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9" r:id="rId3"/>
    <p:sldId id="263" r:id="rId4"/>
    <p:sldId id="265" r:id="rId5"/>
    <p:sldId id="260" r:id="rId6"/>
    <p:sldId id="261" r:id="rId7"/>
    <p:sldId id="262" r:id="rId8"/>
    <p:sldId id="266" r:id="rId9"/>
    <p:sldId id="267" r:id="rId10"/>
    <p:sldId id="257" r:id="rId11"/>
    <p:sldId id="25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93E12CC5-2497-4037-8561-D55A1ED77071}">
          <p14:sldIdLst>
            <p14:sldId id="256"/>
            <p14:sldId id="259"/>
            <p14:sldId id="263"/>
            <p14:sldId id="265"/>
            <p14:sldId id="260"/>
            <p14:sldId id="261"/>
            <p14:sldId id="262"/>
            <p14:sldId id="266"/>
            <p14:sldId id="267"/>
            <p14:sldId id="257"/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C84C-9D25-4BE6-9F6A-1DB1EEA73549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D330-61D5-4766-9A5B-BE5603AD36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12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6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začátek: </a:t>
            </a:r>
            <a:r>
              <a:rPr lang="cs-CZ" dirty="0" err="1"/>
              <a:t>mojeid</a:t>
            </a:r>
            <a:r>
              <a:rPr lang="cs-CZ" dirty="0"/>
              <a:t> umožňuje </a:t>
            </a:r>
            <a:r>
              <a:rPr lang="cs-CZ" dirty="0" err="1"/>
              <a:t>příhlášení</a:t>
            </a:r>
            <a:r>
              <a:rPr lang="cs-CZ" dirty="0"/>
              <a:t> pomocí jednoho jména a hesla do řady internetových služeb</a:t>
            </a:r>
          </a:p>
          <a:p>
            <a:r>
              <a:rPr lang="cs-CZ" dirty="0"/>
              <a:t>Poskytuje autentizaci uživatelů v různých internetových službách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aplikacích nebo na klientských zónách a webu.  Stačí se přihlásit na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ta služba udělá přihlášení za nás (pokud teda daná stránka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mojeid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podporuje).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26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Možnost přihlašovat se pod jednou službou na více e-shopů, služeb nebo službám </a:t>
            </a:r>
            <a:r>
              <a:rPr lang="cs-CZ"/>
              <a:t>státní správy</a:t>
            </a:r>
          </a:p>
          <a:p>
            <a:r>
              <a:rPr lang="cs-CZ" dirty="0"/>
              <a:t>Můžeme sami vybrat které údaje o sobě zveřejníme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9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Můžeme využít jako plnohodnotný autentizační prostředek</a:t>
            </a:r>
          </a:p>
          <a:p>
            <a:r>
              <a:rPr lang="cs-CZ" dirty="0"/>
              <a:t>S </a:t>
            </a:r>
            <a:r>
              <a:rPr lang="cs-CZ" dirty="0" err="1"/>
              <a:t>mojeid</a:t>
            </a:r>
            <a:r>
              <a:rPr lang="cs-CZ" dirty="0"/>
              <a:t> se můžeme přihlašovat i na veřejné služby</a:t>
            </a:r>
          </a:p>
          <a:p>
            <a:r>
              <a:rPr lang="cs-CZ" dirty="0"/>
              <a:t>Vyšší karma na komunitním portálu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28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Například:  </a:t>
            </a:r>
            <a:r>
              <a:rPr lang="cs-CZ" dirty="0" err="1"/>
              <a:t>alza,czc</a:t>
            </a:r>
            <a:endParaRPr lang="cs-CZ" dirty="0"/>
          </a:p>
          <a:p>
            <a:r>
              <a:rPr lang="cs-CZ" dirty="0"/>
              <a:t>Dále je spousty oblíbených českých webů které podporují </a:t>
            </a:r>
            <a:r>
              <a:rPr lang="cs-CZ" dirty="0" err="1"/>
              <a:t>MojeID</a:t>
            </a:r>
            <a:r>
              <a:rPr lang="cs-CZ" dirty="0"/>
              <a:t> a na které se mohu s </a:t>
            </a:r>
            <a:r>
              <a:rPr lang="cs-CZ" dirty="0" err="1"/>
              <a:t>MojeID</a:t>
            </a:r>
            <a:r>
              <a:rPr lang="cs-CZ" dirty="0"/>
              <a:t> přihlásit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38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Vyhledej na stránkách poskytovatele služby odkaz na </a:t>
            </a:r>
            <a:r>
              <a:rPr lang="cs-CZ" dirty="0" err="1"/>
              <a:t>příhlášení</a:t>
            </a:r>
            <a:r>
              <a:rPr lang="cs-CZ" dirty="0"/>
              <a:t> pomocí </a:t>
            </a:r>
            <a:r>
              <a:rPr lang="cs-CZ" dirty="0" err="1"/>
              <a:t>mojeid</a:t>
            </a:r>
            <a:r>
              <a:rPr lang="cs-CZ" dirty="0"/>
              <a:t> nebo </a:t>
            </a:r>
            <a:r>
              <a:rPr lang="cs-CZ" dirty="0" err="1"/>
              <a:t>openID</a:t>
            </a:r>
            <a:endParaRPr lang="cs-CZ" dirty="0"/>
          </a:p>
          <a:p>
            <a:r>
              <a:rPr lang="cs-CZ" dirty="0"/>
              <a:t>U veřejné správy zvolit možnost </a:t>
            </a:r>
            <a:r>
              <a:rPr lang="cs-CZ" dirty="0" err="1"/>
              <a:t>příhlášení</a:t>
            </a:r>
            <a:r>
              <a:rPr lang="cs-CZ" dirty="0"/>
              <a:t> přes </a:t>
            </a:r>
            <a:r>
              <a:rPr lang="cs-CZ" dirty="0" err="1"/>
              <a:t>eldentitu</a:t>
            </a: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675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NIA- </a:t>
            </a:r>
            <a:r>
              <a:rPr lang="cs-CZ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Národní </a:t>
            </a:r>
            <a:r>
              <a:rPr lang="cs-CZ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Identitní</a:t>
            </a:r>
            <a:r>
              <a:rPr lang="cs-CZ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Autorita</a:t>
            </a:r>
          </a:p>
          <a:p>
            <a:r>
              <a:rPr lang="cs-CZ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Roční přihlášení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1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údaj v procentech, 2016 údaj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54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9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pa.cz/clanky/bankovni-identita-je-dobry-sluha-existuji-ale-i-duvody-proc-ji-nechtit/#h24" TargetMode="External"/><Relationship Id="rId3" Type="http://schemas.openxmlformats.org/officeDocument/2006/relationships/hyperlink" Target="https://cs.wikipedia.org/wiki/MojeID" TargetMode="External"/><Relationship Id="rId7" Type="http://schemas.openxmlformats.org/officeDocument/2006/relationships/hyperlink" Target="https://www.mojeid.cz/cs/proc-mojeid/" TargetMode="External"/><Relationship Id="rId2" Type="http://schemas.openxmlformats.org/officeDocument/2006/relationships/hyperlink" Target="https://www.mojeid.cz/cs/kde-pouz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jeid.cz/cs/jak-na-to/" TargetMode="External"/><Relationship Id="rId5" Type="http://schemas.openxmlformats.org/officeDocument/2006/relationships/hyperlink" Target="https://youtu.be/cq31QTrWcQ8" TargetMode="External"/><Relationship Id="rId4" Type="http://schemas.openxmlformats.org/officeDocument/2006/relationships/hyperlink" Target="https://www.youtube.com/watch?v=8n-v2ifN-h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jeid.cz/cs/proc-mojeid/" TargetMode="External"/><Relationship Id="rId3" Type="http://schemas.openxmlformats.org/officeDocument/2006/relationships/hyperlink" Target="https://cs.wikipedia.org/wiki/MojeID" TargetMode="External"/><Relationship Id="rId7" Type="http://schemas.openxmlformats.org/officeDocument/2006/relationships/hyperlink" Target="https://www.mojeid.cz/cs/kde-pouzit/" TargetMode="External"/><Relationship Id="rId2" Type="http://schemas.openxmlformats.org/officeDocument/2006/relationships/hyperlink" Target="https://blog.nic.cz/wp-content/uploads/2020/10/mojeID_logo_bez_gradientu_negativ_RG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jeid.cz/cs/jak-na-to/" TargetMode="External"/><Relationship Id="rId5" Type="http://schemas.openxmlformats.org/officeDocument/2006/relationships/hyperlink" Target="https://youtu.be/cq31QTrWcQ8" TargetMode="External"/><Relationship Id="rId4" Type="http://schemas.openxmlformats.org/officeDocument/2006/relationships/hyperlink" Target="https://www.youtube.com/watch?v=8n-v2ifN-hc" TargetMode="External"/><Relationship Id="rId9" Type="http://schemas.openxmlformats.org/officeDocument/2006/relationships/hyperlink" Target="https://www.lupa.cz/clanky/bankovni-identita-je-dobry-sluha-existuji-ale-i-duvody-proc-ji-nechtit/#h2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36931" y="3449588"/>
            <a:ext cx="9448800" cy="685800"/>
          </a:xfrm>
        </p:spPr>
        <p:txBody>
          <a:bodyPr>
            <a:normAutofit/>
          </a:bodyPr>
          <a:lstStyle/>
          <a:p>
            <a:r>
              <a:rPr lang="cs-CZ" sz="2800" dirty="0"/>
              <a:t>Radek Roller</a:t>
            </a:r>
          </a:p>
        </p:txBody>
      </p:sp>
      <p:pic>
        <p:nvPicPr>
          <p:cNvPr id="2050" name="Picture 2" descr="MojeID slaví. Všechno nejlepší! | Blog zaměstnanců CZ.NIC">
            <a:extLst>
              <a:ext uri="{FF2B5EF4-FFF2-40B4-BE49-F238E27FC236}">
                <a16:creationId xmlns:a16="http://schemas.microsoft.com/office/drawing/2014/main" id="{1AAFB8D4-57C8-40CF-8755-8004103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64" y="1430696"/>
            <a:ext cx="4856986" cy="199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139CD-4C1A-4C94-B195-7B514ADC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644" y="186855"/>
            <a:ext cx="3869356" cy="1293028"/>
          </a:xfrm>
        </p:spPr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FCB52-485D-4C7B-9EEF-07A2B55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79884"/>
            <a:ext cx="11482939" cy="5103796"/>
          </a:xfrm>
        </p:spPr>
        <p:txBody>
          <a:bodyPr/>
          <a:lstStyle/>
          <a:p>
            <a:r>
              <a:rPr lang="pl-PL" sz="1800" dirty="0"/>
              <a:t>MojeID [online]. [cit. 2023-01-15]. Dostupné z: </a:t>
            </a:r>
            <a:r>
              <a:rPr lang="pl-PL" sz="1800" dirty="0">
                <a:hlinkClick r:id="rId2"/>
              </a:rPr>
              <a:t>https://www.mojeid.cz/cs/kde-pouzit/</a:t>
            </a:r>
            <a:endParaRPr lang="pl-PL" sz="1800" dirty="0"/>
          </a:p>
          <a:p>
            <a:r>
              <a:rPr lang="pl-PL" sz="1800" dirty="0"/>
              <a:t>MojeID wiki [online]. [cit. 2023-01-15]. Dostupné z: </a:t>
            </a:r>
            <a:r>
              <a:rPr lang="pl-PL" sz="1800" dirty="0">
                <a:hlinkClick r:id="rId3"/>
              </a:rPr>
              <a:t>https://cs.wikipedia.org/wiki/MojeID</a:t>
            </a:r>
            <a:endParaRPr lang="pl-PL" sz="1800" dirty="0"/>
          </a:p>
          <a:p>
            <a:r>
              <a:rPr lang="cs-CZ" sz="1800" dirty="0" err="1"/>
              <a:t>MojeID</a:t>
            </a:r>
            <a:r>
              <a:rPr lang="cs-CZ" sz="1800" dirty="0"/>
              <a:t> (uživatel). </a:t>
            </a:r>
            <a:r>
              <a:rPr lang="cs-CZ" sz="1800" dirty="0" err="1"/>
              <a:t>Youtube</a:t>
            </a:r>
            <a:r>
              <a:rPr lang="cs-CZ" sz="1800" dirty="0"/>
              <a:t> [online]. 2017 [cit. 2023-01-15]. Dostupné z: </a:t>
            </a:r>
            <a:r>
              <a:rPr lang="cs-CZ" sz="1800" dirty="0">
                <a:hlinkClick r:id="rId4"/>
              </a:rPr>
              <a:t>https://www.youtube.com/watch?v=8n-v2ifN-hc</a:t>
            </a:r>
            <a:endParaRPr lang="cs-CZ" sz="1800" dirty="0"/>
          </a:p>
          <a:p>
            <a:r>
              <a:rPr lang="cs-CZ" sz="1800" dirty="0" err="1"/>
              <a:t>MojeID</a:t>
            </a:r>
            <a:r>
              <a:rPr lang="cs-CZ" sz="1800" dirty="0"/>
              <a:t> (poskytovatel). </a:t>
            </a:r>
            <a:r>
              <a:rPr lang="cs-CZ" sz="1800" dirty="0" err="1"/>
              <a:t>Youtube</a:t>
            </a:r>
            <a:r>
              <a:rPr lang="cs-CZ" sz="1800" dirty="0"/>
              <a:t> [online]. 2017 [cit. 2023-01-15]. Dostupné z: </a:t>
            </a:r>
            <a:r>
              <a:rPr lang="cs-CZ" sz="1800" dirty="0">
                <a:hlinkClick r:id="rId5"/>
              </a:rPr>
              <a:t>https://youtu.be/cq31QTrWcQ8</a:t>
            </a:r>
            <a:endParaRPr lang="cs-CZ" sz="1800" dirty="0"/>
          </a:p>
          <a:p>
            <a:r>
              <a:rPr lang="pl-PL" sz="1800" dirty="0"/>
              <a:t>MojeID Jak na to [online]. [cit. 2023-01-15]. Dostupné z: </a:t>
            </a:r>
            <a:r>
              <a:rPr lang="pl-PL" sz="1800" dirty="0">
                <a:hlinkClick r:id="rId6"/>
              </a:rPr>
              <a:t>https://www.mojeid.cz/cs/jak-na-to/</a:t>
            </a:r>
            <a:endParaRPr lang="pl-PL" sz="1800" dirty="0"/>
          </a:p>
          <a:p>
            <a:r>
              <a:rPr lang="cs-CZ" sz="1800" dirty="0"/>
              <a:t>Proč </a:t>
            </a:r>
            <a:r>
              <a:rPr lang="cs-CZ" sz="1800" dirty="0" err="1"/>
              <a:t>MojeID</a:t>
            </a:r>
            <a:r>
              <a:rPr lang="cs-CZ" sz="1800" dirty="0"/>
              <a:t> [online]. [cit. 2023-01-15]. Dostupné z: </a:t>
            </a:r>
            <a:r>
              <a:rPr lang="cs-CZ" sz="1800" dirty="0">
                <a:hlinkClick r:id="rId7"/>
              </a:rPr>
              <a:t>https://www.mojeid.cz/cs/proc-mojeid/</a:t>
            </a:r>
            <a:endParaRPr lang="cs-CZ" sz="1800" dirty="0"/>
          </a:p>
          <a:p>
            <a:r>
              <a:rPr lang="cs-CZ" sz="1800" dirty="0">
                <a:effectLst/>
                <a:latin typeface="Open Sans" panose="020B0606030504020204" pitchFamily="34" charset="0"/>
              </a:rPr>
              <a:t>Bankovní identita je dobrý sluha. Existují ale i důvody, proč ji nechtít [online]. [cit. 2023-01-16]. Dostupné z: </a:t>
            </a:r>
            <a:r>
              <a:rPr lang="cs-CZ" sz="180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hlinkClick r:id="rId8"/>
              </a:rPr>
              <a:t>https://www.lupa.cz/clanky/bankovni-identita-je-dobry-sluha-existuji-ale-i-duvody-proc-ji-nechtit/#h24</a:t>
            </a:r>
            <a:endParaRPr lang="cs-CZ" sz="1800" dirty="0">
              <a:solidFill>
                <a:schemeClr val="accent1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it-IT" sz="1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Statistiky</a:t>
            </a:r>
            <a:r>
              <a:rPr lang="it-IT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2023-01-18]. Dostupné z: https://stats.nic.cz/dashboard/cs/MojeID_mkt.html</a:t>
            </a:r>
            <a:endParaRPr lang="cs-CZ" sz="1800" dirty="0">
              <a:solidFill>
                <a:schemeClr val="accent1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endParaRPr lang="pl-PL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cs-CZ" dirty="0"/>
          </a:p>
          <a:p>
            <a:endParaRPr lang="pl-PL" i="1" dirty="0"/>
          </a:p>
          <a:p>
            <a:endParaRPr lang="pl-PL" i="1" dirty="0"/>
          </a:p>
          <a:p>
            <a:endParaRPr lang="pl-PL" sz="1800" i="1" dirty="0"/>
          </a:p>
          <a:p>
            <a:endParaRPr lang="pl-PL" sz="1800" dirty="0"/>
          </a:p>
          <a:p>
            <a:endParaRPr lang="pl-PL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058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55732-9A86-4DC8-B4F8-981B45E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3" y="409266"/>
            <a:ext cx="2104748" cy="129302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93D55-67BE-4D96-94E0-F34C4004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18082"/>
            <a:ext cx="11745158" cy="5220069"/>
          </a:xfrm>
        </p:spPr>
        <p:txBody>
          <a:bodyPr/>
          <a:lstStyle/>
          <a:p>
            <a:r>
              <a:rPr lang="cs-CZ" sz="1800" dirty="0">
                <a:hlinkClick r:id="rId2"/>
              </a:rPr>
              <a:t>https://blog.nic.cz/wp-content/uploads/2020/10/mojeID_logo_bez_gradientu_negativ_RGB.jpg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https://cs.wikipedia.org/wiki/MojeID</a:t>
            </a:r>
            <a:endParaRPr lang="cs-CZ" sz="1800" dirty="0"/>
          </a:p>
          <a:p>
            <a:r>
              <a:rPr lang="cs-CZ" sz="1800" dirty="0">
                <a:hlinkClick r:id="rId4"/>
              </a:rPr>
              <a:t>https://www.youtube.com/watch?v=8n-v2ifN-hc</a:t>
            </a:r>
            <a:endParaRPr lang="cs-CZ" sz="1800" dirty="0"/>
          </a:p>
          <a:p>
            <a:r>
              <a:rPr lang="cs-CZ" sz="1800" dirty="0">
                <a:hlinkClick r:id="rId5"/>
              </a:rPr>
              <a:t>https://youtu.be/cq31QTrWcQ8</a:t>
            </a:r>
            <a:endParaRPr lang="cs-CZ" sz="1800" dirty="0"/>
          </a:p>
          <a:p>
            <a:r>
              <a:rPr lang="pl-PL" sz="1800" dirty="0">
                <a:hlinkClick r:id="rId6"/>
              </a:rPr>
              <a:t>https://www.mojeid.cz/cs/jak-na-to/</a:t>
            </a:r>
            <a:endParaRPr lang="pl-PL" sz="1800" dirty="0"/>
          </a:p>
          <a:p>
            <a:r>
              <a:rPr lang="pl-PL" sz="1800" i="1" dirty="0">
                <a:hlinkClick r:id="rId7"/>
              </a:rPr>
              <a:t>https://www.mojeid.cz/cs/kde-pouzit/</a:t>
            </a:r>
            <a:endParaRPr lang="pl-PL" sz="1800" i="1" dirty="0"/>
          </a:p>
          <a:p>
            <a:r>
              <a:rPr lang="pl-PL" sz="1800" i="1" dirty="0">
                <a:hlinkClick r:id="rId8"/>
              </a:rPr>
              <a:t>https://www.mojeid.cz/cs/proc-mojeid/</a:t>
            </a:r>
            <a:endParaRPr lang="pl-PL" sz="1800" i="1" dirty="0"/>
          </a:p>
          <a:p>
            <a:r>
              <a:rPr lang="cs-CZ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hlinkClick r:id="rId9"/>
              </a:rPr>
              <a:t>https://www.lupa.cz/clanky/bankovni-identita-je-dobry-sluha-existuji-ale-i-duvody-proc-ji-nechtit/#h24</a:t>
            </a:r>
            <a:endParaRPr lang="cs-CZ" sz="1800" b="0" i="0" dirty="0">
              <a:solidFill>
                <a:schemeClr val="accent1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https://stats.nic.cz/dashboard/cs/MojeID_mkt.html</a:t>
            </a:r>
          </a:p>
          <a:p>
            <a:endParaRPr lang="pl-PL" sz="1800" i="1" dirty="0"/>
          </a:p>
          <a:p>
            <a:endParaRPr lang="pl-PL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24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96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84E592-25E5-455F-A680-48A09B27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2244571" cy="1293028"/>
          </a:xfrm>
        </p:spPr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442D0C-1991-4DD4-BBB0-22E4E6D0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868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306" y="395056"/>
            <a:ext cx="4048218" cy="1311677"/>
          </a:xfrm>
        </p:spPr>
        <p:txBody>
          <a:bodyPr>
            <a:normAutofit/>
          </a:bodyPr>
          <a:lstStyle/>
          <a:p>
            <a:r>
              <a:rPr lang="cs-CZ" sz="5000" b="1" u="sng" dirty="0" err="1"/>
              <a:t>mojeid</a:t>
            </a:r>
            <a:endParaRPr lang="cs-CZ" sz="5000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11045"/>
            <a:ext cx="11718526" cy="4651899"/>
          </a:xfrm>
        </p:spPr>
        <p:txBody>
          <a:bodyPr>
            <a:normAutofit fontScale="85000" lnSpcReduction="20000"/>
          </a:bodyPr>
          <a:lstStyle/>
          <a:p>
            <a:r>
              <a:rPr lang="cs-CZ" sz="3200" dirty="0"/>
              <a:t>Služba sloužící k autentizaci uživatelů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Zjednodušuje přihlašování na stránkách</a:t>
            </a:r>
          </a:p>
          <a:p>
            <a:pPr lvl="1"/>
            <a:r>
              <a:rPr lang="cs-CZ" sz="3000" dirty="0"/>
              <a:t>Snaží se zachovat vysokou bezpečnost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Přivádí ověřené uživatele</a:t>
            </a:r>
          </a:p>
          <a:p>
            <a:endParaRPr lang="cs-CZ" sz="3200" dirty="0"/>
          </a:p>
          <a:p>
            <a:endParaRPr lang="cs-CZ" sz="3200" dirty="0"/>
          </a:p>
          <a:p>
            <a:r>
              <a:rPr lang="cs-CZ" sz="3200" dirty="0"/>
              <a:t>Spuštěno v říjnu 2010</a:t>
            </a:r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7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903C3-26B0-4BA3-871F-A3BE0A5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141" y="639192"/>
            <a:ext cx="4048218" cy="1311677"/>
          </a:xfrm>
        </p:spPr>
        <p:txBody>
          <a:bodyPr>
            <a:normAutofit/>
          </a:bodyPr>
          <a:lstStyle/>
          <a:p>
            <a:r>
              <a:rPr lang="cs-CZ" sz="5000" b="1" u="sng" dirty="0" err="1"/>
              <a:t>mojeid</a:t>
            </a:r>
            <a:endParaRPr lang="cs-CZ" sz="5000" b="1" u="sng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ED895-A626-4807-A64B-455BDF2B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11045"/>
            <a:ext cx="11718526" cy="4651899"/>
          </a:xfrm>
        </p:spPr>
        <p:txBody>
          <a:bodyPr>
            <a:normAutofit/>
          </a:bodyPr>
          <a:lstStyle/>
          <a:p>
            <a:r>
              <a:rPr lang="cs-CZ" sz="3200" dirty="0"/>
              <a:t>Elektronická identita</a:t>
            </a:r>
          </a:p>
          <a:p>
            <a:pPr marL="457200" lvl="1" indent="0">
              <a:buNone/>
            </a:pPr>
            <a:endParaRPr lang="cs-CZ" sz="3000" dirty="0"/>
          </a:p>
          <a:p>
            <a:r>
              <a:rPr lang="cs-CZ" sz="3200" dirty="0"/>
              <a:t>Zveřejnění údajů </a:t>
            </a:r>
          </a:p>
          <a:p>
            <a:endParaRPr lang="cs-CZ" sz="3200" dirty="0"/>
          </a:p>
          <a:p>
            <a:r>
              <a:rPr lang="cs-CZ" sz="3200" dirty="0"/>
              <a:t>Zadarmo</a:t>
            </a:r>
          </a:p>
          <a:p>
            <a:endParaRPr lang="cs-CZ" sz="3200" dirty="0"/>
          </a:p>
          <a:p>
            <a:pPr marL="0" indent="0">
              <a:buNone/>
            </a:pPr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pPr marL="0" indent="0">
              <a:buNone/>
            </a:pPr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sz="3200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009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2D5398B-5064-9538-A9B4-8C21EF5C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509099"/>
            <a:ext cx="5311775" cy="82391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137AD0-004B-501A-CAC5-5734360E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457963"/>
            <a:ext cx="5311775" cy="3086019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D82500E-0DCE-4F8F-9E85-2DDC2F1E6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499" y="1535627"/>
            <a:ext cx="5333999" cy="82391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D339B78-1E1E-E624-B9FD-2D2CD2D4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0" y="2457963"/>
            <a:ext cx="5334000" cy="3086019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121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2E97C-AEA4-4D46-9252-E0429853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037" y="782129"/>
            <a:ext cx="10500803" cy="1293028"/>
          </a:xfrm>
        </p:spPr>
        <p:txBody>
          <a:bodyPr/>
          <a:lstStyle/>
          <a:p>
            <a:pPr algn="ctr"/>
            <a:r>
              <a:rPr lang="cs-CZ" dirty="0"/>
              <a:t>Kde a jak využít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E034DD-45B8-4E8B-8531-FD851F64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Autentizace</a:t>
            </a:r>
          </a:p>
          <a:p>
            <a:endParaRPr lang="cs-CZ" sz="2400" dirty="0"/>
          </a:p>
          <a:p>
            <a:r>
              <a:rPr lang="cs-CZ" sz="2400" dirty="0"/>
              <a:t>Spousty služeb a webů</a:t>
            </a:r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r>
              <a:rPr lang="cs-CZ" sz="2400" dirty="0"/>
              <a:t>Služby veřejné správy</a:t>
            </a:r>
          </a:p>
          <a:p>
            <a:endParaRPr lang="cs-CZ" sz="2400" dirty="0"/>
          </a:p>
          <a:p>
            <a:endParaRPr lang="cs-CZ" sz="24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BAF48-51BF-4B88-A2CD-12DE294F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80" y="799884"/>
            <a:ext cx="9080376" cy="1293028"/>
          </a:xfrm>
        </p:spPr>
        <p:txBody>
          <a:bodyPr/>
          <a:lstStyle/>
          <a:p>
            <a:pPr algn="ctr"/>
            <a:r>
              <a:rPr lang="cs-CZ" dirty="0"/>
              <a:t>Kde se můžu s </a:t>
            </a:r>
            <a:r>
              <a:rPr lang="cs-CZ" dirty="0" err="1"/>
              <a:t>mojeid</a:t>
            </a:r>
            <a:r>
              <a:rPr lang="cs-CZ" dirty="0"/>
              <a:t> přihlásit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E9F778-C682-45BA-97E2-9DC4F4C0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54" y="2283337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cs-CZ" dirty="0"/>
              <a:t>Alza.cz</a:t>
            </a:r>
          </a:p>
          <a:p>
            <a:endParaRPr lang="cs-CZ" dirty="0"/>
          </a:p>
          <a:p>
            <a:r>
              <a:rPr lang="cs-CZ" dirty="0"/>
              <a:t>Čsfd.cz</a:t>
            </a:r>
          </a:p>
          <a:p>
            <a:endParaRPr lang="cs-CZ" dirty="0"/>
          </a:p>
          <a:p>
            <a:r>
              <a:rPr lang="cs-CZ" dirty="0"/>
              <a:t>Czc.cz</a:t>
            </a:r>
          </a:p>
          <a:p>
            <a:endParaRPr lang="cs-CZ" dirty="0"/>
          </a:p>
          <a:p>
            <a:r>
              <a:rPr lang="cs-CZ" dirty="0"/>
              <a:t>RegioJet</a:t>
            </a:r>
          </a:p>
          <a:p>
            <a:endParaRPr lang="cs-CZ" dirty="0"/>
          </a:p>
          <a:p>
            <a:r>
              <a:rPr lang="cs-CZ" dirty="0"/>
              <a:t>Idnes.cz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86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45A4F-7384-4E4A-9424-433D78D0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1979720"/>
            <a:ext cx="9348187" cy="2814222"/>
          </a:xfrm>
        </p:spPr>
        <p:txBody>
          <a:bodyPr/>
          <a:lstStyle/>
          <a:p>
            <a:pPr algn="ctr"/>
            <a:r>
              <a:rPr lang="cs-CZ" dirty="0"/>
              <a:t>Jak zjistím že web podporuje službu </a:t>
            </a:r>
            <a:r>
              <a:rPr lang="cs-CZ" dirty="0" err="1"/>
              <a:t>MOjeID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073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ktní pozadí s částicemi a grafem">
            <a:extLst>
              <a:ext uri="{FF2B5EF4-FFF2-40B4-BE49-F238E27FC236}">
                <a16:creationId xmlns:a16="http://schemas.microsoft.com/office/drawing/2014/main" id="{A310D6CF-06F2-4C13-F388-476D3534B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A02948-EAA1-2EE6-6FFE-2267E94B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823" y="639315"/>
            <a:ext cx="8610600" cy="1293028"/>
          </a:xfrm>
        </p:spPr>
        <p:txBody>
          <a:bodyPr>
            <a:normAutofit/>
          </a:bodyPr>
          <a:lstStyle/>
          <a:p>
            <a:r>
              <a:rPr lang="cs-CZ" sz="6000" dirty="0"/>
              <a:t>Čísla, statistiky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BCDAAE44-DE72-5520-AE2A-D93D116A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4" y="2333016"/>
            <a:ext cx="11324644" cy="4094417"/>
          </a:xfrm>
        </p:spPr>
      </p:pic>
    </p:spTree>
    <p:extLst>
      <p:ext uri="{BB962C8B-B14F-4D97-AF65-F5344CB8AC3E}">
        <p14:creationId xmlns:p14="http://schemas.microsoft.com/office/powerpoint/2010/main" val="210262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ktní pozadí s částicemi a grafem">
            <a:extLst>
              <a:ext uri="{FF2B5EF4-FFF2-40B4-BE49-F238E27FC236}">
                <a16:creationId xmlns:a16="http://schemas.microsoft.com/office/drawing/2014/main" id="{A310D6CF-06F2-4C13-F388-476D3534B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A02948-EAA1-2EE6-6FFE-2267E94B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823" y="639315"/>
            <a:ext cx="8610600" cy="1293028"/>
          </a:xfrm>
        </p:spPr>
        <p:txBody>
          <a:bodyPr>
            <a:normAutofit/>
          </a:bodyPr>
          <a:lstStyle/>
          <a:p>
            <a:r>
              <a:rPr lang="cs-CZ" sz="6000" dirty="0"/>
              <a:t>Čísla, statistiky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B1F9C0-C107-611D-62D0-3FF59957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Celkový počet </a:t>
            </a:r>
            <a:r>
              <a:rPr lang="cs-CZ" sz="2800" dirty="0" err="1"/>
              <a:t>příhlášených</a:t>
            </a:r>
            <a:r>
              <a:rPr lang="cs-CZ" sz="2800" dirty="0"/>
              <a:t>- 936 796</a:t>
            </a:r>
          </a:p>
          <a:p>
            <a:endParaRPr lang="cs-CZ" sz="2800" dirty="0"/>
          </a:p>
          <a:p>
            <a:endParaRPr lang="cs-CZ" sz="2800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019B92F-0B59-A5D6-B9D8-106A3E47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73" y="3346740"/>
            <a:ext cx="460121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95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310</TotalTime>
  <Words>586</Words>
  <Application>Microsoft Office PowerPoint</Application>
  <PresentationFormat>Širokoúhlá obrazovka</PresentationFormat>
  <Paragraphs>113</Paragraphs>
  <Slides>12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Century Gothic</vt:lpstr>
      <vt:lpstr>Open Sans</vt:lpstr>
      <vt:lpstr>Kondenzační stopa</vt:lpstr>
      <vt:lpstr>Prezentace aplikace PowerPoint</vt:lpstr>
      <vt:lpstr>mojeid</vt:lpstr>
      <vt:lpstr>mojeid</vt:lpstr>
      <vt:lpstr>Prezentace aplikace PowerPoint</vt:lpstr>
      <vt:lpstr>Kde a jak využít</vt:lpstr>
      <vt:lpstr>Kde se můžu s mojeid přihlásit</vt:lpstr>
      <vt:lpstr>Jak zjistím že web podporuje službu MOjeID?</vt:lpstr>
      <vt:lpstr>Čísla, statistiky</vt:lpstr>
      <vt:lpstr>Čísla, statistiky</vt:lpstr>
      <vt:lpstr>Citace</vt:lpstr>
      <vt:lpstr>Zdroje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Roller Radek</dc:creator>
  <cp:lastModifiedBy>Roller Radek</cp:lastModifiedBy>
  <cp:revision>10</cp:revision>
  <dcterms:created xsi:type="dcterms:W3CDTF">2023-01-14T13:10:12Z</dcterms:created>
  <dcterms:modified xsi:type="dcterms:W3CDTF">2023-01-18T21:23:00Z</dcterms:modified>
</cp:coreProperties>
</file>