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9" r:id="rId3"/>
    <p:sldId id="263" r:id="rId4"/>
    <p:sldId id="269" r:id="rId5"/>
    <p:sldId id="260" r:id="rId6"/>
    <p:sldId id="261" r:id="rId7"/>
    <p:sldId id="262" r:id="rId8"/>
    <p:sldId id="272" r:id="rId9"/>
    <p:sldId id="270" r:id="rId10"/>
    <p:sldId id="266" r:id="rId11"/>
    <p:sldId id="267" r:id="rId12"/>
    <p:sldId id="268" r:id="rId13"/>
    <p:sldId id="258" r:id="rId14"/>
    <p:sldId id="25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3E12CC5-2497-4037-8561-D55A1ED77071}">
          <p14:sldIdLst>
            <p14:sldId id="256"/>
            <p14:sldId id="259"/>
            <p14:sldId id="263"/>
            <p14:sldId id="269"/>
            <p14:sldId id="260"/>
            <p14:sldId id="261"/>
            <p14:sldId id="262"/>
            <p14:sldId id="272"/>
            <p14:sldId id="270"/>
            <p14:sldId id="266"/>
            <p14:sldId id="267"/>
            <p14:sldId id="268"/>
            <p14:sldId id="258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údaj v procentech, 2016 údaj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54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začátek: </a:t>
            </a:r>
            <a:r>
              <a:rPr lang="cs-CZ" dirty="0" err="1"/>
              <a:t>mojeid</a:t>
            </a:r>
            <a:r>
              <a:rPr lang="cs-CZ" dirty="0"/>
              <a:t> umožňuje </a:t>
            </a:r>
            <a:r>
              <a:rPr lang="cs-CZ" dirty="0" err="1"/>
              <a:t>příhlášení</a:t>
            </a:r>
            <a:r>
              <a:rPr lang="cs-CZ" dirty="0"/>
              <a:t> pomocí jednoho jména a hesla do řady internetových služeb</a:t>
            </a:r>
          </a:p>
          <a:p>
            <a:r>
              <a:rPr lang="cs-CZ" dirty="0"/>
              <a:t>Poskytuje autentizaci uživatelů v různých internetových službách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aplikacích nebo na klientských zónách a webu.  Stačí se přihlásit na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 služba udělá přihlášení za nás (pokud teda daná stránka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podporuje).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26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Možnost přihlašovat se pod jednou službou na více e-shopů, služeb nebo službám </a:t>
            </a:r>
            <a:r>
              <a:rPr lang="cs-CZ"/>
              <a:t>státní správy</a:t>
            </a:r>
          </a:p>
          <a:p>
            <a:r>
              <a:rPr lang="cs-CZ" dirty="0"/>
              <a:t>Můžeme sami vybrat které údaje o sobě zveřejníme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9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využít jako plnohodnotný autentizační prostředek</a:t>
            </a:r>
          </a:p>
          <a:p>
            <a:r>
              <a:rPr lang="cs-CZ" dirty="0"/>
              <a:t>S </a:t>
            </a:r>
            <a:r>
              <a:rPr lang="cs-CZ" dirty="0" err="1"/>
              <a:t>mojeid</a:t>
            </a:r>
            <a:r>
              <a:rPr lang="cs-CZ" dirty="0"/>
              <a:t> se můžeme přihlašovat i na veřejné služby</a:t>
            </a:r>
          </a:p>
          <a:p>
            <a:r>
              <a:rPr lang="cs-CZ" dirty="0"/>
              <a:t>Vyšší karma na komunitním portálu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8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Například:  </a:t>
            </a:r>
            <a:r>
              <a:rPr lang="cs-CZ" dirty="0" err="1"/>
              <a:t>alza,czc</a:t>
            </a:r>
            <a:endParaRPr lang="cs-CZ" dirty="0"/>
          </a:p>
          <a:p>
            <a:r>
              <a:rPr lang="cs-CZ" dirty="0"/>
              <a:t>Dále je spousty oblíbených českých webů které podporují </a:t>
            </a:r>
            <a:r>
              <a:rPr lang="cs-CZ" dirty="0" err="1"/>
              <a:t>MojeID</a:t>
            </a:r>
            <a:r>
              <a:rPr lang="cs-CZ" dirty="0"/>
              <a:t> a na které se mohu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8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Vyhledej na stránkách poskytovatele služby odkaz na </a:t>
            </a:r>
            <a:r>
              <a:rPr lang="cs-CZ" dirty="0" err="1"/>
              <a:t>příhlášení</a:t>
            </a:r>
            <a:r>
              <a:rPr lang="cs-CZ" dirty="0"/>
              <a:t> pomocí </a:t>
            </a:r>
            <a:r>
              <a:rPr lang="cs-CZ" dirty="0" err="1"/>
              <a:t>mojeid</a:t>
            </a:r>
            <a:r>
              <a:rPr lang="cs-CZ" dirty="0"/>
              <a:t> nebo </a:t>
            </a:r>
            <a:r>
              <a:rPr lang="cs-CZ" dirty="0" err="1"/>
              <a:t>openID</a:t>
            </a:r>
            <a:endParaRPr lang="cs-CZ" dirty="0"/>
          </a:p>
          <a:p>
            <a:r>
              <a:rPr lang="cs-CZ" dirty="0"/>
              <a:t>U veřejné správy zvolit možnost </a:t>
            </a:r>
            <a:r>
              <a:rPr lang="cs-CZ" dirty="0" err="1"/>
              <a:t>příhlášení</a:t>
            </a:r>
            <a:r>
              <a:rPr lang="cs-CZ" dirty="0"/>
              <a:t> přes </a:t>
            </a:r>
            <a:r>
              <a:rPr lang="cs-CZ" dirty="0" err="1"/>
              <a:t>eldentitu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675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-ty úrovně udávají jak moc může poskytovatel služby důvěřovat způsobu prokázání totožnosti</a:t>
            </a:r>
          </a:p>
          <a:p>
            <a:r>
              <a:rPr lang="cs-CZ" dirty="0"/>
              <a:t>Nízká- </a:t>
            </a:r>
            <a:r>
              <a:rPr lang="cs-CZ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nedošlo k zaručenému ověření totožnosti – zvolím si uživatelské jméno a heslo a svoji identitu pouze deklaruji.</a:t>
            </a:r>
          </a:p>
          <a:p>
            <a:r>
              <a:rPr lang="cs-CZ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Značná- </a:t>
            </a:r>
            <a:r>
              <a:rPr lang="cs-CZ" b="0" i="0" dirty="0">
                <a:solidFill>
                  <a:srgbClr val="000000"/>
                </a:solidFill>
                <a:effectLst/>
                <a:latin typeface="PublicSans-Regular"/>
              </a:rPr>
              <a:t>Umožňuje přístup k-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PublicSans-Regular"/>
              </a:rPr>
              <a:t>lektronických</a:t>
            </a:r>
            <a:r>
              <a:rPr lang="cs-CZ" b="0" i="0" dirty="0">
                <a:solidFill>
                  <a:srgbClr val="000000"/>
                </a:solidFill>
                <a:effectLst/>
                <a:latin typeface="PublicSans-Regular"/>
              </a:rPr>
              <a:t> služeb veřejné správy včetně Portálu občana, portálů zdravotních pojišťoven, datových schránek, katastru nemovitostí,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PublicSans-Regular"/>
              </a:rPr>
              <a:t>ePortálu</a:t>
            </a:r>
            <a:r>
              <a:rPr lang="cs-CZ" b="0" i="0" dirty="0">
                <a:solidFill>
                  <a:srgbClr val="000000"/>
                </a:solidFill>
                <a:effectLst/>
                <a:latin typeface="PublicSans-Regular"/>
              </a:rPr>
              <a:t> ČSSZ a dalších.</a:t>
            </a:r>
          </a:p>
          <a:p>
            <a:r>
              <a:rPr lang="cs-CZ" b="0" i="0" dirty="0">
                <a:solidFill>
                  <a:srgbClr val="000000"/>
                </a:solidFill>
                <a:effectLst/>
                <a:latin typeface="PublicSans-Regular"/>
              </a:rPr>
              <a:t>Vysoká-Stejné služby jako ,,značná,, + lže použít pro první online nákup státních dluhopisů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70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Úroveň vysoká by se měla vyrovnat i </a:t>
            </a:r>
            <a:r>
              <a:rPr lang="cs-CZ" dirty="0" err="1"/>
              <a:t>eObčance</a:t>
            </a:r>
            <a:endParaRPr lang="cs-CZ" dirty="0"/>
          </a:p>
          <a:p>
            <a:r>
              <a:rPr lang="cs-CZ" dirty="0"/>
              <a:t>Klíč go trust idem za přibližně 60kč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54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NIA- </a:t>
            </a:r>
            <a:r>
              <a:rPr lang="cs-CZ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Národní </a:t>
            </a:r>
            <a:r>
              <a:rPr lang="cs-CZ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Identitní</a:t>
            </a:r>
            <a:r>
              <a:rPr lang="cs-CZ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Autorita</a:t>
            </a:r>
          </a:p>
          <a:p>
            <a:r>
              <a:rPr lang="cs-CZ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Roční přihlášení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1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jeid.cz/cs/proc-mojeid/" TargetMode="External"/><Relationship Id="rId13" Type="http://schemas.openxmlformats.org/officeDocument/2006/relationships/hyperlink" Target="https://info.identitaobcana.cz/idp/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kde-pouzit/" TargetMode="External"/><Relationship Id="rId12" Type="http://schemas.openxmlformats.org/officeDocument/2006/relationships/hyperlink" Target="https://www.egovernment.cz/soubor/mojeid-nejuniverzalnejsi-ceska-identita-jaromir-talir-cz-nic/" TargetMode="External"/><Relationship Id="rId2" Type="http://schemas.openxmlformats.org/officeDocument/2006/relationships/hyperlink" Target="https://blog.nic.cz/wp-content/uploads/2020/10/mojeID_logo_bez_gradientu_negativ_RG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11" Type="http://schemas.openxmlformats.org/officeDocument/2006/relationships/hyperlink" Target="https://www.mojeid.cz/cs/egovernment/vysoka/" TargetMode="External"/><Relationship Id="rId5" Type="http://schemas.openxmlformats.org/officeDocument/2006/relationships/hyperlink" Target="https://youtu.be/cq31QTrWcQ8" TargetMode="External"/><Relationship Id="rId10" Type="http://schemas.openxmlformats.org/officeDocument/2006/relationships/hyperlink" Target="https://stats.nic.cz/dashboard/cs/MojeID_mkt.html" TargetMode="External"/><Relationship Id="rId4" Type="http://schemas.openxmlformats.org/officeDocument/2006/relationships/hyperlink" Target="https://www.youtube.com/watch?v=8n-v2ifN-hc" TargetMode="External"/><Relationship Id="rId9" Type="http://schemas.openxmlformats.org/officeDocument/2006/relationships/hyperlink" Target="https://www.lupa.cz/clanky/bankovni-identita-je-dobry-sluha-existuji-ale-i-duvody-proc-ji-nechtit/#h2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pa.cz/clanky/bankovni-identita-je-dobry-sluha-existuji-ale-i-duvody-proc-ji-nechtit/#h24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proc-mojeid/" TargetMode="External"/><Relationship Id="rId2" Type="http://schemas.openxmlformats.org/officeDocument/2006/relationships/hyperlink" Target="https://www.mojeid.cz/cs/kde-pouz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11" Type="http://schemas.openxmlformats.org/officeDocument/2006/relationships/hyperlink" Target="https://info.identitaobcana.cz/idp/" TargetMode="External"/><Relationship Id="rId5" Type="http://schemas.openxmlformats.org/officeDocument/2006/relationships/hyperlink" Target="https://youtu.be/cq31QTrWcQ8" TargetMode="External"/><Relationship Id="rId10" Type="http://schemas.openxmlformats.org/officeDocument/2006/relationships/hyperlink" Target="https://www.mojeid.cz/cs/egovernment/vysoka/" TargetMode="External"/><Relationship Id="rId4" Type="http://schemas.openxmlformats.org/officeDocument/2006/relationships/hyperlink" Target="https://www.youtube.com/watch?v=8n-v2ifN-hc" TargetMode="External"/><Relationship Id="rId9" Type="http://schemas.openxmlformats.org/officeDocument/2006/relationships/hyperlink" Target="https://stats.nic.cz/dashboard/cs/MojeID_mk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6931" y="3449588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64" y="1430696"/>
            <a:ext cx="4856986" cy="199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ktní pozadí s částicemi a grafem">
            <a:extLst>
              <a:ext uri="{FF2B5EF4-FFF2-40B4-BE49-F238E27FC236}">
                <a16:creationId xmlns:a16="http://schemas.microsoft.com/office/drawing/2014/main" id="{A310D6CF-06F2-4C13-F388-476D3534B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02948-EAA1-2EE6-6FFE-2267E94B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823" y="639315"/>
            <a:ext cx="8610600" cy="1293028"/>
          </a:xfrm>
        </p:spPr>
        <p:txBody>
          <a:bodyPr>
            <a:normAutofit/>
          </a:bodyPr>
          <a:lstStyle/>
          <a:p>
            <a:r>
              <a:rPr lang="cs-CZ" sz="6000" dirty="0"/>
              <a:t>Čísla, statistiky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BCDAAE44-DE72-5520-AE2A-D93D116A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" y="2333016"/>
            <a:ext cx="11324644" cy="4094417"/>
          </a:xfrm>
        </p:spPr>
      </p:pic>
    </p:spTree>
    <p:extLst>
      <p:ext uri="{BB962C8B-B14F-4D97-AF65-F5344CB8AC3E}">
        <p14:creationId xmlns:p14="http://schemas.microsoft.com/office/powerpoint/2010/main" val="21026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ktní pozadí s částicemi a grafem">
            <a:extLst>
              <a:ext uri="{FF2B5EF4-FFF2-40B4-BE49-F238E27FC236}">
                <a16:creationId xmlns:a16="http://schemas.microsoft.com/office/drawing/2014/main" id="{A310D6CF-06F2-4C13-F388-476D3534B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02948-EAA1-2EE6-6FFE-2267E94B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823" y="639315"/>
            <a:ext cx="8610600" cy="1293028"/>
          </a:xfrm>
        </p:spPr>
        <p:txBody>
          <a:bodyPr>
            <a:normAutofit/>
          </a:bodyPr>
          <a:lstStyle/>
          <a:p>
            <a:r>
              <a:rPr lang="cs-CZ" sz="6000" dirty="0"/>
              <a:t>Čísla, statistiky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B1F9C0-C107-611D-62D0-3FF59957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Celkový počet </a:t>
            </a:r>
            <a:r>
              <a:rPr lang="cs-CZ" sz="2800" dirty="0" err="1"/>
              <a:t>příhlášených</a:t>
            </a:r>
            <a:r>
              <a:rPr lang="cs-CZ" sz="2800" dirty="0"/>
              <a:t>- 936 796</a:t>
            </a:r>
          </a:p>
          <a:p>
            <a:endParaRPr lang="cs-CZ" sz="2800" dirty="0"/>
          </a:p>
          <a:p>
            <a:endParaRPr lang="cs-CZ" sz="2800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019B92F-0B59-A5D6-B9D8-106A3E47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73" y="3346740"/>
            <a:ext cx="460121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1E53A9-3F4A-DE1E-DE49-FFD94E03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3" y="1056442"/>
            <a:ext cx="10039165" cy="4891597"/>
          </a:xfrm>
        </p:spPr>
        <p:txBody>
          <a:bodyPr/>
          <a:lstStyle/>
          <a:p>
            <a:pPr algn="ctr"/>
            <a:r>
              <a:rPr lang="cs-CZ" u="sng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5425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r>
              <a:rPr lang="cs-CZ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https://blog.nic.cz/wp-content/uploads/2020/10/mojeID_logo_bez_gradientu_negativ_RGB.jpg</a:t>
            </a:r>
            <a:endParaRPr lang="cs-CZ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https://cs.wikipedia.org/wiki/MojeID</a:t>
            </a:r>
            <a:endParaRPr lang="cs-CZ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https://www.youtube.com/watch?v=8n-v2ifN-hc</a:t>
            </a:r>
            <a:endParaRPr lang="cs-CZ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https://youtu.be/cq31QTrWcQ8</a:t>
            </a:r>
            <a:endParaRPr lang="cs-CZ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https://www.mojeid.cz/cs/jak-na-to/</a:t>
            </a:r>
            <a:endParaRPr lang="pl-PL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https://www.mojeid.cz/cs/kde-pouzit/</a:t>
            </a:r>
            <a:endParaRPr lang="pl-PL" sz="1800" i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https://www.mojeid.cz/cs/proc-mojeid/</a:t>
            </a:r>
            <a:endParaRPr lang="pl-PL" sz="1800" i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1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https://www.lupa.cz/clanky/bankovni-identita-je-dobry-sluha-existuji-ale-i-duvody-proc-ji-nechtit/#h24</a:t>
            </a:r>
            <a:endParaRPr lang="cs-CZ" sz="1800" b="0" i="0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dirty="0">
                <a:solidFill>
                  <a:srgbClr val="F053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https://stats.nic.cz/dashboard/cs/MojeID_mkt.</a:t>
            </a:r>
            <a:r>
              <a:rPr lang="pl-PL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pl-PL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https://www.mojeid.cz/cs/egovernment/vysoka/</a:t>
            </a:r>
            <a:endParaRPr lang="pl-PL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https://www.egovernment.cz/soubor/mojeid-nejuniverzalnejsi-ceska-identita-jaromir-talir-cz-nic/</a:t>
            </a:r>
            <a:endParaRPr lang="pl-PL" sz="1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1800" b="0" i="1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3"/>
              </a:rPr>
              <a:t>https://info.identitaobcana.cz/idp/</a:t>
            </a:r>
            <a:endParaRPr lang="cs-CZ" sz="1800" b="0" i="1" dirty="0"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l-PL" sz="18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https://www.citacepro.com/dok/wsxak6mhdZNUDs4B</a:t>
            </a:r>
          </a:p>
          <a:p>
            <a:endParaRPr lang="pl-PL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24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MojeID [online]. [cit. 2023-01-15]. Dostupné z: </a:t>
            </a:r>
            <a:r>
              <a:rPr lang="pl-PL" sz="1800" dirty="0">
                <a:solidFill>
                  <a:srgbClr val="FFC000"/>
                </a:solidFill>
                <a:latin typeface="Abadi Extra Light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https://www.mojeid.cz/cs/kde-pouzit/</a:t>
            </a:r>
            <a:endParaRPr lang="pl-PL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r>
              <a:rPr lang="pl-PL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MojeID wiki [online]. [cit. 2023-01-15]. Dostupné z: </a:t>
            </a:r>
            <a:r>
              <a:rPr lang="pl-PL" sz="1800" dirty="0">
                <a:solidFill>
                  <a:srgbClr val="FFC000"/>
                </a:solidFill>
                <a:latin typeface="Abadi Extra Light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https://cs.wikipedia.org/wiki/MojeID</a:t>
            </a:r>
            <a:endParaRPr lang="pl-PL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r>
              <a:rPr lang="cs-CZ" sz="1800" dirty="0" err="1">
                <a:solidFill>
                  <a:srgbClr val="FFC000"/>
                </a:solidFill>
                <a:latin typeface="Abadi Extra Light" panose="020B0604020202020204" pitchFamily="34" charset="0"/>
              </a:rPr>
              <a:t>MojeID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 (uživatel). </a:t>
            </a:r>
            <a:r>
              <a:rPr lang="cs-CZ" sz="1800" dirty="0" err="1">
                <a:solidFill>
                  <a:srgbClr val="FFC000"/>
                </a:solidFill>
                <a:latin typeface="Abadi Extra Light" panose="020B0604020202020204" pitchFamily="34" charset="0"/>
              </a:rPr>
              <a:t>Youtube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 [online]. 2017 [cit. 2023-01-15]. Dostupné z: 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https://www.youtube.com/watch?v=8n-v2ifN-hc</a:t>
            </a:r>
            <a:endParaRPr lang="cs-CZ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r>
              <a:rPr lang="cs-CZ" sz="1800" dirty="0" err="1">
                <a:solidFill>
                  <a:srgbClr val="FFC000"/>
                </a:solidFill>
                <a:latin typeface="Abadi Extra Light" panose="020B0604020202020204" pitchFamily="34" charset="0"/>
              </a:rPr>
              <a:t>MojeID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 (poskytovatel). </a:t>
            </a:r>
            <a:r>
              <a:rPr lang="cs-CZ" sz="1800" dirty="0" err="1">
                <a:solidFill>
                  <a:srgbClr val="FFC000"/>
                </a:solidFill>
                <a:latin typeface="Abadi Extra Light" panose="020B0604020202020204" pitchFamily="34" charset="0"/>
              </a:rPr>
              <a:t>Youtube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 [online]. 2017 [cit. 2023-01-15]. Dostupné z: 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https://youtu.be/cq31QTrWcQ8</a:t>
            </a:r>
            <a:endParaRPr lang="cs-CZ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r>
              <a:rPr lang="pl-PL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MojeID Jak na to [online]. [cit. 2023-01-15]. Dostupné z: </a:t>
            </a:r>
            <a:r>
              <a:rPr lang="pl-PL" sz="1800" dirty="0">
                <a:solidFill>
                  <a:srgbClr val="FFC000"/>
                </a:solidFill>
                <a:latin typeface="Abadi Extra Light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https://www.mojeid.cz/cs/jak-na-to/</a:t>
            </a:r>
            <a:endParaRPr lang="pl-PL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Proč </a:t>
            </a:r>
            <a:r>
              <a:rPr lang="cs-CZ" sz="1800" dirty="0" err="1">
                <a:solidFill>
                  <a:srgbClr val="FFC000"/>
                </a:solidFill>
                <a:latin typeface="Abadi Extra Light" panose="020B0604020202020204" pitchFamily="34" charset="0"/>
              </a:rPr>
              <a:t>MojeID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</a:rPr>
              <a:t> [online]. [cit. 2023-01-15]. Dostupné z: </a:t>
            </a:r>
            <a:r>
              <a:rPr lang="cs-CZ" sz="1800" dirty="0">
                <a:solidFill>
                  <a:srgbClr val="FFC000"/>
                </a:solidFill>
                <a:latin typeface="Abadi Extra Light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https://www.mojeid.cz/cs/proc-mojeid/</a:t>
            </a:r>
            <a:endParaRPr lang="cs-CZ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r>
              <a:rPr lang="cs-CZ" sz="1800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Bankovní identita je dobrý sluha. Existují ale i důvody, proč ji nechtít [online]. [cit. 2023-01-16]. Dostupné z: </a:t>
            </a:r>
            <a:r>
              <a:rPr lang="cs-CZ" sz="1800" dirty="0">
                <a:solidFill>
                  <a:srgbClr val="FFC000"/>
                </a:solidFill>
                <a:effectLst/>
                <a:latin typeface="Abadi Extra Light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https://www.lupa.cz/clanky/bankovni-identita-je-dobry-sluha-existuji-ale-i-duvody-proc-ji-nechtit/#h24</a:t>
            </a:r>
            <a:endParaRPr lang="cs-CZ" sz="1800" dirty="0">
              <a:solidFill>
                <a:srgbClr val="FFC000"/>
              </a:solidFill>
              <a:effectLst/>
              <a:latin typeface="Abadi Extra Light" panose="020B0604020202020204" pitchFamily="34" charset="0"/>
            </a:endParaRPr>
          </a:p>
          <a:p>
            <a:r>
              <a:rPr lang="it-IT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Statistiky [online]. [cit. 2023-01-18]. Dostupné z: </a:t>
            </a:r>
            <a:r>
              <a:rPr lang="it-IT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https://stats.nic.cz/dashboard/cs/MojeID_mkt.html</a:t>
            </a:r>
            <a:endParaRPr lang="cs-CZ" sz="1800" b="0" dirty="0">
              <a:solidFill>
                <a:srgbClr val="FFC000"/>
              </a:solidFill>
              <a:effectLst/>
              <a:latin typeface="Abadi Extra Light" panose="020B0604020202020204" pitchFamily="34" charset="0"/>
            </a:endParaRPr>
          </a:p>
          <a:p>
            <a:r>
              <a:rPr lang="pl-PL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MojeID [online]. [cit. 2023-01-19]. Dostupné z: </a:t>
            </a:r>
            <a:r>
              <a:rPr lang="pl-PL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https://www.mojeid.cz/cs/egovernment/vysoka/</a:t>
            </a:r>
            <a:endParaRPr lang="pl-PL" sz="1800" b="0" dirty="0">
              <a:solidFill>
                <a:srgbClr val="FFC000"/>
              </a:solidFill>
              <a:effectLst/>
              <a:latin typeface="Abadi Extra Light" panose="020B0604020202020204" pitchFamily="34" charset="0"/>
            </a:endParaRPr>
          </a:p>
          <a:p>
            <a:r>
              <a:rPr lang="cs-CZ" sz="1800" b="0" dirty="0" err="1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MojeID</a:t>
            </a:r>
            <a:r>
              <a:rPr lang="cs-CZ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 nejuniverzálnější česká elektronická identita [online]. [cit. 2023-01-19]. Dostupné z: https://www.egovernment.cz/soubor/mojeid-nejuniverzalnejsi-ceska-identita-jaromir-talir-cz-nic/</a:t>
            </a:r>
            <a:endParaRPr lang="cs-CZ" sz="1800" dirty="0">
              <a:solidFill>
                <a:srgbClr val="FFC000"/>
              </a:solidFill>
              <a:effectLst/>
              <a:latin typeface="Abadi Extra Light" panose="020B0604020202020204" pitchFamily="34" charset="0"/>
            </a:endParaRPr>
          </a:p>
          <a:p>
            <a:r>
              <a:rPr lang="cs-CZ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Identifikační prostředky [online]. [cit. 2023-01-19]. Dostupné z: </a:t>
            </a:r>
            <a:r>
              <a:rPr lang="cs-CZ" sz="1800" b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https://info.identitaobcana.cz/idp/</a:t>
            </a:r>
            <a:endParaRPr lang="cs-CZ" sz="1800" b="0" dirty="0">
              <a:solidFill>
                <a:srgbClr val="FFC000"/>
              </a:solidFill>
              <a:effectLst/>
              <a:latin typeface="Abadi Extra Light" panose="020B0604020202020204" pitchFamily="34" charset="0"/>
            </a:endParaRPr>
          </a:p>
          <a:p>
            <a:r>
              <a:rPr lang="pl-PL" sz="1800" b="0" i="1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CZC</a:t>
            </a:r>
            <a:r>
              <a:rPr lang="pl-PL" sz="1800" b="0" i="0" dirty="0">
                <a:solidFill>
                  <a:srgbClr val="FFC000"/>
                </a:solidFill>
                <a:effectLst/>
                <a:latin typeface="Abadi Extra Light" panose="020B0604020202020204" pitchFamily="34" charset="0"/>
              </a:rPr>
              <a:t> [online]. [cit. 2023-01-19]. Dostupné z: https://iczc.cz/9fhqdular6h508445fi0scenv5-1_2/obrazek</a:t>
            </a:r>
            <a:endParaRPr lang="pl-PL" sz="1800" dirty="0">
              <a:solidFill>
                <a:srgbClr val="FFC000"/>
              </a:solidFill>
              <a:latin typeface="Abadi Extra Light" panose="020B0604020202020204" pitchFamily="34" charset="0"/>
            </a:endParaRPr>
          </a:p>
          <a:p>
            <a:endParaRPr lang="cs-CZ" dirty="0"/>
          </a:p>
          <a:p>
            <a:endParaRPr lang="pl-PL" i="1" dirty="0"/>
          </a:p>
          <a:p>
            <a:endParaRPr lang="pl-PL" i="1" dirty="0"/>
          </a:p>
          <a:p>
            <a:endParaRPr lang="pl-PL" sz="1800" i="1" dirty="0"/>
          </a:p>
          <a:p>
            <a:endParaRPr lang="pl-PL" sz="1800" dirty="0"/>
          </a:p>
          <a:p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4E592-25E5-455F-A680-48A09B2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09029" cy="1304124"/>
          </a:xfrm>
        </p:spPr>
        <p:txBody>
          <a:bodyPr>
            <a:normAutofit/>
          </a:bodyPr>
          <a:lstStyle/>
          <a:p>
            <a:pPr algn="ctr"/>
            <a:r>
              <a:rPr lang="cs-CZ" dirty="0" err="1"/>
              <a:t>Github</a:t>
            </a:r>
            <a:r>
              <a:rPr lang="cs-CZ" dirty="0"/>
              <a:t> </a:t>
            </a:r>
            <a:r>
              <a:rPr lang="cs-CZ" dirty="0" err="1"/>
              <a:t>repozitář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442D0C-1991-4DD4-BBB0-22E4E6D0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https://github.com/teenyRadekr/MojeID</a:t>
            </a:r>
          </a:p>
        </p:txBody>
      </p:sp>
    </p:spTree>
    <p:extLst>
      <p:ext uri="{BB962C8B-B14F-4D97-AF65-F5344CB8AC3E}">
        <p14:creationId xmlns:p14="http://schemas.microsoft.com/office/powerpoint/2010/main" val="38886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306" y="395056"/>
            <a:ext cx="4048218" cy="1311677"/>
          </a:xfrm>
        </p:spPr>
        <p:txBody>
          <a:bodyPr>
            <a:normAutofit/>
          </a:bodyPr>
          <a:lstStyle/>
          <a:p>
            <a:r>
              <a:rPr lang="cs-CZ" sz="5000" b="1" u="sng" dirty="0" err="1"/>
              <a:t>mojeid</a:t>
            </a:r>
            <a:endParaRPr lang="cs-CZ" sz="5000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 fontScale="85000" lnSpcReduction="20000"/>
          </a:bodyPr>
          <a:lstStyle/>
          <a:p>
            <a:r>
              <a:rPr lang="cs-CZ" sz="3200" dirty="0"/>
              <a:t>Služba sloužící k autentizaci uživatelů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Zjednodušuje přihlašování na stránkách</a:t>
            </a:r>
          </a:p>
          <a:p>
            <a:pPr lvl="1"/>
            <a:r>
              <a:rPr lang="cs-CZ" sz="3000" dirty="0"/>
              <a:t>Snaží se zachovat vysokou bezpečnost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Přivádí ověřené uživatele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Spuštěno v říjnu 2010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775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1" y="639192"/>
            <a:ext cx="4048218" cy="1311677"/>
          </a:xfrm>
        </p:spPr>
        <p:txBody>
          <a:bodyPr>
            <a:normAutofit/>
          </a:bodyPr>
          <a:lstStyle/>
          <a:p>
            <a:r>
              <a:rPr lang="cs-CZ" sz="5000" b="1" u="sng" dirty="0" err="1"/>
              <a:t>mojeid</a:t>
            </a:r>
            <a:endParaRPr lang="cs-CZ" sz="5000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/>
          </a:bodyPr>
          <a:lstStyle/>
          <a:p>
            <a:r>
              <a:rPr lang="cs-CZ" sz="3200" dirty="0"/>
              <a:t>Elektronická identita</a:t>
            </a:r>
          </a:p>
          <a:p>
            <a:pPr marL="457200" lvl="1" indent="0">
              <a:buNone/>
            </a:pPr>
            <a:endParaRPr lang="cs-CZ" sz="3000" dirty="0"/>
          </a:p>
          <a:p>
            <a:r>
              <a:rPr lang="cs-CZ" sz="3200" dirty="0"/>
              <a:t>Zveřejnění údajů </a:t>
            </a:r>
          </a:p>
          <a:p>
            <a:endParaRPr lang="cs-CZ" sz="3200" dirty="0"/>
          </a:p>
          <a:p>
            <a:r>
              <a:rPr lang="cs-CZ" sz="3200" dirty="0"/>
              <a:t>Zadarmo</a:t>
            </a:r>
          </a:p>
          <a:p>
            <a:endParaRPr lang="cs-CZ" sz="3200" dirty="0"/>
          </a:p>
          <a:p>
            <a:pPr marL="0" indent="0">
              <a:buNone/>
            </a:pPr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pPr marL="0" indent="0">
              <a:buNone/>
            </a:pPr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00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82682-A86E-FE9F-7525-340C2B7D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472" y="763450"/>
            <a:ext cx="8610600" cy="1295400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8CB9EE-8B49-D00F-A27B-EE0F1C829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Bez </a:t>
            </a:r>
            <a:r>
              <a:rPr lang="cs-CZ" dirty="0" err="1"/>
              <a:t>MojeID</a:t>
            </a: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92C1CDB1-0A80-B576-F76E-E96918786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395" y="3083995"/>
            <a:ext cx="5311775" cy="3010555"/>
          </a:xfrm>
        </p:spPr>
      </p:pic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883B2E-4C6A-C669-D153-62AE20CC5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 </a:t>
            </a:r>
            <a:r>
              <a:rPr lang="cs-CZ" dirty="0" err="1"/>
              <a:t>MojeID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63B332EC-8C66-C0CE-7540-DE2B2FF27D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0" y="3083995"/>
            <a:ext cx="5311775" cy="29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2E97C-AEA4-4D46-9252-E0429853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037" y="782129"/>
            <a:ext cx="10500803" cy="1293028"/>
          </a:xfrm>
        </p:spPr>
        <p:txBody>
          <a:bodyPr/>
          <a:lstStyle/>
          <a:p>
            <a:pPr algn="ctr"/>
            <a:r>
              <a:rPr lang="cs-CZ" dirty="0"/>
              <a:t>Kde a jak využít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034DD-45B8-4E8B-8531-FD851F6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Autentizace</a:t>
            </a:r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Spousty služeb a webů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Služby veřejné správy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BAF48-51BF-4B88-A2CD-12DE294F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80" y="799884"/>
            <a:ext cx="9080376" cy="1293028"/>
          </a:xfrm>
        </p:spPr>
        <p:txBody>
          <a:bodyPr/>
          <a:lstStyle/>
          <a:p>
            <a:pPr algn="ctr"/>
            <a:r>
              <a:rPr lang="cs-CZ" dirty="0"/>
              <a:t>Kde se můžu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E9F778-C682-45BA-97E2-9DC4F4C0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54" y="2283337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Alza.cz</a:t>
            </a:r>
          </a:p>
          <a:p>
            <a:endParaRPr lang="cs-CZ" dirty="0"/>
          </a:p>
          <a:p>
            <a:r>
              <a:rPr lang="cs-CZ" dirty="0"/>
              <a:t>Čsfd.cz</a:t>
            </a:r>
          </a:p>
          <a:p>
            <a:endParaRPr lang="cs-CZ" dirty="0"/>
          </a:p>
          <a:p>
            <a:r>
              <a:rPr lang="cs-CZ" dirty="0"/>
              <a:t>Czc.cz</a:t>
            </a:r>
          </a:p>
          <a:p>
            <a:endParaRPr lang="cs-CZ" dirty="0"/>
          </a:p>
          <a:p>
            <a:r>
              <a:rPr lang="cs-CZ" dirty="0"/>
              <a:t>RegioJet</a:t>
            </a:r>
          </a:p>
          <a:p>
            <a:endParaRPr lang="cs-CZ" dirty="0"/>
          </a:p>
          <a:p>
            <a:r>
              <a:rPr lang="cs-CZ" dirty="0"/>
              <a:t>Idnes.cz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8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45A4F-7384-4E4A-9424-433D78D0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1979720"/>
            <a:ext cx="9348187" cy="2814222"/>
          </a:xfrm>
        </p:spPr>
        <p:txBody>
          <a:bodyPr/>
          <a:lstStyle/>
          <a:p>
            <a:pPr algn="ctr"/>
            <a:r>
              <a:rPr lang="cs-CZ" dirty="0"/>
              <a:t>Jak zjistím že web podporuje službu </a:t>
            </a:r>
            <a:r>
              <a:rPr lang="cs-CZ" dirty="0" err="1"/>
              <a:t>MOjeID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073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55F59-ABA7-640D-000A-B7FC28DB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578" y="1261523"/>
            <a:ext cx="8610600" cy="1293028"/>
          </a:xfrm>
        </p:spPr>
        <p:txBody>
          <a:bodyPr/>
          <a:lstStyle/>
          <a:p>
            <a:r>
              <a:rPr lang="cs-CZ" dirty="0"/>
              <a:t>Úrovně záruky identifikačních prostředků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C5C52-2FC0-A477-A829-0577245E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cs-CZ" dirty="0"/>
          </a:p>
          <a:p>
            <a:r>
              <a:rPr lang="cs-CZ" sz="3600" dirty="0"/>
              <a:t>Nízká</a:t>
            </a:r>
          </a:p>
          <a:p>
            <a:endParaRPr lang="cs-CZ" sz="3600" dirty="0"/>
          </a:p>
          <a:p>
            <a:endParaRPr lang="cs-CZ" sz="3600" dirty="0"/>
          </a:p>
          <a:p>
            <a:r>
              <a:rPr lang="cs-CZ" sz="3600" dirty="0"/>
              <a:t>Značná</a:t>
            </a:r>
          </a:p>
          <a:p>
            <a:endParaRPr lang="cs-CZ" sz="3600" dirty="0"/>
          </a:p>
          <a:p>
            <a:endParaRPr lang="cs-CZ" sz="3600" dirty="0"/>
          </a:p>
          <a:p>
            <a:r>
              <a:rPr lang="cs-CZ" sz="3600" dirty="0"/>
              <a:t>Vysoká</a:t>
            </a:r>
          </a:p>
        </p:txBody>
      </p:sp>
    </p:spTree>
    <p:extLst>
      <p:ext uri="{BB962C8B-B14F-4D97-AF65-F5344CB8AC3E}">
        <p14:creationId xmlns:p14="http://schemas.microsoft.com/office/powerpoint/2010/main" val="42057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oTrust Idem Key - USB/NFC bezpečnostní klíč_1830613887">
            <a:extLst>
              <a:ext uri="{FF2B5EF4-FFF2-40B4-BE49-F238E27FC236}">
                <a16:creationId xmlns:a16="http://schemas.microsoft.com/office/drawing/2014/main" id="{8960368D-3A58-34B1-59EF-F9F01CCF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68" y="3923346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8597491-52BC-142D-7B06-83E68171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Jakým Bezpečnostním klíčem zabezpečit účet </a:t>
            </a:r>
            <a:r>
              <a:rPr lang="cs-CZ" dirty="0" err="1"/>
              <a:t>MojeID</a:t>
            </a:r>
            <a:r>
              <a:rPr lang="cs-CZ" dirty="0"/>
              <a:t>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651F2E-37BD-7AD0-0CD7-51229FB47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u="sng" dirty="0"/>
              <a:t>Značná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5F0641-7ADB-A8A4-3A10-1C3644289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MojeID</a:t>
            </a:r>
            <a:r>
              <a:rPr lang="cs-CZ" dirty="0"/>
              <a:t> klíč</a:t>
            </a:r>
          </a:p>
          <a:p>
            <a:endParaRPr lang="cs-CZ" dirty="0"/>
          </a:p>
          <a:p>
            <a:r>
              <a:rPr lang="cs-CZ" dirty="0"/>
              <a:t>USB/NFC/Bluetooth klíč </a:t>
            </a:r>
          </a:p>
          <a:p>
            <a:endParaRPr lang="cs-CZ" dirty="0"/>
          </a:p>
          <a:p>
            <a:r>
              <a:rPr lang="cs-CZ" dirty="0"/>
              <a:t>Systémový klíč Windows Hello nebo Android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A3F7AD8-F43D-75D8-4F59-289344267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u="sng" dirty="0"/>
              <a:t>Vysoká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4E75A53-351B-47EE-D448-C8D21F9337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USB/NFC klíč </a:t>
            </a:r>
            <a:r>
              <a:rPr lang="cs-CZ" dirty="0" err="1"/>
              <a:t>GoTrust</a:t>
            </a:r>
            <a:r>
              <a:rPr lang="cs-CZ" dirty="0"/>
              <a:t> Idem </a:t>
            </a:r>
            <a:r>
              <a:rPr lang="cs-CZ" dirty="0" err="1"/>
              <a:t>Key</a:t>
            </a:r>
            <a:r>
              <a:rPr lang="cs-CZ" dirty="0"/>
              <a:t> (s nastaveným </a:t>
            </a:r>
            <a:r>
              <a:rPr lang="cs-CZ" dirty="0" err="1"/>
              <a:t>PINem</a:t>
            </a:r>
            <a:r>
              <a:rPr lang="cs-CZ" dirty="0"/>
              <a:t>)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8" name="Zástupný obsah 5">
            <a:extLst>
              <a:ext uri="{FF2B5EF4-FFF2-40B4-BE49-F238E27FC236}">
                <a16:creationId xmlns:a16="http://schemas.microsoft.com/office/drawing/2014/main" id="{56C320A5-948C-E1AB-A6B1-DDC1607E914F}"/>
              </a:ext>
            </a:extLst>
          </p:cNvPr>
          <p:cNvSpPr txBox="1">
            <a:spLocks/>
          </p:cNvSpPr>
          <p:nvPr/>
        </p:nvSpPr>
        <p:spPr>
          <a:xfrm>
            <a:off x="7415074" y="4623901"/>
            <a:ext cx="5334000" cy="308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5960511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372</TotalTime>
  <Words>882</Words>
  <Application>Microsoft Office PowerPoint</Application>
  <PresentationFormat>Širokoúhlá obrazovka</PresentationFormat>
  <Paragraphs>150</Paragraphs>
  <Slides>15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4" baseType="lpstr">
      <vt:lpstr>Abadi Extra Light</vt:lpstr>
      <vt:lpstr>Arial</vt:lpstr>
      <vt:lpstr>Arial</vt:lpstr>
      <vt:lpstr>Calibri</vt:lpstr>
      <vt:lpstr>Century Gothic</vt:lpstr>
      <vt:lpstr>Open Sans</vt:lpstr>
      <vt:lpstr>PublicSans-Regular</vt:lpstr>
      <vt:lpstr>Roboto</vt:lpstr>
      <vt:lpstr>Kondenzační stopa</vt:lpstr>
      <vt:lpstr>Prezentace aplikace PowerPoint</vt:lpstr>
      <vt:lpstr>mojeid</vt:lpstr>
      <vt:lpstr>mojeid</vt:lpstr>
      <vt:lpstr>Prezentace aplikace PowerPoint</vt:lpstr>
      <vt:lpstr>Kde a jak využít</vt:lpstr>
      <vt:lpstr>Kde se můžu s mojeid přihlásit</vt:lpstr>
      <vt:lpstr>Jak zjistím že web podporuje službu MOjeID?</vt:lpstr>
      <vt:lpstr>Úrovně záruky identifikačních prostředků</vt:lpstr>
      <vt:lpstr>Jakým Bezpečnostním klíčem zabezpečit účet MojeID?</vt:lpstr>
      <vt:lpstr>Čísla, statistiky</vt:lpstr>
      <vt:lpstr>Čísla, statistiky</vt:lpstr>
      <vt:lpstr>Děkuji za pozornost</vt:lpstr>
      <vt:lpstr>Zdroje</vt:lpstr>
      <vt:lpstr>Citace</vt:lpstr>
      <vt:lpstr>Github repozitář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12</cp:revision>
  <dcterms:created xsi:type="dcterms:W3CDTF">2023-01-14T13:10:12Z</dcterms:created>
  <dcterms:modified xsi:type="dcterms:W3CDTF">2023-01-19T15:59:53Z</dcterms:modified>
</cp:coreProperties>
</file>