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0" r:id="rId3"/>
    <p:sldId id="282" r:id="rId4"/>
    <p:sldId id="262" r:id="rId5"/>
    <p:sldId id="258" r:id="rId6"/>
    <p:sldId id="269" r:id="rId7"/>
    <p:sldId id="259" r:id="rId8"/>
    <p:sldId id="264" r:id="rId9"/>
    <p:sldId id="265" r:id="rId10"/>
    <p:sldId id="283" r:id="rId11"/>
    <p:sldId id="280" r:id="rId12"/>
    <p:sldId id="267" r:id="rId13"/>
    <p:sldId id="268" r:id="rId14"/>
    <p:sldId id="270" r:id="rId15"/>
    <p:sldId id="271" r:id="rId16"/>
    <p:sldId id="272" r:id="rId17"/>
    <p:sldId id="273" r:id="rId18"/>
    <p:sldId id="284" r:id="rId19"/>
    <p:sldId id="277" r:id="rId20"/>
    <p:sldId id="278" r:id="rId21"/>
    <p:sldId id="274" r:id="rId22"/>
    <p:sldId id="275" r:id="rId23"/>
    <p:sldId id="281" r:id="rId24"/>
    <p:sldId id="276" r:id="rId25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/>
    <p:restoredTop sz="94719"/>
  </p:normalViewPr>
  <p:slideViewPr>
    <p:cSldViewPr snapToGrid="0" snapToObjects="1">
      <p:cViewPr>
        <p:scale>
          <a:sx n="124" d="100"/>
          <a:sy n="124" d="100"/>
        </p:scale>
        <p:origin x="28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626C9-9B9F-7347-8DBF-B9AF0C037A25}" type="datetimeFigureOut">
              <a:rPr lang="en-TH" smtClean="0"/>
              <a:t>1/2/2022 R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07E6D-28CB-3C4C-BBBD-5372F91BD56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698952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 dirty="0"/>
              <a:t>“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tweak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input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slightly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(like we do in sensitivity tests) and test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changes in prediction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.”</a:t>
            </a:r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07E6D-28CB-3C4C-BBBD-5372F91BD561}" type="slidenum">
              <a:rPr lang="en-TH" smtClean="0"/>
              <a:t>7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47496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 dirty="0"/>
              <a:t>“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tweak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input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slightly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(like we do in sensitivity tests) and test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changes in prediction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.”</a:t>
            </a:r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07E6D-28CB-3C4C-BBBD-5372F91BD561}" type="slidenum">
              <a:rPr lang="en-TH" smtClean="0"/>
              <a:t>8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44903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 dirty="0"/>
              <a:t>“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tweak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input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slightly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(like we do in sensitivity tests) and test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changes in prediction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.”</a:t>
            </a:r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07E6D-28CB-3C4C-BBBD-5372F91BD561}" type="slidenum">
              <a:rPr lang="en-TH" smtClean="0"/>
              <a:t>9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33007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 dirty="0"/>
              <a:t>“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tweak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input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slightly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(like we do in sensitivity tests) and test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changes in prediction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.”</a:t>
            </a:r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07E6D-28CB-3C4C-BBBD-5372F91BD561}" type="slidenum">
              <a:rPr lang="en-TH" smtClean="0"/>
              <a:t>11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94654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be the total number of concordant pairs (pairs that are ranked in the same order in both rankings) </a:t>
            </a:r>
          </a:p>
          <a:p>
            <a:r>
              <a:rPr lang="en-US" dirty="0"/>
              <a:t>D the total number of discordant pairs (pairs that are ranked in opposite order in the two rankings)</a:t>
            </a:r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07E6D-28CB-3C4C-BBBD-5372F91BD561}" type="slidenum">
              <a:rPr lang="en-TH" smtClean="0"/>
              <a:t>16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77182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 ranking correlation </a:t>
            </a:r>
            <a:r>
              <a:rPr lang="en-US" dirty="0" err="1"/>
              <a:t>coecient</a:t>
            </a:r>
            <a:r>
              <a:rPr lang="en-US" dirty="0"/>
              <a:t> focusses on the top elements in the list.</a:t>
            </a:r>
          </a:p>
          <a:p>
            <a:endParaRPr lang="en-US" dirty="0"/>
          </a:p>
          <a:p>
            <a:r>
              <a:rPr lang="en-US" dirty="0"/>
              <a:t>changes in the higher regions of the list are more relevant than changes in the lower regions.</a:t>
            </a:r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07E6D-28CB-3C4C-BBBD-5372F91BD561}" type="slidenum">
              <a:rPr lang="en-TH" smtClean="0"/>
              <a:t>19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543726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08D1D-C947-5C41-91C4-7EEA50777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26335-9E4A-DC47-9308-F26AAB45E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CFB9F-2F04-0046-8608-F9D9683CF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DB9A-AF9B-3247-ABC1-F3B687C906D2}" type="datetimeFigureOut">
              <a:rPr lang="en-TH" smtClean="0"/>
              <a:t>1/2/2022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F3F09-8C69-C240-9434-9C3E9AF4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13343-0C14-5748-A273-29AA60C0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58EC-7534-3241-95B5-6CA77B6201B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1897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3182-10A5-8A4C-9749-86593EC5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23CB3-4B09-E042-8685-7D6B5898D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A5BEC-14C2-9046-B490-DDFF866B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DB9A-AF9B-3247-ABC1-F3B687C906D2}" type="datetimeFigureOut">
              <a:rPr lang="en-TH" smtClean="0"/>
              <a:t>1/2/2022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60281-94CC-6047-9551-37F383E0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974BB-F9B1-EF4F-A793-694818B2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58EC-7534-3241-95B5-6CA77B6201B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00970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86DD0F-FF24-C145-97A9-8D9E0B39F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6C956-E381-594E-AEAC-B0753F3B6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7C9E6-F7F9-BA45-9EB7-20F10BD32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DB9A-AF9B-3247-ABC1-F3B687C906D2}" type="datetimeFigureOut">
              <a:rPr lang="en-TH" smtClean="0"/>
              <a:t>1/2/2022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088D1-E194-774A-A303-4B7120B0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0CA65-7B59-2C4A-864B-0D5D7D7B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58EC-7534-3241-95B5-6CA77B6201B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1380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A399-EA54-5A4D-BD02-F00ECF2D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C0D27-FAA2-E347-8DBE-FE1094D99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82B06-0727-E147-824B-AA5E3E5EC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DB9A-AF9B-3247-ABC1-F3B687C906D2}" type="datetimeFigureOut">
              <a:rPr lang="en-TH" smtClean="0"/>
              <a:t>1/2/2022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AD4A8-0325-5E4D-ACD3-03963E0D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07594-D03B-3342-83E9-64A77525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58EC-7534-3241-95B5-6CA77B6201B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5239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31D5-19A3-7A45-9E98-08363B83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358EA-783A-A847-A4BC-488C756AF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89D55-8E81-2249-9DDC-B5C806792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DB9A-AF9B-3247-ABC1-F3B687C906D2}" type="datetimeFigureOut">
              <a:rPr lang="en-TH" smtClean="0"/>
              <a:t>1/2/2022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F2987-3D71-0749-BF1F-4D177EEC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65B78-F94D-154B-A411-469BFE1E3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58EC-7534-3241-95B5-6CA77B6201B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5206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68F8-1D20-3A4A-9007-CB46DF149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FC986-4BFE-4349-AC2D-B289C9161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33E71-BD2B-F947-A801-833A1A41D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5B80A-F305-8D48-B01B-217B29B3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DB9A-AF9B-3247-ABC1-F3B687C906D2}" type="datetimeFigureOut">
              <a:rPr lang="en-TH" smtClean="0"/>
              <a:t>1/2/2022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B5359-1DE0-314D-9495-132BC783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8ADB5-157F-1946-809E-E24683FC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58EC-7534-3241-95B5-6CA77B6201B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5095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78B1-1680-FE44-A6CA-6CD229B0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DEB76-5574-CE46-83BA-7261C9433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705A4-BD4B-6641-9DE4-CC0C3CC69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F1EFA-A7E8-8240-92B6-34DD0B022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BEB0D7-8496-0948-89A9-2657E81E4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D703B-A338-944B-8541-AA7E77A2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DB9A-AF9B-3247-ABC1-F3B687C906D2}" type="datetimeFigureOut">
              <a:rPr lang="en-TH" smtClean="0"/>
              <a:t>1/2/2022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11954E-9EE8-D349-A005-7A86D1C67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F83E9-FDF7-974F-8706-C2883D2E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58EC-7534-3241-95B5-6CA77B6201B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9059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7339-92E6-0D45-9EAD-D8975239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72434-0A02-DC4E-AD0A-88DFFE91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DB9A-AF9B-3247-ABC1-F3B687C906D2}" type="datetimeFigureOut">
              <a:rPr lang="en-TH" smtClean="0"/>
              <a:t>1/2/2022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46230-AA13-DB46-BB22-D88AC4B0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99365-352B-4A44-84CC-CE672616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58EC-7534-3241-95B5-6CA77B6201B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1377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5AEA8B-F5A1-634F-A12F-EC371962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DB9A-AF9B-3247-ABC1-F3B687C906D2}" type="datetimeFigureOut">
              <a:rPr lang="en-TH" smtClean="0"/>
              <a:t>1/2/2022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8663FD-C627-F340-A0EF-72FA4941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BCEEA-F6E1-AC40-A954-8B1D6619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58EC-7534-3241-95B5-6CA77B6201B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51783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5F0C-254E-CD42-B736-DC99A8ACF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883B-22D7-DD4A-A008-11D7E7405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CF05C-5F34-5045-BE5E-7DA3D6F1E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FDBBA-2E87-BD40-B9FB-10561679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DB9A-AF9B-3247-ABC1-F3B687C906D2}" type="datetimeFigureOut">
              <a:rPr lang="en-TH" smtClean="0"/>
              <a:t>1/2/2022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D07BB-31E7-764B-98B0-23C2C2CC4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0D503-DB1C-E24E-8944-83770A2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58EC-7534-3241-95B5-6CA77B6201B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77260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2ACFE-2BFC-644B-9A49-1F764783A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452AC0-45B1-8A4B-A623-9DC59F630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E56B0-4484-3041-BAA5-FAB6FCD5B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70472-7DFF-2845-8403-CBA46BF9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DB9A-AF9B-3247-ABC1-F3B687C906D2}" type="datetimeFigureOut">
              <a:rPr lang="en-TH" smtClean="0"/>
              <a:t>1/2/2022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CE7AF-556E-5343-AAB6-4F0E9977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F6639-86AE-8C4B-A69E-E4E19357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58EC-7534-3241-95B5-6CA77B6201B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8606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E1C450-1D44-E64C-B741-8F0CCBD5C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E9EDB-E281-6444-8980-AECF1B480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CA6ED-3A0A-1B49-9239-DDD277AE4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CDB9A-AF9B-3247-ABC1-F3B687C906D2}" type="datetimeFigureOut">
              <a:rPr lang="en-TH" smtClean="0"/>
              <a:t>1/2/2022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CEC7E-B212-454D-8497-C4565746B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7CF4-CA94-0646-8172-5C939D685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F58EC-7534-3241-95B5-6CA77B6201B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0320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805.05447;Faithfull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tophm.github.io/interpretable-ml-book/lime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towardsdatascience.com/idea-behind-lime-and-shap-b603d35d34e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tophm.github.io/interpretable-ml-book/lim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towardsdatascience.com/idea-behind-lime-and-shap-b603d35d34eb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EEB9-99C0-D140-9B96-A2E1D19A81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Listwise Explainer (LISTEN)</a:t>
            </a:r>
            <a:endParaRPr lang="en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B3902-7A6E-3448-B433-BD0746FD6F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Faithfully Explaining Rankings in a News Recommender System [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]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639952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0F52-9BFC-1F4D-AA51-F29D6222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492BF-6983-2444-A8B5-EA112CC55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EAC55-C041-5049-A4E4-B3AAC41C4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147" y="1779271"/>
            <a:ext cx="7563706" cy="444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76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ED57-6BB9-B54D-912C-4598C628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X</a:t>
            </a:r>
            <a:endParaRPr lang="en-T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27EF6D-7E68-5B46-8076-625802E4B5F7}"/>
              </a:ext>
            </a:extLst>
          </p:cNvPr>
          <p:cNvSpPr txBox="1"/>
          <p:nvPr/>
        </p:nvSpPr>
        <p:spPr>
          <a:xfrm>
            <a:off x="2069460" y="5845028"/>
            <a:ext cx="1996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800" dirty="0"/>
              <a:t>Flat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BCE73-9A0D-AF49-9B66-1F8C4A7FEDF7}"/>
              </a:ext>
            </a:extLst>
          </p:cNvPr>
          <p:cNvSpPr txBox="1"/>
          <p:nvPr/>
        </p:nvSpPr>
        <p:spPr>
          <a:xfrm>
            <a:off x="7760208" y="5845028"/>
            <a:ext cx="3083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800" dirty="0"/>
              <a:t>Sequential  features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59BC04F-064A-784D-B36E-0B1DE6004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885779"/>
              </p:ext>
            </p:extLst>
          </p:nvPr>
        </p:nvGraphicFramePr>
        <p:xfrm>
          <a:off x="511932" y="2766219"/>
          <a:ext cx="5111628" cy="2209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907">
                  <a:extLst>
                    <a:ext uri="{9D8B030D-6E8A-4147-A177-3AD203B41FA5}">
                      <a16:colId xmlns:a16="http://schemas.microsoft.com/office/drawing/2014/main" val="833612148"/>
                    </a:ext>
                  </a:extLst>
                </a:gridCol>
                <a:gridCol w="1277907">
                  <a:extLst>
                    <a:ext uri="{9D8B030D-6E8A-4147-A177-3AD203B41FA5}">
                      <a16:colId xmlns:a16="http://schemas.microsoft.com/office/drawing/2014/main" val="2840391273"/>
                    </a:ext>
                  </a:extLst>
                </a:gridCol>
                <a:gridCol w="1277907">
                  <a:extLst>
                    <a:ext uri="{9D8B030D-6E8A-4147-A177-3AD203B41FA5}">
                      <a16:colId xmlns:a16="http://schemas.microsoft.com/office/drawing/2014/main" val="195025225"/>
                    </a:ext>
                  </a:extLst>
                </a:gridCol>
                <a:gridCol w="1277907">
                  <a:extLst>
                    <a:ext uri="{9D8B030D-6E8A-4147-A177-3AD203B41FA5}">
                      <a16:colId xmlns:a16="http://schemas.microsoft.com/office/drawing/2014/main" val="3630142878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session_id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#adults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#children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400" dirty="0"/>
                        <a:t>#staying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495842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42109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789016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562575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35084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727E75F-03E6-0C49-88F4-4D2E84605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63865"/>
              </p:ext>
            </p:extLst>
          </p:nvPr>
        </p:nvGraphicFramePr>
        <p:xfrm>
          <a:off x="7484414" y="2463433"/>
          <a:ext cx="551587" cy="1489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1587">
                  <a:extLst>
                    <a:ext uri="{9D8B030D-6E8A-4147-A177-3AD203B41FA5}">
                      <a16:colId xmlns:a16="http://schemas.microsoft.com/office/drawing/2014/main" val="2229678018"/>
                    </a:ext>
                  </a:extLst>
                </a:gridCol>
              </a:tblGrid>
              <a:tr h="372320"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964382"/>
                  </a:ext>
                </a:extLst>
              </a:tr>
              <a:tr h="372320">
                <a:tc>
                  <a:txBody>
                    <a:bodyPr/>
                    <a:lstStyle/>
                    <a:p>
                      <a:pPr algn="ctr"/>
                      <a:endParaRPr lang="en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938310"/>
                  </a:ext>
                </a:extLst>
              </a:tr>
              <a:tr h="372320">
                <a:tc>
                  <a:txBody>
                    <a:bodyPr/>
                    <a:lstStyle/>
                    <a:p>
                      <a:pPr algn="ctr"/>
                      <a:endParaRPr lang="en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487210"/>
                  </a:ext>
                </a:extLst>
              </a:tr>
              <a:tr h="372320">
                <a:tc>
                  <a:txBody>
                    <a:bodyPr/>
                    <a:lstStyle/>
                    <a:p>
                      <a:pPr algn="ctr"/>
                      <a:endParaRPr lang="en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2695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7ECA835-E173-4C44-8CAD-C77B4BED7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881880"/>
              </p:ext>
            </p:extLst>
          </p:nvPr>
        </p:nvGraphicFramePr>
        <p:xfrm>
          <a:off x="9026118" y="2463433"/>
          <a:ext cx="551587" cy="1489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1587">
                  <a:extLst>
                    <a:ext uri="{9D8B030D-6E8A-4147-A177-3AD203B41FA5}">
                      <a16:colId xmlns:a16="http://schemas.microsoft.com/office/drawing/2014/main" val="2229678018"/>
                    </a:ext>
                  </a:extLst>
                </a:gridCol>
              </a:tblGrid>
              <a:tr h="372320"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964382"/>
                  </a:ext>
                </a:extLst>
              </a:tr>
              <a:tr h="372320">
                <a:tc>
                  <a:txBody>
                    <a:bodyPr/>
                    <a:lstStyle/>
                    <a:p>
                      <a:pPr algn="ctr"/>
                      <a:endParaRPr lang="en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938310"/>
                  </a:ext>
                </a:extLst>
              </a:tr>
              <a:tr h="372320">
                <a:tc>
                  <a:txBody>
                    <a:bodyPr/>
                    <a:lstStyle/>
                    <a:p>
                      <a:pPr algn="ctr"/>
                      <a:endParaRPr lang="en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487210"/>
                  </a:ext>
                </a:extLst>
              </a:tr>
              <a:tr h="372320">
                <a:tc>
                  <a:txBody>
                    <a:bodyPr/>
                    <a:lstStyle/>
                    <a:p>
                      <a:pPr algn="ctr"/>
                      <a:endParaRPr lang="en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2695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7D5EB65-B973-CA4C-BDEC-FB02B3810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233304"/>
              </p:ext>
            </p:extLst>
          </p:nvPr>
        </p:nvGraphicFramePr>
        <p:xfrm>
          <a:off x="10567822" y="2463433"/>
          <a:ext cx="551587" cy="1489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1587">
                  <a:extLst>
                    <a:ext uri="{9D8B030D-6E8A-4147-A177-3AD203B41FA5}">
                      <a16:colId xmlns:a16="http://schemas.microsoft.com/office/drawing/2014/main" val="2229678018"/>
                    </a:ext>
                  </a:extLst>
                </a:gridCol>
              </a:tblGrid>
              <a:tr h="372320"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964382"/>
                  </a:ext>
                </a:extLst>
              </a:tr>
              <a:tr h="372320">
                <a:tc>
                  <a:txBody>
                    <a:bodyPr/>
                    <a:lstStyle/>
                    <a:p>
                      <a:pPr algn="ctr"/>
                      <a:endParaRPr lang="en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938310"/>
                  </a:ext>
                </a:extLst>
              </a:tr>
              <a:tr h="372320">
                <a:tc>
                  <a:txBody>
                    <a:bodyPr/>
                    <a:lstStyle/>
                    <a:p>
                      <a:pPr algn="ctr"/>
                      <a:endParaRPr lang="en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487210"/>
                  </a:ext>
                </a:extLst>
              </a:tr>
              <a:tr h="372320">
                <a:tc>
                  <a:txBody>
                    <a:bodyPr/>
                    <a:lstStyle/>
                    <a:p>
                      <a:pPr algn="ctr"/>
                      <a:endParaRPr lang="en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2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549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FA4C6D-B377-F74C-B96F-ED545CFF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Y</a:t>
            </a:r>
            <a:endParaRPr lang="en-TH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586D605-3345-4843-9288-EF7C60329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87679"/>
              </p:ext>
            </p:extLst>
          </p:nvPr>
        </p:nvGraphicFramePr>
        <p:xfrm>
          <a:off x="2645665" y="3108959"/>
          <a:ext cx="664463" cy="234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463">
                  <a:extLst>
                    <a:ext uri="{9D8B030D-6E8A-4147-A177-3AD203B41FA5}">
                      <a16:colId xmlns:a16="http://schemas.microsoft.com/office/drawing/2014/main" val="2625288276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0240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a’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70095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713876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b="1" dirty="0">
                          <a:solidFill>
                            <a:schemeClr val="bg1"/>
                          </a:solidFill>
                        </a:rPr>
                        <a:t>b’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33421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A79BC2-7903-9642-80ED-406579BCA028}"/>
              </a:ext>
            </a:extLst>
          </p:cNvPr>
          <p:cNvSpPr txBox="1"/>
          <p:nvPr/>
        </p:nvSpPr>
        <p:spPr>
          <a:xfrm>
            <a:off x="2432245" y="2280806"/>
            <a:ext cx="1268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x</a:t>
            </a:r>
            <a:r>
              <a:rPr lang="en-TH" sz="3600" b="1" dirty="0"/>
              <a:t> &amp; x’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9958A442-6D1A-FA4B-B715-EF04BB32C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81296"/>
              </p:ext>
            </p:extLst>
          </p:nvPr>
        </p:nvGraphicFramePr>
        <p:xfrm>
          <a:off x="5696438" y="3108959"/>
          <a:ext cx="664463" cy="234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463">
                  <a:extLst>
                    <a:ext uri="{9D8B030D-6E8A-4147-A177-3AD203B41FA5}">
                      <a16:colId xmlns:a16="http://schemas.microsoft.com/office/drawing/2014/main" val="2625288276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0240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a’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70095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713876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b’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3342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E3EAAD9-5AC8-5F41-AAEF-778839812BA9}"/>
              </a:ext>
            </a:extLst>
          </p:cNvPr>
          <p:cNvSpPr txBox="1"/>
          <p:nvPr/>
        </p:nvSpPr>
        <p:spPr>
          <a:xfrm>
            <a:off x="5197583" y="3108959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</a:t>
            </a:r>
            <a:r>
              <a:rPr lang="en-TH" sz="3200" dirty="0"/>
              <a:t>(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CCEFC-AAB3-0D40-B2B2-423F7CD3DE58}"/>
              </a:ext>
            </a:extLst>
          </p:cNvPr>
          <p:cNvSpPr txBox="1"/>
          <p:nvPr/>
        </p:nvSpPr>
        <p:spPr>
          <a:xfrm>
            <a:off x="5197583" y="3693734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</a:t>
            </a:r>
            <a:r>
              <a:rPr lang="en-TH" sz="3200" dirty="0"/>
              <a:t>(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884A1F-99D5-A848-99F6-7F8AC0CF3C64}"/>
              </a:ext>
            </a:extLst>
          </p:cNvPr>
          <p:cNvSpPr txBox="1"/>
          <p:nvPr/>
        </p:nvSpPr>
        <p:spPr>
          <a:xfrm>
            <a:off x="5197583" y="4278509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</a:t>
            </a:r>
            <a:r>
              <a:rPr lang="en-TH" sz="3200" dirty="0"/>
              <a:t>(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B45368-BAD5-264E-B2B0-0946012DD2B4}"/>
              </a:ext>
            </a:extLst>
          </p:cNvPr>
          <p:cNvSpPr txBox="1"/>
          <p:nvPr/>
        </p:nvSpPr>
        <p:spPr>
          <a:xfrm>
            <a:off x="5197583" y="4863284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</a:t>
            </a:r>
            <a:r>
              <a:rPr lang="en-TH" sz="3200" dirty="0"/>
              <a:t>(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73F8F7-C1D8-9646-9573-28D9A0D141D6}"/>
              </a:ext>
            </a:extLst>
          </p:cNvPr>
          <p:cNvSpPr txBox="1"/>
          <p:nvPr/>
        </p:nvSpPr>
        <p:spPr>
          <a:xfrm>
            <a:off x="6423804" y="3090670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)</a:t>
            </a:r>
            <a:endParaRPr lang="en-TH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26D8D7-597A-5A42-B642-093A8265A055}"/>
              </a:ext>
            </a:extLst>
          </p:cNvPr>
          <p:cNvSpPr txBox="1"/>
          <p:nvPr/>
        </p:nvSpPr>
        <p:spPr>
          <a:xfrm>
            <a:off x="6411612" y="3645406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)</a:t>
            </a:r>
            <a:endParaRPr lang="en-TH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AB5EFD-40B6-E449-81BE-24A74DDFDD5B}"/>
              </a:ext>
            </a:extLst>
          </p:cNvPr>
          <p:cNvSpPr txBox="1"/>
          <p:nvPr/>
        </p:nvSpPr>
        <p:spPr>
          <a:xfrm>
            <a:off x="6417708" y="4218430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)</a:t>
            </a:r>
            <a:endParaRPr lang="en-TH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535391-A8D0-8041-AB54-05D0DF002476}"/>
              </a:ext>
            </a:extLst>
          </p:cNvPr>
          <p:cNvSpPr txBox="1"/>
          <p:nvPr/>
        </p:nvSpPr>
        <p:spPr>
          <a:xfrm>
            <a:off x="6427505" y="4882451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)</a:t>
            </a:r>
            <a:endParaRPr lang="en-TH" sz="3200" dirty="0"/>
          </a:p>
        </p:txBody>
      </p:sp>
      <p:graphicFrame>
        <p:nvGraphicFramePr>
          <p:cNvPr id="19" name="Table 7">
            <a:extLst>
              <a:ext uri="{FF2B5EF4-FFF2-40B4-BE49-F238E27FC236}">
                <a16:creationId xmlns:a16="http://schemas.microsoft.com/office/drawing/2014/main" id="{29596186-E952-0741-B275-05769804E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637588"/>
              </p:ext>
            </p:extLst>
          </p:nvPr>
        </p:nvGraphicFramePr>
        <p:xfrm>
          <a:off x="8150983" y="3108959"/>
          <a:ext cx="764616" cy="234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616">
                  <a:extLst>
                    <a:ext uri="{9D8B030D-6E8A-4147-A177-3AD203B41FA5}">
                      <a16:colId xmlns:a16="http://schemas.microsoft.com/office/drawing/2014/main" val="2625288276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400" dirty="0">
                          <a:solidFill>
                            <a:schemeClr val="bg1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0240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0.71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70095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400" dirty="0">
                          <a:solidFill>
                            <a:schemeClr val="bg1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713876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334217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195EFCC-F426-944F-993E-C1271F09C7AD}"/>
              </a:ext>
            </a:extLst>
          </p:cNvPr>
          <p:cNvSpPr txBox="1"/>
          <p:nvPr/>
        </p:nvSpPr>
        <p:spPr>
          <a:xfrm>
            <a:off x="5211847" y="2280806"/>
            <a:ext cx="1768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F</a:t>
            </a:r>
            <a:r>
              <a:rPr lang="en-TH" sz="3600" b="1" dirty="0"/>
              <a:t>(x &amp; x’)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8E0BA9-321D-8C48-9A71-BFA21C69B1E7}"/>
              </a:ext>
            </a:extLst>
          </p:cNvPr>
          <p:cNvSpPr txBox="1"/>
          <p:nvPr/>
        </p:nvSpPr>
        <p:spPr>
          <a:xfrm>
            <a:off x="7889397" y="2280805"/>
            <a:ext cx="1287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y &amp; y’</a:t>
            </a:r>
            <a:endParaRPr lang="en-TH" sz="36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625BD8-5E7B-0344-9FB0-5365BEE1871B}"/>
              </a:ext>
            </a:extLst>
          </p:cNvPr>
          <p:cNvCxnSpPr/>
          <p:nvPr/>
        </p:nvCxnSpPr>
        <p:spPr>
          <a:xfrm flipV="1">
            <a:off x="3791459" y="4272851"/>
            <a:ext cx="1115568" cy="117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284DEF-D6AE-1B4B-863D-4BD4AEF8D53B}"/>
              </a:ext>
            </a:extLst>
          </p:cNvPr>
          <p:cNvCxnSpPr>
            <a:cxnSpLocks/>
          </p:cNvCxnSpPr>
          <p:nvPr/>
        </p:nvCxnSpPr>
        <p:spPr>
          <a:xfrm flipV="1">
            <a:off x="7013763" y="4260661"/>
            <a:ext cx="764617" cy="1175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999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FA4C6D-B377-F74C-B96F-ED545CFF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Y</a:t>
            </a:r>
            <a:endParaRPr lang="en-TH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586D605-3345-4843-9288-EF7C60329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400001"/>
              </p:ext>
            </p:extLst>
          </p:nvPr>
        </p:nvGraphicFramePr>
        <p:xfrm>
          <a:off x="2645665" y="2457287"/>
          <a:ext cx="664463" cy="117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463">
                  <a:extLst>
                    <a:ext uri="{9D8B030D-6E8A-4147-A177-3AD203B41FA5}">
                      <a16:colId xmlns:a16="http://schemas.microsoft.com/office/drawing/2014/main" val="2625288276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0240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7009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A79BC2-7903-9642-80ED-406579BCA028}"/>
              </a:ext>
            </a:extLst>
          </p:cNvPr>
          <p:cNvSpPr txBox="1"/>
          <p:nvPr/>
        </p:nvSpPr>
        <p:spPr>
          <a:xfrm>
            <a:off x="2731010" y="1629132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3600" b="1" dirty="0"/>
              <a:t>x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9958A442-6D1A-FA4B-B715-EF04BB32C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589042"/>
              </p:ext>
            </p:extLst>
          </p:nvPr>
        </p:nvGraphicFramePr>
        <p:xfrm>
          <a:off x="5696438" y="2457287"/>
          <a:ext cx="664463" cy="117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463">
                  <a:extLst>
                    <a:ext uri="{9D8B030D-6E8A-4147-A177-3AD203B41FA5}">
                      <a16:colId xmlns:a16="http://schemas.microsoft.com/office/drawing/2014/main" val="2625288276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0240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70095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E3EAAD9-5AC8-5F41-AAEF-778839812BA9}"/>
              </a:ext>
            </a:extLst>
          </p:cNvPr>
          <p:cNvSpPr txBox="1"/>
          <p:nvPr/>
        </p:nvSpPr>
        <p:spPr>
          <a:xfrm>
            <a:off x="5197583" y="2457287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</a:t>
            </a:r>
            <a:r>
              <a:rPr lang="en-TH" sz="3200" dirty="0"/>
              <a:t>(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CCEFC-AAB3-0D40-B2B2-423F7CD3DE58}"/>
              </a:ext>
            </a:extLst>
          </p:cNvPr>
          <p:cNvSpPr txBox="1"/>
          <p:nvPr/>
        </p:nvSpPr>
        <p:spPr>
          <a:xfrm>
            <a:off x="5197583" y="3042062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</a:t>
            </a:r>
            <a:r>
              <a:rPr lang="en-TH" sz="3200" dirty="0"/>
              <a:t>(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884A1F-99D5-A848-99F6-7F8AC0CF3C64}"/>
              </a:ext>
            </a:extLst>
          </p:cNvPr>
          <p:cNvSpPr txBox="1"/>
          <p:nvPr/>
        </p:nvSpPr>
        <p:spPr>
          <a:xfrm>
            <a:off x="5197583" y="5117219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</a:t>
            </a:r>
            <a:r>
              <a:rPr lang="en-TH" sz="3200" dirty="0"/>
              <a:t>(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B45368-BAD5-264E-B2B0-0946012DD2B4}"/>
              </a:ext>
            </a:extLst>
          </p:cNvPr>
          <p:cNvSpPr txBox="1"/>
          <p:nvPr/>
        </p:nvSpPr>
        <p:spPr>
          <a:xfrm>
            <a:off x="5197583" y="5701994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</a:t>
            </a:r>
            <a:r>
              <a:rPr lang="en-TH" sz="3200" dirty="0"/>
              <a:t>(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73F8F7-C1D8-9646-9573-28D9A0D141D6}"/>
              </a:ext>
            </a:extLst>
          </p:cNvPr>
          <p:cNvSpPr txBox="1"/>
          <p:nvPr/>
        </p:nvSpPr>
        <p:spPr>
          <a:xfrm>
            <a:off x="6423804" y="2438998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)</a:t>
            </a:r>
            <a:endParaRPr lang="en-TH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26D8D7-597A-5A42-B642-093A8265A055}"/>
              </a:ext>
            </a:extLst>
          </p:cNvPr>
          <p:cNvSpPr txBox="1"/>
          <p:nvPr/>
        </p:nvSpPr>
        <p:spPr>
          <a:xfrm>
            <a:off x="6411612" y="2993734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)</a:t>
            </a:r>
            <a:endParaRPr lang="en-TH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AB5EFD-40B6-E449-81BE-24A74DDFDD5B}"/>
              </a:ext>
            </a:extLst>
          </p:cNvPr>
          <p:cNvSpPr txBox="1"/>
          <p:nvPr/>
        </p:nvSpPr>
        <p:spPr>
          <a:xfrm>
            <a:off x="6417708" y="5057140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)</a:t>
            </a:r>
            <a:endParaRPr lang="en-TH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535391-A8D0-8041-AB54-05D0DF002476}"/>
              </a:ext>
            </a:extLst>
          </p:cNvPr>
          <p:cNvSpPr txBox="1"/>
          <p:nvPr/>
        </p:nvSpPr>
        <p:spPr>
          <a:xfrm>
            <a:off x="6427505" y="5721161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)</a:t>
            </a:r>
            <a:endParaRPr lang="en-TH" sz="3200" dirty="0"/>
          </a:p>
        </p:txBody>
      </p:sp>
      <p:graphicFrame>
        <p:nvGraphicFramePr>
          <p:cNvPr id="19" name="Table 7">
            <a:extLst>
              <a:ext uri="{FF2B5EF4-FFF2-40B4-BE49-F238E27FC236}">
                <a16:creationId xmlns:a16="http://schemas.microsoft.com/office/drawing/2014/main" id="{29596186-E952-0741-B275-05769804E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31115"/>
              </p:ext>
            </p:extLst>
          </p:nvPr>
        </p:nvGraphicFramePr>
        <p:xfrm>
          <a:off x="8150983" y="2457287"/>
          <a:ext cx="764616" cy="117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616">
                  <a:extLst>
                    <a:ext uri="{9D8B030D-6E8A-4147-A177-3AD203B41FA5}">
                      <a16:colId xmlns:a16="http://schemas.microsoft.com/office/drawing/2014/main" val="2625288276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400" b="1" dirty="0">
                          <a:solidFill>
                            <a:schemeClr val="bg1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0240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400" b="1" dirty="0">
                          <a:solidFill>
                            <a:schemeClr val="bg1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700952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195EFCC-F426-944F-993E-C1271F09C7AD}"/>
              </a:ext>
            </a:extLst>
          </p:cNvPr>
          <p:cNvSpPr txBox="1"/>
          <p:nvPr/>
        </p:nvSpPr>
        <p:spPr>
          <a:xfrm>
            <a:off x="5464502" y="1629132"/>
            <a:ext cx="896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F</a:t>
            </a:r>
            <a:r>
              <a:rPr lang="en-TH" sz="3600" b="1" dirty="0"/>
              <a:t>(x)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8E0BA9-321D-8C48-9A71-BFA21C69B1E7}"/>
              </a:ext>
            </a:extLst>
          </p:cNvPr>
          <p:cNvSpPr txBox="1"/>
          <p:nvPr/>
        </p:nvSpPr>
        <p:spPr>
          <a:xfrm>
            <a:off x="8295457" y="1629131"/>
            <a:ext cx="40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y</a:t>
            </a:r>
            <a:endParaRPr lang="en-TH" sz="36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625BD8-5E7B-0344-9FB0-5365BEE1871B}"/>
              </a:ext>
            </a:extLst>
          </p:cNvPr>
          <p:cNvCxnSpPr/>
          <p:nvPr/>
        </p:nvCxnSpPr>
        <p:spPr>
          <a:xfrm flipV="1">
            <a:off x="3836785" y="2981983"/>
            <a:ext cx="1115568" cy="117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284DEF-D6AE-1B4B-863D-4BD4AEF8D53B}"/>
              </a:ext>
            </a:extLst>
          </p:cNvPr>
          <p:cNvCxnSpPr>
            <a:cxnSpLocks/>
          </p:cNvCxnSpPr>
          <p:nvPr/>
        </p:nvCxnSpPr>
        <p:spPr>
          <a:xfrm flipV="1">
            <a:off x="7025955" y="3038793"/>
            <a:ext cx="764617" cy="1175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978E43A-E2BF-BD4D-8BF9-33A505E92F0B}"/>
              </a:ext>
            </a:extLst>
          </p:cNvPr>
          <p:cNvSpPr txBox="1"/>
          <p:nvPr/>
        </p:nvSpPr>
        <p:spPr>
          <a:xfrm>
            <a:off x="2731010" y="4444115"/>
            <a:ext cx="522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x</a:t>
            </a:r>
            <a:r>
              <a:rPr lang="en-TH" sz="3600" b="1" dirty="0"/>
              <a:t>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8068F2-7A91-7A4F-98A5-91AA98A1B857}"/>
              </a:ext>
            </a:extLst>
          </p:cNvPr>
          <p:cNvSpPr txBox="1"/>
          <p:nvPr/>
        </p:nvSpPr>
        <p:spPr>
          <a:xfrm>
            <a:off x="5464502" y="4444115"/>
            <a:ext cx="896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F</a:t>
            </a:r>
            <a:r>
              <a:rPr lang="en-TH" sz="3600" b="1" dirty="0"/>
              <a:t>(x)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1A2585-C959-1440-BC3F-23FC296A3914}"/>
              </a:ext>
            </a:extLst>
          </p:cNvPr>
          <p:cNvSpPr txBox="1"/>
          <p:nvPr/>
        </p:nvSpPr>
        <p:spPr>
          <a:xfrm>
            <a:off x="8295457" y="4444114"/>
            <a:ext cx="40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y</a:t>
            </a:r>
            <a:endParaRPr lang="en-TH" sz="3600" b="1" dirty="0"/>
          </a:p>
        </p:txBody>
      </p:sp>
      <p:graphicFrame>
        <p:nvGraphicFramePr>
          <p:cNvPr id="27" name="Table 7">
            <a:extLst>
              <a:ext uri="{FF2B5EF4-FFF2-40B4-BE49-F238E27FC236}">
                <a16:creationId xmlns:a16="http://schemas.microsoft.com/office/drawing/2014/main" id="{752379D3-019F-264D-9673-B91ACFDB7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199879"/>
              </p:ext>
            </p:extLst>
          </p:nvPr>
        </p:nvGraphicFramePr>
        <p:xfrm>
          <a:off x="2645665" y="5135504"/>
          <a:ext cx="664463" cy="117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463">
                  <a:extLst>
                    <a:ext uri="{9D8B030D-6E8A-4147-A177-3AD203B41FA5}">
                      <a16:colId xmlns:a16="http://schemas.microsoft.com/office/drawing/2014/main" val="2625288276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a’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0240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b’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700952"/>
                  </a:ext>
                </a:extLst>
              </a:tr>
            </a:tbl>
          </a:graphicData>
        </a:graphic>
      </p:graphicFrame>
      <p:graphicFrame>
        <p:nvGraphicFramePr>
          <p:cNvPr id="28" name="Table 7">
            <a:extLst>
              <a:ext uri="{FF2B5EF4-FFF2-40B4-BE49-F238E27FC236}">
                <a16:creationId xmlns:a16="http://schemas.microsoft.com/office/drawing/2014/main" id="{F3639D53-0856-6849-82C0-735032A16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647552"/>
              </p:ext>
            </p:extLst>
          </p:nvPr>
        </p:nvGraphicFramePr>
        <p:xfrm>
          <a:off x="5696438" y="5135504"/>
          <a:ext cx="664463" cy="117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463">
                  <a:extLst>
                    <a:ext uri="{9D8B030D-6E8A-4147-A177-3AD203B41FA5}">
                      <a16:colId xmlns:a16="http://schemas.microsoft.com/office/drawing/2014/main" val="2625288276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a’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0240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b’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700952"/>
                  </a:ext>
                </a:extLst>
              </a:tr>
            </a:tbl>
          </a:graphicData>
        </a:graphic>
      </p:graphicFrame>
      <p:graphicFrame>
        <p:nvGraphicFramePr>
          <p:cNvPr id="29" name="Table 7">
            <a:extLst>
              <a:ext uri="{FF2B5EF4-FFF2-40B4-BE49-F238E27FC236}">
                <a16:creationId xmlns:a16="http://schemas.microsoft.com/office/drawing/2014/main" id="{D1B5210F-ACFA-7445-860F-F2A5394E9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893806"/>
              </p:ext>
            </p:extLst>
          </p:nvPr>
        </p:nvGraphicFramePr>
        <p:xfrm>
          <a:off x="8150983" y="5135504"/>
          <a:ext cx="764616" cy="117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616">
                  <a:extLst>
                    <a:ext uri="{9D8B030D-6E8A-4147-A177-3AD203B41FA5}">
                      <a16:colId xmlns:a16="http://schemas.microsoft.com/office/drawing/2014/main" val="2625288276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400" b="1" dirty="0">
                          <a:solidFill>
                            <a:schemeClr val="accent6"/>
                          </a:solidFill>
                        </a:rPr>
                        <a:t>0.71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0240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400" b="1" dirty="0">
                          <a:solidFill>
                            <a:schemeClr val="accent6"/>
                          </a:solidFill>
                        </a:rPr>
                        <a:t>0.5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700952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62B4E81-2459-6146-8A99-47EF5ED85754}"/>
              </a:ext>
            </a:extLst>
          </p:cNvPr>
          <p:cNvCxnSpPr/>
          <p:nvPr/>
        </p:nvCxnSpPr>
        <p:spPr>
          <a:xfrm flipV="1">
            <a:off x="3836785" y="5603394"/>
            <a:ext cx="1115568" cy="117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3E308F-255B-A44F-B0DE-86D5337D082A}"/>
              </a:ext>
            </a:extLst>
          </p:cNvPr>
          <p:cNvCxnSpPr>
            <a:cxnSpLocks/>
          </p:cNvCxnSpPr>
          <p:nvPr/>
        </p:nvCxnSpPr>
        <p:spPr>
          <a:xfrm flipV="1">
            <a:off x="7025955" y="5660204"/>
            <a:ext cx="764617" cy="1175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F630FAE-43EF-634A-AF32-C94232F402F3}"/>
              </a:ext>
            </a:extLst>
          </p:cNvPr>
          <p:cNvSpPr txBox="1"/>
          <p:nvPr/>
        </p:nvSpPr>
        <p:spPr>
          <a:xfrm>
            <a:off x="9332710" y="3913632"/>
            <a:ext cx="2798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000" dirty="0"/>
              <a:t>(no changes in ordering!)</a:t>
            </a:r>
          </a:p>
        </p:txBody>
      </p:sp>
    </p:spTree>
    <p:extLst>
      <p:ext uri="{BB962C8B-B14F-4D97-AF65-F5344CB8AC3E}">
        <p14:creationId xmlns:p14="http://schemas.microsoft.com/office/powerpoint/2010/main" val="3567662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CBC66-D475-AD43-9AF4-FFDEDFAC0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Ranking Correlation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90005-545E-0840-B4C2-E06D0285F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H" dirty="0"/>
              <a:t>Spearman Rank Correlation</a:t>
            </a:r>
          </a:p>
          <a:p>
            <a:r>
              <a:rPr lang="en-TH" dirty="0"/>
              <a:t>Kendal Tau</a:t>
            </a:r>
          </a:p>
          <a:p>
            <a:r>
              <a:rPr lang="en-TH" dirty="0"/>
              <a:t>AP Correlation</a:t>
            </a:r>
          </a:p>
        </p:txBody>
      </p:sp>
    </p:spTree>
    <p:extLst>
      <p:ext uri="{BB962C8B-B14F-4D97-AF65-F5344CB8AC3E}">
        <p14:creationId xmlns:p14="http://schemas.microsoft.com/office/powerpoint/2010/main" val="2430331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4844-EB68-9445-8C75-8554A937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Spearman Rank Correlation</a:t>
            </a:r>
          </a:p>
        </p:txBody>
      </p:sp>
      <p:pic>
        <p:nvPicPr>
          <p:cNvPr id="3074" name="Picture 2" descr="spreaman 2">
            <a:extLst>
              <a:ext uri="{FF2B5EF4-FFF2-40B4-BE49-F238E27FC236}">
                <a16:creationId xmlns:a16="http://schemas.microsoft.com/office/drawing/2014/main" id="{B68FEF24-2F62-9443-9297-1F9AC5200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136" y="2319091"/>
            <a:ext cx="7408762" cy="390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99ED2B-07B6-0747-9F7D-40A2BAF82D62}"/>
              </a:ext>
            </a:extLst>
          </p:cNvPr>
          <p:cNvSpPr txBox="1"/>
          <p:nvPr/>
        </p:nvSpPr>
        <p:spPr>
          <a:xfrm>
            <a:off x="1838332" y="6550223"/>
            <a:ext cx="10353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www.statisticshowto.com</a:t>
            </a:r>
            <a:r>
              <a:rPr lang="en-US" sz="1400" dirty="0"/>
              <a:t>/probability-and-statistics/correlation-coefficient-formula/spearman-rank-correlation-definition-calculate/</a:t>
            </a:r>
            <a:endParaRPr lang="en-TH" sz="1400" dirty="0"/>
          </a:p>
        </p:txBody>
      </p:sp>
      <p:pic>
        <p:nvPicPr>
          <p:cNvPr id="3076" name="Picture 4" descr="rank correlation coefficient formula">
            <a:extLst>
              <a:ext uri="{FF2B5EF4-FFF2-40B4-BE49-F238E27FC236}">
                <a16:creationId xmlns:a16="http://schemas.microsoft.com/office/drawing/2014/main" id="{926E0905-3FA8-FC41-AD4E-E31550511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02" y="3429000"/>
            <a:ext cx="2695956" cy="100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043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4844-EB68-9445-8C75-8554A937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Kendall’s Tau</a:t>
            </a:r>
          </a:p>
        </p:txBody>
      </p:sp>
      <p:pic>
        <p:nvPicPr>
          <p:cNvPr id="3074" name="Picture 2" descr="spreaman 2">
            <a:extLst>
              <a:ext uri="{FF2B5EF4-FFF2-40B4-BE49-F238E27FC236}">
                <a16:creationId xmlns:a16="http://schemas.microsoft.com/office/drawing/2014/main" id="{B68FEF24-2F62-9443-9297-1F9AC52008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94"/>
          <a:stretch/>
        </p:blipFill>
        <p:spPr bwMode="auto">
          <a:xfrm>
            <a:off x="5818632" y="2142367"/>
            <a:ext cx="4934712" cy="390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99ED2B-07B6-0747-9F7D-40A2BAF82D62}"/>
              </a:ext>
            </a:extLst>
          </p:cNvPr>
          <p:cNvSpPr txBox="1"/>
          <p:nvPr/>
        </p:nvSpPr>
        <p:spPr>
          <a:xfrm>
            <a:off x="7474042" y="6495994"/>
            <a:ext cx="4717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www.ccs.neu.edu</a:t>
            </a:r>
            <a:r>
              <a:rPr lang="en-US" sz="1400" dirty="0"/>
              <a:t>/home/</a:t>
            </a:r>
            <a:r>
              <a:rPr lang="en-US" sz="1400" dirty="0" err="1"/>
              <a:t>jaa</a:t>
            </a:r>
            <a:r>
              <a:rPr lang="en-US" sz="1400" dirty="0"/>
              <a:t>/</a:t>
            </a:r>
            <a:r>
              <a:rPr lang="en-US" sz="1400" dirty="0" err="1"/>
              <a:t>tmp</a:t>
            </a:r>
            <a:r>
              <a:rPr lang="en-US" sz="1400" dirty="0"/>
              <a:t>/</a:t>
            </a:r>
            <a:r>
              <a:rPr lang="en-US" sz="1400" dirty="0" err="1"/>
              <a:t>RankCorrelation.pdf</a:t>
            </a:r>
            <a:endParaRPr lang="en-TH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F0A238-17D4-1142-B3F6-956789066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56432"/>
            <a:ext cx="2565400" cy="901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0B5A12D-42E6-FB4C-9DFE-A1754A0D3ECB}"/>
              </a:ext>
            </a:extLst>
          </p:cNvPr>
          <p:cNvSpPr/>
          <p:nvPr/>
        </p:nvSpPr>
        <p:spPr>
          <a:xfrm>
            <a:off x="5818632" y="2487168"/>
            <a:ext cx="2429256" cy="8046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rgbClr val="C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DC3315-2600-8E4C-BCFA-A779CC6A7C42}"/>
              </a:ext>
            </a:extLst>
          </p:cNvPr>
          <p:cNvSpPr/>
          <p:nvPr/>
        </p:nvSpPr>
        <p:spPr>
          <a:xfrm>
            <a:off x="8324088" y="2487168"/>
            <a:ext cx="2429256" cy="8046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33280-120B-E04E-B74C-A995CB5CDE18}"/>
              </a:ext>
            </a:extLst>
          </p:cNvPr>
          <p:cNvSpPr txBox="1"/>
          <p:nvPr/>
        </p:nvSpPr>
        <p:spPr>
          <a:xfrm>
            <a:off x="6460827" y="1369802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000" dirty="0"/>
              <a:t>Subject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97FEEC-770E-A24F-96D1-0310BC73FAA5}"/>
              </a:ext>
            </a:extLst>
          </p:cNvPr>
          <p:cNvSpPr txBox="1"/>
          <p:nvPr/>
        </p:nvSpPr>
        <p:spPr>
          <a:xfrm>
            <a:off x="8966283" y="1369802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000" dirty="0"/>
              <a:t>Subject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97D11C-1556-EA4F-A653-6519945250C4}"/>
              </a:ext>
            </a:extLst>
          </p:cNvPr>
          <p:cNvSpPr/>
          <p:nvPr/>
        </p:nvSpPr>
        <p:spPr>
          <a:xfrm>
            <a:off x="5818632" y="4089245"/>
            <a:ext cx="2429256" cy="80467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rgbClr val="C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4FA61F-F1BF-1A4B-AD05-4EA43DE1E6F2}"/>
              </a:ext>
            </a:extLst>
          </p:cNvPr>
          <p:cNvSpPr/>
          <p:nvPr/>
        </p:nvSpPr>
        <p:spPr>
          <a:xfrm>
            <a:off x="8324088" y="4089245"/>
            <a:ext cx="2429256" cy="80467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2F15C-4120-A148-9499-A1350ACAE4F0}"/>
              </a:ext>
            </a:extLst>
          </p:cNvPr>
          <p:cNvSpPr txBox="1"/>
          <p:nvPr/>
        </p:nvSpPr>
        <p:spPr>
          <a:xfrm>
            <a:off x="838200" y="5106255"/>
            <a:ext cx="1652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C: Concordance</a:t>
            </a:r>
          </a:p>
          <a:p>
            <a:r>
              <a:rPr lang="en-TH" dirty="0"/>
              <a:t>D: Discordance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465AA8-8898-B545-A705-5256DE334171}"/>
              </a:ext>
            </a:extLst>
          </p:cNvPr>
          <p:cNvSpPr txBox="1"/>
          <p:nvPr/>
        </p:nvSpPr>
        <p:spPr>
          <a:xfrm>
            <a:off x="4062420" y="2705300"/>
            <a:ext cx="168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Discordance+=1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9C2B6A-75D0-F24D-95F2-948F3190956F}"/>
              </a:ext>
            </a:extLst>
          </p:cNvPr>
          <p:cNvSpPr txBox="1"/>
          <p:nvPr/>
        </p:nvSpPr>
        <p:spPr>
          <a:xfrm>
            <a:off x="4056868" y="4306915"/>
            <a:ext cx="176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Concordance+=1</a:t>
            </a:r>
          </a:p>
        </p:txBody>
      </p:sp>
    </p:spTree>
    <p:extLst>
      <p:ext uri="{BB962C8B-B14F-4D97-AF65-F5344CB8AC3E}">
        <p14:creationId xmlns:p14="http://schemas.microsoft.com/office/powerpoint/2010/main" val="2218247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A80B-61E7-B14A-B262-F3F0BEF8D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A problem with the previous two metrics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B2909EBD-B5D2-7048-AB50-94C06B5CB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974711"/>
              </p:ext>
            </p:extLst>
          </p:nvPr>
        </p:nvGraphicFramePr>
        <p:xfrm>
          <a:off x="2645665" y="3108959"/>
          <a:ext cx="664463" cy="234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463">
                  <a:extLst>
                    <a:ext uri="{9D8B030D-6E8A-4147-A177-3AD203B41FA5}">
                      <a16:colId xmlns:a16="http://schemas.microsoft.com/office/drawing/2014/main" val="2625288276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0240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70095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713876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334217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B5AE2F0F-8720-DB4C-AEA9-EDE9AB3AB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00098"/>
              </p:ext>
            </p:extLst>
          </p:nvPr>
        </p:nvGraphicFramePr>
        <p:xfrm>
          <a:off x="3968497" y="3108959"/>
          <a:ext cx="664463" cy="234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463">
                  <a:extLst>
                    <a:ext uri="{9D8B030D-6E8A-4147-A177-3AD203B41FA5}">
                      <a16:colId xmlns:a16="http://schemas.microsoft.com/office/drawing/2014/main" val="2625288276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0240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70095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713876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334217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B33D7052-6032-584C-8CDB-AB5E31388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407608"/>
              </p:ext>
            </p:extLst>
          </p:nvPr>
        </p:nvGraphicFramePr>
        <p:xfrm>
          <a:off x="7891271" y="3108959"/>
          <a:ext cx="664463" cy="234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463">
                  <a:extLst>
                    <a:ext uri="{9D8B030D-6E8A-4147-A177-3AD203B41FA5}">
                      <a16:colId xmlns:a16="http://schemas.microsoft.com/office/drawing/2014/main" val="2625288276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0240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70095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713876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334217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3EBEB50-6F14-1949-BE14-6205E93E0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606801"/>
              </p:ext>
            </p:extLst>
          </p:nvPr>
        </p:nvGraphicFramePr>
        <p:xfrm>
          <a:off x="9214103" y="3108959"/>
          <a:ext cx="664463" cy="234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463">
                  <a:extLst>
                    <a:ext uri="{9D8B030D-6E8A-4147-A177-3AD203B41FA5}">
                      <a16:colId xmlns:a16="http://schemas.microsoft.com/office/drawing/2014/main" val="2625288276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0240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70095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713876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33421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89B89C-D44D-3944-9A42-E4144999E491}"/>
              </a:ext>
            </a:extLst>
          </p:cNvPr>
          <p:cNvSpPr txBox="1"/>
          <p:nvPr/>
        </p:nvSpPr>
        <p:spPr>
          <a:xfrm>
            <a:off x="1060704" y="3986784"/>
            <a:ext cx="1443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K</a:t>
            </a:r>
            <a:r>
              <a:rPr lang="en-TH" sz="3200" dirty="0"/>
              <a:t>endal(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9C2D01-5E35-1D4A-B9BB-31B63739AF5B}"/>
              </a:ext>
            </a:extLst>
          </p:cNvPr>
          <p:cNvSpPr txBox="1"/>
          <p:nvPr/>
        </p:nvSpPr>
        <p:spPr>
          <a:xfrm>
            <a:off x="6365377" y="3986783"/>
            <a:ext cx="1443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K</a:t>
            </a:r>
            <a:r>
              <a:rPr lang="en-TH" sz="3200" dirty="0"/>
              <a:t>endal(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98EA23-A8A0-C44D-9A90-8FF8308D5B5D}"/>
              </a:ext>
            </a:extLst>
          </p:cNvPr>
          <p:cNvSpPr txBox="1"/>
          <p:nvPr/>
        </p:nvSpPr>
        <p:spPr>
          <a:xfrm>
            <a:off x="4887695" y="3986783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)</a:t>
            </a:r>
            <a:endParaRPr lang="en-TH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EB5623-29AC-3147-80DD-54B43A7CDE45}"/>
              </a:ext>
            </a:extLst>
          </p:cNvPr>
          <p:cNvSpPr txBox="1"/>
          <p:nvPr/>
        </p:nvSpPr>
        <p:spPr>
          <a:xfrm>
            <a:off x="9891311" y="3986782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)</a:t>
            </a:r>
            <a:endParaRPr lang="en-TH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B46940-0F6D-8D49-A0E6-BAF331829BD7}"/>
              </a:ext>
            </a:extLst>
          </p:cNvPr>
          <p:cNvSpPr txBox="1"/>
          <p:nvPr/>
        </p:nvSpPr>
        <p:spPr>
          <a:xfrm>
            <a:off x="5618841" y="398678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800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BA1F8E-AC14-064C-88D0-C9C85FEC961B}"/>
              </a:ext>
            </a:extLst>
          </p:cNvPr>
          <p:cNvSpPr txBox="1"/>
          <p:nvPr/>
        </p:nvSpPr>
        <p:spPr>
          <a:xfrm>
            <a:off x="4323407" y="6123543"/>
            <a:ext cx="4083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</a:t>
            </a:r>
            <a:r>
              <a:rPr lang="en-TH" dirty="0"/>
              <a:t>nsensitive to the location of the change)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0B2AE-ECD0-9944-AB9F-CBE59111608E}"/>
              </a:ext>
            </a:extLst>
          </p:cNvPr>
          <p:cNvSpPr txBox="1"/>
          <p:nvPr/>
        </p:nvSpPr>
        <p:spPr>
          <a:xfrm>
            <a:off x="3561657" y="4248392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dirty="0"/>
              <a:t>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D14D01-05ED-2A42-9830-A35B2417E951}"/>
              </a:ext>
            </a:extLst>
          </p:cNvPr>
          <p:cNvSpPr txBox="1"/>
          <p:nvPr/>
        </p:nvSpPr>
        <p:spPr>
          <a:xfrm>
            <a:off x="8754113" y="4058303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4181768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96C40-3520-9E4C-96DC-3557E7DF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Why?</a:t>
            </a:r>
          </a:p>
        </p:txBody>
      </p:sp>
      <p:pic>
        <p:nvPicPr>
          <p:cNvPr id="7" name="Content Placeholder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78890AC1-561D-8C47-98D7-58459267A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150" y="644630"/>
            <a:ext cx="622205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56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4844-EB68-9445-8C75-8554A937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AP Ranking Correlation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B6A584-4836-6940-9FBE-45B82DEA4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91573"/>
            <a:ext cx="5455646" cy="1665986"/>
          </a:xfrm>
          <a:prstGeom prst="rect">
            <a:avLst/>
          </a:prstGeom>
        </p:spPr>
      </p:pic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455064EE-BA5C-9A44-A0E7-3B685681C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405669"/>
              </p:ext>
            </p:extLst>
          </p:nvPr>
        </p:nvGraphicFramePr>
        <p:xfrm>
          <a:off x="7476743" y="2854134"/>
          <a:ext cx="664463" cy="234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463">
                  <a:extLst>
                    <a:ext uri="{9D8B030D-6E8A-4147-A177-3AD203B41FA5}">
                      <a16:colId xmlns:a16="http://schemas.microsoft.com/office/drawing/2014/main" val="2625288276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0240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70095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rgbClr val="92D05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713876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b="1" dirty="0">
                          <a:solidFill>
                            <a:srgbClr val="92D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3342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7993433-99B5-E44E-8BC9-265B9025161B}"/>
              </a:ext>
            </a:extLst>
          </p:cNvPr>
          <p:cNvSpPr txBox="1"/>
          <p:nvPr/>
        </p:nvSpPr>
        <p:spPr>
          <a:xfrm>
            <a:off x="7622064" y="1980023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3200" b="1" dirty="0"/>
              <a:t>x</a:t>
            </a:r>
          </a:p>
        </p:txBody>
      </p:sp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955806EC-E117-214D-92B7-9C534737F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762516"/>
              </p:ext>
            </p:extLst>
          </p:nvPr>
        </p:nvGraphicFramePr>
        <p:xfrm>
          <a:off x="8699398" y="2268918"/>
          <a:ext cx="3096363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121">
                  <a:extLst>
                    <a:ext uri="{9D8B030D-6E8A-4147-A177-3AD203B41FA5}">
                      <a16:colId xmlns:a16="http://schemas.microsoft.com/office/drawing/2014/main" val="2625288276"/>
                    </a:ext>
                  </a:extLst>
                </a:gridCol>
                <a:gridCol w="1032121">
                  <a:extLst>
                    <a:ext uri="{9D8B030D-6E8A-4147-A177-3AD203B41FA5}">
                      <a16:colId xmlns:a16="http://schemas.microsoft.com/office/drawing/2014/main" val="113987889"/>
                    </a:ext>
                  </a:extLst>
                </a:gridCol>
                <a:gridCol w="1032121">
                  <a:extLst>
                    <a:ext uri="{9D8B030D-6E8A-4147-A177-3AD203B41FA5}">
                      <a16:colId xmlns:a16="http://schemas.microsoft.com/office/drawing/2014/main" val="806750860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C(i)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i-1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result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0240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70095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800" b="0" dirty="0">
                          <a:solidFill>
                            <a:schemeClr val="bg1"/>
                          </a:solidFill>
                        </a:rPr>
                        <a:t>1/1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713876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800" b="0" dirty="0">
                          <a:solidFill>
                            <a:schemeClr val="bg1"/>
                          </a:solidFill>
                        </a:rPr>
                        <a:t>2/2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334217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8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800" b="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01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9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896C40-3520-9E4C-96DC-3557E7DF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Why?</a:t>
            </a:r>
          </a:p>
        </p:txBody>
      </p:sp>
      <p:pic>
        <p:nvPicPr>
          <p:cNvPr id="7" name="Content Placeholder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78890AC1-561D-8C47-98D7-58459267A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6639" y="643466"/>
            <a:ext cx="622205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04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4844-EB68-9445-8C75-8554A937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AP Ranking Correlation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B6A584-4836-6940-9FBE-45B82DEA4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91573"/>
            <a:ext cx="5455646" cy="1665986"/>
          </a:xfrm>
          <a:prstGeom prst="rect">
            <a:avLst/>
          </a:prstGeom>
        </p:spPr>
      </p:pic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455064EE-BA5C-9A44-A0E7-3B685681C2C0}"/>
              </a:ext>
            </a:extLst>
          </p:cNvPr>
          <p:cNvGraphicFramePr>
            <a:graphicFrameLocks noGrp="1"/>
          </p:cNvGraphicFramePr>
          <p:nvPr/>
        </p:nvGraphicFramePr>
        <p:xfrm>
          <a:off x="7476743" y="2854134"/>
          <a:ext cx="664463" cy="234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463">
                  <a:extLst>
                    <a:ext uri="{9D8B030D-6E8A-4147-A177-3AD203B41FA5}">
                      <a16:colId xmlns:a16="http://schemas.microsoft.com/office/drawing/2014/main" val="2625288276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0240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70095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rgbClr val="92D05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713876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b="1" dirty="0">
                          <a:solidFill>
                            <a:srgbClr val="92D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3342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7993433-99B5-E44E-8BC9-265B9025161B}"/>
              </a:ext>
            </a:extLst>
          </p:cNvPr>
          <p:cNvSpPr txBox="1"/>
          <p:nvPr/>
        </p:nvSpPr>
        <p:spPr>
          <a:xfrm>
            <a:off x="7622064" y="1980023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3200" b="1" dirty="0"/>
              <a:t>x</a:t>
            </a:r>
          </a:p>
        </p:txBody>
      </p:sp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955806EC-E117-214D-92B7-9C534737F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073438"/>
              </p:ext>
            </p:extLst>
          </p:nvPr>
        </p:nvGraphicFramePr>
        <p:xfrm>
          <a:off x="8699398" y="2268918"/>
          <a:ext cx="3096363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121">
                  <a:extLst>
                    <a:ext uri="{9D8B030D-6E8A-4147-A177-3AD203B41FA5}">
                      <a16:colId xmlns:a16="http://schemas.microsoft.com/office/drawing/2014/main" val="2625288276"/>
                    </a:ext>
                  </a:extLst>
                </a:gridCol>
                <a:gridCol w="1032121">
                  <a:extLst>
                    <a:ext uri="{9D8B030D-6E8A-4147-A177-3AD203B41FA5}">
                      <a16:colId xmlns:a16="http://schemas.microsoft.com/office/drawing/2014/main" val="113987889"/>
                    </a:ext>
                  </a:extLst>
                </a:gridCol>
                <a:gridCol w="1032121">
                  <a:extLst>
                    <a:ext uri="{9D8B030D-6E8A-4147-A177-3AD203B41FA5}">
                      <a16:colId xmlns:a16="http://schemas.microsoft.com/office/drawing/2014/main" val="806750860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C(i)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i-1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result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0240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70095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800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713876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800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334217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8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800" b="0" dirty="0">
                          <a:solidFill>
                            <a:schemeClr val="bg1"/>
                          </a:solidFill>
                        </a:rPr>
                        <a:t>0.66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0119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9919D6A-BE58-184C-A8B9-8CCA8EB04E68}"/>
              </a:ext>
            </a:extLst>
          </p:cNvPr>
          <p:cNvSpPr txBox="1"/>
          <p:nvPr/>
        </p:nvSpPr>
        <p:spPr>
          <a:xfrm>
            <a:off x="9729216" y="5908100"/>
            <a:ext cx="1933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3200" dirty="0"/>
              <a:t>AP: 2.66/3</a:t>
            </a:r>
          </a:p>
        </p:txBody>
      </p:sp>
    </p:spTree>
    <p:extLst>
      <p:ext uri="{BB962C8B-B14F-4D97-AF65-F5344CB8AC3E}">
        <p14:creationId xmlns:p14="http://schemas.microsoft.com/office/powerpoint/2010/main" val="2160872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4844-EB68-9445-8C75-8554A937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AP Correlation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B6A584-4836-6940-9FBE-45B82DEA4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91573"/>
            <a:ext cx="5455646" cy="1665986"/>
          </a:xfrm>
          <a:prstGeom prst="rect">
            <a:avLst/>
          </a:prstGeom>
        </p:spPr>
      </p:pic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455064EE-BA5C-9A44-A0E7-3B685681C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390314"/>
              </p:ext>
            </p:extLst>
          </p:nvPr>
        </p:nvGraphicFramePr>
        <p:xfrm>
          <a:off x="7476743" y="2854134"/>
          <a:ext cx="664463" cy="234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463">
                  <a:extLst>
                    <a:ext uri="{9D8B030D-6E8A-4147-A177-3AD203B41FA5}">
                      <a16:colId xmlns:a16="http://schemas.microsoft.com/office/drawing/2014/main" val="2625288276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0240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70095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713876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3342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7993433-99B5-E44E-8BC9-265B9025161B}"/>
              </a:ext>
            </a:extLst>
          </p:cNvPr>
          <p:cNvSpPr txBox="1"/>
          <p:nvPr/>
        </p:nvSpPr>
        <p:spPr>
          <a:xfrm>
            <a:off x="7622064" y="1980023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3200" b="1" dirty="0"/>
              <a:t>x</a:t>
            </a:r>
          </a:p>
        </p:txBody>
      </p:sp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955806EC-E117-214D-92B7-9C534737F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051848"/>
              </p:ext>
            </p:extLst>
          </p:nvPr>
        </p:nvGraphicFramePr>
        <p:xfrm>
          <a:off x="8699398" y="2268918"/>
          <a:ext cx="3096363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121">
                  <a:extLst>
                    <a:ext uri="{9D8B030D-6E8A-4147-A177-3AD203B41FA5}">
                      <a16:colId xmlns:a16="http://schemas.microsoft.com/office/drawing/2014/main" val="2625288276"/>
                    </a:ext>
                  </a:extLst>
                </a:gridCol>
                <a:gridCol w="1032121">
                  <a:extLst>
                    <a:ext uri="{9D8B030D-6E8A-4147-A177-3AD203B41FA5}">
                      <a16:colId xmlns:a16="http://schemas.microsoft.com/office/drawing/2014/main" val="113987889"/>
                    </a:ext>
                  </a:extLst>
                </a:gridCol>
                <a:gridCol w="1032121">
                  <a:extLst>
                    <a:ext uri="{9D8B030D-6E8A-4147-A177-3AD203B41FA5}">
                      <a16:colId xmlns:a16="http://schemas.microsoft.com/office/drawing/2014/main" val="806750860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C(i)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i-1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result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0240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70095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713876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800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800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334217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800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800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0119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85B249F-9457-2447-B38C-05C7E76CD3CE}"/>
              </a:ext>
            </a:extLst>
          </p:cNvPr>
          <p:cNvSpPr txBox="1"/>
          <p:nvPr/>
        </p:nvSpPr>
        <p:spPr>
          <a:xfrm>
            <a:off x="10247579" y="5908100"/>
            <a:ext cx="1412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3200" dirty="0"/>
              <a:t>AP: 2/3</a:t>
            </a:r>
          </a:p>
        </p:txBody>
      </p:sp>
    </p:spTree>
    <p:extLst>
      <p:ext uri="{BB962C8B-B14F-4D97-AF65-F5344CB8AC3E}">
        <p14:creationId xmlns:p14="http://schemas.microsoft.com/office/powerpoint/2010/main" val="3113644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7DF570A-3FCE-3947-8905-39BEB161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TH" dirty="0"/>
              <a:t>Combining it all</a:t>
            </a: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AD8BE7C9-3CEC-7243-808C-F76B23914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610624"/>
              </p:ext>
            </p:extLst>
          </p:nvPr>
        </p:nvGraphicFramePr>
        <p:xfrm>
          <a:off x="3125880" y="2324365"/>
          <a:ext cx="5940240" cy="2209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48">
                  <a:extLst>
                    <a:ext uri="{9D8B030D-6E8A-4147-A177-3AD203B41FA5}">
                      <a16:colId xmlns:a16="http://schemas.microsoft.com/office/drawing/2014/main" val="833612148"/>
                    </a:ext>
                  </a:extLst>
                </a:gridCol>
                <a:gridCol w="1188048">
                  <a:extLst>
                    <a:ext uri="{9D8B030D-6E8A-4147-A177-3AD203B41FA5}">
                      <a16:colId xmlns:a16="http://schemas.microsoft.com/office/drawing/2014/main" val="2840391273"/>
                    </a:ext>
                  </a:extLst>
                </a:gridCol>
                <a:gridCol w="1188048">
                  <a:extLst>
                    <a:ext uri="{9D8B030D-6E8A-4147-A177-3AD203B41FA5}">
                      <a16:colId xmlns:a16="http://schemas.microsoft.com/office/drawing/2014/main" val="195025225"/>
                    </a:ext>
                  </a:extLst>
                </a:gridCol>
                <a:gridCol w="1188048">
                  <a:extLst>
                    <a:ext uri="{9D8B030D-6E8A-4147-A177-3AD203B41FA5}">
                      <a16:colId xmlns:a16="http://schemas.microsoft.com/office/drawing/2014/main" val="3630142878"/>
                    </a:ext>
                  </a:extLst>
                </a:gridCol>
                <a:gridCol w="1188048">
                  <a:extLst>
                    <a:ext uri="{9D8B030D-6E8A-4147-A177-3AD203B41FA5}">
                      <a16:colId xmlns:a16="http://schemas.microsoft.com/office/drawing/2014/main" val="1125499468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session_id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#adults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#children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400" dirty="0"/>
                        <a:t>#staying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T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495842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42109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789016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>
                          <a:solidFill>
                            <a:srgbClr val="00B050"/>
                          </a:solidFill>
                        </a:rPr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562575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35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172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7DF570A-3FCE-3947-8905-39BEB161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TH" dirty="0"/>
              <a:t>Combining it all</a:t>
            </a: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AD8BE7C9-3CEC-7243-808C-F76B23914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996604"/>
              </p:ext>
            </p:extLst>
          </p:nvPr>
        </p:nvGraphicFramePr>
        <p:xfrm>
          <a:off x="6096000" y="365126"/>
          <a:ext cx="5940240" cy="1325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48">
                  <a:extLst>
                    <a:ext uri="{9D8B030D-6E8A-4147-A177-3AD203B41FA5}">
                      <a16:colId xmlns:a16="http://schemas.microsoft.com/office/drawing/2014/main" val="833612148"/>
                    </a:ext>
                  </a:extLst>
                </a:gridCol>
                <a:gridCol w="1188048">
                  <a:extLst>
                    <a:ext uri="{9D8B030D-6E8A-4147-A177-3AD203B41FA5}">
                      <a16:colId xmlns:a16="http://schemas.microsoft.com/office/drawing/2014/main" val="2840391273"/>
                    </a:ext>
                  </a:extLst>
                </a:gridCol>
                <a:gridCol w="1188048">
                  <a:extLst>
                    <a:ext uri="{9D8B030D-6E8A-4147-A177-3AD203B41FA5}">
                      <a16:colId xmlns:a16="http://schemas.microsoft.com/office/drawing/2014/main" val="195025225"/>
                    </a:ext>
                  </a:extLst>
                </a:gridCol>
                <a:gridCol w="1188048">
                  <a:extLst>
                    <a:ext uri="{9D8B030D-6E8A-4147-A177-3AD203B41FA5}">
                      <a16:colId xmlns:a16="http://schemas.microsoft.com/office/drawing/2014/main" val="3630142878"/>
                    </a:ext>
                  </a:extLst>
                </a:gridCol>
                <a:gridCol w="1188048">
                  <a:extLst>
                    <a:ext uri="{9D8B030D-6E8A-4147-A177-3AD203B41FA5}">
                      <a16:colId xmlns:a16="http://schemas.microsoft.com/office/drawing/2014/main" val="1125499468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session_id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#adults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#children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400" dirty="0"/>
                        <a:t>#staying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T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495842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42109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>
                          <a:solidFill>
                            <a:srgbClr val="00B050"/>
                          </a:solidFill>
                        </a:rPr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562575"/>
                  </a:ext>
                </a:extLst>
              </a:tr>
            </a:tbl>
          </a:graphicData>
        </a:graphic>
      </p:graphicFrame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47B9F9BF-D56D-7A46-B0E6-24324441D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190808"/>
              </p:ext>
            </p:extLst>
          </p:nvPr>
        </p:nvGraphicFramePr>
        <p:xfrm>
          <a:off x="3518968" y="2981579"/>
          <a:ext cx="664463" cy="3511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463">
                  <a:extLst>
                    <a:ext uri="{9D8B030D-6E8A-4147-A177-3AD203B41FA5}">
                      <a16:colId xmlns:a16="http://schemas.microsoft.com/office/drawing/2014/main" val="2625288276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0240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70095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713876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334217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601519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3985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89D094B-67BB-724F-AF90-99A347D4C9CF}"/>
              </a:ext>
            </a:extLst>
          </p:cNvPr>
          <p:cNvSpPr txBox="1"/>
          <p:nvPr/>
        </p:nvSpPr>
        <p:spPr>
          <a:xfrm>
            <a:off x="3677914" y="2348693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800" dirty="0"/>
              <a:t>y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C966E37-FD72-0B46-B7F5-9EEEE976F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75693"/>
              </p:ext>
            </p:extLst>
          </p:nvPr>
        </p:nvGraphicFramePr>
        <p:xfrm>
          <a:off x="8008571" y="2981578"/>
          <a:ext cx="664463" cy="3511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463">
                  <a:extLst>
                    <a:ext uri="{9D8B030D-6E8A-4147-A177-3AD203B41FA5}">
                      <a16:colId xmlns:a16="http://schemas.microsoft.com/office/drawing/2014/main" val="2625288276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0240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70095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713876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334217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601519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39852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4D1A9ED-CEF7-074D-A143-911456A3214C}"/>
              </a:ext>
            </a:extLst>
          </p:cNvPr>
          <p:cNvSpPr txBox="1"/>
          <p:nvPr/>
        </p:nvSpPr>
        <p:spPr>
          <a:xfrm>
            <a:off x="8167517" y="2348692"/>
            <a:ext cx="447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</a:t>
            </a:r>
            <a:r>
              <a:rPr lang="en-TH" sz="2800" dirty="0"/>
              <a:t>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53C678-299E-264E-8FA1-81E6DB785B44}"/>
              </a:ext>
            </a:extLst>
          </p:cNvPr>
          <p:cNvSpPr txBox="1"/>
          <p:nvPr/>
        </p:nvSpPr>
        <p:spPr>
          <a:xfrm>
            <a:off x="1580061" y="4090895"/>
            <a:ext cx="17541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TH" dirty="0"/>
              <a:t>Ranking result </a:t>
            </a:r>
          </a:p>
          <a:p>
            <a:pPr algn="ctr"/>
            <a:r>
              <a:rPr lang="en-TH" dirty="0"/>
              <a:t>with children 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6DE562-F865-2A40-8DEC-D66E2B134347}"/>
              </a:ext>
            </a:extLst>
          </p:cNvPr>
          <p:cNvSpPr txBox="1"/>
          <p:nvPr/>
        </p:nvSpPr>
        <p:spPr>
          <a:xfrm>
            <a:off x="9066120" y="4090894"/>
            <a:ext cx="17541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TH" dirty="0"/>
              <a:t>Ranking result </a:t>
            </a:r>
          </a:p>
          <a:p>
            <a:pPr algn="ctr"/>
            <a:r>
              <a:rPr lang="en-TH" dirty="0"/>
              <a:t>with children = 0</a:t>
            </a:r>
          </a:p>
        </p:txBody>
      </p:sp>
    </p:spTree>
    <p:extLst>
      <p:ext uri="{BB962C8B-B14F-4D97-AF65-F5344CB8AC3E}">
        <p14:creationId xmlns:p14="http://schemas.microsoft.com/office/powerpoint/2010/main" val="1543594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59E17-CF12-1847-83C1-DDAC02C6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Global Explanation (kind of)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1E7894-9BD0-4D4D-A818-4EB3BF6F7CB8}"/>
              </a:ext>
            </a:extLst>
          </p:cNvPr>
          <p:cNvSpPr txBox="1"/>
          <p:nvPr/>
        </p:nvSpPr>
        <p:spPr>
          <a:xfrm>
            <a:off x="8610099" y="5991424"/>
            <a:ext cx="114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(fake plot)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DE7488-15B3-204C-BCB1-AA6F320E4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696" y="1690688"/>
            <a:ext cx="5730240" cy="429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871F78-23BA-0A46-83E8-210726A9DA76}"/>
              </a:ext>
            </a:extLst>
          </p:cNvPr>
          <p:cNvSpPr txBox="1"/>
          <p:nvPr/>
        </p:nvSpPr>
        <p:spPr>
          <a:xfrm>
            <a:off x="838200" y="2304288"/>
            <a:ext cx="4754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Aggregate</a:t>
            </a:r>
            <a:r>
              <a:rPr lang="en-TH" sz="2400" dirty="0"/>
              <a:t> the impact of each feature on each user request.</a:t>
            </a:r>
          </a:p>
        </p:txBody>
      </p:sp>
    </p:spTree>
    <p:extLst>
      <p:ext uri="{BB962C8B-B14F-4D97-AF65-F5344CB8AC3E}">
        <p14:creationId xmlns:p14="http://schemas.microsoft.com/office/powerpoint/2010/main" val="141125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896C40-3520-9E4C-96DC-3557E7DF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Why?</a:t>
            </a:r>
          </a:p>
        </p:txBody>
      </p:sp>
      <p:pic>
        <p:nvPicPr>
          <p:cNvPr id="7" name="Content Placeholder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78890AC1-561D-8C47-98D7-58459267A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6639" y="643466"/>
            <a:ext cx="6222054" cy="5568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042E73-DA1A-D041-99D1-63985EF69A47}"/>
              </a:ext>
            </a:extLst>
          </p:cNvPr>
          <p:cNvSpPr txBox="1"/>
          <p:nvPr/>
        </p:nvSpPr>
        <p:spPr>
          <a:xfrm>
            <a:off x="2352501" y="1072856"/>
            <a:ext cx="54082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TH" dirty="0"/>
              <a:t>“Because this is the top choice hotel for family traveler”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239A7A-3182-A34B-B9E2-B12494AF3B4C}"/>
              </a:ext>
            </a:extLst>
          </p:cNvPr>
          <p:cNvCxnSpPr/>
          <p:nvPr/>
        </p:nvCxnSpPr>
        <p:spPr>
          <a:xfrm>
            <a:off x="6832315" y="1520061"/>
            <a:ext cx="719191" cy="98683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8DA086-5FB9-5145-BAD8-93B1F48C03E2}"/>
              </a:ext>
            </a:extLst>
          </p:cNvPr>
          <p:cNvCxnSpPr>
            <a:cxnSpLocks/>
          </p:cNvCxnSpPr>
          <p:nvPr/>
        </p:nvCxnSpPr>
        <p:spPr>
          <a:xfrm>
            <a:off x="5051675" y="2265030"/>
            <a:ext cx="1785604" cy="45462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73A54F-7044-7C4B-BD2A-A438B4D5752B}"/>
              </a:ext>
            </a:extLst>
          </p:cNvPr>
          <p:cNvSpPr txBox="1"/>
          <p:nvPr/>
        </p:nvSpPr>
        <p:spPr>
          <a:xfrm>
            <a:off x="2557919" y="1718628"/>
            <a:ext cx="2875357" cy="9370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TH" dirty="0"/>
              <a:t>“Because you booked similar hotels before for your trip last year”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11084B-F19D-CA4D-B503-FC2090AB380A}"/>
              </a:ext>
            </a:extLst>
          </p:cNvPr>
          <p:cNvCxnSpPr>
            <a:cxnSpLocks/>
          </p:cNvCxnSpPr>
          <p:nvPr/>
        </p:nvCxnSpPr>
        <p:spPr>
          <a:xfrm>
            <a:off x="4310396" y="5337365"/>
            <a:ext cx="252191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9B65AFC-4F7A-4C4A-8DAE-EA3CC81D6058}"/>
              </a:ext>
            </a:extLst>
          </p:cNvPr>
          <p:cNvSpPr txBox="1"/>
          <p:nvPr/>
        </p:nvSpPr>
        <p:spPr>
          <a:xfrm>
            <a:off x="1806366" y="4903979"/>
            <a:ext cx="308413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TH" dirty="0"/>
              <a:t>“Because this is the best place to stay for the weekend”</a:t>
            </a:r>
          </a:p>
        </p:txBody>
      </p:sp>
    </p:spTree>
    <p:extLst>
      <p:ext uri="{BB962C8B-B14F-4D97-AF65-F5344CB8AC3E}">
        <p14:creationId xmlns:p14="http://schemas.microsoft.com/office/powerpoint/2010/main" val="240095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FA4C6D-B377-F74C-B96F-ED545CFF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Point-wise Ranking Model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586D605-3345-4843-9288-EF7C60329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509779"/>
              </p:ext>
            </p:extLst>
          </p:nvPr>
        </p:nvGraphicFramePr>
        <p:xfrm>
          <a:off x="1749553" y="3072383"/>
          <a:ext cx="664463" cy="234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463">
                  <a:extLst>
                    <a:ext uri="{9D8B030D-6E8A-4147-A177-3AD203B41FA5}">
                      <a16:colId xmlns:a16="http://schemas.microsoft.com/office/drawing/2014/main" val="2625288276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0240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70095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713876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33421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A79BC2-7903-9642-80ED-406579BCA028}"/>
              </a:ext>
            </a:extLst>
          </p:cNvPr>
          <p:cNvSpPr txBox="1"/>
          <p:nvPr/>
        </p:nvSpPr>
        <p:spPr>
          <a:xfrm>
            <a:off x="1883653" y="2232922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3600" b="1" dirty="0"/>
              <a:t>x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9958A442-6D1A-FA4B-B715-EF04BB32C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712020"/>
              </p:ext>
            </p:extLst>
          </p:nvPr>
        </p:nvGraphicFramePr>
        <p:xfrm>
          <a:off x="4800326" y="3072383"/>
          <a:ext cx="664463" cy="234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463">
                  <a:extLst>
                    <a:ext uri="{9D8B030D-6E8A-4147-A177-3AD203B41FA5}">
                      <a16:colId xmlns:a16="http://schemas.microsoft.com/office/drawing/2014/main" val="2625288276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0240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70095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713876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3342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E3EAAD9-5AC8-5F41-AAEF-778839812BA9}"/>
              </a:ext>
            </a:extLst>
          </p:cNvPr>
          <p:cNvSpPr txBox="1"/>
          <p:nvPr/>
        </p:nvSpPr>
        <p:spPr>
          <a:xfrm>
            <a:off x="4301471" y="3072383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</a:t>
            </a:r>
            <a:r>
              <a:rPr lang="en-TH" sz="3200" dirty="0"/>
              <a:t>(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CCEFC-AAB3-0D40-B2B2-423F7CD3DE58}"/>
              </a:ext>
            </a:extLst>
          </p:cNvPr>
          <p:cNvSpPr txBox="1"/>
          <p:nvPr/>
        </p:nvSpPr>
        <p:spPr>
          <a:xfrm>
            <a:off x="4301471" y="3657158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</a:t>
            </a:r>
            <a:r>
              <a:rPr lang="en-TH" sz="3200" dirty="0"/>
              <a:t>(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884A1F-99D5-A848-99F6-7F8AC0CF3C64}"/>
              </a:ext>
            </a:extLst>
          </p:cNvPr>
          <p:cNvSpPr txBox="1"/>
          <p:nvPr/>
        </p:nvSpPr>
        <p:spPr>
          <a:xfrm>
            <a:off x="4301471" y="4241933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</a:t>
            </a:r>
            <a:r>
              <a:rPr lang="en-TH" sz="3200" dirty="0"/>
              <a:t>(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B45368-BAD5-264E-B2B0-0946012DD2B4}"/>
              </a:ext>
            </a:extLst>
          </p:cNvPr>
          <p:cNvSpPr txBox="1"/>
          <p:nvPr/>
        </p:nvSpPr>
        <p:spPr>
          <a:xfrm>
            <a:off x="4301471" y="4826708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</a:t>
            </a:r>
            <a:r>
              <a:rPr lang="en-TH" sz="3200" dirty="0"/>
              <a:t>(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73F8F7-C1D8-9646-9573-28D9A0D141D6}"/>
              </a:ext>
            </a:extLst>
          </p:cNvPr>
          <p:cNvSpPr txBox="1"/>
          <p:nvPr/>
        </p:nvSpPr>
        <p:spPr>
          <a:xfrm>
            <a:off x="5527692" y="3054094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)</a:t>
            </a:r>
            <a:endParaRPr lang="en-TH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26D8D7-597A-5A42-B642-093A8265A055}"/>
              </a:ext>
            </a:extLst>
          </p:cNvPr>
          <p:cNvSpPr txBox="1"/>
          <p:nvPr/>
        </p:nvSpPr>
        <p:spPr>
          <a:xfrm>
            <a:off x="5515500" y="3608830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)</a:t>
            </a:r>
            <a:endParaRPr lang="en-TH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AB5EFD-40B6-E449-81BE-24A74DDFDD5B}"/>
              </a:ext>
            </a:extLst>
          </p:cNvPr>
          <p:cNvSpPr txBox="1"/>
          <p:nvPr/>
        </p:nvSpPr>
        <p:spPr>
          <a:xfrm>
            <a:off x="5521596" y="4181854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)</a:t>
            </a:r>
            <a:endParaRPr lang="en-TH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535391-A8D0-8041-AB54-05D0DF002476}"/>
              </a:ext>
            </a:extLst>
          </p:cNvPr>
          <p:cNvSpPr txBox="1"/>
          <p:nvPr/>
        </p:nvSpPr>
        <p:spPr>
          <a:xfrm>
            <a:off x="5531393" y="4845875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)</a:t>
            </a:r>
            <a:endParaRPr lang="en-TH" sz="3200" dirty="0"/>
          </a:p>
        </p:txBody>
      </p:sp>
      <p:graphicFrame>
        <p:nvGraphicFramePr>
          <p:cNvPr id="19" name="Table 7">
            <a:extLst>
              <a:ext uri="{FF2B5EF4-FFF2-40B4-BE49-F238E27FC236}">
                <a16:creationId xmlns:a16="http://schemas.microsoft.com/office/drawing/2014/main" id="{29596186-E952-0741-B275-05769804E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076702"/>
              </p:ext>
            </p:extLst>
          </p:nvPr>
        </p:nvGraphicFramePr>
        <p:xfrm>
          <a:off x="7254871" y="3072383"/>
          <a:ext cx="764616" cy="234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616">
                  <a:extLst>
                    <a:ext uri="{9D8B030D-6E8A-4147-A177-3AD203B41FA5}">
                      <a16:colId xmlns:a16="http://schemas.microsoft.com/office/drawing/2014/main" val="2625288276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400" dirty="0">
                          <a:solidFill>
                            <a:schemeClr val="bg1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0240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400" dirty="0">
                          <a:solidFill>
                            <a:schemeClr val="bg1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70095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400" dirty="0">
                          <a:solidFill>
                            <a:schemeClr val="bg1"/>
                          </a:solidFill>
                        </a:rPr>
                        <a:t>0.65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713876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0.9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334217"/>
                  </a:ext>
                </a:extLst>
              </a:tr>
            </a:tbl>
          </a:graphicData>
        </a:graphic>
      </p:graphicFrame>
      <p:graphicFrame>
        <p:nvGraphicFramePr>
          <p:cNvPr id="20" name="Table 7">
            <a:extLst>
              <a:ext uri="{FF2B5EF4-FFF2-40B4-BE49-F238E27FC236}">
                <a16:creationId xmlns:a16="http://schemas.microsoft.com/office/drawing/2014/main" id="{5530AFFE-F77A-C24F-8484-0459E3F6B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341902"/>
              </p:ext>
            </p:extLst>
          </p:nvPr>
        </p:nvGraphicFramePr>
        <p:xfrm>
          <a:off x="10340627" y="3053653"/>
          <a:ext cx="664463" cy="234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463">
                  <a:extLst>
                    <a:ext uri="{9D8B030D-6E8A-4147-A177-3AD203B41FA5}">
                      <a16:colId xmlns:a16="http://schemas.microsoft.com/office/drawing/2014/main" val="2625288276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0240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70095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713876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TH" sz="28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334217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195EFCC-F426-944F-993E-C1271F09C7AD}"/>
              </a:ext>
            </a:extLst>
          </p:cNvPr>
          <p:cNvSpPr txBox="1"/>
          <p:nvPr/>
        </p:nvSpPr>
        <p:spPr>
          <a:xfrm>
            <a:off x="4568390" y="2232922"/>
            <a:ext cx="896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F</a:t>
            </a:r>
            <a:r>
              <a:rPr lang="en-TH" sz="3600" b="1" dirty="0"/>
              <a:t>(x)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8E0BA9-321D-8C48-9A71-BFA21C69B1E7}"/>
              </a:ext>
            </a:extLst>
          </p:cNvPr>
          <p:cNvSpPr txBox="1"/>
          <p:nvPr/>
        </p:nvSpPr>
        <p:spPr>
          <a:xfrm>
            <a:off x="7385765" y="2244230"/>
            <a:ext cx="40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y</a:t>
            </a:r>
            <a:endParaRPr lang="en-TH" sz="36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625BD8-5E7B-0344-9FB0-5365BEE1871B}"/>
              </a:ext>
            </a:extLst>
          </p:cNvPr>
          <p:cNvCxnSpPr/>
          <p:nvPr/>
        </p:nvCxnSpPr>
        <p:spPr>
          <a:xfrm flipV="1">
            <a:off x="2895347" y="4236275"/>
            <a:ext cx="1115568" cy="117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284DEF-D6AE-1B4B-863D-4BD4AEF8D53B}"/>
              </a:ext>
            </a:extLst>
          </p:cNvPr>
          <p:cNvCxnSpPr>
            <a:cxnSpLocks/>
          </p:cNvCxnSpPr>
          <p:nvPr/>
        </p:nvCxnSpPr>
        <p:spPr>
          <a:xfrm flipV="1">
            <a:off x="6117651" y="4224085"/>
            <a:ext cx="764617" cy="1175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187946-1505-AA46-B6E2-E070A7EE1E16}"/>
              </a:ext>
            </a:extLst>
          </p:cNvPr>
          <p:cNvCxnSpPr>
            <a:cxnSpLocks/>
          </p:cNvCxnSpPr>
          <p:nvPr/>
        </p:nvCxnSpPr>
        <p:spPr>
          <a:xfrm flipV="1">
            <a:off x="8291937" y="4181854"/>
            <a:ext cx="1676087" cy="235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03B4885-E008-3949-9BF0-D0736D73F889}"/>
              </a:ext>
            </a:extLst>
          </p:cNvPr>
          <p:cNvSpPr txBox="1"/>
          <p:nvPr/>
        </p:nvSpPr>
        <p:spPr>
          <a:xfrm>
            <a:off x="9831153" y="2367341"/>
            <a:ext cx="1683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 (ranked)</a:t>
            </a:r>
            <a:endParaRPr lang="en-TH" sz="2800" b="1" dirty="0"/>
          </a:p>
        </p:txBody>
      </p:sp>
    </p:spTree>
    <p:extLst>
      <p:ext uri="{BB962C8B-B14F-4D97-AF65-F5344CB8AC3E}">
        <p14:creationId xmlns:p14="http://schemas.microsoft.com/office/powerpoint/2010/main" val="45912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1801-8613-574B-A1C2-98C42D11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Interpretable ML</a:t>
            </a:r>
          </a:p>
        </p:txBody>
      </p:sp>
      <p:pic>
        <p:nvPicPr>
          <p:cNvPr id="1026" name="Picture 2" descr="Linear Regression model sample illustration | Download Scientific Diagram">
            <a:extLst>
              <a:ext uri="{FF2B5EF4-FFF2-40B4-BE49-F238E27FC236}">
                <a16:creationId xmlns:a16="http://schemas.microsoft.com/office/drawing/2014/main" id="{E4853603-3D32-764C-B4F8-DFF3D22B2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74" y="1865930"/>
            <a:ext cx="4655708" cy="358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249311-33E2-3241-8A49-AE3942CEFB55}"/>
              </a:ext>
            </a:extLst>
          </p:cNvPr>
          <p:cNvSpPr txBox="1"/>
          <p:nvPr/>
        </p:nvSpPr>
        <p:spPr>
          <a:xfrm>
            <a:off x="1831430" y="5830042"/>
            <a:ext cx="2916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400" b="1" dirty="0"/>
              <a:t>Interpretable Models</a:t>
            </a:r>
          </a:p>
        </p:txBody>
      </p:sp>
      <p:pic>
        <p:nvPicPr>
          <p:cNvPr id="1028" name="Picture 4" descr="A chart showing interpretability on the y-axis and accuracy on the x-axis. Linear regression is at the top left (very interpretable, not very accurate) and negative correlation runs through decision trees, SVMs, random forests, and neural networks.">
            <a:extLst>
              <a:ext uri="{FF2B5EF4-FFF2-40B4-BE49-F238E27FC236}">
                <a16:creationId xmlns:a16="http://schemas.microsoft.com/office/drawing/2014/main" id="{FD7E732E-15EB-5B48-8E87-622A143C1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74389" y="7633246"/>
            <a:ext cx="2916195" cy="196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F68DB6E-4914-2846-B7C2-FB6CCF40A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740" y="2057994"/>
            <a:ext cx="5452552" cy="303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B5C86B-0585-CF43-A683-B8BD0CAC9607}"/>
              </a:ext>
            </a:extLst>
          </p:cNvPr>
          <p:cNvSpPr txBox="1"/>
          <p:nvPr/>
        </p:nvSpPr>
        <p:spPr>
          <a:xfrm>
            <a:off x="7659918" y="5830042"/>
            <a:ext cx="2916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2400" b="1" dirty="0"/>
              <a:t>Model-agnostic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EBA0AC-3B3B-BB45-BEDA-4FA8DCF572CA}"/>
              </a:ext>
            </a:extLst>
          </p:cNvPr>
          <p:cNvSpPr txBox="1"/>
          <p:nvPr/>
        </p:nvSpPr>
        <p:spPr>
          <a:xfrm>
            <a:off x="8497719" y="6581001"/>
            <a:ext cx="3694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blog.ml.cmu.edu</a:t>
            </a:r>
            <a:r>
              <a:rPr lang="en-US" sz="1200" dirty="0"/>
              <a:t>/2020/08/31/6-interpretability/</a:t>
            </a:r>
            <a:endParaRPr lang="en-TH" sz="1200" dirty="0"/>
          </a:p>
        </p:txBody>
      </p:sp>
    </p:spTree>
    <p:extLst>
      <p:ext uri="{BB962C8B-B14F-4D97-AF65-F5344CB8AC3E}">
        <p14:creationId xmlns:p14="http://schemas.microsoft.com/office/powerpoint/2010/main" val="335604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1801-8613-574B-A1C2-98C42D11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Interpretable ML</a:t>
            </a:r>
          </a:p>
        </p:txBody>
      </p:sp>
      <p:pic>
        <p:nvPicPr>
          <p:cNvPr id="1026" name="Picture 2" descr="Linear Regression model sample illustration | Download Scientific Diagram">
            <a:extLst>
              <a:ext uri="{FF2B5EF4-FFF2-40B4-BE49-F238E27FC236}">
                <a16:creationId xmlns:a16="http://schemas.microsoft.com/office/drawing/2014/main" id="{E4853603-3D32-764C-B4F8-DFF3D22B2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74" y="1865930"/>
            <a:ext cx="4655708" cy="358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249311-33E2-3241-8A49-AE3942CEFB55}"/>
              </a:ext>
            </a:extLst>
          </p:cNvPr>
          <p:cNvSpPr txBox="1"/>
          <p:nvPr/>
        </p:nvSpPr>
        <p:spPr>
          <a:xfrm>
            <a:off x="1831430" y="5830042"/>
            <a:ext cx="2916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400" b="1" dirty="0"/>
              <a:t>Interpretable Models</a:t>
            </a:r>
          </a:p>
        </p:txBody>
      </p:sp>
      <p:pic>
        <p:nvPicPr>
          <p:cNvPr id="1028" name="Picture 4" descr="A chart showing interpretability on the y-axis and accuracy on the x-axis. Linear regression is at the top left (very interpretable, not very accurate) and negative correlation runs through decision trees, SVMs, random forests, and neural networks.">
            <a:extLst>
              <a:ext uri="{FF2B5EF4-FFF2-40B4-BE49-F238E27FC236}">
                <a16:creationId xmlns:a16="http://schemas.microsoft.com/office/drawing/2014/main" id="{FD7E732E-15EB-5B48-8E87-622A143C1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74389" y="7633246"/>
            <a:ext cx="2916195" cy="196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F68DB6E-4914-2846-B7C2-FB6CCF40A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740" y="2057994"/>
            <a:ext cx="5452552" cy="303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B5C86B-0585-CF43-A683-B8BD0CAC9607}"/>
              </a:ext>
            </a:extLst>
          </p:cNvPr>
          <p:cNvSpPr txBox="1"/>
          <p:nvPr/>
        </p:nvSpPr>
        <p:spPr>
          <a:xfrm>
            <a:off x="7659918" y="5830042"/>
            <a:ext cx="2916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2400" b="1" dirty="0"/>
              <a:t>Model-agnostic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EBA0AC-3B3B-BB45-BEDA-4FA8DCF572CA}"/>
              </a:ext>
            </a:extLst>
          </p:cNvPr>
          <p:cNvSpPr txBox="1"/>
          <p:nvPr/>
        </p:nvSpPr>
        <p:spPr>
          <a:xfrm>
            <a:off x="8497719" y="6581001"/>
            <a:ext cx="3694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blog.ml.cmu.edu</a:t>
            </a:r>
            <a:r>
              <a:rPr lang="en-US" sz="1200" dirty="0"/>
              <a:t>/2020/08/31/6-interpretability/</a:t>
            </a:r>
            <a:endParaRPr lang="en-TH" sz="12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456EB87-5197-374E-AC81-F67FDB249279}"/>
              </a:ext>
            </a:extLst>
          </p:cNvPr>
          <p:cNvSpPr/>
          <p:nvPr/>
        </p:nvSpPr>
        <p:spPr>
          <a:xfrm>
            <a:off x="6266948" y="1300105"/>
            <a:ext cx="5702134" cy="513624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53294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ED57-6BB9-B54D-912C-4598C628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Surrogate Models</a:t>
            </a:r>
            <a:endParaRPr lang="en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0AC5B-C0B5-994F-A04E-89B2508C3D20}"/>
              </a:ext>
            </a:extLst>
          </p:cNvPr>
          <p:cNvSpPr txBox="1"/>
          <p:nvPr/>
        </p:nvSpPr>
        <p:spPr>
          <a:xfrm>
            <a:off x="6426960" y="6334780"/>
            <a:ext cx="5765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hlinkClick r:id="rId3"/>
              </a:rPr>
              <a:t>https://christophm.github.io/interpretable-ml-book/lime.html</a:t>
            </a:r>
            <a:endParaRPr lang="en-US" sz="1400" dirty="0"/>
          </a:p>
          <a:p>
            <a:pPr algn="r"/>
            <a:r>
              <a:rPr lang="en-US" sz="1400" dirty="0">
                <a:hlinkClick r:id="rId4"/>
              </a:rPr>
              <a:t>https://towardsdatascience.com/idea-behind-lime-and-shap-b603d35d34eb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3F7EFF-FADF-AE4C-B67A-DF4E53BA9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700" y="2585212"/>
            <a:ext cx="98806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38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ED57-6BB9-B54D-912C-4598C628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Surrogate Models</a:t>
            </a:r>
            <a:endParaRPr lang="en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0AC5B-C0B5-994F-A04E-89B2508C3D20}"/>
              </a:ext>
            </a:extLst>
          </p:cNvPr>
          <p:cNvSpPr txBox="1"/>
          <p:nvPr/>
        </p:nvSpPr>
        <p:spPr>
          <a:xfrm>
            <a:off x="6426960" y="6334780"/>
            <a:ext cx="5765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hlinkClick r:id="rId3"/>
              </a:rPr>
              <a:t>https://christophm.github.io/interpretable-ml-book/lime.html</a:t>
            </a:r>
            <a:endParaRPr lang="en-US" sz="1400" dirty="0"/>
          </a:p>
          <a:p>
            <a:pPr algn="r"/>
            <a:r>
              <a:rPr lang="en-US" sz="1400" dirty="0">
                <a:hlinkClick r:id="rId4"/>
              </a:rPr>
              <a:t>https://towardsdatascience.com/idea-behind-lime-and-shap-b603d35d34eb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3F7EFF-FADF-AE4C-B67A-DF4E53BA9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700" y="2585212"/>
            <a:ext cx="9880600" cy="34798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38314D2-D908-F847-AA60-C1E32AA55304}"/>
              </a:ext>
            </a:extLst>
          </p:cNvPr>
          <p:cNvSpPr/>
          <p:nvPr/>
        </p:nvSpPr>
        <p:spPr>
          <a:xfrm>
            <a:off x="7315200" y="2176272"/>
            <a:ext cx="4038600" cy="1773936"/>
          </a:xfrm>
          <a:prstGeom prst="round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60243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ED57-6BB9-B54D-912C-4598C628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X</a:t>
            </a:r>
            <a:endParaRPr lang="en-T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27EF6D-7E68-5B46-8076-625802E4B5F7}"/>
              </a:ext>
            </a:extLst>
          </p:cNvPr>
          <p:cNvSpPr txBox="1"/>
          <p:nvPr/>
        </p:nvSpPr>
        <p:spPr>
          <a:xfrm>
            <a:off x="2069460" y="5845028"/>
            <a:ext cx="1996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800" dirty="0"/>
              <a:t>Flat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BCE73-9A0D-AF49-9B66-1F8C4A7FEDF7}"/>
              </a:ext>
            </a:extLst>
          </p:cNvPr>
          <p:cNvSpPr txBox="1"/>
          <p:nvPr/>
        </p:nvSpPr>
        <p:spPr>
          <a:xfrm>
            <a:off x="7760208" y="5845028"/>
            <a:ext cx="3083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800" dirty="0"/>
              <a:t>Sequential  features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59BC04F-064A-784D-B36E-0B1DE6004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479318"/>
              </p:ext>
            </p:extLst>
          </p:nvPr>
        </p:nvGraphicFramePr>
        <p:xfrm>
          <a:off x="511932" y="2766219"/>
          <a:ext cx="5111628" cy="88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907">
                  <a:extLst>
                    <a:ext uri="{9D8B030D-6E8A-4147-A177-3AD203B41FA5}">
                      <a16:colId xmlns:a16="http://schemas.microsoft.com/office/drawing/2014/main" val="833612148"/>
                    </a:ext>
                  </a:extLst>
                </a:gridCol>
                <a:gridCol w="1277907">
                  <a:extLst>
                    <a:ext uri="{9D8B030D-6E8A-4147-A177-3AD203B41FA5}">
                      <a16:colId xmlns:a16="http://schemas.microsoft.com/office/drawing/2014/main" val="2840391273"/>
                    </a:ext>
                  </a:extLst>
                </a:gridCol>
                <a:gridCol w="1277907">
                  <a:extLst>
                    <a:ext uri="{9D8B030D-6E8A-4147-A177-3AD203B41FA5}">
                      <a16:colId xmlns:a16="http://schemas.microsoft.com/office/drawing/2014/main" val="195025225"/>
                    </a:ext>
                  </a:extLst>
                </a:gridCol>
                <a:gridCol w="1277907">
                  <a:extLst>
                    <a:ext uri="{9D8B030D-6E8A-4147-A177-3AD203B41FA5}">
                      <a16:colId xmlns:a16="http://schemas.microsoft.com/office/drawing/2014/main" val="3630142878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session_id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#adults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#children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400" dirty="0"/>
                        <a:t>#staying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495842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42109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4A7DEBD-0FF0-D64A-87B1-24DD80932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463934"/>
              </p:ext>
            </p:extLst>
          </p:nvPr>
        </p:nvGraphicFramePr>
        <p:xfrm>
          <a:off x="7484414" y="2463433"/>
          <a:ext cx="551587" cy="1489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1587">
                  <a:extLst>
                    <a:ext uri="{9D8B030D-6E8A-4147-A177-3AD203B41FA5}">
                      <a16:colId xmlns:a16="http://schemas.microsoft.com/office/drawing/2014/main" val="2229678018"/>
                    </a:ext>
                  </a:extLst>
                </a:gridCol>
              </a:tblGrid>
              <a:tr h="372320"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964382"/>
                  </a:ext>
                </a:extLst>
              </a:tr>
              <a:tr h="372320">
                <a:tc>
                  <a:txBody>
                    <a:bodyPr/>
                    <a:lstStyle/>
                    <a:p>
                      <a:pPr algn="ctr"/>
                      <a:endParaRPr lang="en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938310"/>
                  </a:ext>
                </a:extLst>
              </a:tr>
              <a:tr h="372320">
                <a:tc>
                  <a:txBody>
                    <a:bodyPr/>
                    <a:lstStyle/>
                    <a:p>
                      <a:pPr algn="ctr"/>
                      <a:endParaRPr lang="en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487210"/>
                  </a:ext>
                </a:extLst>
              </a:tr>
              <a:tr h="372320">
                <a:tc>
                  <a:txBody>
                    <a:bodyPr/>
                    <a:lstStyle/>
                    <a:p>
                      <a:pPr algn="ctr"/>
                      <a:endParaRPr lang="en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2695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167143E-E566-3447-9CC9-16F226EF6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808083"/>
              </p:ext>
            </p:extLst>
          </p:nvPr>
        </p:nvGraphicFramePr>
        <p:xfrm>
          <a:off x="9026118" y="2463433"/>
          <a:ext cx="551587" cy="1489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1587">
                  <a:extLst>
                    <a:ext uri="{9D8B030D-6E8A-4147-A177-3AD203B41FA5}">
                      <a16:colId xmlns:a16="http://schemas.microsoft.com/office/drawing/2014/main" val="2229678018"/>
                    </a:ext>
                  </a:extLst>
                </a:gridCol>
              </a:tblGrid>
              <a:tr h="372320"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964382"/>
                  </a:ext>
                </a:extLst>
              </a:tr>
              <a:tr h="372320">
                <a:tc>
                  <a:txBody>
                    <a:bodyPr/>
                    <a:lstStyle/>
                    <a:p>
                      <a:pPr algn="ctr"/>
                      <a:endParaRPr lang="en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938310"/>
                  </a:ext>
                </a:extLst>
              </a:tr>
              <a:tr h="372320">
                <a:tc>
                  <a:txBody>
                    <a:bodyPr/>
                    <a:lstStyle/>
                    <a:p>
                      <a:pPr algn="ctr"/>
                      <a:endParaRPr lang="en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487210"/>
                  </a:ext>
                </a:extLst>
              </a:tr>
              <a:tr h="372320">
                <a:tc>
                  <a:txBody>
                    <a:bodyPr/>
                    <a:lstStyle/>
                    <a:p>
                      <a:pPr algn="ctr"/>
                      <a:endParaRPr lang="en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2695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DE5C993-0473-CF4E-AAD5-490C1BD24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979846"/>
              </p:ext>
            </p:extLst>
          </p:nvPr>
        </p:nvGraphicFramePr>
        <p:xfrm>
          <a:off x="10567822" y="2463433"/>
          <a:ext cx="551587" cy="1489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1587">
                  <a:extLst>
                    <a:ext uri="{9D8B030D-6E8A-4147-A177-3AD203B41FA5}">
                      <a16:colId xmlns:a16="http://schemas.microsoft.com/office/drawing/2014/main" val="2229678018"/>
                    </a:ext>
                  </a:extLst>
                </a:gridCol>
              </a:tblGrid>
              <a:tr h="372320"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964382"/>
                  </a:ext>
                </a:extLst>
              </a:tr>
              <a:tr h="372320">
                <a:tc>
                  <a:txBody>
                    <a:bodyPr/>
                    <a:lstStyle/>
                    <a:p>
                      <a:pPr algn="ctr"/>
                      <a:endParaRPr lang="en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938310"/>
                  </a:ext>
                </a:extLst>
              </a:tr>
              <a:tr h="372320">
                <a:tc>
                  <a:txBody>
                    <a:bodyPr/>
                    <a:lstStyle/>
                    <a:p>
                      <a:pPr algn="ctr"/>
                      <a:endParaRPr lang="en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487210"/>
                  </a:ext>
                </a:extLst>
              </a:tr>
              <a:tr h="372320">
                <a:tc>
                  <a:txBody>
                    <a:bodyPr/>
                    <a:lstStyle/>
                    <a:p>
                      <a:pPr algn="ctr"/>
                      <a:endParaRPr lang="en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2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35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793</Words>
  <Application>Microsoft Macintosh PowerPoint</Application>
  <PresentationFormat>Widescreen</PresentationFormat>
  <Paragraphs>325</Paragraphs>
  <Slides>24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Listwise Explainer (LISTEN)</vt:lpstr>
      <vt:lpstr>Why?</vt:lpstr>
      <vt:lpstr>Why?</vt:lpstr>
      <vt:lpstr>Point-wise Ranking Model</vt:lpstr>
      <vt:lpstr>Interpretable ML</vt:lpstr>
      <vt:lpstr>Interpretable ML</vt:lpstr>
      <vt:lpstr>Surrogate Models</vt:lpstr>
      <vt:lpstr>Surrogate Models</vt:lpstr>
      <vt:lpstr>Delta X</vt:lpstr>
      <vt:lpstr>PowerPoint Presentation</vt:lpstr>
      <vt:lpstr>Delta X</vt:lpstr>
      <vt:lpstr>Delta Y</vt:lpstr>
      <vt:lpstr>Delta Y</vt:lpstr>
      <vt:lpstr>Ranking Correlation Metric</vt:lpstr>
      <vt:lpstr>Spearman Rank Correlation</vt:lpstr>
      <vt:lpstr>Kendall’s Tau</vt:lpstr>
      <vt:lpstr>A problem with the previous two metrics</vt:lpstr>
      <vt:lpstr>Why?</vt:lpstr>
      <vt:lpstr>AP Ranking Correlation</vt:lpstr>
      <vt:lpstr>AP Ranking Correlation</vt:lpstr>
      <vt:lpstr>AP Correlation</vt:lpstr>
      <vt:lpstr>Combining it all</vt:lpstr>
      <vt:lpstr>Combining it all</vt:lpstr>
      <vt:lpstr>Global Explanation (kind of)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Listwise Explainer (LISTEN)</dc:title>
  <dc:creator>Teerapat Chaiwachirasak</dc:creator>
  <cp:lastModifiedBy>Teerapat Chaiwachirasak</cp:lastModifiedBy>
  <cp:revision>363</cp:revision>
  <dcterms:created xsi:type="dcterms:W3CDTF">2022-02-01T20:03:07Z</dcterms:created>
  <dcterms:modified xsi:type="dcterms:W3CDTF">2022-02-02T15:35:49Z</dcterms:modified>
</cp:coreProperties>
</file>