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Old Standard TT"/>
      <p:regular r:id="rId27"/>
      <p:bold r:id="rId28"/>
      <p:italic r:id="rId29"/>
    </p:embeddedFont>
    <p:embeddedFont>
      <p:font typeface="Helvetica Neue"/>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OldStandardTT-bold.fntdata"/><Relationship Id="rId27" Type="http://schemas.openxmlformats.org/officeDocument/2006/relationships/font" Target="fonts/OldStandardT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ldStandardT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bold.fntdata"/><Relationship Id="rId30" Type="http://schemas.openxmlformats.org/officeDocument/2006/relationships/font" Target="fonts/HelveticaNeue-regular.fntdata"/><Relationship Id="rId11" Type="http://schemas.openxmlformats.org/officeDocument/2006/relationships/slide" Target="slides/slide6.xml"/><Relationship Id="rId33" Type="http://schemas.openxmlformats.org/officeDocument/2006/relationships/font" Target="fonts/HelveticaNeue-boldItalic.fntdata"/><Relationship Id="rId10" Type="http://schemas.openxmlformats.org/officeDocument/2006/relationships/slide" Target="slides/slide5.xml"/><Relationship Id="rId32" Type="http://schemas.openxmlformats.org/officeDocument/2006/relationships/font" Target="fonts/HelveticaNeue-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1900910d4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1900910d4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0a1de9d983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0a1de9d983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0a1de9d983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0a1de9d983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0a1de9d983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0a1de9d983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0a1de9d983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0a1de9d983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0a1de9d983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0a1de9d983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0a1de9d983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0a1de9d983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0a1de9d983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0a1de9d983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0a1de9d98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0a1de9d98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0a1de9d98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0a1de9d98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0a1de9d98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0a1de9d98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0a1de9d983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0a1de9d983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1900910d4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1900910d4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0a1de9d983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0a1de9d983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0a1de9d983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0a1de9d983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1900910d4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1900910d4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457975" y="1810350"/>
            <a:ext cx="84108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Blockchain Task 2 (Pinning Attack)</a:t>
            </a:r>
            <a:endParaRPr/>
          </a:p>
        </p:txBody>
      </p:sp>
      <p:sp>
        <p:nvSpPr>
          <p:cNvPr id="60" name="Google Shape;60;p13"/>
          <p:cNvSpPr txBox="1"/>
          <p:nvPr>
            <p:ph idx="1" type="subTitle"/>
          </p:nvPr>
        </p:nvSpPr>
        <p:spPr>
          <a:xfrm>
            <a:off x="512700" y="3620524"/>
            <a:ext cx="8118600" cy="129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a:t>
            </a:r>
            <a:br>
              <a:rPr lang="en"/>
            </a:br>
            <a:r>
              <a:rPr lang="en"/>
              <a:t>	The members of Group 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 of Transactions after the attack started-</a:t>
            </a:r>
            <a:endParaRPr/>
          </a:p>
        </p:txBody>
      </p:sp>
      <p:sp>
        <p:nvSpPr>
          <p:cNvPr id="150" name="Google Shape;150;p2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1" name="Google Shape;151;p22"/>
          <p:cNvPicPr preferRelativeResize="0"/>
          <p:nvPr/>
        </p:nvPicPr>
        <p:blipFill>
          <a:blip r:embed="rId3">
            <a:alphaModFix/>
          </a:blip>
          <a:stretch>
            <a:fillRect/>
          </a:stretch>
        </p:blipFill>
        <p:spPr>
          <a:xfrm>
            <a:off x="311700" y="1171600"/>
            <a:ext cx="8520600" cy="33972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Mining the transactions-</a:t>
            </a:r>
            <a:endParaRPr/>
          </a:p>
        </p:txBody>
      </p:sp>
      <p:sp>
        <p:nvSpPr>
          <p:cNvPr id="157" name="Google Shape;157;p2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8" name="Google Shape;158;p23"/>
          <p:cNvPicPr preferRelativeResize="0"/>
          <p:nvPr/>
        </p:nvPicPr>
        <p:blipFill>
          <a:blip r:embed="rId3">
            <a:alphaModFix/>
          </a:blip>
          <a:stretch>
            <a:fillRect/>
          </a:stretch>
        </p:blipFill>
        <p:spPr>
          <a:xfrm>
            <a:off x="311700" y="1171600"/>
            <a:ext cx="8520599" cy="3397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After mining the transactions-</a:t>
            </a:r>
            <a:endParaRPr/>
          </a:p>
        </p:txBody>
      </p:sp>
      <p:sp>
        <p:nvSpPr>
          <p:cNvPr id="164" name="Google Shape;164;p2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5" name="Google Shape;165;p24"/>
          <p:cNvPicPr preferRelativeResize="0"/>
          <p:nvPr/>
        </p:nvPicPr>
        <p:blipFill>
          <a:blip r:embed="rId3">
            <a:alphaModFix/>
          </a:blip>
          <a:stretch>
            <a:fillRect/>
          </a:stretch>
        </p:blipFill>
        <p:spPr>
          <a:xfrm>
            <a:off x="311700" y="1171600"/>
            <a:ext cx="8520598" cy="33971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Broadcasting the transactions-</a:t>
            </a:r>
            <a:endParaRPr/>
          </a:p>
        </p:txBody>
      </p:sp>
      <p:sp>
        <p:nvSpPr>
          <p:cNvPr id="171" name="Google Shape;171;p2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2" name="Google Shape;172;p25"/>
          <p:cNvPicPr preferRelativeResize="0"/>
          <p:nvPr/>
        </p:nvPicPr>
        <p:blipFill>
          <a:blip r:embed="rId3">
            <a:alphaModFix/>
          </a:blip>
          <a:stretch>
            <a:fillRect/>
          </a:stretch>
        </p:blipFill>
        <p:spPr>
          <a:xfrm>
            <a:off x="311700" y="1198347"/>
            <a:ext cx="8520600" cy="360765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Blockchain-</a:t>
            </a:r>
            <a:endParaRPr/>
          </a:p>
        </p:txBody>
      </p:sp>
      <p:sp>
        <p:nvSpPr>
          <p:cNvPr id="178" name="Google Shape;178;p2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9" name="Google Shape;179;p26"/>
          <p:cNvPicPr preferRelativeResize="0"/>
          <p:nvPr/>
        </p:nvPicPr>
        <p:blipFill>
          <a:blip r:embed="rId3">
            <a:alphaModFix/>
          </a:blip>
          <a:stretch>
            <a:fillRect/>
          </a:stretch>
        </p:blipFill>
        <p:spPr>
          <a:xfrm>
            <a:off x="311700" y="1171600"/>
            <a:ext cx="8520601" cy="33971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 of the Wallets-</a:t>
            </a:r>
            <a:endParaRPr/>
          </a:p>
        </p:txBody>
      </p:sp>
      <p:sp>
        <p:nvSpPr>
          <p:cNvPr id="185" name="Google Shape;185;p2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6" name="Google Shape;186;p27"/>
          <p:cNvPicPr preferRelativeResize="0"/>
          <p:nvPr/>
        </p:nvPicPr>
        <p:blipFill>
          <a:blip r:embed="rId3">
            <a:alphaModFix/>
          </a:blip>
          <a:stretch>
            <a:fillRect/>
          </a:stretch>
        </p:blipFill>
        <p:spPr>
          <a:xfrm>
            <a:off x="311700" y="1171600"/>
            <a:ext cx="8520600" cy="33972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490250" y="526350"/>
            <a:ext cx="6671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4000"/>
              <a:t>Our actual transaction could not be mined and broadcasted in a block as series of Pinning transactions with higher fees came into the picture thus leading to the transaction being delayed.</a:t>
            </a:r>
            <a:endParaRPr sz="4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Pinning Attack?</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700">
                <a:latin typeface="Helvetica Neue"/>
                <a:ea typeface="Helvetica Neue"/>
                <a:cs typeface="Helvetica Neue"/>
                <a:sym typeface="Helvetica Neue"/>
              </a:rPr>
              <a:t>A </a:t>
            </a:r>
            <a:r>
              <a:rPr b="1" lang="en" sz="1700">
                <a:latin typeface="Helvetica Neue"/>
                <a:ea typeface="Helvetica Neue"/>
                <a:cs typeface="Helvetica Neue"/>
                <a:sym typeface="Helvetica Neue"/>
              </a:rPr>
              <a:t>Pinning Attack</a:t>
            </a:r>
            <a:r>
              <a:rPr lang="en" sz="1700">
                <a:latin typeface="Helvetica Neue"/>
                <a:ea typeface="Helvetica Neue"/>
                <a:cs typeface="Helvetica Neue"/>
                <a:sym typeface="Helvetica Neue"/>
              </a:rPr>
              <a:t> in blockchain exploits transaction prioritization mechanisms by flooding the network with high-fee transactions to delay or block the inclusion of specific low-fee transactions in mined blocks. In this attack, the attacker creates high-fee transactions that "pin" the miner's attention, filling block space and ensuring that lower-priority transactions are excluded from blocks.</a:t>
            </a:r>
            <a:endParaRPr sz="1700">
              <a:latin typeface="Helvetica Neue"/>
              <a:ea typeface="Helvetica Neue"/>
              <a:cs typeface="Helvetica Neue"/>
              <a:sym typeface="Helvetica Neue"/>
            </a:endParaRPr>
          </a:p>
          <a:p>
            <a:pPr indent="0" lvl="0" marL="0" rtl="0" algn="l">
              <a:spcBef>
                <a:spcPts val="1200"/>
              </a:spcBef>
              <a:spcAft>
                <a:spcPts val="0"/>
              </a:spcAft>
              <a:buClr>
                <a:schemeClr val="dk1"/>
              </a:buClr>
              <a:buSzPts val="1100"/>
              <a:buFont typeface="Arial"/>
              <a:buNone/>
            </a:pPr>
            <a:r>
              <a:rPr lang="en" sz="1700">
                <a:latin typeface="Helvetica Neue"/>
                <a:ea typeface="Helvetica Neue"/>
                <a:cs typeface="Helvetica Neue"/>
                <a:sym typeface="Helvetica Neue"/>
              </a:rPr>
              <a:t>This attack is especially impactful on blockchains like Bitcoin, where block sizes are limited, and transactions with higher fees are typically processed first. By exploiting this mechanism, attackers can achieve outcomes such as delaying competitor transactions, preventing time-sensitive actions, or manipulating decentralized applications reliant on transaction order or timing.</a:t>
            </a:r>
            <a:endParaRPr sz="1700">
              <a:latin typeface="Helvetica Neue"/>
              <a:ea typeface="Helvetica Neue"/>
              <a:cs typeface="Helvetica Neue"/>
              <a:sym typeface="Helvetica Neue"/>
            </a:endParaRPr>
          </a:p>
          <a:p>
            <a:pPr indent="0" lvl="0" marL="0" rtl="0" algn="l">
              <a:spcBef>
                <a:spcPts val="1200"/>
              </a:spcBef>
              <a:spcAft>
                <a:spcPts val="1200"/>
              </a:spcAft>
              <a:buNone/>
            </a:pPr>
            <a:r>
              <a:rPr lang="en" sz="1700">
                <a:solidFill>
                  <a:srgbClr val="252525"/>
                </a:solidFill>
                <a:latin typeface="Helvetica Neue"/>
                <a:ea typeface="Helvetica Neue"/>
                <a:cs typeface="Helvetica Neue"/>
                <a:sym typeface="Helvetica Neue"/>
              </a:rPr>
              <a:t> </a:t>
            </a:r>
            <a:endParaRPr sz="1700">
              <a:solidFill>
                <a:srgbClr val="252525"/>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did we implement the attack?</a:t>
            </a:r>
            <a:endParaRPr/>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latin typeface="Helvetica Neue"/>
                <a:ea typeface="Helvetica Neue"/>
                <a:cs typeface="Helvetica Neue"/>
                <a:sym typeface="Helvetica Neue"/>
              </a:rPr>
              <a:t>We implemented the </a:t>
            </a:r>
            <a:r>
              <a:rPr b="1" lang="en">
                <a:latin typeface="Helvetica Neue"/>
                <a:ea typeface="Helvetica Neue"/>
                <a:cs typeface="Helvetica Neue"/>
                <a:sym typeface="Helvetica Neue"/>
              </a:rPr>
              <a:t>Pinning Attack</a:t>
            </a:r>
            <a:r>
              <a:rPr lang="en">
                <a:latin typeface="Helvetica Neue"/>
                <a:ea typeface="Helvetica Neue"/>
                <a:cs typeface="Helvetica Neue"/>
                <a:sym typeface="Helvetica Neue"/>
              </a:rPr>
              <a:t> by designing a feature that generates high-fee transactions when activated. This mechanism, controlled via a toggle button, adds artificially high-fee transactions to the pool of pending transactions. Miners, programmed to prioritize transactions with the highest fees, consistently select these high-fee transactions for inclusion in new blocks. Additionally, the implementation limits mined blocks to the top three highest-fee transactions, ensuring that lower-fee legitimate transactions are excluded from the mining process. This approach effectively delays or blocks the confirmation of regular transactions, showcasing the disruption caused by a pinning attack in the blockchain environment.</a:t>
            </a:r>
            <a:endParaRPr>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p:nvPr/>
        </p:nvSpPr>
        <p:spPr>
          <a:xfrm>
            <a:off x="4337175" y="2248113"/>
            <a:ext cx="5943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p:nvPr/>
        </p:nvSpPr>
        <p:spPr>
          <a:xfrm>
            <a:off x="6419150" y="2248113"/>
            <a:ext cx="5943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 name="Google Shape;79;p16"/>
          <p:cNvGrpSpPr/>
          <p:nvPr/>
        </p:nvGrpSpPr>
        <p:grpSpPr>
          <a:xfrm>
            <a:off x="6858000" y="123"/>
            <a:ext cx="2286000" cy="5143398"/>
            <a:chOff x="0" y="2295575"/>
            <a:chExt cx="2286000" cy="2847950"/>
          </a:xfrm>
        </p:grpSpPr>
        <p:grpSp>
          <p:nvGrpSpPr>
            <p:cNvPr id="80" name="Google Shape;80;p16"/>
            <p:cNvGrpSpPr/>
            <p:nvPr/>
          </p:nvGrpSpPr>
          <p:grpSpPr>
            <a:xfrm>
              <a:off x="0" y="2295575"/>
              <a:ext cx="2286000" cy="2847950"/>
              <a:chOff x="0" y="2295575"/>
              <a:chExt cx="2286000" cy="2847950"/>
            </a:xfrm>
          </p:grpSpPr>
          <p:sp>
            <p:nvSpPr>
              <p:cNvPr id="81" name="Google Shape;81;p16"/>
              <p:cNvSpPr/>
              <p:nvPr/>
            </p:nvSpPr>
            <p:spPr>
              <a:xfrm>
                <a:off x="0" y="2823925"/>
                <a:ext cx="2286000" cy="2319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p:nvPr/>
            </p:nvSpPr>
            <p:spPr>
              <a:xfrm>
                <a:off x="0" y="2295575"/>
                <a:ext cx="2286000" cy="53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16"/>
            <p:cNvSpPr txBox="1"/>
            <p:nvPr/>
          </p:nvSpPr>
          <p:spPr>
            <a:xfrm>
              <a:off x="216291" y="2441107"/>
              <a:ext cx="8712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500">
                  <a:solidFill>
                    <a:srgbClr val="5E5E5E"/>
                  </a:solidFill>
                  <a:latin typeface="Roboto"/>
                  <a:ea typeface="Roboto"/>
                  <a:cs typeface="Roboto"/>
                  <a:sym typeface="Roboto"/>
                </a:rPr>
                <a:t>Step 4:</a:t>
              </a:r>
              <a:endParaRPr sz="1500">
                <a:solidFill>
                  <a:srgbClr val="5E5E5E"/>
                </a:solidFill>
                <a:latin typeface="Roboto"/>
                <a:ea typeface="Roboto"/>
                <a:cs typeface="Roboto"/>
                <a:sym typeface="Roboto"/>
              </a:endParaRPr>
            </a:p>
          </p:txBody>
        </p:sp>
        <p:sp>
          <p:nvSpPr>
            <p:cNvPr id="84" name="Google Shape;84;p16"/>
            <p:cNvSpPr txBox="1"/>
            <p:nvPr/>
          </p:nvSpPr>
          <p:spPr>
            <a:xfrm>
              <a:off x="216300" y="3050050"/>
              <a:ext cx="1853400" cy="7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5E5E5E"/>
                  </a:solidFill>
                  <a:latin typeface="Roboto"/>
                  <a:ea typeface="Roboto"/>
                  <a:cs typeface="Roboto"/>
                  <a:sym typeface="Roboto"/>
                </a:rPr>
                <a:t>Pinning Attack gives the attacker extra time before the transaction is mined to perform whatever malicious activity it wanted to</a:t>
              </a:r>
              <a:endParaRPr b="1" sz="1200">
                <a:solidFill>
                  <a:srgbClr val="5E5E5E"/>
                </a:solidFill>
                <a:latin typeface="Roboto"/>
                <a:ea typeface="Roboto"/>
                <a:cs typeface="Roboto"/>
                <a:sym typeface="Roboto"/>
              </a:endParaRPr>
            </a:p>
          </p:txBody>
        </p:sp>
        <p:sp>
          <p:nvSpPr>
            <p:cNvPr id="85" name="Google Shape;85;p16"/>
            <p:cNvSpPr txBox="1"/>
            <p:nvPr/>
          </p:nvSpPr>
          <p:spPr>
            <a:xfrm>
              <a:off x="216300" y="3896950"/>
              <a:ext cx="1853400" cy="99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rgbClr val="5E5E5E"/>
                  </a:solidFill>
                  <a:latin typeface="Roboto"/>
                  <a:ea typeface="Roboto"/>
                  <a:cs typeface="Roboto"/>
                  <a:sym typeface="Roboto"/>
                </a:rPr>
                <a:t>This way the Pinning Attack gets implemented.</a:t>
              </a:r>
              <a:br>
                <a:rPr lang="en" sz="1200">
                  <a:solidFill>
                    <a:srgbClr val="5E5E5E"/>
                  </a:solidFill>
                  <a:latin typeface="Roboto"/>
                  <a:ea typeface="Roboto"/>
                  <a:cs typeface="Roboto"/>
                  <a:sym typeface="Roboto"/>
                </a:rPr>
              </a:br>
              <a:r>
                <a:rPr lang="en" sz="1200">
                  <a:solidFill>
                    <a:srgbClr val="5E5E5E"/>
                  </a:solidFill>
                  <a:latin typeface="Roboto"/>
                  <a:ea typeface="Roboto"/>
                  <a:cs typeface="Roboto"/>
                  <a:sym typeface="Roboto"/>
                </a:rPr>
                <a:t>Visual representation of this attack is shown in the further slides</a:t>
              </a:r>
              <a:endParaRPr sz="1200">
                <a:solidFill>
                  <a:srgbClr val="5E5E5E"/>
                </a:solidFill>
                <a:latin typeface="Roboto"/>
                <a:ea typeface="Roboto"/>
                <a:cs typeface="Roboto"/>
                <a:sym typeface="Roboto"/>
              </a:endParaRPr>
            </a:p>
          </p:txBody>
        </p:sp>
      </p:grpSp>
      <p:grpSp>
        <p:nvGrpSpPr>
          <p:cNvPr id="86" name="Google Shape;86;p16"/>
          <p:cNvGrpSpPr/>
          <p:nvPr/>
        </p:nvGrpSpPr>
        <p:grpSpPr>
          <a:xfrm>
            <a:off x="4572000" y="123"/>
            <a:ext cx="2286000" cy="5143398"/>
            <a:chOff x="0" y="2295575"/>
            <a:chExt cx="2286000" cy="2847950"/>
          </a:xfrm>
        </p:grpSpPr>
        <p:grpSp>
          <p:nvGrpSpPr>
            <p:cNvPr id="87" name="Google Shape;87;p16"/>
            <p:cNvGrpSpPr/>
            <p:nvPr/>
          </p:nvGrpSpPr>
          <p:grpSpPr>
            <a:xfrm>
              <a:off x="0" y="2295575"/>
              <a:ext cx="2286000" cy="2847950"/>
              <a:chOff x="0" y="2295575"/>
              <a:chExt cx="2286000" cy="2847950"/>
            </a:xfrm>
          </p:grpSpPr>
          <p:sp>
            <p:nvSpPr>
              <p:cNvPr id="88" name="Google Shape;88;p16"/>
              <p:cNvSpPr/>
              <p:nvPr/>
            </p:nvSpPr>
            <p:spPr>
              <a:xfrm>
                <a:off x="0" y="2823925"/>
                <a:ext cx="2286000" cy="2319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a:off x="0" y="2295575"/>
                <a:ext cx="2286000" cy="53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6"/>
            <p:cNvSpPr txBox="1"/>
            <p:nvPr/>
          </p:nvSpPr>
          <p:spPr>
            <a:xfrm>
              <a:off x="216291" y="2441107"/>
              <a:ext cx="8712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500">
                  <a:solidFill>
                    <a:srgbClr val="5E5E5E"/>
                  </a:solidFill>
                  <a:latin typeface="Roboto"/>
                  <a:ea typeface="Roboto"/>
                  <a:cs typeface="Roboto"/>
                  <a:sym typeface="Roboto"/>
                </a:rPr>
                <a:t>Step 3:</a:t>
              </a:r>
              <a:endParaRPr sz="1500">
                <a:solidFill>
                  <a:srgbClr val="5E5E5E"/>
                </a:solidFill>
                <a:latin typeface="Roboto"/>
                <a:ea typeface="Roboto"/>
                <a:cs typeface="Roboto"/>
                <a:sym typeface="Roboto"/>
              </a:endParaRPr>
            </a:p>
          </p:txBody>
        </p:sp>
        <p:sp>
          <p:nvSpPr>
            <p:cNvPr id="91" name="Google Shape;91;p16"/>
            <p:cNvSpPr txBox="1"/>
            <p:nvPr/>
          </p:nvSpPr>
          <p:spPr>
            <a:xfrm>
              <a:off x="216300" y="3050050"/>
              <a:ext cx="1853400" cy="7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5E5E5E"/>
                  </a:solidFill>
                  <a:latin typeface="Roboto"/>
                  <a:ea typeface="Roboto"/>
                  <a:cs typeface="Roboto"/>
                  <a:sym typeface="Roboto"/>
                </a:rPr>
                <a:t>The initial transaction thus gets stuck in the mempool and cannot get processed as miners are busy processing other transactions</a:t>
              </a:r>
              <a:endParaRPr b="1" sz="1200">
                <a:solidFill>
                  <a:srgbClr val="5E5E5E"/>
                </a:solidFill>
                <a:latin typeface="Roboto"/>
                <a:ea typeface="Roboto"/>
                <a:cs typeface="Roboto"/>
                <a:sym typeface="Roboto"/>
              </a:endParaRPr>
            </a:p>
            <a:p>
              <a:pPr indent="0" lvl="0" marL="0" rtl="0" algn="l">
                <a:spcBef>
                  <a:spcPts val="0"/>
                </a:spcBef>
                <a:spcAft>
                  <a:spcPts val="0"/>
                </a:spcAft>
                <a:buNone/>
              </a:pPr>
              <a:r>
                <a:t/>
              </a:r>
              <a:endParaRPr b="1" sz="1200">
                <a:solidFill>
                  <a:srgbClr val="5E5E5E"/>
                </a:solidFill>
                <a:latin typeface="Roboto"/>
                <a:ea typeface="Roboto"/>
                <a:cs typeface="Roboto"/>
                <a:sym typeface="Roboto"/>
              </a:endParaRPr>
            </a:p>
          </p:txBody>
        </p:sp>
        <p:sp>
          <p:nvSpPr>
            <p:cNvPr id="92" name="Google Shape;92;p16"/>
            <p:cNvSpPr txBox="1"/>
            <p:nvPr/>
          </p:nvSpPr>
          <p:spPr>
            <a:xfrm>
              <a:off x="216300" y="3957554"/>
              <a:ext cx="1853400" cy="99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rgbClr val="5E5E5E"/>
                  </a:solidFill>
                  <a:latin typeface="Roboto"/>
                  <a:ea typeface="Roboto"/>
                  <a:cs typeface="Roboto"/>
                  <a:sym typeface="Roboto"/>
                </a:rPr>
                <a:t>Now either the initial transaction waits for the pinning transactions to finish getting mined or perform a different transaction with higher miner fees</a:t>
              </a:r>
              <a:endParaRPr sz="1200">
                <a:solidFill>
                  <a:srgbClr val="5E5E5E"/>
                </a:solidFill>
                <a:latin typeface="Roboto"/>
                <a:ea typeface="Roboto"/>
                <a:cs typeface="Roboto"/>
                <a:sym typeface="Roboto"/>
              </a:endParaRPr>
            </a:p>
          </p:txBody>
        </p:sp>
        <p:cxnSp>
          <p:nvCxnSpPr>
            <p:cNvPr id="93" name="Google Shape;93;p16"/>
            <p:cNvCxnSpPr/>
            <p:nvPr/>
          </p:nvCxnSpPr>
          <p:spPr>
            <a:xfrm>
              <a:off x="2286000" y="2295575"/>
              <a:ext cx="0" cy="2837400"/>
            </a:xfrm>
            <a:prstGeom prst="straightConnector1">
              <a:avLst/>
            </a:prstGeom>
            <a:noFill/>
            <a:ln cap="flat" cmpd="sng" w="9525">
              <a:solidFill>
                <a:srgbClr val="D9D9D9"/>
              </a:solidFill>
              <a:prstDash val="dot"/>
              <a:round/>
              <a:headEnd len="sm" w="sm" type="none"/>
              <a:tailEnd len="sm" w="sm" type="none"/>
            </a:ln>
          </p:spPr>
        </p:cxnSp>
      </p:grpSp>
      <p:grpSp>
        <p:nvGrpSpPr>
          <p:cNvPr id="94" name="Google Shape;94;p16"/>
          <p:cNvGrpSpPr/>
          <p:nvPr/>
        </p:nvGrpSpPr>
        <p:grpSpPr>
          <a:xfrm>
            <a:off x="2286000" y="123"/>
            <a:ext cx="2286000" cy="5143398"/>
            <a:chOff x="0" y="2295575"/>
            <a:chExt cx="2286000" cy="2847950"/>
          </a:xfrm>
        </p:grpSpPr>
        <p:grpSp>
          <p:nvGrpSpPr>
            <p:cNvPr id="95" name="Google Shape;95;p16"/>
            <p:cNvGrpSpPr/>
            <p:nvPr/>
          </p:nvGrpSpPr>
          <p:grpSpPr>
            <a:xfrm>
              <a:off x="0" y="2295575"/>
              <a:ext cx="2286000" cy="2847950"/>
              <a:chOff x="0" y="2295575"/>
              <a:chExt cx="2286000" cy="2847950"/>
            </a:xfrm>
          </p:grpSpPr>
          <p:sp>
            <p:nvSpPr>
              <p:cNvPr id="96" name="Google Shape;96;p16"/>
              <p:cNvSpPr/>
              <p:nvPr/>
            </p:nvSpPr>
            <p:spPr>
              <a:xfrm>
                <a:off x="0" y="2823925"/>
                <a:ext cx="2286000" cy="2319600"/>
              </a:xfrm>
              <a:prstGeom prst="rect">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0" y="2295575"/>
                <a:ext cx="2286000" cy="53700"/>
              </a:xfrm>
              <a:prstGeom prst="rect">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6"/>
            <p:cNvSpPr txBox="1"/>
            <p:nvPr/>
          </p:nvSpPr>
          <p:spPr>
            <a:xfrm>
              <a:off x="216291" y="2441107"/>
              <a:ext cx="8712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500">
                  <a:solidFill>
                    <a:srgbClr val="1B786F"/>
                  </a:solidFill>
                  <a:latin typeface="Roboto"/>
                  <a:ea typeface="Roboto"/>
                  <a:cs typeface="Roboto"/>
                  <a:sym typeface="Roboto"/>
                </a:rPr>
                <a:t>Step 2:</a:t>
              </a:r>
              <a:endParaRPr sz="1500">
                <a:solidFill>
                  <a:srgbClr val="1B786F"/>
                </a:solidFill>
                <a:latin typeface="Roboto"/>
                <a:ea typeface="Roboto"/>
                <a:cs typeface="Roboto"/>
                <a:sym typeface="Roboto"/>
              </a:endParaRPr>
            </a:p>
          </p:txBody>
        </p:sp>
        <p:sp>
          <p:nvSpPr>
            <p:cNvPr id="99" name="Google Shape;99;p16"/>
            <p:cNvSpPr txBox="1"/>
            <p:nvPr/>
          </p:nvSpPr>
          <p:spPr>
            <a:xfrm>
              <a:off x="216300" y="3050050"/>
              <a:ext cx="1853400" cy="7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FF"/>
                  </a:solidFill>
                  <a:latin typeface="Roboto"/>
                  <a:ea typeface="Roboto"/>
                  <a:cs typeface="Roboto"/>
                  <a:sym typeface="Roboto"/>
                </a:rPr>
                <a:t>Miners being incentivized from the higher fees mine those transactions</a:t>
              </a:r>
              <a:endParaRPr b="1" sz="1200">
                <a:solidFill>
                  <a:srgbClr val="FFFFFF"/>
                </a:solidFill>
                <a:latin typeface="Roboto"/>
                <a:ea typeface="Roboto"/>
                <a:cs typeface="Roboto"/>
                <a:sym typeface="Roboto"/>
              </a:endParaRPr>
            </a:p>
          </p:txBody>
        </p:sp>
        <p:sp>
          <p:nvSpPr>
            <p:cNvPr id="100" name="Google Shape;100;p16"/>
            <p:cNvSpPr txBox="1"/>
            <p:nvPr/>
          </p:nvSpPr>
          <p:spPr>
            <a:xfrm>
              <a:off x="216300" y="3972698"/>
              <a:ext cx="1853400" cy="99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rgbClr val="FFFFFF"/>
                  </a:solidFill>
                  <a:latin typeface="Roboto"/>
                  <a:ea typeface="Roboto"/>
                  <a:cs typeface="Roboto"/>
                  <a:sym typeface="Roboto"/>
                </a:rPr>
                <a:t>They start mining the transaction with the high fees without realising that there is some malicious intent present there.</a:t>
              </a:r>
              <a:endParaRPr sz="1200">
                <a:solidFill>
                  <a:srgbClr val="FFFFFF"/>
                </a:solidFill>
                <a:latin typeface="Roboto"/>
                <a:ea typeface="Roboto"/>
                <a:cs typeface="Roboto"/>
                <a:sym typeface="Roboto"/>
              </a:endParaRPr>
            </a:p>
          </p:txBody>
        </p:sp>
        <p:cxnSp>
          <p:nvCxnSpPr>
            <p:cNvPr id="101" name="Google Shape;101;p16"/>
            <p:cNvCxnSpPr/>
            <p:nvPr/>
          </p:nvCxnSpPr>
          <p:spPr>
            <a:xfrm>
              <a:off x="2286000" y="2295575"/>
              <a:ext cx="0" cy="2837400"/>
            </a:xfrm>
            <a:prstGeom prst="straightConnector1">
              <a:avLst/>
            </a:prstGeom>
            <a:noFill/>
            <a:ln cap="flat" cmpd="sng" w="9525">
              <a:solidFill>
                <a:srgbClr val="83E3DA"/>
              </a:solidFill>
              <a:prstDash val="dot"/>
              <a:round/>
              <a:headEnd len="sm" w="sm" type="none"/>
              <a:tailEnd len="sm" w="sm" type="none"/>
            </a:ln>
          </p:spPr>
        </p:cxnSp>
      </p:grpSp>
      <p:grpSp>
        <p:nvGrpSpPr>
          <p:cNvPr id="102" name="Google Shape;102;p16"/>
          <p:cNvGrpSpPr/>
          <p:nvPr/>
        </p:nvGrpSpPr>
        <p:grpSpPr>
          <a:xfrm>
            <a:off x="0" y="-57"/>
            <a:ext cx="2286000" cy="5143398"/>
            <a:chOff x="0" y="2295575"/>
            <a:chExt cx="2286000" cy="2847950"/>
          </a:xfrm>
        </p:grpSpPr>
        <p:grpSp>
          <p:nvGrpSpPr>
            <p:cNvPr id="103" name="Google Shape;103;p16"/>
            <p:cNvGrpSpPr/>
            <p:nvPr/>
          </p:nvGrpSpPr>
          <p:grpSpPr>
            <a:xfrm>
              <a:off x="0" y="2295575"/>
              <a:ext cx="2286000" cy="2847950"/>
              <a:chOff x="0" y="2295575"/>
              <a:chExt cx="2286000" cy="2847950"/>
            </a:xfrm>
          </p:grpSpPr>
          <p:sp>
            <p:nvSpPr>
              <p:cNvPr id="104" name="Google Shape;104;p16"/>
              <p:cNvSpPr/>
              <p:nvPr/>
            </p:nvSpPr>
            <p:spPr>
              <a:xfrm>
                <a:off x="0" y="2823925"/>
                <a:ext cx="2286000" cy="2319600"/>
              </a:xfrm>
              <a:prstGeom prst="rect">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p:nvPr/>
            </p:nvSpPr>
            <p:spPr>
              <a:xfrm>
                <a:off x="0" y="2295575"/>
                <a:ext cx="2286000" cy="53700"/>
              </a:xfrm>
              <a:prstGeom prst="rect">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16"/>
            <p:cNvSpPr txBox="1"/>
            <p:nvPr/>
          </p:nvSpPr>
          <p:spPr>
            <a:xfrm>
              <a:off x="216291" y="2441107"/>
              <a:ext cx="8712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500">
                  <a:solidFill>
                    <a:srgbClr val="1B786F"/>
                  </a:solidFill>
                  <a:latin typeface="Roboto"/>
                  <a:ea typeface="Roboto"/>
                  <a:cs typeface="Roboto"/>
                  <a:sym typeface="Roboto"/>
                </a:rPr>
                <a:t>Step 1:</a:t>
              </a:r>
              <a:endParaRPr sz="1500">
                <a:solidFill>
                  <a:srgbClr val="1B786F"/>
                </a:solidFill>
                <a:latin typeface="Roboto"/>
                <a:ea typeface="Roboto"/>
                <a:cs typeface="Roboto"/>
                <a:sym typeface="Roboto"/>
              </a:endParaRPr>
            </a:p>
          </p:txBody>
        </p:sp>
        <p:sp>
          <p:nvSpPr>
            <p:cNvPr id="107" name="Google Shape;107;p16"/>
            <p:cNvSpPr txBox="1"/>
            <p:nvPr/>
          </p:nvSpPr>
          <p:spPr>
            <a:xfrm>
              <a:off x="216300" y="3050050"/>
              <a:ext cx="1853400" cy="7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FF"/>
                  </a:solidFill>
                  <a:latin typeface="Roboto"/>
                  <a:ea typeface="Roboto"/>
                  <a:cs typeface="Roboto"/>
                  <a:sym typeface="Roboto"/>
                </a:rPr>
                <a:t>Create a transactions with low fees</a:t>
              </a:r>
              <a:br>
                <a:rPr b="1" lang="en" sz="1200">
                  <a:solidFill>
                    <a:srgbClr val="FFFFFF"/>
                  </a:solidFill>
                  <a:latin typeface="Roboto"/>
                  <a:ea typeface="Roboto"/>
                  <a:cs typeface="Roboto"/>
                  <a:sym typeface="Roboto"/>
                </a:rPr>
              </a:br>
              <a:r>
                <a:rPr b="1" lang="en" sz="1200">
                  <a:solidFill>
                    <a:srgbClr val="FFFFFF"/>
                  </a:solidFill>
                  <a:latin typeface="Roboto"/>
                  <a:ea typeface="Roboto"/>
                  <a:cs typeface="Roboto"/>
                  <a:sym typeface="Roboto"/>
                </a:rPr>
                <a:t>As soon as soon as it is mined, the Pinning Attack begins.</a:t>
              </a:r>
              <a:endParaRPr b="1" sz="1200">
                <a:solidFill>
                  <a:srgbClr val="FFFFFF"/>
                </a:solidFill>
                <a:latin typeface="Roboto"/>
                <a:ea typeface="Roboto"/>
                <a:cs typeface="Roboto"/>
                <a:sym typeface="Roboto"/>
              </a:endParaRPr>
            </a:p>
          </p:txBody>
        </p:sp>
        <p:sp>
          <p:nvSpPr>
            <p:cNvPr id="108" name="Google Shape;108;p16"/>
            <p:cNvSpPr txBox="1"/>
            <p:nvPr/>
          </p:nvSpPr>
          <p:spPr>
            <a:xfrm>
              <a:off x="216300" y="3972698"/>
              <a:ext cx="1853400" cy="99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rgbClr val="FFFFFF"/>
                  </a:solidFill>
                  <a:latin typeface="Roboto"/>
                  <a:ea typeface="Roboto"/>
                  <a:cs typeface="Roboto"/>
                  <a:sym typeface="Roboto"/>
                </a:rPr>
                <a:t>A set of fake transactions are created where the miner fees is quite high</a:t>
              </a:r>
              <a:endParaRPr sz="1200">
                <a:solidFill>
                  <a:srgbClr val="FFFFFF"/>
                </a:solidFill>
                <a:latin typeface="Roboto"/>
                <a:ea typeface="Roboto"/>
                <a:cs typeface="Roboto"/>
                <a:sym typeface="Roboto"/>
              </a:endParaRPr>
            </a:p>
          </p:txBody>
        </p:sp>
        <p:cxnSp>
          <p:nvCxnSpPr>
            <p:cNvPr id="109" name="Google Shape;109;p16"/>
            <p:cNvCxnSpPr/>
            <p:nvPr/>
          </p:nvCxnSpPr>
          <p:spPr>
            <a:xfrm>
              <a:off x="2286000" y="2295575"/>
              <a:ext cx="0" cy="2837400"/>
            </a:xfrm>
            <a:prstGeom prst="straightConnector1">
              <a:avLst/>
            </a:prstGeom>
            <a:noFill/>
            <a:ln cap="flat" cmpd="sng" w="9525">
              <a:solidFill>
                <a:srgbClr val="83E3DA"/>
              </a:solidFill>
              <a:prstDash val="dot"/>
              <a:round/>
              <a:headEnd len="sm" w="sm" type="none"/>
              <a:tailEnd len="sm" w="sm" type="none"/>
            </a:ln>
          </p:spPr>
        </p:cxn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Blockchain-</a:t>
            </a:r>
            <a:endParaRPr/>
          </a:p>
        </p:txBody>
      </p:sp>
      <p:sp>
        <p:nvSpPr>
          <p:cNvPr id="115" name="Google Shape;115;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6" name="Google Shape;116;p17"/>
          <p:cNvPicPr preferRelativeResize="0"/>
          <p:nvPr/>
        </p:nvPicPr>
        <p:blipFill>
          <a:blip r:embed="rId3">
            <a:alphaModFix/>
          </a:blip>
          <a:stretch>
            <a:fillRect/>
          </a:stretch>
        </p:blipFill>
        <p:spPr>
          <a:xfrm>
            <a:off x="311700" y="1171600"/>
            <a:ext cx="8520599" cy="3397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State of the Wallets and Miner Fees</a:t>
            </a:r>
            <a:endParaRPr/>
          </a:p>
          <a:p>
            <a:pPr indent="0" lvl="0" marL="0" rtl="0" algn="l">
              <a:spcBef>
                <a:spcPts val="0"/>
              </a:spcBef>
              <a:spcAft>
                <a:spcPts val="0"/>
              </a:spcAft>
              <a:buNone/>
            </a:pPr>
            <a:r>
              <a:t/>
            </a:r>
            <a:endParaRPr/>
          </a:p>
        </p:txBody>
      </p:sp>
      <p:sp>
        <p:nvSpPr>
          <p:cNvPr id="122" name="Google Shape;122;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3" name="Google Shape;123;p18"/>
          <p:cNvPicPr preferRelativeResize="0"/>
          <p:nvPr/>
        </p:nvPicPr>
        <p:blipFill>
          <a:blip r:embed="rId3">
            <a:alphaModFix/>
          </a:blip>
          <a:stretch>
            <a:fillRect/>
          </a:stretch>
        </p:blipFill>
        <p:spPr>
          <a:xfrm>
            <a:off x="311700" y="1171600"/>
            <a:ext cx="8520601" cy="3397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Creation of transaction from A to C-</a:t>
            </a:r>
            <a:endParaRPr/>
          </a:p>
        </p:txBody>
      </p:sp>
      <p:sp>
        <p:nvSpPr>
          <p:cNvPr id="129" name="Google Shape;129;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0" name="Google Shape;130;p19"/>
          <p:cNvPicPr preferRelativeResize="0"/>
          <p:nvPr/>
        </p:nvPicPr>
        <p:blipFill>
          <a:blip r:embed="rId3">
            <a:alphaModFix/>
          </a:blip>
          <a:stretch>
            <a:fillRect/>
          </a:stretch>
        </p:blipFill>
        <p:spPr>
          <a:xfrm>
            <a:off x="311700" y="1171600"/>
            <a:ext cx="8520602" cy="33971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Pending transactions-</a:t>
            </a:r>
            <a:endParaRPr/>
          </a:p>
        </p:txBody>
      </p:sp>
      <p:sp>
        <p:nvSpPr>
          <p:cNvPr id="136" name="Google Shape;136;p2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7" name="Google Shape;137;p20"/>
          <p:cNvPicPr preferRelativeResize="0"/>
          <p:nvPr/>
        </p:nvPicPr>
        <p:blipFill>
          <a:blip r:embed="rId3">
            <a:alphaModFix/>
          </a:blip>
          <a:stretch>
            <a:fillRect/>
          </a:stretch>
        </p:blipFill>
        <p:spPr>
          <a:xfrm>
            <a:off x="311700" y="1171600"/>
            <a:ext cx="8520600" cy="34325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Toggling Pinning Attack</a:t>
            </a:r>
            <a:endParaRPr/>
          </a:p>
        </p:txBody>
      </p:sp>
      <p:sp>
        <p:nvSpPr>
          <p:cNvPr id="143" name="Google Shape;143;p2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4" name="Google Shape;144;p21"/>
          <p:cNvPicPr preferRelativeResize="0"/>
          <p:nvPr/>
        </p:nvPicPr>
        <p:blipFill>
          <a:blip r:embed="rId3">
            <a:alphaModFix/>
          </a:blip>
          <a:stretch>
            <a:fillRect/>
          </a:stretch>
        </p:blipFill>
        <p:spPr>
          <a:xfrm>
            <a:off x="311700" y="1171600"/>
            <a:ext cx="8520601" cy="33971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