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419453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11591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5321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3871910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259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383783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2793784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398601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150901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A99F-1905-4396-8841-E108FCE5E5A6}"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142699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3FA99F-1905-4396-8841-E108FCE5E5A6}"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320386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3FA99F-1905-4396-8841-E108FCE5E5A6}"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369642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3FA99F-1905-4396-8841-E108FCE5E5A6}"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363167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A99F-1905-4396-8841-E108FCE5E5A6}"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220162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3FA99F-1905-4396-8841-E108FCE5E5A6}"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39204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3FA99F-1905-4396-8841-E108FCE5E5A6}"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53AA7-1939-4361-B8B3-630F0A823757}" type="slidenum">
              <a:rPr lang="en-IN" smtClean="0"/>
              <a:t>‹#›</a:t>
            </a:fld>
            <a:endParaRPr lang="en-IN"/>
          </a:p>
        </p:txBody>
      </p:sp>
    </p:spTree>
    <p:extLst>
      <p:ext uri="{BB962C8B-B14F-4D97-AF65-F5344CB8AC3E}">
        <p14:creationId xmlns:p14="http://schemas.microsoft.com/office/powerpoint/2010/main" val="2260025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3FA99F-1905-4396-8841-E108FCE5E5A6}" type="datetimeFigureOut">
              <a:rPr lang="en-IN" smtClean="0"/>
              <a:t>30-11-2023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453AA7-1939-4361-B8B3-630F0A823757}" type="slidenum">
              <a:rPr lang="en-IN" smtClean="0"/>
              <a:t>‹#›</a:t>
            </a:fld>
            <a:endParaRPr lang="en-IN"/>
          </a:p>
        </p:txBody>
      </p:sp>
    </p:spTree>
    <p:extLst>
      <p:ext uri="{BB962C8B-B14F-4D97-AF65-F5344CB8AC3E}">
        <p14:creationId xmlns:p14="http://schemas.microsoft.com/office/powerpoint/2010/main" val="3647959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C401-26A4-7FDF-BABB-B213BB8101CB}"/>
              </a:ext>
            </a:extLst>
          </p:cNvPr>
          <p:cNvSpPr>
            <a:spLocks noGrp="1"/>
          </p:cNvSpPr>
          <p:nvPr>
            <p:ph type="ctrTitle"/>
          </p:nvPr>
        </p:nvSpPr>
        <p:spPr>
          <a:xfrm>
            <a:off x="1335617" y="1266297"/>
            <a:ext cx="7766936" cy="1646302"/>
          </a:xfrm>
        </p:spPr>
        <p:txBody>
          <a:bodyPr>
            <a:normAutofit fontScale="90000"/>
          </a:bodyPr>
          <a:lstStyle/>
          <a:p>
            <a:pPr algn="ctr" rtl="0">
              <a:spcBef>
                <a:spcPts val="1200"/>
              </a:spcBef>
              <a:spcAft>
                <a:spcPts val="0"/>
              </a:spcAft>
            </a:pPr>
            <a:r>
              <a:rPr lang="en-US" sz="3100" b="1" dirty="0">
                <a:solidFill>
                  <a:schemeClr val="tx1"/>
                </a:solidFill>
              </a:rPr>
              <a:t>FODS Assignment 2A -</a:t>
            </a:r>
            <a:br>
              <a:rPr lang="en-US" sz="3100" b="1" dirty="0">
                <a:solidFill>
                  <a:schemeClr val="tx1"/>
                </a:solidFill>
              </a:rPr>
            </a:br>
            <a:br>
              <a:rPr lang="en-US" sz="3100" dirty="0">
                <a:solidFill>
                  <a:schemeClr val="tx1"/>
                </a:solidFill>
              </a:rPr>
            </a:br>
            <a:r>
              <a:rPr lang="en-US" sz="3100" b="1" dirty="0">
                <a:solidFill>
                  <a:schemeClr val="tx1"/>
                </a:solidFill>
              </a:rPr>
              <a:t>Implementing PCA from Scratch and Applying it to car Data</a:t>
            </a:r>
            <a:r>
              <a:rPr lang="en-US" sz="2400" dirty="0">
                <a:solidFill>
                  <a:schemeClr val="tx1"/>
                </a:solidFill>
              </a:rPr>
              <a:t>	</a:t>
            </a:r>
            <a:br>
              <a:rPr lang="en-US" sz="2400" dirty="0">
                <a:solidFill>
                  <a:schemeClr val="tx1"/>
                </a:solidFill>
              </a:rPr>
            </a:br>
            <a:endParaRPr lang="en-IN" sz="2400" dirty="0">
              <a:solidFill>
                <a:schemeClr val="tx1"/>
              </a:solidFill>
            </a:endParaRPr>
          </a:p>
        </p:txBody>
      </p:sp>
      <p:graphicFrame>
        <p:nvGraphicFramePr>
          <p:cNvPr id="5" name="Table 4">
            <a:extLst>
              <a:ext uri="{FF2B5EF4-FFF2-40B4-BE49-F238E27FC236}">
                <a16:creationId xmlns:a16="http://schemas.microsoft.com/office/drawing/2014/main" id="{ACB2477E-4FF1-E7F8-3F5D-658A0C495AF9}"/>
              </a:ext>
            </a:extLst>
          </p:cNvPr>
          <p:cNvGraphicFramePr>
            <a:graphicFrameLocks noGrp="1"/>
          </p:cNvGraphicFramePr>
          <p:nvPr>
            <p:extLst>
              <p:ext uri="{D42A27DB-BD31-4B8C-83A1-F6EECF244321}">
                <p14:modId xmlns:p14="http://schemas.microsoft.com/office/powerpoint/2010/main" val="2178594024"/>
              </p:ext>
            </p:extLst>
          </p:nvPr>
        </p:nvGraphicFramePr>
        <p:xfrm>
          <a:off x="1181100" y="3338448"/>
          <a:ext cx="8829675" cy="2376616"/>
        </p:xfrm>
        <a:graphic>
          <a:graphicData uri="http://schemas.openxmlformats.org/drawingml/2006/table">
            <a:tbl>
              <a:tblPr/>
              <a:tblGrid>
                <a:gridCol w="1785773">
                  <a:extLst>
                    <a:ext uri="{9D8B030D-6E8A-4147-A177-3AD203B41FA5}">
                      <a16:colId xmlns:a16="http://schemas.microsoft.com/office/drawing/2014/main" val="4113291785"/>
                    </a:ext>
                  </a:extLst>
                </a:gridCol>
                <a:gridCol w="4096663">
                  <a:extLst>
                    <a:ext uri="{9D8B030D-6E8A-4147-A177-3AD203B41FA5}">
                      <a16:colId xmlns:a16="http://schemas.microsoft.com/office/drawing/2014/main" val="1317775261"/>
                    </a:ext>
                  </a:extLst>
                </a:gridCol>
                <a:gridCol w="2947239">
                  <a:extLst>
                    <a:ext uri="{9D8B030D-6E8A-4147-A177-3AD203B41FA5}">
                      <a16:colId xmlns:a16="http://schemas.microsoft.com/office/drawing/2014/main" val="786745602"/>
                    </a:ext>
                  </a:extLst>
                </a:gridCol>
              </a:tblGrid>
              <a:tr h="639952">
                <a:tc>
                  <a:txBody>
                    <a:bodyPr/>
                    <a:lstStyle/>
                    <a:p>
                      <a:pPr algn="ctr" fontAlgn="t"/>
                      <a:r>
                        <a:rPr lang="en-IN" sz="1800" b="1" dirty="0">
                          <a:effectLst/>
                        </a:rPr>
                        <a:t>S.no</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800" b="1" i="0" u="none" strike="noStrike" dirty="0">
                          <a:solidFill>
                            <a:srgbClr val="000000"/>
                          </a:solidFill>
                          <a:effectLst/>
                          <a:latin typeface="Arial" panose="020B0604020202020204" pitchFamily="34" charset="0"/>
                        </a:rPr>
                        <a:t>Name </a:t>
                      </a:r>
                      <a:endParaRPr lang="en-IN"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800" b="1" i="0" u="none" strike="noStrike" dirty="0">
                          <a:solidFill>
                            <a:srgbClr val="000000"/>
                          </a:solidFill>
                          <a:effectLst/>
                          <a:latin typeface="Arial" panose="020B0604020202020204" pitchFamily="34" charset="0"/>
                        </a:rPr>
                        <a:t>ID</a:t>
                      </a:r>
                      <a:endParaRPr lang="en-IN"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7956397"/>
                  </a:ext>
                </a:extLst>
              </a:tr>
              <a:tr h="578888">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1</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err="1">
                          <a:solidFill>
                            <a:srgbClr val="000000"/>
                          </a:solidFill>
                          <a:effectLst/>
                          <a:latin typeface="Arial" panose="020B0604020202020204" pitchFamily="34" charset="0"/>
                        </a:rPr>
                        <a:t>Teerth</a:t>
                      </a:r>
                      <a:r>
                        <a:rPr lang="en-IN" sz="1600" b="0" i="0" u="none" strike="noStrike" dirty="0">
                          <a:solidFill>
                            <a:srgbClr val="000000"/>
                          </a:solidFill>
                          <a:effectLst/>
                          <a:latin typeface="Arial" panose="020B0604020202020204" pitchFamily="34" charset="0"/>
                        </a:rPr>
                        <a:t> Patel</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2021A7PS2090H</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8602738"/>
                  </a:ext>
                </a:extLst>
              </a:tr>
              <a:tr h="578888">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2</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Manthan Patel</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2021A7PS2691H</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34431"/>
                  </a:ext>
                </a:extLst>
              </a:tr>
              <a:tr h="578888">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3</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Shrey  C Paunwala</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Arial" panose="020B0604020202020204" pitchFamily="34" charset="0"/>
                        </a:rPr>
                        <a:t>2021A7PS2808H</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731024"/>
                  </a:ext>
                </a:extLst>
              </a:tr>
            </a:tbl>
          </a:graphicData>
        </a:graphic>
      </p:graphicFrame>
      <p:sp>
        <p:nvSpPr>
          <p:cNvPr id="6" name="Rectangle 1">
            <a:extLst>
              <a:ext uri="{FF2B5EF4-FFF2-40B4-BE49-F238E27FC236}">
                <a16:creationId xmlns:a16="http://schemas.microsoft.com/office/drawing/2014/main" id="{A6DB29FD-5FBA-14C8-CDE8-B1BF0659D8D5}"/>
              </a:ext>
            </a:extLst>
          </p:cNvPr>
          <p:cNvSpPr>
            <a:spLocks noChangeArrowheads="1"/>
          </p:cNvSpPr>
          <p:nvPr/>
        </p:nvSpPr>
        <p:spPr bwMode="auto">
          <a:xfrm>
            <a:off x="4048125" y="40695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7" name="Picture 3">
            <a:extLst>
              <a:ext uri="{FF2B5EF4-FFF2-40B4-BE49-F238E27FC236}">
                <a16:creationId xmlns:a16="http://schemas.microsoft.com/office/drawing/2014/main" id="{AF4C651F-D432-2E06-51E6-F1AAFF062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2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916F-0C41-3DB4-9414-3B3E01D7A894}"/>
              </a:ext>
            </a:extLst>
          </p:cNvPr>
          <p:cNvSpPr>
            <a:spLocks noGrp="1"/>
          </p:cNvSpPr>
          <p:nvPr>
            <p:ph type="title"/>
          </p:nvPr>
        </p:nvSpPr>
        <p:spPr/>
        <p:txBody>
          <a:bodyPr>
            <a:normAutofit/>
          </a:bodyPr>
          <a:lstStyle/>
          <a:p>
            <a:pPr algn="ctr"/>
            <a:r>
              <a:rPr lang="en-US" sz="2400" b="1" i="0" u="none" strike="noStrike" dirty="0">
                <a:solidFill>
                  <a:srgbClr val="92D050"/>
                </a:solidFill>
                <a:effectLst/>
                <a:latin typeface="Arial" panose="020B0604020202020204" pitchFamily="34" charset="0"/>
              </a:rPr>
              <a:t>Step 4:</a:t>
            </a:r>
            <a:br>
              <a:rPr lang="en-US" sz="2400" b="1" i="0" u="none" strike="noStrike" dirty="0">
                <a:solidFill>
                  <a:srgbClr val="92D050"/>
                </a:solidFill>
                <a:effectLst/>
                <a:latin typeface="Arial" panose="020B0604020202020204" pitchFamily="34" charset="0"/>
              </a:rPr>
            </a:br>
            <a:r>
              <a:rPr lang="en-US" sz="2400" b="1" i="0" u="none" strike="noStrike" dirty="0">
                <a:solidFill>
                  <a:srgbClr val="92D050"/>
                </a:solidFill>
                <a:effectLst/>
                <a:latin typeface="Arial" panose="020B0604020202020204" pitchFamily="34" charset="0"/>
              </a:rPr>
              <a:t>Projecting the principal components onto the Pair Plots</a:t>
            </a:r>
            <a:endParaRPr lang="en-IN" sz="2400" dirty="0">
              <a:solidFill>
                <a:srgbClr val="92D050"/>
              </a:solidFill>
            </a:endParaRPr>
          </a:p>
        </p:txBody>
      </p:sp>
      <p:pic>
        <p:nvPicPr>
          <p:cNvPr id="9218" name="Picture 2">
            <a:extLst>
              <a:ext uri="{FF2B5EF4-FFF2-40B4-BE49-F238E27FC236}">
                <a16:creationId xmlns:a16="http://schemas.microsoft.com/office/drawing/2014/main" id="{F7647006-5A73-6CF0-877F-23A4F8582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74" y="1508507"/>
            <a:ext cx="8444204" cy="51216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B66AD18-C121-85B4-3468-292767D0A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6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BC4F-F04A-9886-88FD-3BE0AC0DDC16}"/>
              </a:ext>
            </a:extLst>
          </p:cNvPr>
          <p:cNvSpPr>
            <a:spLocks noGrp="1"/>
          </p:cNvSpPr>
          <p:nvPr>
            <p:ph type="title"/>
          </p:nvPr>
        </p:nvSpPr>
        <p:spPr>
          <a:xfrm>
            <a:off x="677334" y="674915"/>
            <a:ext cx="8596668" cy="1320800"/>
          </a:xfrm>
        </p:spPr>
        <p:txBody>
          <a:bodyPr>
            <a:normAutofit/>
          </a:bodyPr>
          <a:lstStyle/>
          <a:p>
            <a:pPr algn="ctr" rtl="0">
              <a:spcBef>
                <a:spcPts val="0"/>
              </a:spcBef>
              <a:spcAft>
                <a:spcPts val="800"/>
              </a:spcAft>
            </a:pPr>
            <a:r>
              <a:rPr lang="en-US" sz="2400" b="1" i="0" u="none" strike="noStrike" dirty="0">
                <a:solidFill>
                  <a:srgbClr val="92D050"/>
                </a:solidFill>
                <a:effectLst/>
                <a:latin typeface="Arial" panose="020B0604020202020204" pitchFamily="34" charset="0"/>
              </a:rPr>
              <a:t>Projecting the principal components onto the Pair Plots:</a:t>
            </a:r>
            <a:endParaRPr lang="en-IN" sz="2400" dirty="0">
              <a:solidFill>
                <a:srgbClr val="92D050"/>
              </a:solidFill>
            </a:endParaRPr>
          </a:p>
        </p:txBody>
      </p:sp>
      <p:sp>
        <p:nvSpPr>
          <p:cNvPr id="3" name="Content Placeholder 2">
            <a:extLst>
              <a:ext uri="{FF2B5EF4-FFF2-40B4-BE49-F238E27FC236}">
                <a16:creationId xmlns:a16="http://schemas.microsoft.com/office/drawing/2014/main" id="{30D5FF80-5B38-2803-7039-FC08A4AF774C}"/>
              </a:ext>
            </a:extLst>
          </p:cNvPr>
          <p:cNvSpPr>
            <a:spLocks noGrp="1"/>
          </p:cNvSpPr>
          <p:nvPr>
            <p:ph idx="1"/>
          </p:nvPr>
        </p:nvSpPr>
        <p:spPr/>
        <p:txBody>
          <a:bodyPr>
            <a:normAutofit fontScale="92500" lnSpcReduction="10000"/>
          </a:bodyPr>
          <a:lstStyle/>
          <a:p>
            <a:pPr algn="just"/>
            <a:r>
              <a:rPr lang="en-US" sz="2500" b="0" i="0" u="none" strike="noStrike" dirty="0">
                <a:solidFill>
                  <a:srgbClr val="000000"/>
                </a:solidFill>
                <a:effectLst/>
                <a:latin typeface="Arial" panose="020B0604020202020204" pitchFamily="34" charset="0"/>
              </a:rPr>
              <a:t>When eigenvectors associated with principal components are plotted on a pair plot, insights into variable contributions and relationships emerge. Longer vectors indicate greater variable influence, with similar directions signifying positive correlations. Clusters of similarly directed vectors suggest variable groups, while orthogonality implies component independence.</a:t>
            </a:r>
          </a:p>
          <a:p>
            <a:pPr algn="just"/>
            <a:r>
              <a:rPr lang="en-US" sz="2500" b="0" i="0" u="none" strike="noStrike" dirty="0">
                <a:solidFill>
                  <a:srgbClr val="000000"/>
                </a:solidFill>
                <a:effectLst/>
                <a:latin typeface="Arial" panose="020B0604020202020204" pitchFamily="34" charset="0"/>
              </a:rPr>
              <a:t>Alignments with axes and data scatter reveal interpretability and dimensionality reduction effectiveness. This visual analysis enhances understanding of variable impact on principal components in multivariate datasets.</a:t>
            </a:r>
            <a:endParaRPr lang="en-US" sz="2500" b="0" i="0" u="none" strike="noStrike" dirty="0">
              <a:solidFill>
                <a:srgbClr val="000000"/>
              </a:solidFill>
              <a:effectLst/>
              <a:latin typeface="Noto Sans Symbols"/>
            </a:endParaRPr>
          </a:p>
          <a:p>
            <a:pPr algn="just"/>
            <a:endParaRPr lang="en-IN" sz="2500" dirty="0"/>
          </a:p>
        </p:txBody>
      </p:sp>
      <p:pic>
        <p:nvPicPr>
          <p:cNvPr id="4" name="Picture 3">
            <a:extLst>
              <a:ext uri="{FF2B5EF4-FFF2-40B4-BE49-F238E27FC236}">
                <a16:creationId xmlns:a16="http://schemas.microsoft.com/office/drawing/2014/main" id="{7E663FDD-47A9-8828-50F1-513465A46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64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87EC-B980-6D5B-B34F-115A2CD5BF16}"/>
              </a:ext>
            </a:extLst>
          </p:cNvPr>
          <p:cNvSpPr>
            <a:spLocks noGrp="1"/>
          </p:cNvSpPr>
          <p:nvPr>
            <p:ph type="title"/>
          </p:nvPr>
        </p:nvSpPr>
        <p:spPr/>
        <p:txBody>
          <a:bodyPr>
            <a:normAutofit/>
          </a:bodyPr>
          <a:lstStyle/>
          <a:p>
            <a:pPr algn="ctr" rtl="0">
              <a:spcBef>
                <a:spcPts val="0"/>
              </a:spcBef>
              <a:spcAft>
                <a:spcPts val="800"/>
              </a:spcAft>
            </a:pPr>
            <a:r>
              <a:rPr lang="en-IN" sz="3200" b="1" i="0" u="none" strike="noStrike" dirty="0">
                <a:solidFill>
                  <a:srgbClr val="92D050"/>
                </a:solidFill>
                <a:effectLst/>
                <a:latin typeface="Arial" panose="020B0604020202020204" pitchFamily="34" charset="0"/>
              </a:rPr>
              <a:t>Step 5: Conclusion</a:t>
            </a:r>
            <a:endParaRPr lang="en-IN" sz="3200" dirty="0">
              <a:solidFill>
                <a:srgbClr val="92D050"/>
              </a:solidFill>
            </a:endParaRPr>
          </a:p>
        </p:txBody>
      </p:sp>
      <p:sp>
        <p:nvSpPr>
          <p:cNvPr id="3" name="Content Placeholder 2">
            <a:extLst>
              <a:ext uri="{FF2B5EF4-FFF2-40B4-BE49-F238E27FC236}">
                <a16:creationId xmlns:a16="http://schemas.microsoft.com/office/drawing/2014/main" id="{224E13BB-CC51-8D63-A5CE-E7B2C85FFA2B}"/>
              </a:ext>
            </a:extLst>
          </p:cNvPr>
          <p:cNvSpPr>
            <a:spLocks noGrp="1"/>
          </p:cNvSpPr>
          <p:nvPr>
            <p:ph idx="1"/>
          </p:nvPr>
        </p:nvSpPr>
        <p:spPr/>
        <p:txBody>
          <a:bodyPr>
            <a:normAutofit lnSpcReduction="10000"/>
          </a:bodyPr>
          <a:lstStyle/>
          <a:p>
            <a:pPr algn="just"/>
            <a:r>
              <a:rPr lang="en-US" sz="2400" b="0" i="0" u="none" strike="noStrike" dirty="0">
                <a:solidFill>
                  <a:srgbClr val="000000"/>
                </a:solidFill>
                <a:effectLst/>
                <a:latin typeface="Arial" panose="020B0604020202020204" pitchFamily="34" charset="0"/>
              </a:rPr>
              <a:t>In conclusion, dimensionality reduction, particularly through approaches such as PCA, can be extremely useful in boosting computational efficiency, improving model performance, and revealing significant insights via visualizations. </a:t>
            </a:r>
          </a:p>
          <a:p>
            <a:pPr algn="just"/>
            <a:endParaRPr lang="en-US" sz="2400" dirty="0">
              <a:solidFill>
                <a:srgbClr val="000000"/>
              </a:solidFill>
              <a:latin typeface="Arial" panose="020B0604020202020204" pitchFamily="34" charset="0"/>
            </a:endParaRPr>
          </a:p>
          <a:p>
            <a:pPr algn="just"/>
            <a:r>
              <a:rPr lang="en-US" sz="2400" b="0" i="0" u="none" strike="noStrike" dirty="0">
                <a:solidFill>
                  <a:srgbClr val="000000"/>
                </a:solidFill>
                <a:effectLst/>
                <a:latin typeface="Arial" panose="020B0604020202020204" pitchFamily="34" charset="0"/>
              </a:rPr>
              <a:t>However, the trade-offs and problems involved with information loss, as well as the assumptions of the chosen dimensionality reduction method, must be carefully considered.</a:t>
            </a:r>
            <a:endParaRPr lang="en-US" sz="2400" b="0" i="0" u="none" strike="noStrike" dirty="0">
              <a:solidFill>
                <a:srgbClr val="000000"/>
              </a:solidFill>
              <a:effectLst/>
              <a:latin typeface="Noto Sans Symbols"/>
            </a:endParaRPr>
          </a:p>
          <a:p>
            <a:pPr algn="just"/>
            <a:endParaRPr lang="en-IN" sz="2400" dirty="0"/>
          </a:p>
        </p:txBody>
      </p:sp>
      <p:pic>
        <p:nvPicPr>
          <p:cNvPr id="4" name="Picture 3">
            <a:extLst>
              <a:ext uri="{FF2B5EF4-FFF2-40B4-BE49-F238E27FC236}">
                <a16:creationId xmlns:a16="http://schemas.microsoft.com/office/drawing/2014/main" id="{BB3B9E31-63D2-72AB-8AAA-57F67805E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8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F0AA3-2BC7-6CC4-3E60-A8F0FFBB8511}"/>
              </a:ext>
            </a:extLst>
          </p:cNvPr>
          <p:cNvSpPr>
            <a:spLocks noGrp="1"/>
          </p:cNvSpPr>
          <p:nvPr>
            <p:ph idx="1"/>
          </p:nvPr>
        </p:nvSpPr>
        <p:spPr>
          <a:xfrm>
            <a:off x="658672" y="1703389"/>
            <a:ext cx="8596668" cy="3880773"/>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sz="10000" dirty="0"/>
              <a:t>		  </a:t>
            </a:r>
            <a:r>
              <a:rPr lang="en-US" sz="10000" i="1" dirty="0"/>
              <a:t>Thank You</a:t>
            </a:r>
            <a:endParaRPr lang="en-IN" sz="10000" i="1" dirty="0"/>
          </a:p>
        </p:txBody>
      </p:sp>
      <p:pic>
        <p:nvPicPr>
          <p:cNvPr id="4" name="Picture 3">
            <a:extLst>
              <a:ext uri="{FF2B5EF4-FFF2-40B4-BE49-F238E27FC236}">
                <a16:creationId xmlns:a16="http://schemas.microsoft.com/office/drawing/2014/main" id="{8A492A14-40A5-6CE3-AB12-758349114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53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B872-3D3C-2EE2-5C67-2FBC2092A160}"/>
              </a:ext>
            </a:extLst>
          </p:cNvPr>
          <p:cNvSpPr>
            <a:spLocks noGrp="1"/>
          </p:cNvSpPr>
          <p:nvPr>
            <p:ph type="title"/>
          </p:nvPr>
        </p:nvSpPr>
        <p:spPr/>
        <p:txBody>
          <a:bodyPr>
            <a:normAutofit/>
          </a:bodyPr>
          <a:lstStyle/>
          <a:p>
            <a:pPr algn="ctr" rtl="0">
              <a:spcBef>
                <a:spcPts val="0"/>
              </a:spcBef>
              <a:spcAft>
                <a:spcPts val="800"/>
              </a:spcAft>
            </a:pPr>
            <a:r>
              <a:rPr lang="en-IN" b="1" i="0" u="none" strike="noStrike" dirty="0">
                <a:solidFill>
                  <a:srgbClr val="92D050"/>
                </a:solidFill>
                <a:effectLst/>
                <a:latin typeface="Arial" panose="020B0604020202020204" pitchFamily="34" charset="0"/>
              </a:rPr>
              <a:t>Principal Component Analysis</a:t>
            </a:r>
            <a:endParaRPr lang="en-IN" dirty="0">
              <a:solidFill>
                <a:srgbClr val="92D050"/>
              </a:solidFill>
            </a:endParaRPr>
          </a:p>
        </p:txBody>
      </p:sp>
      <p:sp>
        <p:nvSpPr>
          <p:cNvPr id="3" name="Content Placeholder 2">
            <a:extLst>
              <a:ext uri="{FF2B5EF4-FFF2-40B4-BE49-F238E27FC236}">
                <a16:creationId xmlns:a16="http://schemas.microsoft.com/office/drawing/2014/main" id="{76B70833-FE08-97B8-1327-4720F525EEDB}"/>
              </a:ext>
            </a:extLst>
          </p:cNvPr>
          <p:cNvSpPr>
            <a:spLocks noGrp="1"/>
          </p:cNvSpPr>
          <p:nvPr>
            <p:ph idx="1"/>
          </p:nvPr>
        </p:nvSpPr>
        <p:spPr/>
        <p:txBody>
          <a:bodyPr/>
          <a:lstStyle/>
          <a:p>
            <a:pPr algn="just" rtl="0">
              <a:spcBef>
                <a:spcPts val="0"/>
              </a:spcBef>
              <a:spcAft>
                <a:spcPts val="800"/>
              </a:spcAft>
            </a:pPr>
            <a:r>
              <a:rPr lang="en-US" b="0" i="0" u="none" strike="noStrike" dirty="0">
                <a:solidFill>
                  <a:srgbClr val="000000"/>
                </a:solidFill>
                <a:effectLst/>
                <a:latin typeface="Arial" panose="020B0604020202020204" pitchFamily="34" charset="0"/>
              </a:rPr>
              <a:t>Principal Component Analysis (PCA) is a dimensionality reduction technique commonly used in data analysis and machine learning. It works by transforming the original variables into a new set of uncorrelated variables called principal components.</a:t>
            </a:r>
          </a:p>
          <a:p>
            <a:pPr algn="just" rtl="0">
              <a:spcBef>
                <a:spcPts val="0"/>
              </a:spcBef>
              <a:spcAft>
                <a:spcPts val="800"/>
              </a:spcAft>
            </a:pPr>
            <a:endParaRPr lang="en-US" dirty="0">
              <a:solidFill>
                <a:srgbClr val="000000"/>
              </a:solidFill>
              <a:latin typeface="Arial" panose="020B0604020202020204" pitchFamily="34" charset="0"/>
            </a:endParaRPr>
          </a:p>
          <a:p>
            <a:pPr algn="just" rtl="0">
              <a:spcBef>
                <a:spcPts val="0"/>
              </a:spcBef>
              <a:spcAft>
                <a:spcPts val="800"/>
              </a:spcAft>
            </a:pPr>
            <a:r>
              <a:rPr lang="en-US" b="0" i="0" u="none" strike="noStrike" dirty="0">
                <a:solidFill>
                  <a:srgbClr val="000000"/>
                </a:solidFill>
                <a:effectLst/>
                <a:latin typeface="Arial" panose="020B0604020202020204" pitchFamily="34" charset="0"/>
              </a:rPr>
              <a:t> The first few principal components capture the maximum variance in the data, allowing you to represent the data in a lower-dimensional space.</a:t>
            </a:r>
            <a:endParaRPr lang="en-US" b="0" dirty="0">
              <a:effectLst/>
            </a:endParaRPr>
          </a:p>
          <a:p>
            <a:endParaRPr lang="en-IN" dirty="0"/>
          </a:p>
        </p:txBody>
      </p:sp>
      <p:pic>
        <p:nvPicPr>
          <p:cNvPr id="5" name="Picture 3">
            <a:extLst>
              <a:ext uri="{FF2B5EF4-FFF2-40B4-BE49-F238E27FC236}">
                <a16:creationId xmlns:a16="http://schemas.microsoft.com/office/drawing/2014/main" id="{98FCB38F-D97F-4E4D-24DE-8B736C564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81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9B86-B340-473C-BA35-DE36FADBBE8F}"/>
              </a:ext>
            </a:extLst>
          </p:cNvPr>
          <p:cNvSpPr>
            <a:spLocks noGrp="1"/>
          </p:cNvSpPr>
          <p:nvPr>
            <p:ph type="title"/>
          </p:nvPr>
        </p:nvSpPr>
        <p:spPr/>
        <p:txBody>
          <a:bodyPr>
            <a:normAutofit/>
          </a:bodyPr>
          <a:lstStyle/>
          <a:p>
            <a:pPr algn="ctr" rtl="0">
              <a:spcBef>
                <a:spcPts val="0"/>
              </a:spcBef>
              <a:spcAft>
                <a:spcPts val="800"/>
              </a:spcAft>
            </a:pPr>
            <a:r>
              <a:rPr lang="en-IN" sz="3200" b="1" i="0" u="none" strike="noStrike" dirty="0">
                <a:solidFill>
                  <a:srgbClr val="92D050"/>
                </a:solidFill>
                <a:effectLst/>
                <a:latin typeface="Arial" panose="020B0604020202020204" pitchFamily="34" charset="0"/>
              </a:rPr>
              <a:t>Step 1- Importing and cleaning data</a:t>
            </a:r>
            <a:endParaRPr lang="en-IN" sz="3200" dirty="0">
              <a:solidFill>
                <a:srgbClr val="92D050"/>
              </a:solidFill>
            </a:endParaRPr>
          </a:p>
        </p:txBody>
      </p:sp>
      <p:sp>
        <p:nvSpPr>
          <p:cNvPr id="3" name="Content Placeholder 2">
            <a:extLst>
              <a:ext uri="{FF2B5EF4-FFF2-40B4-BE49-F238E27FC236}">
                <a16:creationId xmlns:a16="http://schemas.microsoft.com/office/drawing/2014/main" id="{9BB4A186-F1A2-51F1-C53D-E68CF6C7C584}"/>
              </a:ext>
            </a:extLst>
          </p:cNvPr>
          <p:cNvSpPr>
            <a:spLocks noGrp="1"/>
          </p:cNvSpPr>
          <p:nvPr>
            <p:ph idx="1"/>
          </p:nvPr>
        </p:nvSpPr>
        <p:spPr/>
        <p:txBody>
          <a:bodyPr>
            <a:normAutofit fontScale="92500" lnSpcReduction="20000"/>
          </a:bodyPr>
          <a:lstStyle/>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file used for the PCA Analysis is </a:t>
            </a:r>
            <a:r>
              <a:rPr lang="en-US" sz="1800" b="1" i="0" u="none" strike="noStrike" dirty="0">
                <a:solidFill>
                  <a:srgbClr val="000000"/>
                </a:solidFill>
                <a:effectLst/>
                <a:latin typeface="Arial" panose="020B0604020202020204" pitchFamily="34" charset="0"/>
              </a:rPr>
              <a:t>“audi.csv”. </a:t>
            </a:r>
            <a:r>
              <a:rPr lang="en-US" sz="1800" b="0" i="0" u="none" strike="noStrike" dirty="0">
                <a:solidFill>
                  <a:srgbClr val="000000"/>
                </a:solidFill>
                <a:effectLst/>
                <a:latin typeface="Arial" panose="020B0604020202020204" pitchFamily="34" charset="0"/>
              </a:rPr>
              <a:t>The file was imported using pandas library of python.</a:t>
            </a:r>
          </a:p>
          <a:p>
            <a:pPr marL="0" indent="0" algn="just" rtl="0" fontAlgn="base">
              <a:spcBef>
                <a:spcPts val="0"/>
              </a:spcBef>
              <a:spcAft>
                <a:spcPts val="0"/>
              </a:spcAft>
              <a:buNone/>
            </a:pPr>
            <a:endParaRPr lang="en-US" sz="18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After importing, we remove non-numeric data columns from the dataset like </a:t>
            </a:r>
            <a:r>
              <a:rPr lang="en-US" sz="1800" b="1" i="0" u="none" strike="noStrike" dirty="0">
                <a:solidFill>
                  <a:srgbClr val="000000"/>
                </a:solidFill>
                <a:effectLst/>
                <a:latin typeface="Arial" panose="020B0604020202020204" pitchFamily="34" charset="0"/>
              </a:rPr>
              <a:t>“model”,” transmission” and “fuel-type”.</a:t>
            </a:r>
          </a:p>
          <a:p>
            <a:pPr marL="0" indent="0" algn="just" rtl="0" fontAlgn="base">
              <a:spcBef>
                <a:spcPts val="0"/>
              </a:spcBef>
              <a:spcAft>
                <a:spcPts val="0"/>
              </a:spcAft>
              <a:buNone/>
            </a:pPr>
            <a:endParaRPr lang="en-US" sz="18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column “price” is also removed from the dataset because it the target feature.</a:t>
            </a:r>
          </a:p>
          <a:p>
            <a:pPr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Lastly, we </a:t>
            </a:r>
            <a:r>
              <a:rPr lang="en-US" sz="1800" b="0" i="0" u="none" strike="noStrike" dirty="0" err="1">
                <a:solidFill>
                  <a:srgbClr val="000000"/>
                </a:solidFill>
                <a:effectLst/>
                <a:latin typeface="Arial" panose="020B0604020202020204" pitchFamily="34" charset="0"/>
              </a:rPr>
              <a:t>normalise</a:t>
            </a:r>
            <a:r>
              <a:rPr lang="en-US" sz="1800" b="0" i="0" u="none" strike="noStrike" dirty="0">
                <a:solidFill>
                  <a:srgbClr val="000000"/>
                </a:solidFill>
                <a:effectLst/>
                <a:latin typeface="Arial" panose="020B0604020202020204" pitchFamily="34" charset="0"/>
              </a:rPr>
              <a:t> the data in each column by using the following:</a:t>
            </a:r>
          </a:p>
          <a:p>
            <a:pPr algn="just" rtl="0" fontAlgn="base">
              <a:spcBef>
                <a:spcPts val="0"/>
              </a:spcBef>
              <a:spcAft>
                <a:spcPts val="0"/>
              </a:spcAft>
              <a:buFont typeface="Arial" panose="020B0604020202020204" pitchFamily="34" charset="0"/>
              <a:buChar char="•"/>
            </a:pPr>
            <a:endParaRPr lang="en-US" sz="1800" dirty="0">
              <a:solidFill>
                <a:srgbClr val="000000"/>
              </a:solidFill>
              <a:latin typeface="Arial" panose="020B0604020202020204" pitchFamily="34" charset="0"/>
            </a:endParaRPr>
          </a:p>
          <a:p>
            <a:pPr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endParaRPr lang="en-US" sz="1800" dirty="0">
              <a:solidFill>
                <a:srgbClr val="000000"/>
              </a:solidFill>
              <a:latin typeface="Arial" panose="020B0604020202020204" pitchFamily="34" charset="0"/>
            </a:endParaRPr>
          </a:p>
          <a:p>
            <a:pPr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endParaRPr lang="en-US" sz="1800" dirty="0">
              <a:solidFill>
                <a:srgbClr val="000000"/>
              </a:solidFill>
              <a:latin typeface="Arial" panose="020B0604020202020204" pitchFamily="34" charset="0"/>
            </a:endParaRPr>
          </a:p>
          <a:p>
            <a:pPr marL="457200" algn="just" rtl="0">
              <a:spcBef>
                <a:spcPts val="0"/>
              </a:spcBef>
              <a:spcAft>
                <a:spcPts val="800"/>
              </a:spcAft>
            </a:pPr>
            <a:r>
              <a:rPr lang="en-US" sz="1800" b="0" i="0" u="none" strike="noStrike" dirty="0">
                <a:solidFill>
                  <a:srgbClr val="000000"/>
                </a:solidFill>
                <a:effectLst/>
                <a:latin typeface="Arial" panose="020B0604020202020204" pitchFamily="34" charset="0"/>
              </a:rPr>
              <a:t>Where     is the mean of values in a given feature and     is the standard deviation of values of a given feature. </a:t>
            </a:r>
            <a:endParaRPr lang="en-US" sz="1200" b="0" dirty="0">
              <a:effectLst/>
            </a:endParaRPr>
          </a:p>
          <a:p>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Noto Sans Symbols"/>
            </a:endParaRPr>
          </a:p>
          <a:p>
            <a:endParaRPr lang="en-IN" dirty="0"/>
          </a:p>
          <a:p>
            <a:endParaRPr lang="en-IN" dirty="0"/>
          </a:p>
          <a:p>
            <a:endParaRPr lang="en-IN" dirty="0"/>
          </a:p>
        </p:txBody>
      </p:sp>
      <p:pic>
        <p:nvPicPr>
          <p:cNvPr id="2052" name="Picture 4" descr="A math equation with numbers&#10;&#10;Description automatically generated with medium confidence">
            <a:extLst>
              <a:ext uri="{FF2B5EF4-FFF2-40B4-BE49-F238E27FC236}">
                <a16:creationId xmlns:a16="http://schemas.microsoft.com/office/drawing/2014/main" id="{B88B9E88-89D9-404D-D9FE-C5254A573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63" y="4084691"/>
            <a:ext cx="2014246" cy="102448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eature scaling: Mu">
            <a:extLst>
              <a:ext uri="{FF2B5EF4-FFF2-40B4-BE49-F238E27FC236}">
                <a16:creationId xmlns:a16="http://schemas.microsoft.com/office/drawing/2014/main" id="{39E5FD52-BDAD-0EF4-5911-029974280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359" y="5113195"/>
            <a:ext cx="207324" cy="22617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eature scaling: Sigma">
            <a:extLst>
              <a:ext uri="{FF2B5EF4-FFF2-40B4-BE49-F238E27FC236}">
                <a16:creationId xmlns:a16="http://schemas.microsoft.com/office/drawing/2014/main" id="{2573CEDC-A7CB-3B51-F518-2EF1758BCD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946" y="5126015"/>
            <a:ext cx="254237" cy="1848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1A57229E-96FB-5A08-C100-5AB523101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9937-6363-DF30-D113-7FEB34DC05E0}"/>
              </a:ext>
            </a:extLst>
          </p:cNvPr>
          <p:cNvSpPr>
            <a:spLocks noGrp="1"/>
          </p:cNvSpPr>
          <p:nvPr>
            <p:ph type="title"/>
          </p:nvPr>
        </p:nvSpPr>
        <p:spPr/>
        <p:txBody>
          <a:bodyPr>
            <a:normAutofit/>
          </a:bodyPr>
          <a:lstStyle/>
          <a:p>
            <a:pPr algn="ctr"/>
            <a:r>
              <a:rPr lang="en-US" sz="2800" b="1" dirty="0">
                <a:latin typeface="Arial" panose="020B0604020202020204" pitchFamily="34" charset="0"/>
                <a:cs typeface="Arial" panose="020B0604020202020204" pitchFamily="34" charset="0"/>
              </a:rPr>
              <a:t>Step2- Interpreting and visualizing relationships between different features</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53449D-0641-16E9-1C92-C59691112683}"/>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Used pair-plots from seaborn library to visualize the data using the following:</a:t>
            </a:r>
          </a:p>
          <a:p>
            <a:endParaRPr lang="en-US" sz="1800"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IN" dirty="0"/>
          </a:p>
        </p:txBody>
      </p:sp>
      <p:pic>
        <p:nvPicPr>
          <p:cNvPr id="3074" name="Picture 2" descr="A black background with white text&#10;&#10;Description automatically generated">
            <a:extLst>
              <a:ext uri="{FF2B5EF4-FFF2-40B4-BE49-F238E27FC236}">
                <a16:creationId xmlns:a16="http://schemas.microsoft.com/office/drawing/2014/main" id="{42778270-C1E7-F46C-D6C2-36B12F19B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2" y="2751559"/>
            <a:ext cx="23526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59133B0-3427-54FB-2946-4F360352E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797" y="2639592"/>
            <a:ext cx="6438645" cy="40592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D572FCE-7013-E9BB-3530-CDEB90CC1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75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3D9C-5BD1-2ABC-F3CD-B64F30BC11D0}"/>
              </a:ext>
            </a:extLst>
          </p:cNvPr>
          <p:cNvSpPr>
            <a:spLocks noGrp="1"/>
          </p:cNvSpPr>
          <p:nvPr>
            <p:ph type="title"/>
          </p:nvPr>
        </p:nvSpPr>
        <p:spPr/>
        <p:txBody>
          <a:bodyPr>
            <a:normAutofit/>
          </a:bodyPr>
          <a:lstStyle/>
          <a:p>
            <a:pPr algn="ctr"/>
            <a:r>
              <a:rPr lang="en-US" sz="2400" b="1" dirty="0">
                <a:latin typeface="Arial" panose="020B0604020202020204" pitchFamily="34" charset="0"/>
                <a:cs typeface="Arial" panose="020B0604020202020204" pitchFamily="34" charset="0"/>
              </a:rPr>
              <a:t>Step 3:</a:t>
            </a:r>
            <a:br>
              <a:rPr lang="en-US" sz="2400"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Interpreting Results from PCA Analysis</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571777E-5F78-FB29-282B-AE2D5E788105}"/>
              </a:ext>
            </a:extLst>
          </p:cNvPr>
          <p:cNvSpPr>
            <a:spLocks noGrp="1"/>
          </p:cNvSpPr>
          <p:nvPr>
            <p:ph idx="1"/>
          </p:nvPr>
        </p:nvSpPr>
        <p:spPr/>
        <p:txBody>
          <a:bodyPr>
            <a:normAutofit/>
          </a:bodyPr>
          <a:lstStyle/>
          <a:p>
            <a:r>
              <a:rPr lang="en-US" dirty="0"/>
              <a:t>Calculating Eigenvalue and Eigenvectors from the co-variance matrix:</a:t>
            </a:r>
          </a:p>
          <a:p>
            <a:pPr marL="457200" algn="just" rtl="0">
              <a:spcBef>
                <a:spcPts val="0"/>
              </a:spcBef>
              <a:spcAft>
                <a:spcPts val="0"/>
              </a:spcAft>
            </a:pPr>
            <a:r>
              <a:rPr lang="en-US" sz="1800" b="0" i="0" u="none" strike="noStrike" dirty="0">
                <a:solidFill>
                  <a:srgbClr val="000000"/>
                </a:solidFill>
                <a:effectLst/>
                <a:latin typeface="Arial" panose="020B0604020202020204" pitchFamily="34" charset="0"/>
              </a:rPr>
              <a:t>Co-variance matrix calculated using function: </a:t>
            </a:r>
            <a:r>
              <a:rPr lang="en-US" sz="1800" b="1" i="0" u="none" strike="noStrike" dirty="0" err="1">
                <a:solidFill>
                  <a:srgbClr val="000000"/>
                </a:solidFill>
                <a:effectLst/>
                <a:latin typeface="Arial" panose="020B0604020202020204" pitchFamily="34" charset="0"/>
              </a:rPr>
              <a:t>np.cov</a:t>
            </a:r>
            <a:r>
              <a:rPr lang="en-US" sz="1800" b="1" i="0" u="none" strike="noStrike" dirty="0">
                <a:solidFill>
                  <a:srgbClr val="000000"/>
                </a:solidFill>
                <a:effectLst/>
                <a:latin typeface="Arial" panose="020B0604020202020204" pitchFamily="34" charset="0"/>
              </a:rPr>
              <a:t>()</a:t>
            </a:r>
            <a:endParaRPr lang="en-US" b="0" dirty="0">
              <a:effectLst/>
            </a:endParaRPr>
          </a:p>
          <a:p>
            <a:pPr marL="0" indent="0">
              <a:buNone/>
            </a:pPr>
            <a:br>
              <a:rPr lang="en-US" dirty="0"/>
            </a:br>
            <a:endParaRPr lang="en-US" dirty="0"/>
          </a:p>
          <a:p>
            <a:pPr marL="0" indent="0">
              <a:buNone/>
            </a:pPr>
            <a:endParaRPr lang="en-US" dirty="0"/>
          </a:p>
          <a:p>
            <a:pPr marL="0" indent="0">
              <a:buNone/>
            </a:pPr>
            <a:endParaRPr lang="en-US" dirty="0"/>
          </a:p>
          <a:p>
            <a:r>
              <a:rPr lang="en-IN" b="1" dirty="0"/>
              <a:t>Eigen Values</a:t>
            </a:r>
            <a:r>
              <a:rPr lang="en-IN" dirty="0"/>
              <a:t>-</a:t>
            </a:r>
            <a:r>
              <a:rPr lang="en-US" dirty="0"/>
              <a:t> A scalar λ is an eigenvalue of a square matrix A if there exists a non-zero vector v such that Av = </a:t>
            </a:r>
            <a:r>
              <a:rPr lang="en-US" dirty="0" err="1"/>
              <a:t>λv</a:t>
            </a:r>
            <a:r>
              <a:rPr lang="en-US" dirty="0"/>
              <a:t>.</a:t>
            </a:r>
            <a:endParaRPr lang="en-US" b="1" dirty="0"/>
          </a:p>
          <a:p>
            <a:r>
              <a:rPr lang="en-US" b="1" dirty="0"/>
              <a:t>Eigenvector</a:t>
            </a:r>
            <a:r>
              <a:rPr lang="en-US" dirty="0"/>
              <a:t>: A non-zero vector v is an eigenvector of a square matrix A if Av = </a:t>
            </a:r>
            <a:r>
              <a:rPr lang="en-US" dirty="0" err="1"/>
              <a:t>λv</a:t>
            </a:r>
            <a:r>
              <a:rPr lang="en-US" dirty="0"/>
              <a:t>, where λ is the corresponding eigenvalue.</a:t>
            </a:r>
            <a:endParaRPr lang="en-IN" dirty="0"/>
          </a:p>
        </p:txBody>
      </p:sp>
      <p:pic>
        <p:nvPicPr>
          <p:cNvPr id="4098" name="Picture 2" descr="A black and white screen with numbers&#10;&#10;Description automatically generated">
            <a:extLst>
              <a:ext uri="{FF2B5EF4-FFF2-40B4-BE49-F238E27FC236}">
                <a16:creationId xmlns:a16="http://schemas.microsoft.com/office/drawing/2014/main" id="{2C7DA9A2-53FA-A6CA-EF13-19041A4BB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275" y="2792768"/>
            <a:ext cx="5509435" cy="15207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7891A78-3455-5F5D-FBDD-9DFA63A9A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32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2583D-A063-AF52-E15F-E33A80521070}"/>
              </a:ext>
            </a:extLst>
          </p:cNvPr>
          <p:cNvSpPr>
            <a:spLocks noGrp="1"/>
          </p:cNvSpPr>
          <p:nvPr>
            <p:ph idx="1"/>
          </p:nvPr>
        </p:nvSpPr>
        <p:spPr>
          <a:xfrm>
            <a:off x="742647" y="1238631"/>
            <a:ext cx="9511695" cy="4872920"/>
          </a:xfrm>
        </p:spPr>
        <p:txBody>
          <a:bodyPr/>
          <a:lstStyle/>
          <a:p>
            <a:r>
              <a:rPr lang="en-US" sz="1800" b="0" i="0" u="none" strike="noStrike" dirty="0">
                <a:solidFill>
                  <a:srgbClr val="000000"/>
                </a:solidFill>
                <a:effectLst/>
                <a:latin typeface="Arial" panose="020B0604020202020204" pitchFamily="34" charset="0"/>
              </a:rPr>
              <a:t>Eigenvalues and Eigenvectors are computed using python function:</a:t>
            </a:r>
          </a:p>
          <a:p>
            <a:endParaRPr lang="en-US" sz="1800"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pPr algn="just"/>
            <a:r>
              <a:rPr lang="en-US" sz="1800" dirty="0">
                <a:solidFill>
                  <a:srgbClr val="000000"/>
                </a:solidFill>
                <a:latin typeface="Arial" panose="020B0604020202020204" pitchFamily="34" charset="0"/>
              </a:rPr>
              <a:t>We are using covariance matrix to calculate eigenvalues and eigen vectors.</a:t>
            </a:r>
          </a:p>
          <a:p>
            <a:pPr algn="just"/>
            <a:r>
              <a:rPr lang="en-US" sz="1800" dirty="0">
                <a:solidFill>
                  <a:srgbClr val="000000"/>
                </a:solidFill>
                <a:latin typeface="Arial" panose="020B0604020202020204" pitchFamily="34" charset="0"/>
              </a:rPr>
              <a:t> The covariance matrix is a square matrix that summarizes the relationships and variances among multiple random variables. It shows how each variable changes in relation to others, and its diagonal elements represent the variances of individual variables.</a:t>
            </a:r>
            <a:endParaRPr lang="en-US" sz="1800" b="0" i="0" u="none" strike="noStrike" dirty="0">
              <a:solidFill>
                <a:srgbClr val="000000"/>
              </a:solidFill>
              <a:effectLst/>
              <a:latin typeface="Arial" panose="020B0604020202020204" pitchFamily="34" charset="0"/>
            </a:endParaRPr>
          </a:p>
          <a:p>
            <a:endParaRPr lang="en-IN" dirty="0"/>
          </a:p>
        </p:txBody>
      </p:sp>
      <p:pic>
        <p:nvPicPr>
          <p:cNvPr id="5122" name="Picture 2" descr="A black background with green text&#10;&#10;Description automatically generated">
            <a:extLst>
              <a:ext uri="{FF2B5EF4-FFF2-40B4-BE49-F238E27FC236}">
                <a16:creationId xmlns:a16="http://schemas.microsoft.com/office/drawing/2014/main" id="{69B6CE34-CB58-0E84-26ED-7C02B6F75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259" y="1881868"/>
            <a:ext cx="6070039" cy="6626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2C8ACE09-EACD-A5E4-AE8A-78960C61F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11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F0321-14C2-B770-EF3B-E750B918437F}"/>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We get eigenvalues associated with each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principal component. These represent the</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amount of variance captured by each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component.</a:t>
            </a:r>
          </a:p>
          <a:p>
            <a:pPr marL="0" indent="0">
              <a:buNone/>
            </a:pPr>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The sum of all eigenvalues is equal to the</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total variance in the original data. You can</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calculate the </a:t>
            </a:r>
            <a:r>
              <a:rPr lang="en-US" sz="1800" b="1" i="0" u="none" strike="noStrike" dirty="0">
                <a:solidFill>
                  <a:srgbClr val="000000"/>
                </a:solidFill>
                <a:effectLst/>
                <a:latin typeface="Arial" panose="020B0604020202020204" pitchFamily="34" charset="0"/>
              </a:rPr>
              <a:t>proportion of variance</a:t>
            </a:r>
            <a:br>
              <a:rPr lang="en-US" sz="1800" b="1"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 explained by each principal component</a:t>
            </a:r>
            <a:br>
              <a:rPr lang="en-US" sz="1800" b="1"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by dividing its eigenvalue by the total sum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of eigenvalues.</a:t>
            </a:r>
            <a:endParaRPr lang="en-US" sz="1800" b="0" i="0" u="none" strike="noStrike" dirty="0">
              <a:solidFill>
                <a:srgbClr val="000000"/>
              </a:solidFill>
              <a:effectLst/>
              <a:latin typeface="Noto Sans Symbols"/>
            </a:endParaRPr>
          </a:p>
          <a:p>
            <a:endParaRPr lang="en-IN" dirty="0"/>
          </a:p>
        </p:txBody>
      </p:sp>
      <p:pic>
        <p:nvPicPr>
          <p:cNvPr id="6146" name="Picture 2" descr="A graph with blue rectangular bars&#10;&#10;Description automatically generated">
            <a:extLst>
              <a:ext uri="{FF2B5EF4-FFF2-40B4-BE49-F238E27FC236}">
                <a16:creationId xmlns:a16="http://schemas.microsoft.com/office/drawing/2014/main" id="{91CCE765-6000-D99A-F500-72EEDC718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072" y="1690688"/>
            <a:ext cx="578744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DAF69C1-2505-24BE-B024-8E235B00D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11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26AF6-E29A-204C-B852-3C41F823F915}"/>
              </a:ext>
            </a:extLst>
          </p:cNvPr>
          <p:cNvSpPr>
            <a:spLocks noGrp="1"/>
          </p:cNvSpPr>
          <p:nvPr>
            <p:ph idx="1"/>
          </p:nvPr>
        </p:nvSpPr>
        <p:spPr>
          <a:xfrm>
            <a:off x="63371" y="1864097"/>
            <a:ext cx="8596668" cy="3880773"/>
          </a:xfrm>
        </p:spPr>
        <p:txBody>
          <a:bodyPr/>
          <a:lstStyle/>
          <a:p>
            <a:r>
              <a:rPr lang="en-US" sz="1800" b="0" i="0" u="none" strike="noStrike" dirty="0">
                <a:solidFill>
                  <a:srgbClr val="000000"/>
                </a:solidFill>
                <a:effectLst/>
                <a:latin typeface="Arial" panose="020B0604020202020204" pitchFamily="34" charset="0"/>
              </a:rPr>
              <a:t>Graph indicates the sequential increase in the</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explained variance. Using this result, we can</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now compute the value of k (</a:t>
            </a:r>
            <a:r>
              <a:rPr lang="en-US" sz="1800" b="1" i="0" u="none" strike="noStrike" dirty="0">
                <a:solidFill>
                  <a:srgbClr val="000000"/>
                </a:solidFill>
                <a:effectLst/>
                <a:latin typeface="Arial" panose="020B0604020202020204" pitchFamily="34" charset="0"/>
              </a:rPr>
              <a:t>Top k principal </a:t>
            </a:r>
            <a:br>
              <a:rPr lang="en-US" sz="1800" b="1"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components</a:t>
            </a:r>
            <a:r>
              <a:rPr lang="en-US" sz="1800" b="0" i="0" u="none" strike="noStrike" dirty="0">
                <a:solidFill>
                  <a:srgbClr val="000000"/>
                </a:solidFill>
                <a:effectLst/>
                <a:latin typeface="Arial" panose="020B0604020202020204" pitchFamily="34" charset="0"/>
              </a:rPr>
              <a:t>). The value of k depends on the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percentage of cumulative variance to be captured.</a:t>
            </a:r>
          </a:p>
          <a:p>
            <a:pPr marL="0" indent="0">
              <a:buNone/>
            </a:pPr>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The value of K is computed by taking </a:t>
            </a:r>
            <a:r>
              <a:rPr lang="en-US" sz="1800" b="1" i="0" u="none" strike="noStrike" dirty="0">
                <a:solidFill>
                  <a:srgbClr val="000000"/>
                </a:solidFill>
                <a:effectLst/>
                <a:latin typeface="Arial" panose="020B0604020202020204" pitchFamily="34" charset="0"/>
              </a:rPr>
              <a:t>85% of the </a:t>
            </a:r>
            <a:br>
              <a:rPr lang="en-US" sz="1800" b="1"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cumulative variance:</a:t>
            </a:r>
          </a:p>
          <a:p>
            <a:pPr marL="0" indent="0">
              <a:buNone/>
            </a:pPr>
            <a:endParaRPr lang="en-US" sz="1800" b="1" i="0" u="none" strike="noStrike" dirty="0">
              <a:solidFill>
                <a:srgbClr val="000000"/>
              </a:solidFill>
              <a:effectLst/>
              <a:latin typeface="Arial" panose="020B0604020202020204" pitchFamily="34" charset="0"/>
            </a:endParaRPr>
          </a:p>
          <a:p>
            <a:pPr marL="457200" algn="just" rtl="0">
              <a:spcBef>
                <a:spcPts val="0"/>
              </a:spcBef>
              <a:spcAft>
                <a:spcPts val="800"/>
              </a:spcAft>
            </a:pPr>
            <a:r>
              <a:rPr lang="en-US" sz="1800" i="0" u="none" strike="noStrike" dirty="0">
                <a:solidFill>
                  <a:srgbClr val="000000"/>
                </a:solidFill>
                <a:effectLst/>
                <a:latin typeface="Arial" panose="020B0604020202020204" pitchFamily="34" charset="0"/>
              </a:rPr>
              <a:t>k=</a:t>
            </a:r>
            <a:r>
              <a:rPr lang="en-US" sz="1800" i="0" u="none" strike="noStrike" dirty="0" err="1">
                <a:solidFill>
                  <a:srgbClr val="000000"/>
                </a:solidFill>
                <a:effectLst/>
                <a:latin typeface="Arial" panose="020B0604020202020204" pitchFamily="34" charset="0"/>
              </a:rPr>
              <a:t>np.argmax</a:t>
            </a:r>
            <a:r>
              <a:rPr lang="en-US" sz="1800" i="0" u="none" strike="noStrike" dirty="0">
                <a:solidFill>
                  <a:srgbClr val="000000"/>
                </a:solidFill>
                <a:effectLst/>
                <a:latin typeface="Arial" panose="020B0604020202020204" pitchFamily="34" charset="0"/>
              </a:rPr>
              <a:t>(</a:t>
            </a:r>
            <a:r>
              <a:rPr lang="en-US" sz="1800" i="0" u="none" strike="noStrike" dirty="0" err="1">
                <a:solidFill>
                  <a:srgbClr val="000000"/>
                </a:solidFill>
                <a:effectLst/>
                <a:latin typeface="Arial" panose="020B0604020202020204" pitchFamily="34" charset="0"/>
              </a:rPr>
              <a:t>explained_variance</a:t>
            </a:r>
            <a:r>
              <a:rPr lang="en-US" sz="1800" i="0" u="none" strike="noStrike" dirty="0">
                <a:solidFill>
                  <a:srgbClr val="000000"/>
                </a:solidFill>
                <a:effectLst/>
                <a:latin typeface="Arial" panose="020B0604020202020204" pitchFamily="34" charset="0"/>
              </a:rPr>
              <a:t> &gt;= 0.85) + 1</a:t>
            </a:r>
            <a:endParaRPr lang="en-US" sz="1800" dirty="0">
              <a:effectLst/>
            </a:endParaRPr>
          </a:p>
          <a:p>
            <a:pPr marL="0" indent="0">
              <a:buNone/>
            </a:pPr>
            <a:endParaRPr lang="en-IN" dirty="0"/>
          </a:p>
        </p:txBody>
      </p:sp>
      <p:pic>
        <p:nvPicPr>
          <p:cNvPr id="7170" name="Picture 2" descr="A graph with blue squares and black lines&#10;&#10;Description automatically generated">
            <a:extLst>
              <a:ext uri="{FF2B5EF4-FFF2-40B4-BE49-F238E27FC236}">
                <a16:creationId xmlns:a16="http://schemas.microsoft.com/office/drawing/2014/main" id="{00016E26-505A-6223-4D25-FEF2D20E2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299" y="1825624"/>
            <a:ext cx="5918330" cy="4033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CFE3256-5991-5A59-62A3-391504D28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7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4FC179-BC41-3D52-6AC7-C89BD1281424}"/>
              </a:ext>
            </a:extLst>
          </p:cNvPr>
          <p:cNvGraphicFramePr>
            <a:graphicFrameLocks noGrp="1"/>
          </p:cNvGraphicFramePr>
          <p:nvPr>
            <p:ph idx="1"/>
            <p:extLst>
              <p:ext uri="{D42A27DB-BD31-4B8C-83A1-F6EECF244321}">
                <p14:modId xmlns:p14="http://schemas.microsoft.com/office/powerpoint/2010/main" val="1430408424"/>
              </p:ext>
            </p:extLst>
          </p:nvPr>
        </p:nvGraphicFramePr>
        <p:xfrm>
          <a:off x="72991" y="200025"/>
          <a:ext cx="4895849" cy="3552827"/>
        </p:xfrm>
        <a:graphic>
          <a:graphicData uri="http://schemas.openxmlformats.org/drawingml/2006/table">
            <a:tbl>
              <a:tblPr/>
              <a:tblGrid>
                <a:gridCol w="1148611">
                  <a:extLst>
                    <a:ext uri="{9D8B030D-6E8A-4147-A177-3AD203B41FA5}">
                      <a16:colId xmlns:a16="http://schemas.microsoft.com/office/drawing/2014/main" val="3370196962"/>
                    </a:ext>
                  </a:extLst>
                </a:gridCol>
                <a:gridCol w="1849181">
                  <a:extLst>
                    <a:ext uri="{9D8B030D-6E8A-4147-A177-3AD203B41FA5}">
                      <a16:colId xmlns:a16="http://schemas.microsoft.com/office/drawing/2014/main" val="1864498687"/>
                    </a:ext>
                  </a:extLst>
                </a:gridCol>
                <a:gridCol w="1898057">
                  <a:extLst>
                    <a:ext uri="{9D8B030D-6E8A-4147-A177-3AD203B41FA5}">
                      <a16:colId xmlns:a16="http://schemas.microsoft.com/office/drawing/2014/main" val="3476279427"/>
                    </a:ext>
                  </a:extLst>
                </a:gridCol>
              </a:tblGrid>
              <a:tr h="1152267">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Number of Components</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a:solidFill>
                            <a:srgbClr val="000000"/>
                          </a:solidFill>
                          <a:effectLst/>
                          <a:latin typeface="Arial" panose="020B0604020202020204" pitchFamily="34" charset="0"/>
                        </a:rPr>
                        <a:t>Cumulative explained variance</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a:solidFill>
                            <a:srgbClr val="000000"/>
                          </a:solidFill>
                          <a:effectLst/>
                          <a:latin typeface="Arial" panose="020B0604020202020204" pitchFamily="34" charset="0"/>
                        </a:rPr>
                        <a:t>Individual explained variance</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0574865"/>
                  </a:ext>
                </a:extLst>
              </a:tr>
              <a:tr h="480112">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1</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0.46259565</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0.46259565</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612985"/>
                  </a:ext>
                </a:extLst>
              </a:tr>
              <a:tr h="480112">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2</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0.77253170</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0.30993605</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865255"/>
                  </a:ext>
                </a:extLst>
              </a:tr>
              <a:tr h="480112">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3</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0.89653682</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0.12400512</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25828"/>
                  </a:ext>
                </a:extLst>
              </a:tr>
              <a:tr h="480112">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4</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0.95964136</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0.06310454</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4191411"/>
                  </a:ext>
                </a:extLst>
              </a:tr>
              <a:tr h="480112">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5</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1.00000000</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0.04035864</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477280"/>
                  </a:ext>
                </a:extLst>
              </a:tr>
            </a:tbl>
          </a:graphicData>
        </a:graphic>
      </p:graphicFrame>
      <p:pic>
        <p:nvPicPr>
          <p:cNvPr id="8194" name="Picture 2" descr="A graph with a red line&#10;&#10;Description automatically generated">
            <a:extLst>
              <a:ext uri="{FF2B5EF4-FFF2-40B4-BE49-F238E27FC236}">
                <a16:creationId xmlns:a16="http://schemas.microsoft.com/office/drawing/2014/main" id="{4DED5CA7-4CDE-D724-3FD8-BDF6C790F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977" y="2371725"/>
            <a:ext cx="6933335" cy="4486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351B45A-20BD-2962-88C5-A8FBE927F51D}"/>
              </a:ext>
            </a:extLst>
          </p:cNvPr>
          <p:cNvSpPr>
            <a:spLocks noChangeArrowheads="1"/>
          </p:cNvSpPr>
          <p:nvPr/>
        </p:nvSpPr>
        <p:spPr bwMode="auto">
          <a:xfrm>
            <a:off x="3806825" y="2873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3">
            <a:extLst>
              <a:ext uri="{FF2B5EF4-FFF2-40B4-BE49-F238E27FC236}">
                <a16:creationId xmlns:a16="http://schemas.microsoft.com/office/drawing/2014/main" id="{5D815659-6162-4E1E-602E-F2C6BD7DC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08745"/>
            <a:ext cx="1357312" cy="135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9184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718</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Trebuchet MS</vt:lpstr>
      <vt:lpstr>Wingdings 3</vt:lpstr>
      <vt:lpstr>Facet</vt:lpstr>
      <vt:lpstr>FODS Assignment 2A -  Implementing PCA from Scratch and Applying it to car Data  </vt:lpstr>
      <vt:lpstr>Principal Component Analysis</vt:lpstr>
      <vt:lpstr>Step 1- Importing and cleaning data</vt:lpstr>
      <vt:lpstr>Step2- Interpreting and visualizing relationships between different features</vt:lpstr>
      <vt:lpstr>Step 3: Interpreting Results from PCA Analysis </vt:lpstr>
      <vt:lpstr>PowerPoint Presentation</vt:lpstr>
      <vt:lpstr>PowerPoint Presentation</vt:lpstr>
      <vt:lpstr>PowerPoint Presentation</vt:lpstr>
      <vt:lpstr>PowerPoint Presentation</vt:lpstr>
      <vt:lpstr>Step 4: Projecting the principal components onto the Pair Plots</vt:lpstr>
      <vt:lpstr>Projecting the principal components onto the Pair Plots:</vt:lpstr>
      <vt:lpstr>Step 5: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FODS Assignment 2A-  Implementing PCA from Scratch and Applying it to car Data  </dc:title>
  <dc:creator>Shrey C Paunwala</dc:creator>
  <cp:lastModifiedBy>Manthan  Patel</cp:lastModifiedBy>
  <cp:revision>6</cp:revision>
  <dcterms:created xsi:type="dcterms:W3CDTF">2023-11-30T05:16:57Z</dcterms:created>
  <dcterms:modified xsi:type="dcterms:W3CDTF">2023-11-30T06:11:04Z</dcterms:modified>
</cp:coreProperties>
</file>