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92673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167168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737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3599533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24693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1714280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445423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291010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314464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7FC73-B8D3-4A6A-B0F1-434F7644EB84}"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32055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7FC73-B8D3-4A6A-B0F1-434F7644EB84}"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288321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7FC73-B8D3-4A6A-B0F1-434F7644EB84}"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307470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7FC73-B8D3-4A6A-B0F1-434F7644EB84}"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2315729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7FC73-B8D3-4A6A-B0F1-434F7644EB84}"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34327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7FC73-B8D3-4A6A-B0F1-434F7644EB84}"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292708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7FC73-B8D3-4A6A-B0F1-434F7644EB84}"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A78121-EE35-48B7-8FF9-5DED0E65E1FE}" type="slidenum">
              <a:rPr lang="en-IN" smtClean="0"/>
              <a:t>‹#›</a:t>
            </a:fld>
            <a:endParaRPr lang="en-IN"/>
          </a:p>
        </p:txBody>
      </p:sp>
    </p:spTree>
    <p:extLst>
      <p:ext uri="{BB962C8B-B14F-4D97-AF65-F5344CB8AC3E}">
        <p14:creationId xmlns:p14="http://schemas.microsoft.com/office/powerpoint/2010/main" val="358023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07FC73-B8D3-4A6A-B0F1-434F7644EB84}" type="datetimeFigureOut">
              <a:rPr lang="en-IN" smtClean="0"/>
              <a:t>30-11-2023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A78121-EE35-48B7-8FF9-5DED0E65E1FE}" type="slidenum">
              <a:rPr lang="en-IN" smtClean="0"/>
              <a:t>‹#›</a:t>
            </a:fld>
            <a:endParaRPr lang="en-IN"/>
          </a:p>
        </p:txBody>
      </p:sp>
    </p:spTree>
    <p:extLst>
      <p:ext uri="{BB962C8B-B14F-4D97-AF65-F5344CB8AC3E}">
        <p14:creationId xmlns:p14="http://schemas.microsoft.com/office/powerpoint/2010/main" val="2681729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3F4EF7-48D3-2DE4-47DD-BAA53F59FECC}"/>
              </a:ext>
            </a:extLst>
          </p:cNvPr>
          <p:cNvGraphicFramePr>
            <a:graphicFrameLocks noGrp="1"/>
          </p:cNvGraphicFramePr>
          <p:nvPr>
            <p:extLst>
              <p:ext uri="{D42A27DB-BD31-4B8C-83A1-F6EECF244321}">
                <p14:modId xmlns:p14="http://schemas.microsoft.com/office/powerpoint/2010/main" val="1521523612"/>
              </p:ext>
            </p:extLst>
          </p:nvPr>
        </p:nvGraphicFramePr>
        <p:xfrm>
          <a:off x="2116492" y="3642543"/>
          <a:ext cx="6578083" cy="2377439"/>
        </p:xfrm>
        <a:graphic>
          <a:graphicData uri="http://schemas.openxmlformats.org/drawingml/2006/table">
            <a:tbl>
              <a:tblPr/>
              <a:tblGrid>
                <a:gridCol w="1346263">
                  <a:extLst>
                    <a:ext uri="{9D8B030D-6E8A-4147-A177-3AD203B41FA5}">
                      <a16:colId xmlns:a16="http://schemas.microsoft.com/office/drawing/2014/main" val="2967699813"/>
                    </a:ext>
                  </a:extLst>
                </a:gridCol>
                <a:gridCol w="3042774">
                  <a:extLst>
                    <a:ext uri="{9D8B030D-6E8A-4147-A177-3AD203B41FA5}">
                      <a16:colId xmlns:a16="http://schemas.microsoft.com/office/drawing/2014/main" val="3858704453"/>
                    </a:ext>
                  </a:extLst>
                </a:gridCol>
                <a:gridCol w="2189046">
                  <a:extLst>
                    <a:ext uri="{9D8B030D-6E8A-4147-A177-3AD203B41FA5}">
                      <a16:colId xmlns:a16="http://schemas.microsoft.com/office/drawing/2014/main" val="1157034035"/>
                    </a:ext>
                  </a:extLst>
                </a:gridCol>
              </a:tblGrid>
              <a:tr h="924560">
                <a:tc>
                  <a:txBody>
                    <a:bodyPr/>
                    <a:lstStyle/>
                    <a:p>
                      <a:pPr fontAlgn="t"/>
                      <a:br>
                        <a:rPr lang="en-IN">
                          <a:effectLst/>
                        </a:rPr>
                      </a:b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a:solidFill>
                            <a:srgbClr val="000000"/>
                          </a:solidFill>
                          <a:effectLst/>
                          <a:latin typeface="Arial" panose="020B0604020202020204" pitchFamily="34" charset="0"/>
                        </a:rPr>
                        <a:t>Name </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1" i="0" u="none" strike="noStrike">
                          <a:solidFill>
                            <a:srgbClr val="000000"/>
                          </a:solidFill>
                          <a:effectLst/>
                          <a:latin typeface="Arial" panose="020B0604020202020204" pitchFamily="34" charset="0"/>
                        </a:rPr>
                        <a:t>ID</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342888"/>
                  </a:ext>
                </a:extLst>
              </a:tr>
              <a:tr h="484293">
                <a:tc>
                  <a:txBody>
                    <a:bodyPr/>
                    <a:lstStyle/>
                    <a:p>
                      <a:pPr algn="just" rtl="0" fontAlgn="t">
                        <a:spcBef>
                          <a:spcPts val="0"/>
                        </a:spcBef>
                        <a:spcAft>
                          <a:spcPts val="0"/>
                        </a:spcAft>
                      </a:pPr>
                      <a:r>
                        <a:rPr lang="en-IN" sz="1600" b="0" i="0" u="none" strike="noStrike" dirty="0">
                          <a:solidFill>
                            <a:srgbClr val="000000"/>
                          </a:solidFill>
                          <a:effectLst/>
                          <a:latin typeface="Arial" panose="020B0604020202020204" pitchFamily="34" charset="0"/>
                        </a:rPr>
                        <a:t>1</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600" b="0" i="0" u="none" strike="noStrike" dirty="0">
                          <a:solidFill>
                            <a:srgbClr val="000000"/>
                          </a:solidFill>
                          <a:effectLst/>
                          <a:latin typeface="Arial" panose="020B0604020202020204" pitchFamily="34" charset="0"/>
                        </a:rPr>
                        <a:t>Manthan Patel</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600" b="0" i="0" u="none" strike="noStrike">
                          <a:solidFill>
                            <a:srgbClr val="000000"/>
                          </a:solidFill>
                          <a:effectLst/>
                          <a:latin typeface="Arial" panose="020B0604020202020204" pitchFamily="34" charset="0"/>
                        </a:rPr>
                        <a:t>2021A7PS2691H</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8965944"/>
                  </a:ext>
                </a:extLst>
              </a:tr>
              <a:tr h="484293">
                <a:tc>
                  <a:txBody>
                    <a:bodyPr/>
                    <a:lstStyle/>
                    <a:p>
                      <a:pPr algn="just" rtl="0" fontAlgn="t">
                        <a:spcBef>
                          <a:spcPts val="0"/>
                        </a:spcBef>
                        <a:spcAft>
                          <a:spcPts val="0"/>
                        </a:spcAft>
                      </a:pPr>
                      <a:r>
                        <a:rPr lang="en-IN" sz="1600" b="0" i="0" u="none" strike="noStrike">
                          <a:solidFill>
                            <a:srgbClr val="000000"/>
                          </a:solidFill>
                          <a:effectLst/>
                          <a:latin typeface="Arial" panose="020B0604020202020204" pitchFamily="34" charset="0"/>
                        </a:rPr>
                        <a:t>2</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600" b="0" i="0" u="none" strike="noStrike">
                          <a:solidFill>
                            <a:srgbClr val="000000"/>
                          </a:solidFill>
                          <a:effectLst/>
                          <a:latin typeface="Arial" panose="020B0604020202020204" pitchFamily="34" charset="0"/>
                        </a:rPr>
                        <a:t>Teerth Patel</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600" b="0" i="0" u="none" strike="noStrike">
                          <a:solidFill>
                            <a:srgbClr val="000000"/>
                          </a:solidFill>
                          <a:effectLst/>
                          <a:latin typeface="Arial" panose="020B0604020202020204" pitchFamily="34" charset="0"/>
                        </a:rPr>
                        <a:t>2021A7PS2090H</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2354620"/>
                  </a:ext>
                </a:extLst>
              </a:tr>
              <a:tr h="484293">
                <a:tc>
                  <a:txBody>
                    <a:bodyPr/>
                    <a:lstStyle/>
                    <a:p>
                      <a:pPr algn="just" rtl="0" fontAlgn="t">
                        <a:spcBef>
                          <a:spcPts val="0"/>
                        </a:spcBef>
                        <a:spcAft>
                          <a:spcPts val="0"/>
                        </a:spcAft>
                      </a:pPr>
                      <a:r>
                        <a:rPr lang="en-IN" sz="1600" b="0" i="0" u="none" strike="noStrike">
                          <a:solidFill>
                            <a:srgbClr val="000000"/>
                          </a:solidFill>
                          <a:effectLst/>
                          <a:latin typeface="Arial" panose="020B0604020202020204" pitchFamily="34" charset="0"/>
                        </a:rPr>
                        <a:t>3</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600" b="0" i="0" u="none" strike="noStrike">
                          <a:solidFill>
                            <a:srgbClr val="000000"/>
                          </a:solidFill>
                          <a:effectLst/>
                          <a:latin typeface="Arial" panose="020B0604020202020204" pitchFamily="34" charset="0"/>
                        </a:rPr>
                        <a:t>Shrey Paunwala</a:t>
                      </a:r>
                      <a:endParaRPr lang="en-IN">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600" b="0" i="0" u="none" strike="noStrike" dirty="0">
                          <a:solidFill>
                            <a:srgbClr val="000000"/>
                          </a:solidFill>
                          <a:effectLst/>
                          <a:latin typeface="Arial" panose="020B0604020202020204" pitchFamily="34" charset="0"/>
                        </a:rPr>
                        <a:t>2021A7PS2808H</a:t>
                      </a:r>
                      <a:endParaRPr lang="en-IN"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1737388"/>
                  </a:ext>
                </a:extLst>
              </a:tr>
            </a:tbl>
          </a:graphicData>
        </a:graphic>
      </p:graphicFrame>
      <p:sp>
        <p:nvSpPr>
          <p:cNvPr id="5" name="Rectangle 1">
            <a:extLst>
              <a:ext uri="{FF2B5EF4-FFF2-40B4-BE49-F238E27FC236}">
                <a16:creationId xmlns:a16="http://schemas.microsoft.com/office/drawing/2014/main" id="{B3F85B35-662E-9015-B183-0931268C5ED7}"/>
              </a:ext>
            </a:extLst>
          </p:cNvPr>
          <p:cNvSpPr>
            <a:spLocks noChangeArrowheads="1"/>
          </p:cNvSpPr>
          <p:nvPr/>
        </p:nvSpPr>
        <p:spPr bwMode="auto">
          <a:xfrm>
            <a:off x="-690466" y="838018"/>
            <a:ext cx="12192000" cy="323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CS F320 Foundations of Data Science</a:t>
            </a:r>
            <a:endParaRPr kumimoji="0" lang="en-US" altLang="en-US" sz="1600"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latin typeface="Arial" panose="020B0604020202020204" pitchFamily="34" charset="0"/>
              </a:rPr>
            </a:br>
            <a:br>
              <a:rPr kumimoji="0" lang="en-US" altLang="en-US" sz="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Assignment – 2B</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PCA Analysis and Determining Optimal Number of Components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Group Details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28B475D9-593C-72DD-A54C-34A4B68A0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51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D55D-61F0-8F4E-0CAA-122C158261BC}"/>
              </a:ext>
            </a:extLst>
          </p:cNvPr>
          <p:cNvSpPr>
            <a:spLocks noGrp="1"/>
          </p:cNvSpPr>
          <p:nvPr>
            <p:ph type="title"/>
          </p:nvPr>
        </p:nvSpPr>
        <p:spPr>
          <a:xfrm>
            <a:off x="677334" y="816638"/>
            <a:ext cx="8596668" cy="774538"/>
          </a:xfrm>
        </p:spPr>
        <p:txBody>
          <a:bodyPr/>
          <a:lstStyle/>
          <a:p>
            <a:pPr algn="ctr"/>
            <a:r>
              <a:rPr lang="en-US" b="1" dirty="0"/>
              <a:t>Step 7: Conclusion and Analysis </a:t>
            </a:r>
            <a:endParaRPr lang="en-IN" b="1" dirty="0"/>
          </a:p>
        </p:txBody>
      </p:sp>
      <p:sp>
        <p:nvSpPr>
          <p:cNvPr id="3" name="Content Placeholder 2">
            <a:extLst>
              <a:ext uri="{FF2B5EF4-FFF2-40B4-BE49-F238E27FC236}">
                <a16:creationId xmlns:a16="http://schemas.microsoft.com/office/drawing/2014/main" id="{09AD6800-CC89-92B8-465A-279BC576A0F1}"/>
              </a:ext>
            </a:extLst>
          </p:cNvPr>
          <p:cNvSpPr>
            <a:spLocks noGrp="1"/>
          </p:cNvSpPr>
          <p:nvPr>
            <p:ph idx="1"/>
          </p:nvPr>
        </p:nvSpPr>
        <p:spPr/>
        <p:txBody>
          <a:bodyPr>
            <a:normAutofit fontScale="85000" lnSpcReduction="20000"/>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Dimensionality Reduction:   PCA is often employed to reduce the dimensionality of a dataset by selecting a subset of principal components that retain most of the variability in the data. This is crucial for efficient storage and computation.</a:t>
            </a:r>
          </a:p>
          <a:p>
            <a:pPr marL="0" indent="0" rtl="0" fontAlgn="base">
              <a:spcBef>
                <a:spcPts val="0"/>
              </a:spcBef>
              <a:spcAft>
                <a:spcPts val="0"/>
              </a:spcAft>
              <a:buNone/>
            </a:pPr>
            <a:endParaRPr lang="en-US" sz="24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Computational Efficiency:   A reduced number of components mean simpler models and faster computations. Selecting too many components not only may not improve prediction accuracy but can also lead to increased computational costs during training and inference. The reduced number of components also help to capture a significant percentage of the variance.</a:t>
            </a:r>
          </a:p>
          <a:p>
            <a:pPr marL="0" indent="0" rtl="0" fontAlgn="base">
              <a:spcBef>
                <a:spcPts val="0"/>
              </a:spcBef>
              <a:spcAft>
                <a:spcPts val="0"/>
              </a:spcAft>
              <a:buNone/>
            </a:pPr>
            <a:endParaRPr lang="en-US" sz="24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Prevention of Overfitting:   Including too many components may lead to overfitting, where the model captures noise in the training data rather than true underlying patterns. This can result in poor generalization to new, unseen data.</a:t>
            </a:r>
            <a:endParaRPr lang="en-US" sz="2400" b="0" i="0" u="none" strike="noStrike" dirty="0">
              <a:solidFill>
                <a:srgbClr val="000000"/>
              </a:solidFill>
              <a:effectLst/>
              <a:latin typeface="Noto Sans Symbols"/>
            </a:endParaRPr>
          </a:p>
          <a:p>
            <a:endParaRPr lang="en-IN" sz="2400" dirty="0"/>
          </a:p>
        </p:txBody>
      </p:sp>
      <p:pic>
        <p:nvPicPr>
          <p:cNvPr id="4" name="Picture 3">
            <a:extLst>
              <a:ext uri="{FF2B5EF4-FFF2-40B4-BE49-F238E27FC236}">
                <a16:creationId xmlns:a16="http://schemas.microsoft.com/office/drawing/2014/main" id="{9C492965-3A5E-545B-A285-957E55735B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54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8DFC2-4B9F-69E0-2533-0A4539489335}"/>
              </a:ext>
            </a:extLst>
          </p:cNvPr>
          <p:cNvSpPr>
            <a:spLocks noGrp="1"/>
          </p:cNvSpPr>
          <p:nvPr>
            <p:ph idx="1"/>
          </p:nvPr>
        </p:nvSpPr>
        <p:spPr>
          <a:xfrm>
            <a:off x="-94861" y="1004531"/>
            <a:ext cx="10515600" cy="4351338"/>
          </a:xfrm>
        </p:spPr>
        <p:txBody>
          <a:bodyPr>
            <a:normAutofit/>
          </a:bodyPr>
          <a:lstStyle/>
          <a:p>
            <a:pPr marL="0" indent="0">
              <a:buNone/>
            </a:pPr>
            <a:r>
              <a:rPr lang="en-US" sz="10000" dirty="0"/>
              <a:t>       </a:t>
            </a:r>
          </a:p>
          <a:p>
            <a:pPr marL="0" indent="0">
              <a:buNone/>
            </a:pPr>
            <a:r>
              <a:rPr lang="en-US" sz="10000" i="1" dirty="0"/>
              <a:t>      Thank You</a:t>
            </a:r>
            <a:endParaRPr lang="en-IN" sz="10000" i="1" dirty="0"/>
          </a:p>
        </p:txBody>
      </p:sp>
      <p:pic>
        <p:nvPicPr>
          <p:cNvPr id="4" name="Picture 3">
            <a:extLst>
              <a:ext uri="{FF2B5EF4-FFF2-40B4-BE49-F238E27FC236}">
                <a16:creationId xmlns:a16="http://schemas.microsoft.com/office/drawing/2014/main" id="{3EE79C1C-8C47-F338-D85E-9E1AAF1EA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91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DD32-FF62-A4DC-534A-3BE4FC96A715}"/>
              </a:ext>
            </a:extLst>
          </p:cNvPr>
          <p:cNvSpPr>
            <a:spLocks noGrp="1"/>
          </p:cNvSpPr>
          <p:nvPr>
            <p:ph type="title"/>
          </p:nvPr>
        </p:nvSpPr>
        <p:spPr>
          <a:xfrm>
            <a:off x="677334" y="816638"/>
            <a:ext cx="8596668" cy="774538"/>
          </a:xfrm>
        </p:spPr>
        <p:txBody>
          <a:bodyPr>
            <a:normAutofit/>
          </a:bodyPr>
          <a:lstStyle/>
          <a:p>
            <a:pPr algn="ctr"/>
            <a:r>
              <a:rPr lang="en-US" sz="4000" b="1" dirty="0"/>
              <a:t>Step 1: Introduction</a:t>
            </a:r>
            <a:endParaRPr lang="en-IN" sz="4000" b="1" dirty="0"/>
          </a:p>
        </p:txBody>
      </p:sp>
      <p:sp>
        <p:nvSpPr>
          <p:cNvPr id="3" name="Content Placeholder 2">
            <a:extLst>
              <a:ext uri="{FF2B5EF4-FFF2-40B4-BE49-F238E27FC236}">
                <a16:creationId xmlns:a16="http://schemas.microsoft.com/office/drawing/2014/main" id="{181295DD-7EF6-1287-BF6C-FDEAF12FB01F}"/>
              </a:ext>
            </a:extLst>
          </p:cNvPr>
          <p:cNvSpPr>
            <a:spLocks noGrp="1"/>
          </p:cNvSpPr>
          <p:nvPr>
            <p:ph idx="1"/>
          </p:nvPr>
        </p:nvSpPr>
        <p:spPr/>
        <p:txBody>
          <a:bodyPr>
            <a:normAutofit fontScale="92500" lnSpcReduction="20000"/>
          </a:bodyPr>
          <a:lstStyle/>
          <a:p>
            <a:pPr rtl="0">
              <a:spcBef>
                <a:spcPts val="0"/>
              </a:spcBef>
              <a:spcAft>
                <a:spcPts val="0"/>
              </a:spcAft>
            </a:pPr>
            <a:r>
              <a:rPr lang="en-US" sz="3000" b="1" i="0" u="none" strike="noStrike" dirty="0">
                <a:solidFill>
                  <a:srgbClr val="000000"/>
                </a:solidFill>
                <a:effectLst/>
                <a:latin typeface="Calibri" panose="020F0502020204030204" pitchFamily="34" charset="0"/>
              </a:rPr>
              <a:t>Principal Component Analysis (PCA)</a:t>
            </a:r>
            <a:r>
              <a:rPr lang="en-US" sz="3000" b="0" i="0" u="none" strike="noStrike" dirty="0">
                <a:solidFill>
                  <a:srgbClr val="000000"/>
                </a:solidFill>
                <a:effectLst/>
                <a:latin typeface="Calibri" panose="020F0502020204030204" pitchFamily="34" charset="0"/>
              </a:rPr>
              <a:t> is a powerful tool for dimensionality reduction, particularly useful in predictive modeling. This report outlines the comprehensive analysis of PCA on the 'Hitters.csv' dataset, focusing on determining the optimal number of components for efficient prediction using Mean Squared Error (MSE) or Root Mean Squared Error (RMSE).</a:t>
            </a:r>
            <a:endParaRPr lang="en-US" sz="3000" b="0" dirty="0">
              <a:effectLst/>
            </a:endParaRPr>
          </a:p>
          <a:p>
            <a:pPr marL="0" indent="0">
              <a:buNone/>
            </a:pPr>
            <a:br>
              <a:rPr lang="en-US" sz="3000" dirty="0"/>
            </a:br>
            <a:endParaRPr lang="en-IN" sz="3000" dirty="0"/>
          </a:p>
        </p:txBody>
      </p:sp>
      <p:pic>
        <p:nvPicPr>
          <p:cNvPr id="4" name="Picture 3">
            <a:extLst>
              <a:ext uri="{FF2B5EF4-FFF2-40B4-BE49-F238E27FC236}">
                <a16:creationId xmlns:a16="http://schemas.microsoft.com/office/drawing/2014/main" id="{140DA64B-9A70-FAEC-84CC-3BD919E0C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1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E89B-96FF-8B35-DEBC-FF06DA8ED9A3}"/>
              </a:ext>
            </a:extLst>
          </p:cNvPr>
          <p:cNvSpPr>
            <a:spLocks noGrp="1"/>
          </p:cNvSpPr>
          <p:nvPr>
            <p:ph type="title"/>
          </p:nvPr>
        </p:nvSpPr>
        <p:spPr/>
        <p:txBody>
          <a:bodyPr/>
          <a:lstStyle/>
          <a:p>
            <a:pPr algn="ctr"/>
            <a:r>
              <a:rPr lang="en-US" b="1" dirty="0"/>
              <a:t>Step 2: Exploratory Data Analysis (EDA)</a:t>
            </a:r>
            <a:endParaRPr lang="en-IN" b="1" dirty="0"/>
          </a:p>
        </p:txBody>
      </p:sp>
      <p:sp>
        <p:nvSpPr>
          <p:cNvPr id="3" name="Content Placeholder 2">
            <a:extLst>
              <a:ext uri="{FF2B5EF4-FFF2-40B4-BE49-F238E27FC236}">
                <a16:creationId xmlns:a16="http://schemas.microsoft.com/office/drawing/2014/main" id="{0242717E-82E1-30AD-1F78-5BBC30006BDF}"/>
              </a:ext>
            </a:extLst>
          </p:cNvPr>
          <p:cNvSpPr>
            <a:spLocks noGrp="1"/>
          </p:cNvSpPr>
          <p:nvPr>
            <p:ph idx="1"/>
          </p:nvPr>
        </p:nvSpPr>
        <p:spPr>
          <a:xfrm>
            <a:off x="677334" y="1930400"/>
            <a:ext cx="8596668" cy="3880773"/>
          </a:xfrm>
        </p:spPr>
        <p:txBody>
          <a:bodyPr>
            <a:noAutofit/>
          </a:bodyPr>
          <a:lstStyle/>
          <a:p>
            <a:pPr rtl="0">
              <a:spcBef>
                <a:spcPts val="0"/>
              </a:spcBef>
              <a:spcAft>
                <a:spcPts val="0"/>
              </a:spcAft>
            </a:pPr>
            <a:r>
              <a:rPr lang="en-US" sz="2200" b="0" i="0" u="none" strike="noStrike" dirty="0">
                <a:solidFill>
                  <a:srgbClr val="000000"/>
                </a:solidFill>
                <a:effectLst/>
                <a:latin typeface="Calibri" panose="020F0502020204030204" pitchFamily="34" charset="0"/>
              </a:rPr>
              <a:t>The initial step involves loading the 'Hitters.csv' dataset and performing Exploratory Data Analysis (EDA) to understand its structure, features, and relationships. This includes handling NULL values, eliminating unwanted columns, and addressing data inconsistencies.</a:t>
            </a:r>
          </a:p>
          <a:p>
            <a:pPr marL="0" indent="0" rtl="0">
              <a:spcBef>
                <a:spcPts val="0"/>
              </a:spcBef>
              <a:spcAft>
                <a:spcPts val="0"/>
              </a:spcAft>
              <a:buNone/>
            </a:pPr>
            <a:endParaRPr lang="en-US" sz="2200" b="0" dirty="0">
              <a:effectLst/>
            </a:endParaRPr>
          </a:p>
          <a:p>
            <a:pPr rtl="0">
              <a:spcBef>
                <a:spcPts val="0"/>
              </a:spcBef>
              <a:spcAft>
                <a:spcPts val="0"/>
              </a:spcAft>
            </a:pPr>
            <a:r>
              <a:rPr lang="en-US" sz="2200" b="0" i="0" u="none" strike="noStrike" dirty="0">
                <a:solidFill>
                  <a:srgbClr val="000000"/>
                </a:solidFill>
                <a:effectLst/>
                <a:latin typeface="Calibri" panose="020F0502020204030204" pitchFamily="34" charset="0"/>
              </a:rPr>
              <a:t>The unwanted columns we got were League, Division, New League because these were the non-numeric columns, and the Salary column was also removed as it was the target variable. The rows with at least 1 NULL value were dropped.</a:t>
            </a:r>
          </a:p>
          <a:p>
            <a:pPr marL="0" indent="0" rtl="0">
              <a:spcBef>
                <a:spcPts val="0"/>
              </a:spcBef>
              <a:spcAft>
                <a:spcPts val="0"/>
              </a:spcAft>
              <a:buNone/>
            </a:pPr>
            <a:endParaRPr lang="en-US" sz="2200" b="0" dirty="0">
              <a:effectLst/>
            </a:endParaRPr>
          </a:p>
          <a:p>
            <a:pPr rtl="0">
              <a:spcBef>
                <a:spcPts val="0"/>
              </a:spcBef>
              <a:spcAft>
                <a:spcPts val="0"/>
              </a:spcAft>
            </a:pPr>
            <a:r>
              <a:rPr lang="en-US" sz="2200" b="0" i="0" u="none" strike="noStrike" dirty="0">
                <a:solidFill>
                  <a:srgbClr val="000000"/>
                </a:solidFill>
                <a:effectLst/>
                <a:latin typeface="Calibri" panose="020F0502020204030204" pitchFamily="34" charset="0"/>
              </a:rPr>
              <a:t>We performed the EDA with the help of a Heatmap between the features showing the respective correlation and the relationships.</a:t>
            </a:r>
            <a:endParaRPr lang="en-US" sz="2200" b="0" dirty="0">
              <a:effectLst/>
            </a:endParaRPr>
          </a:p>
          <a:p>
            <a:pPr marL="0" indent="0">
              <a:buNone/>
            </a:pPr>
            <a:br>
              <a:rPr lang="en-US" sz="2200" dirty="0"/>
            </a:br>
            <a:endParaRPr lang="en-IN" sz="2200" dirty="0"/>
          </a:p>
        </p:txBody>
      </p:sp>
      <p:pic>
        <p:nvPicPr>
          <p:cNvPr id="4" name="Picture 3">
            <a:extLst>
              <a:ext uri="{FF2B5EF4-FFF2-40B4-BE49-F238E27FC236}">
                <a16:creationId xmlns:a16="http://schemas.microsoft.com/office/drawing/2014/main" id="{6856E4F5-9010-E634-613D-DDC5F9DC8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10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06A331A-4835-F1C9-9F6A-073CD6F76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92" y="249287"/>
            <a:ext cx="8145624" cy="62341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84A11E6-FF0F-3901-29C0-8A542AF72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97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D046-47DB-D6B7-757C-8867B96DF782}"/>
              </a:ext>
            </a:extLst>
          </p:cNvPr>
          <p:cNvSpPr>
            <a:spLocks noGrp="1"/>
          </p:cNvSpPr>
          <p:nvPr>
            <p:ph type="title"/>
          </p:nvPr>
        </p:nvSpPr>
        <p:spPr>
          <a:xfrm>
            <a:off x="385666" y="345234"/>
            <a:ext cx="10515600" cy="849086"/>
          </a:xfrm>
        </p:spPr>
        <p:txBody>
          <a:bodyPr/>
          <a:lstStyle/>
          <a:p>
            <a:pPr algn="ctr"/>
            <a:r>
              <a:rPr lang="en-US" b="1" dirty="0"/>
              <a:t>Step 3: PCA Analysis</a:t>
            </a:r>
            <a:endParaRPr lang="en-IN" b="1" dirty="0"/>
          </a:p>
        </p:txBody>
      </p:sp>
      <p:sp>
        <p:nvSpPr>
          <p:cNvPr id="3" name="Content Placeholder 2">
            <a:extLst>
              <a:ext uri="{FF2B5EF4-FFF2-40B4-BE49-F238E27FC236}">
                <a16:creationId xmlns:a16="http://schemas.microsoft.com/office/drawing/2014/main" id="{B0E9AA49-0C68-B0FB-DE2C-49F2381EDA26}"/>
              </a:ext>
            </a:extLst>
          </p:cNvPr>
          <p:cNvSpPr>
            <a:spLocks noGrp="1"/>
          </p:cNvSpPr>
          <p:nvPr>
            <p:ph idx="1"/>
          </p:nvPr>
        </p:nvSpPr>
        <p:spPr>
          <a:xfrm>
            <a:off x="124409" y="1452400"/>
            <a:ext cx="11681925" cy="4957730"/>
          </a:xfrm>
        </p:spPr>
        <p:txBody>
          <a:bodyPr>
            <a:normAutofit lnSpcReduction="10000"/>
          </a:bodyPr>
          <a:lstStyle/>
          <a:p>
            <a:pPr rtl="0">
              <a:spcBef>
                <a:spcPts val="0"/>
              </a:spcBef>
              <a:spcAft>
                <a:spcPts val="0"/>
              </a:spcAft>
            </a:pPr>
            <a:r>
              <a:rPr lang="en-US" sz="2000" b="0" i="0" u="none" strike="noStrike" dirty="0">
                <a:solidFill>
                  <a:srgbClr val="000000"/>
                </a:solidFill>
                <a:effectLst/>
                <a:latin typeface="Calibri" panose="020F0502020204030204" pitchFamily="34" charset="0"/>
              </a:rPr>
              <a:t>PCA is applied to the cleaned dataset to reduce dimensionality. </a:t>
            </a:r>
          </a:p>
          <a:p>
            <a:pPr marL="0" indent="0" rtl="0">
              <a:spcBef>
                <a:spcPts val="0"/>
              </a:spcBef>
              <a:spcAft>
                <a:spcPts val="0"/>
              </a:spcAft>
              <a:buNone/>
            </a:pPr>
            <a:endParaRPr lang="en-US" sz="2000" b="0" dirty="0">
              <a:effectLst/>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The covariance matrix was computed with the help of our cleaned dataset. With the help of covariance matrix. The function used to perform this was </a:t>
            </a:r>
            <a:r>
              <a:rPr lang="en-US" sz="2000" b="1" i="0" u="none" strike="noStrike" dirty="0">
                <a:solidFill>
                  <a:srgbClr val="000000"/>
                </a:solidFill>
                <a:effectLst/>
                <a:latin typeface="Calibri" panose="020F0502020204030204" pitchFamily="34" charset="0"/>
              </a:rPr>
              <a:t>‘</a:t>
            </a:r>
            <a:r>
              <a:rPr lang="en-US" sz="2000" b="1" i="0" u="none" strike="noStrike" dirty="0" err="1">
                <a:solidFill>
                  <a:srgbClr val="000000"/>
                </a:solidFill>
                <a:effectLst/>
                <a:latin typeface="Calibri" panose="020F0502020204030204" pitchFamily="34" charset="0"/>
              </a:rPr>
              <a:t>np.cov</a:t>
            </a:r>
            <a:r>
              <a:rPr lang="en-US" sz="2000" b="1" i="0" u="none" strike="noStrike" dirty="0">
                <a:solidFill>
                  <a:srgbClr val="000000"/>
                </a:solidFill>
                <a:effectLst/>
                <a:latin typeface="Calibri" panose="020F0502020204030204" pitchFamily="34" charset="0"/>
              </a:rPr>
              <a:t>()’</a:t>
            </a:r>
          </a:p>
          <a:p>
            <a:pPr marL="0" indent="0" rtl="0" fontAlgn="base">
              <a:spcBef>
                <a:spcPts val="0"/>
              </a:spcBef>
              <a:spcAft>
                <a:spcPts val="0"/>
              </a:spcAft>
              <a:buNone/>
            </a:pPr>
            <a:endParaRPr lang="en-US" sz="20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We further computed the </a:t>
            </a:r>
            <a:r>
              <a:rPr lang="en-US" sz="2000" b="1" i="0" u="none" strike="noStrike" dirty="0">
                <a:solidFill>
                  <a:srgbClr val="000000"/>
                </a:solidFill>
                <a:effectLst/>
                <a:latin typeface="Calibri" panose="020F0502020204030204" pitchFamily="34" charset="0"/>
              </a:rPr>
              <a:t>eigen values and eigen vectors</a:t>
            </a:r>
            <a:r>
              <a:rPr lang="en-US" sz="2000" b="0" i="0" u="none" strike="noStrike" dirty="0">
                <a:solidFill>
                  <a:srgbClr val="000000"/>
                </a:solidFill>
                <a:effectLst/>
                <a:latin typeface="Calibri" panose="020F0502020204030204" pitchFamily="34" charset="0"/>
              </a:rPr>
              <a:t> with the help of the function ‘</a:t>
            </a:r>
            <a:r>
              <a:rPr lang="en-US" sz="2000" b="1" i="0" u="none" strike="noStrike" dirty="0" err="1">
                <a:solidFill>
                  <a:srgbClr val="000000"/>
                </a:solidFill>
                <a:effectLst/>
                <a:latin typeface="Calibri" panose="020F0502020204030204" pitchFamily="34" charset="0"/>
              </a:rPr>
              <a:t>np.linalg.eig</a:t>
            </a:r>
            <a:r>
              <a:rPr lang="en-US" sz="2000" b="1" i="0" u="none" strike="noStrike" dirty="0">
                <a:solidFill>
                  <a:srgbClr val="000000"/>
                </a:solidFill>
                <a:effectLst/>
                <a:latin typeface="Calibri" panose="020F0502020204030204" pitchFamily="34" charset="0"/>
              </a:rPr>
              <a:t>()</a:t>
            </a:r>
            <a:r>
              <a:rPr lang="en-US" sz="2000" b="0" i="0" u="none" strike="noStrike" dirty="0">
                <a:solidFill>
                  <a:srgbClr val="000000"/>
                </a:solidFill>
                <a:effectLst/>
                <a:latin typeface="Calibri" panose="020F0502020204030204" pitchFamily="34" charset="0"/>
              </a:rPr>
              <a:t>’. Explained variance was also computed from the eigen values, based on which we computed the value of K, which are the topmost eigen vectors. </a:t>
            </a:r>
          </a:p>
          <a:p>
            <a:pPr marL="0" indent="0" rtl="0" fontAlgn="base">
              <a:spcBef>
                <a:spcPts val="0"/>
              </a:spcBef>
              <a:spcAft>
                <a:spcPts val="0"/>
              </a:spcAft>
              <a:buNone/>
            </a:pPr>
            <a:endParaRPr lang="en-US" sz="20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sz="2000" b="1" i="0" u="none" strike="noStrike" dirty="0">
                <a:solidFill>
                  <a:srgbClr val="000000"/>
                </a:solidFill>
                <a:effectLst/>
                <a:latin typeface="Calibri" panose="020F0502020204030204" pitchFamily="34" charset="0"/>
              </a:rPr>
              <a:t>The value of K was computed using 95% of the cumulative explained variance :</a:t>
            </a:r>
          </a:p>
          <a:p>
            <a:pPr rtl="0" fontAlgn="base">
              <a:spcBef>
                <a:spcPts val="0"/>
              </a:spcBef>
              <a:spcAft>
                <a:spcPts val="0"/>
              </a:spcAft>
              <a:buFont typeface="Arial" panose="020B0604020202020204" pitchFamily="34" charset="0"/>
              <a:buChar char="•"/>
            </a:pPr>
            <a:endParaRPr lang="en-US" sz="2000" b="1" dirty="0">
              <a:solidFill>
                <a:srgbClr val="000000"/>
              </a:solidFill>
              <a:latin typeface="Calibri" panose="020F0502020204030204" pitchFamily="34" charset="0"/>
            </a:endParaRPr>
          </a:p>
          <a:p>
            <a:pPr rtl="0" fontAlgn="base">
              <a:spcBef>
                <a:spcPts val="0"/>
              </a:spcBef>
              <a:spcAft>
                <a:spcPts val="0"/>
              </a:spcAft>
              <a:buFont typeface="Arial" panose="020B0604020202020204" pitchFamily="34" charset="0"/>
              <a:buChar char="•"/>
            </a:pPr>
            <a:endParaRPr lang="en-US" sz="2000" b="1" i="0" u="none" strike="noStrike" dirty="0">
              <a:solidFill>
                <a:srgbClr val="000000"/>
              </a:solidFill>
              <a:effectLst/>
              <a:latin typeface="Calibri" panose="020F0502020204030204" pitchFamily="34" charset="0"/>
            </a:endParaRPr>
          </a:p>
          <a:p>
            <a:pPr rtl="0" fontAlgn="base">
              <a:spcBef>
                <a:spcPts val="0"/>
              </a:spcBef>
              <a:spcAft>
                <a:spcPts val="0"/>
              </a:spcAft>
              <a:buFont typeface="Arial" panose="020B0604020202020204" pitchFamily="34" charset="0"/>
              <a:buChar char="•"/>
            </a:pPr>
            <a:endParaRPr lang="en-US" sz="2000" b="1" dirty="0">
              <a:solidFill>
                <a:srgbClr val="000000"/>
              </a:solidFill>
              <a:latin typeface="Calibri" panose="020F0502020204030204" pitchFamily="34" charset="0"/>
            </a:endParaRPr>
          </a:p>
          <a:p>
            <a:pPr rtl="0" fontAlgn="base">
              <a:spcBef>
                <a:spcPts val="0"/>
              </a:spcBef>
              <a:spcAft>
                <a:spcPts val="0"/>
              </a:spcAft>
              <a:buFont typeface="Arial" panose="020B0604020202020204" pitchFamily="34" charset="0"/>
              <a:buChar char="•"/>
            </a:pPr>
            <a:endParaRPr lang="en-US" sz="2000" b="1" i="0" u="none" strike="noStrike" dirty="0">
              <a:solidFill>
                <a:srgbClr val="000000"/>
              </a:solidFill>
              <a:effectLst/>
              <a:latin typeface="Calibri" panose="020F0502020204030204" pitchFamily="34" charset="0"/>
            </a:endParaRPr>
          </a:p>
          <a:p>
            <a:pPr rtl="0" fontAlgn="base">
              <a:spcBef>
                <a:spcPts val="0"/>
              </a:spcBef>
              <a:spcAft>
                <a:spcPts val="0"/>
              </a:spcAft>
              <a:buFont typeface="Arial" panose="020B0604020202020204" pitchFamily="34" charset="0"/>
              <a:buChar char="•"/>
            </a:pPr>
            <a:endParaRPr lang="en-US" sz="2000" b="1" dirty="0">
              <a:solidFill>
                <a:srgbClr val="000000"/>
              </a:solidFill>
              <a:latin typeface="Calibri" panose="020F0502020204030204" pitchFamily="34" charset="0"/>
            </a:endParaRP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Noto Sans Symbols"/>
              </a:rPr>
              <a:t>Finally with the help of eigen vectors, we projected the cleaned dataset to a new dataset with reduced features. This new reduced feature dataset was further used in linear regression to get the optimal model.</a:t>
            </a:r>
          </a:p>
          <a:p>
            <a:endParaRPr lang="en-IN" sz="2000" dirty="0"/>
          </a:p>
        </p:txBody>
      </p:sp>
      <p:pic>
        <p:nvPicPr>
          <p:cNvPr id="3074" name="Picture 2" descr="A computer screen shot of a black background&#10;&#10;Description automatically generated">
            <a:extLst>
              <a:ext uri="{FF2B5EF4-FFF2-40B4-BE49-F238E27FC236}">
                <a16:creationId xmlns:a16="http://schemas.microsoft.com/office/drawing/2014/main" id="{A962FCEF-EF54-9506-FA2B-0FDD9C41E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66" y="4382116"/>
            <a:ext cx="424815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E652CB1-574B-46CF-850C-128A5E51B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77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2B56-80B8-5C35-6581-D2FC7DE9A3C2}"/>
              </a:ext>
            </a:extLst>
          </p:cNvPr>
          <p:cNvSpPr>
            <a:spLocks noGrp="1"/>
          </p:cNvSpPr>
          <p:nvPr>
            <p:ph type="title"/>
          </p:nvPr>
        </p:nvSpPr>
        <p:spPr/>
        <p:txBody>
          <a:bodyPr>
            <a:normAutofit/>
          </a:bodyPr>
          <a:lstStyle/>
          <a:p>
            <a:pPr algn="ctr"/>
            <a:r>
              <a:rPr lang="en-US" b="1" dirty="0"/>
              <a:t>Step 4: Model Training and MSE/RMSE Calculations</a:t>
            </a:r>
            <a:endParaRPr lang="en-IN" b="1" dirty="0"/>
          </a:p>
        </p:txBody>
      </p:sp>
      <p:sp>
        <p:nvSpPr>
          <p:cNvPr id="3" name="Content Placeholder 2">
            <a:extLst>
              <a:ext uri="{FF2B5EF4-FFF2-40B4-BE49-F238E27FC236}">
                <a16:creationId xmlns:a16="http://schemas.microsoft.com/office/drawing/2014/main" id="{FDA4C615-B564-8654-E7AE-19BFEB5B8A11}"/>
              </a:ext>
            </a:extLst>
          </p:cNvPr>
          <p:cNvSpPr>
            <a:spLocks noGrp="1"/>
          </p:cNvSpPr>
          <p:nvPr>
            <p:ph idx="1"/>
          </p:nvPr>
        </p:nvSpPr>
        <p:spPr/>
        <p:txBody>
          <a:bodyPr/>
          <a:lstStyle/>
          <a:p>
            <a:r>
              <a:rPr lang="en-US" dirty="0"/>
              <a:t>The new reduced feature dataset obtained from PCA analysis was further split into Training and Testing data in 4:1 proportion. </a:t>
            </a:r>
          </a:p>
          <a:p>
            <a:r>
              <a:rPr lang="en-US" dirty="0"/>
              <a:t>The split data was used to find the best optimal model, whose value of RMSE comes out to be minimum. This model was found from among the models having number of features varying between 1 and k.</a:t>
            </a:r>
          </a:p>
          <a:p>
            <a:r>
              <a:rPr lang="en-US" dirty="0"/>
              <a:t>The RMSE values for the given models are shown in the table below:</a:t>
            </a:r>
          </a:p>
          <a:p>
            <a:r>
              <a:rPr lang="en-US" dirty="0"/>
              <a:t>The value of K for our program comes out to be 7.</a:t>
            </a:r>
            <a:endParaRPr lang="en-IN" dirty="0"/>
          </a:p>
        </p:txBody>
      </p:sp>
      <p:pic>
        <p:nvPicPr>
          <p:cNvPr id="4" name="Picture 3">
            <a:extLst>
              <a:ext uri="{FF2B5EF4-FFF2-40B4-BE49-F238E27FC236}">
                <a16:creationId xmlns:a16="http://schemas.microsoft.com/office/drawing/2014/main" id="{FCDE60D6-F4EC-8F91-6A29-646FE2285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3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2ACBA73-BF71-0465-DAFE-AE652322FFAB}"/>
              </a:ext>
            </a:extLst>
          </p:cNvPr>
          <p:cNvGraphicFramePr>
            <a:graphicFrameLocks noGrp="1"/>
          </p:cNvGraphicFramePr>
          <p:nvPr>
            <p:ph idx="1"/>
            <p:extLst>
              <p:ext uri="{D42A27DB-BD31-4B8C-83A1-F6EECF244321}">
                <p14:modId xmlns:p14="http://schemas.microsoft.com/office/powerpoint/2010/main" val="2005951305"/>
              </p:ext>
            </p:extLst>
          </p:nvPr>
        </p:nvGraphicFramePr>
        <p:xfrm>
          <a:off x="1295398" y="2781300"/>
          <a:ext cx="7600950" cy="2585400"/>
        </p:xfrm>
        <a:graphic>
          <a:graphicData uri="http://schemas.openxmlformats.org/drawingml/2006/table">
            <a:tbl>
              <a:tblPr/>
              <a:tblGrid>
                <a:gridCol w="3800475">
                  <a:extLst>
                    <a:ext uri="{9D8B030D-6E8A-4147-A177-3AD203B41FA5}">
                      <a16:colId xmlns:a16="http://schemas.microsoft.com/office/drawing/2014/main" val="3431810124"/>
                    </a:ext>
                  </a:extLst>
                </a:gridCol>
                <a:gridCol w="3800475">
                  <a:extLst>
                    <a:ext uri="{9D8B030D-6E8A-4147-A177-3AD203B41FA5}">
                      <a16:colId xmlns:a16="http://schemas.microsoft.com/office/drawing/2014/main" val="2582836643"/>
                    </a:ext>
                  </a:extLst>
                </a:gridCol>
              </a:tblGrid>
              <a:tr h="265987">
                <a:tc>
                  <a:txBody>
                    <a:bodyPr/>
                    <a:lstStyle/>
                    <a:p>
                      <a:pPr algn="ctr" rtl="0" fontAlgn="t">
                        <a:spcBef>
                          <a:spcPts val="0"/>
                        </a:spcBef>
                        <a:spcAft>
                          <a:spcPts val="0"/>
                        </a:spcAft>
                      </a:pPr>
                      <a:r>
                        <a:rPr lang="en-IN" sz="1400" b="1" i="0" u="none" strike="noStrike" dirty="0">
                          <a:solidFill>
                            <a:srgbClr val="000000"/>
                          </a:solidFill>
                          <a:effectLst/>
                          <a:latin typeface="Calibri" panose="020F0502020204030204" pitchFamily="34" charset="0"/>
                        </a:rPr>
                        <a:t>Number of Components</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1" i="0" u="none" strike="noStrike">
                          <a:solidFill>
                            <a:srgbClr val="000000"/>
                          </a:solidFill>
                          <a:effectLst/>
                          <a:latin typeface="Calibri" panose="020F0502020204030204" pitchFamily="34" charset="0"/>
                        </a:rPr>
                        <a:t>RMSE Error</a:t>
                      </a:r>
                      <a:endParaRPr lang="en-IN"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6800768"/>
                  </a:ext>
                </a:extLst>
              </a:tr>
              <a:tr h="325800">
                <a:tc>
                  <a:txBody>
                    <a:bodyPr/>
                    <a:lstStyle/>
                    <a:p>
                      <a:pPr algn="ctr" rtl="0" fontAlgn="t">
                        <a:spcBef>
                          <a:spcPts val="0"/>
                        </a:spcBef>
                        <a:spcAft>
                          <a:spcPts val="0"/>
                        </a:spcAft>
                      </a:pPr>
                      <a:r>
                        <a:rPr lang="en-IN" sz="1400" b="0" i="0" u="none" strike="noStrike" dirty="0">
                          <a:solidFill>
                            <a:srgbClr val="000000"/>
                          </a:solidFill>
                          <a:effectLst/>
                          <a:latin typeface="Calibri" panose="020F0502020204030204" pitchFamily="34" charset="0"/>
                        </a:rPr>
                        <a:t>1</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Consolas" panose="020B0609020204030204" pitchFamily="49" charset="0"/>
                        </a:rPr>
                        <a:t>288.7698141858048</a:t>
                      </a:r>
                      <a:endParaRPr lang="en-IN"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165802"/>
                  </a:ext>
                </a:extLst>
              </a:tr>
              <a:tr h="325800">
                <a:tc>
                  <a:txBody>
                    <a:bodyPr/>
                    <a:lstStyle/>
                    <a:p>
                      <a:pPr algn="ctr" rtl="0" fontAlgn="t">
                        <a:spcBef>
                          <a:spcPts val="0"/>
                        </a:spcBef>
                        <a:spcAft>
                          <a:spcPts val="0"/>
                        </a:spcAft>
                      </a:pPr>
                      <a:r>
                        <a:rPr lang="en-IN" sz="1400" b="0" i="0" u="none" strike="noStrike" dirty="0">
                          <a:solidFill>
                            <a:srgbClr val="000000"/>
                          </a:solidFill>
                          <a:effectLst/>
                          <a:latin typeface="Calibri" panose="020F0502020204030204" pitchFamily="34" charset="0"/>
                        </a:rPr>
                        <a:t>2</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Consolas" panose="020B0609020204030204" pitchFamily="49" charset="0"/>
                        </a:rPr>
                        <a:t>284.5039050448121</a:t>
                      </a:r>
                      <a:endParaRPr lang="en-IN"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925688"/>
                  </a:ext>
                </a:extLst>
              </a:tr>
              <a:tr h="325800">
                <a:tc>
                  <a:txBody>
                    <a:bodyPr/>
                    <a:lstStyle/>
                    <a:p>
                      <a:pPr algn="ctr" rtl="0" fontAlgn="t">
                        <a:spcBef>
                          <a:spcPts val="0"/>
                        </a:spcBef>
                        <a:spcAft>
                          <a:spcPts val="0"/>
                        </a:spcAft>
                      </a:pPr>
                      <a:r>
                        <a:rPr lang="en-IN" sz="1400" b="0" i="0" u="none" strike="noStrike" dirty="0">
                          <a:solidFill>
                            <a:srgbClr val="000000"/>
                          </a:solidFill>
                          <a:effectLst/>
                          <a:latin typeface="Calibri" panose="020F0502020204030204" pitchFamily="34" charset="0"/>
                        </a:rPr>
                        <a:t>3</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a:solidFill>
                            <a:srgbClr val="000000"/>
                          </a:solidFill>
                          <a:effectLst/>
                          <a:latin typeface="Consolas" panose="020B0609020204030204" pitchFamily="49" charset="0"/>
                        </a:rPr>
                        <a:t>284.1856849021187</a:t>
                      </a:r>
                      <a:endParaRPr lang="en-IN"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1206976"/>
                  </a:ext>
                </a:extLst>
              </a:tr>
              <a:tr h="325800">
                <a:tc>
                  <a:txBody>
                    <a:bodyPr/>
                    <a:lstStyle/>
                    <a:p>
                      <a:pPr algn="ctr" rtl="0" fontAlgn="t">
                        <a:spcBef>
                          <a:spcPts val="0"/>
                        </a:spcBef>
                        <a:spcAft>
                          <a:spcPts val="0"/>
                        </a:spcAft>
                      </a:pPr>
                      <a:r>
                        <a:rPr lang="en-IN" sz="1400" b="0" i="0" u="none" strike="noStrike">
                          <a:solidFill>
                            <a:srgbClr val="000000"/>
                          </a:solidFill>
                          <a:effectLst/>
                          <a:latin typeface="Calibri" panose="020F0502020204030204" pitchFamily="34" charset="0"/>
                        </a:rPr>
                        <a:t>4</a:t>
                      </a:r>
                      <a:endParaRPr lang="en-IN"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Consolas" panose="020B0609020204030204" pitchFamily="49" charset="0"/>
                        </a:rPr>
                        <a:t>279.4183716163413</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101352"/>
                  </a:ext>
                </a:extLst>
              </a:tr>
              <a:tr h="325800">
                <a:tc>
                  <a:txBody>
                    <a:bodyPr/>
                    <a:lstStyle/>
                    <a:p>
                      <a:pPr algn="ctr" rtl="0" fontAlgn="t">
                        <a:spcBef>
                          <a:spcPts val="0"/>
                        </a:spcBef>
                        <a:spcAft>
                          <a:spcPts val="0"/>
                        </a:spcAft>
                      </a:pPr>
                      <a:r>
                        <a:rPr lang="en-IN" sz="1400" b="0" i="0" u="none" strike="noStrike">
                          <a:solidFill>
                            <a:srgbClr val="000000"/>
                          </a:solidFill>
                          <a:effectLst/>
                          <a:latin typeface="Calibri" panose="020F0502020204030204" pitchFamily="34" charset="0"/>
                        </a:rPr>
                        <a:t>5</a:t>
                      </a:r>
                      <a:endParaRPr lang="en-IN"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Consolas" panose="020B0609020204030204" pitchFamily="49" charset="0"/>
                        </a:rPr>
                        <a:t>277.4795671532066</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33148"/>
                  </a:ext>
                </a:extLst>
              </a:tr>
              <a:tr h="325800">
                <a:tc>
                  <a:txBody>
                    <a:bodyPr/>
                    <a:lstStyle/>
                    <a:p>
                      <a:pPr algn="ctr" rtl="0" fontAlgn="t">
                        <a:spcBef>
                          <a:spcPts val="0"/>
                        </a:spcBef>
                        <a:spcAft>
                          <a:spcPts val="0"/>
                        </a:spcAft>
                      </a:pPr>
                      <a:r>
                        <a:rPr lang="en-IN" sz="1400" b="0" i="0" u="none" strike="noStrike">
                          <a:solidFill>
                            <a:srgbClr val="000000"/>
                          </a:solidFill>
                          <a:effectLst/>
                          <a:latin typeface="Calibri" panose="020F0502020204030204" pitchFamily="34" charset="0"/>
                        </a:rPr>
                        <a:t>6</a:t>
                      </a:r>
                      <a:endParaRPr lang="en-IN" sz="1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Consolas" panose="020B0609020204030204" pitchFamily="49" charset="0"/>
                        </a:rPr>
                        <a:t>277.0844471566575</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6615478"/>
                  </a:ext>
                </a:extLst>
              </a:tr>
              <a:tr h="325800">
                <a:tc>
                  <a:txBody>
                    <a:bodyPr/>
                    <a:lstStyle/>
                    <a:p>
                      <a:pPr algn="ctr" rtl="0" fontAlgn="t">
                        <a:spcBef>
                          <a:spcPts val="0"/>
                        </a:spcBef>
                        <a:spcAft>
                          <a:spcPts val="0"/>
                        </a:spcAft>
                      </a:pPr>
                      <a:r>
                        <a:rPr lang="en-IN" sz="1400" b="0" i="0" u="none" strike="noStrike" dirty="0">
                          <a:solidFill>
                            <a:srgbClr val="000000"/>
                          </a:solidFill>
                          <a:effectLst/>
                          <a:latin typeface="Calibri" panose="020F0502020204030204" pitchFamily="34" charset="0"/>
                        </a:rPr>
                        <a:t>7</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400" b="0" i="0" u="none" strike="noStrike" dirty="0">
                          <a:solidFill>
                            <a:srgbClr val="000000"/>
                          </a:solidFill>
                          <a:effectLst/>
                          <a:latin typeface="Consolas" panose="020B0609020204030204" pitchFamily="49" charset="0"/>
                        </a:rPr>
                        <a:t>278.5230962101580</a:t>
                      </a:r>
                      <a:endParaRPr lang="en-IN" sz="1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4456427"/>
                  </a:ext>
                </a:extLst>
              </a:tr>
            </a:tbl>
          </a:graphicData>
        </a:graphic>
      </p:graphicFrame>
      <p:sp>
        <p:nvSpPr>
          <p:cNvPr id="7" name="Rectangle 2">
            <a:extLst>
              <a:ext uri="{FF2B5EF4-FFF2-40B4-BE49-F238E27FC236}">
                <a16:creationId xmlns:a16="http://schemas.microsoft.com/office/drawing/2014/main" id="{B5A92C31-F97B-12E5-75C9-781902828868}"/>
              </a:ext>
            </a:extLst>
          </p:cNvPr>
          <p:cNvSpPr>
            <a:spLocks noChangeArrowheads="1"/>
          </p:cNvSpPr>
          <p:nvPr/>
        </p:nvSpPr>
        <p:spPr bwMode="auto">
          <a:xfrm>
            <a:off x="6766243" y="21951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7377D84A-069A-AF92-E6D9-1893CD73539E}"/>
              </a:ext>
            </a:extLst>
          </p:cNvPr>
          <p:cNvSpPr txBox="1"/>
          <p:nvPr/>
        </p:nvSpPr>
        <p:spPr>
          <a:xfrm>
            <a:off x="819148" y="1516519"/>
            <a:ext cx="10229851" cy="1200329"/>
          </a:xfrm>
          <a:prstGeom prst="rect">
            <a:avLst/>
          </a:prstGeom>
          <a:noFill/>
        </p:spPr>
        <p:txBody>
          <a:bodyPr wrap="square" rtlCol="0">
            <a:spAutoFit/>
          </a:bodyPr>
          <a:lstStyle/>
          <a:p>
            <a:pPr marL="285750" indent="-285750">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The </a:t>
            </a:r>
            <a:r>
              <a:rPr lang="en-US" sz="2400" b="1" i="0" u="none" strike="noStrike" dirty="0">
                <a:solidFill>
                  <a:srgbClr val="000000"/>
                </a:solidFill>
                <a:effectLst/>
                <a:latin typeface="Calibri" panose="020F0502020204030204" pitchFamily="34" charset="0"/>
              </a:rPr>
              <a:t>minimum RMSE</a:t>
            </a:r>
            <a:r>
              <a:rPr lang="en-US" sz="2400" b="0" i="0" u="none" strike="noStrike" dirty="0">
                <a:solidFill>
                  <a:srgbClr val="000000"/>
                </a:solidFill>
                <a:effectLst/>
                <a:latin typeface="Calibri" panose="020F0502020204030204" pitchFamily="34" charset="0"/>
              </a:rPr>
              <a:t> obtained is </a:t>
            </a:r>
            <a:r>
              <a:rPr lang="en-US" sz="2400" b="1" i="0" u="none" strike="noStrike" dirty="0">
                <a:solidFill>
                  <a:srgbClr val="000000"/>
                </a:solidFill>
                <a:effectLst/>
                <a:latin typeface="Calibri" panose="020F0502020204030204" pitchFamily="34" charset="0"/>
              </a:rPr>
              <a:t>277.0844471566575 </a:t>
            </a:r>
            <a:r>
              <a:rPr lang="en-US" sz="2400" b="0" i="0" u="none" strike="noStrike" dirty="0">
                <a:solidFill>
                  <a:srgbClr val="000000"/>
                </a:solidFill>
                <a:effectLst/>
                <a:latin typeface="Calibri" panose="020F0502020204030204" pitchFamily="34" charset="0"/>
              </a:rPr>
              <a:t>for the model with</a:t>
            </a:r>
            <a:r>
              <a:rPr lang="en-US" sz="2400" b="1" i="0" u="none" strike="noStrike" dirty="0">
                <a:solidFill>
                  <a:srgbClr val="000000"/>
                </a:solidFill>
                <a:effectLst/>
                <a:latin typeface="Calibri" panose="020F0502020204030204" pitchFamily="34" charset="0"/>
              </a:rPr>
              <a:t> </a:t>
            </a:r>
            <a:r>
              <a:rPr lang="en-US" sz="2400" b="0" i="0" u="none" strike="noStrike" dirty="0">
                <a:solidFill>
                  <a:srgbClr val="000000"/>
                </a:solidFill>
                <a:effectLst/>
                <a:latin typeface="Calibri" panose="020F0502020204030204" pitchFamily="34" charset="0"/>
              </a:rPr>
              <a:t>number of components equal to</a:t>
            </a:r>
            <a:r>
              <a:rPr lang="en-US" sz="2400" b="1" i="0" u="none" strike="noStrike" dirty="0">
                <a:solidFill>
                  <a:srgbClr val="000000"/>
                </a:solidFill>
                <a:effectLst/>
                <a:latin typeface="Calibri" panose="020F0502020204030204" pitchFamily="34" charset="0"/>
              </a:rPr>
              <a:t> 6.</a:t>
            </a:r>
            <a:endParaRPr lang="en-US" sz="2400" b="1" i="0" u="none" strike="noStrike" dirty="0">
              <a:solidFill>
                <a:srgbClr val="000000"/>
              </a:solidFill>
              <a:effectLst/>
              <a:latin typeface="Noto Sans Symbols"/>
            </a:endParaRPr>
          </a:p>
          <a:p>
            <a:pPr marL="285750" indent="-285750">
              <a:buFont typeface="Arial" panose="020B0604020202020204" pitchFamily="34" charset="0"/>
              <a:buChar char="•"/>
            </a:pPr>
            <a:endParaRPr lang="en-IN" sz="2400" dirty="0"/>
          </a:p>
        </p:txBody>
      </p:sp>
      <p:pic>
        <p:nvPicPr>
          <p:cNvPr id="9" name="Picture 3">
            <a:extLst>
              <a:ext uri="{FF2B5EF4-FFF2-40B4-BE49-F238E27FC236}">
                <a16:creationId xmlns:a16="http://schemas.microsoft.com/office/drawing/2014/main" id="{6EADE33C-530E-2DA9-C9A2-2A807D4E3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58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6583-8892-A829-F90B-4CC8508AD615}"/>
              </a:ext>
            </a:extLst>
          </p:cNvPr>
          <p:cNvSpPr>
            <a:spLocks noGrp="1"/>
          </p:cNvSpPr>
          <p:nvPr>
            <p:ph type="title"/>
          </p:nvPr>
        </p:nvSpPr>
        <p:spPr>
          <a:xfrm>
            <a:off x="677334" y="609600"/>
            <a:ext cx="8596668" cy="1135224"/>
          </a:xfrm>
        </p:spPr>
        <p:txBody>
          <a:bodyPr>
            <a:normAutofit fontScale="90000"/>
          </a:bodyPr>
          <a:lstStyle/>
          <a:p>
            <a:pPr algn="ctr"/>
            <a:r>
              <a:rPr lang="en-US" b="1" dirty="0"/>
              <a:t>Step 5: Plotting Number of Components vs RMSE</a:t>
            </a:r>
            <a:br>
              <a:rPr lang="en-US" b="1" dirty="0"/>
            </a:br>
            <a:endParaRPr lang="en-IN" b="1" dirty="0"/>
          </a:p>
        </p:txBody>
      </p:sp>
      <p:sp>
        <p:nvSpPr>
          <p:cNvPr id="3" name="Content Placeholder 2">
            <a:extLst>
              <a:ext uri="{FF2B5EF4-FFF2-40B4-BE49-F238E27FC236}">
                <a16:creationId xmlns:a16="http://schemas.microsoft.com/office/drawing/2014/main" id="{D7FDEA47-2903-CF2E-982A-E1B1C38A286D}"/>
              </a:ext>
            </a:extLst>
          </p:cNvPr>
          <p:cNvSpPr>
            <a:spLocks noGrp="1"/>
          </p:cNvSpPr>
          <p:nvPr>
            <p:ph idx="1"/>
          </p:nvPr>
        </p:nvSpPr>
        <p:spPr>
          <a:xfrm>
            <a:off x="838200" y="1825625"/>
            <a:ext cx="5375988" cy="4351338"/>
          </a:xfrm>
        </p:spPr>
        <p:txBody>
          <a:bodyPr>
            <a:normAutofit/>
          </a:bodyPr>
          <a:lstStyle/>
          <a:p>
            <a:r>
              <a:rPr lang="en-US" sz="2000" dirty="0"/>
              <a:t>From the graph also, it can be inferred that </a:t>
            </a:r>
            <a:r>
              <a:rPr lang="en-US" sz="2000" b="1" dirty="0"/>
              <a:t>minimum RMSE </a:t>
            </a:r>
            <a:r>
              <a:rPr lang="en-US" sz="2000" dirty="0"/>
              <a:t>corresponds to model with</a:t>
            </a:r>
            <a:r>
              <a:rPr lang="en-US" sz="2000" b="1" dirty="0"/>
              <a:t> 6 </a:t>
            </a:r>
            <a:r>
              <a:rPr lang="en-US" sz="2000" dirty="0"/>
              <a:t>components. </a:t>
            </a:r>
          </a:p>
          <a:p>
            <a:r>
              <a:rPr lang="en-US" sz="2000" dirty="0"/>
              <a:t>The RMSE values correspond to the testing errors computed for each model with respective number of components.</a:t>
            </a:r>
          </a:p>
          <a:p>
            <a:endParaRPr lang="en-US" sz="2000" dirty="0"/>
          </a:p>
          <a:p>
            <a:endParaRPr lang="en-IN" sz="2000" dirty="0"/>
          </a:p>
        </p:txBody>
      </p:sp>
      <p:pic>
        <p:nvPicPr>
          <p:cNvPr id="5122" name="Picture 2" descr="A graph with a line&#10;&#10;Description automatically generated">
            <a:extLst>
              <a:ext uri="{FF2B5EF4-FFF2-40B4-BE49-F238E27FC236}">
                <a16:creationId xmlns:a16="http://schemas.microsoft.com/office/drawing/2014/main" id="{BB36221E-1E3C-81BE-4D88-1EB76FAAB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6753" y="1825625"/>
            <a:ext cx="5704504" cy="45490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A7D69F4-5443-CE9C-EDE6-9E365CC4A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18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B27E-A94C-BD43-E4DB-F37A66899A23}"/>
              </a:ext>
            </a:extLst>
          </p:cNvPr>
          <p:cNvSpPr>
            <a:spLocks noGrp="1"/>
          </p:cNvSpPr>
          <p:nvPr>
            <p:ph type="title"/>
          </p:nvPr>
        </p:nvSpPr>
        <p:spPr>
          <a:xfrm>
            <a:off x="761310" y="273698"/>
            <a:ext cx="8596668" cy="1320800"/>
          </a:xfrm>
        </p:spPr>
        <p:txBody>
          <a:bodyPr/>
          <a:lstStyle/>
          <a:p>
            <a:pPr algn="ctr"/>
            <a:r>
              <a:rPr lang="en-US" b="1" dirty="0"/>
              <a:t>Step 6: Testing the Most Efficient Model</a:t>
            </a:r>
            <a:endParaRPr lang="en-IN" b="1" dirty="0"/>
          </a:p>
        </p:txBody>
      </p:sp>
      <p:sp>
        <p:nvSpPr>
          <p:cNvPr id="3" name="Content Placeholder 2">
            <a:extLst>
              <a:ext uri="{FF2B5EF4-FFF2-40B4-BE49-F238E27FC236}">
                <a16:creationId xmlns:a16="http://schemas.microsoft.com/office/drawing/2014/main" id="{9581C1A5-DDF8-4155-DA43-C5357A308A3D}"/>
              </a:ext>
            </a:extLst>
          </p:cNvPr>
          <p:cNvSpPr>
            <a:spLocks noGrp="1"/>
          </p:cNvSpPr>
          <p:nvPr>
            <p:ph idx="1"/>
          </p:nvPr>
        </p:nvSpPr>
        <p:spPr>
          <a:xfrm>
            <a:off x="668004" y="1644691"/>
            <a:ext cx="8596668" cy="3880773"/>
          </a:xfrm>
        </p:spPr>
        <p:txBody>
          <a:bodyPr>
            <a:normAutofit/>
          </a:bodyPr>
          <a:lstStyle/>
          <a:p>
            <a:r>
              <a:rPr lang="en-US" sz="2400" dirty="0"/>
              <a:t>The optimal model obtained with least RMSE value is with 6 principal components. The training and testing data with the appropriate columns was taken and linear regression was applied on the same. </a:t>
            </a:r>
          </a:p>
          <a:p>
            <a:r>
              <a:rPr lang="en-US" sz="2400" dirty="0"/>
              <a:t>The weights obtained by applying linear regression were further used to compute the </a:t>
            </a:r>
            <a:r>
              <a:rPr lang="en-US" sz="2400" b="1" dirty="0" err="1"/>
              <a:t>y_pred</a:t>
            </a:r>
            <a:r>
              <a:rPr lang="en-US" sz="2400" b="1" dirty="0"/>
              <a:t> </a:t>
            </a:r>
            <a:r>
              <a:rPr lang="en-US" sz="2400" dirty="0"/>
              <a:t>value of a specific point. The specific point selected was the first point of testing data. The RMSE for the predicted value was also computed with the help of </a:t>
            </a:r>
            <a:r>
              <a:rPr lang="en-US" sz="2400" b="1" dirty="0" err="1"/>
              <a:t>y_test</a:t>
            </a:r>
            <a:r>
              <a:rPr lang="en-US" sz="2400" dirty="0"/>
              <a:t>.</a:t>
            </a:r>
            <a:endParaRPr lang="en-IN" sz="2400" dirty="0"/>
          </a:p>
        </p:txBody>
      </p:sp>
      <p:pic>
        <p:nvPicPr>
          <p:cNvPr id="6146" name="Picture 2" descr="A screenshot of a computer&#10;&#10;Description automatically generated">
            <a:extLst>
              <a:ext uri="{FF2B5EF4-FFF2-40B4-BE49-F238E27FC236}">
                <a16:creationId xmlns:a16="http://schemas.microsoft.com/office/drawing/2014/main" id="{37564659-D393-86FE-2AB7-DB6DA03EA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04" y="5347478"/>
            <a:ext cx="1050631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100FBBC-74F2-7CAA-DEB8-ECF2E0C77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4773" y="0"/>
            <a:ext cx="1384138" cy="138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109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794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Noto Sans Symbols</vt:lpstr>
      <vt:lpstr>Trebuchet MS</vt:lpstr>
      <vt:lpstr>Wingdings 3</vt:lpstr>
      <vt:lpstr>Facet</vt:lpstr>
      <vt:lpstr>PowerPoint Presentation</vt:lpstr>
      <vt:lpstr>Step 1: Introduction</vt:lpstr>
      <vt:lpstr>Step 2: Exploratory Data Analysis (EDA)</vt:lpstr>
      <vt:lpstr>PowerPoint Presentation</vt:lpstr>
      <vt:lpstr>Step 3: PCA Analysis</vt:lpstr>
      <vt:lpstr>Step 4: Model Training and MSE/RMSE Calculations</vt:lpstr>
      <vt:lpstr>PowerPoint Presentation</vt:lpstr>
      <vt:lpstr>Step 5: Plotting Number of Components vs RMSE </vt:lpstr>
      <vt:lpstr>Step 6: Testing the Most Efficient Model</vt:lpstr>
      <vt:lpstr>Step 7: Conclusion and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 C Paunwala</dc:creator>
  <cp:lastModifiedBy>Manthan  Patel</cp:lastModifiedBy>
  <cp:revision>4</cp:revision>
  <dcterms:created xsi:type="dcterms:W3CDTF">2023-11-30T06:10:39Z</dcterms:created>
  <dcterms:modified xsi:type="dcterms:W3CDTF">2023-11-30T06:20:39Z</dcterms:modified>
</cp:coreProperties>
</file>