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70" r:id="rId10"/>
    <p:sldId id="264" r:id="rId11"/>
    <p:sldId id="271"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9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8/22/2019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8/22/2019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C9E078-DA0A-4E62-8E11-B8B0F90831C2}"/>
              </a:ext>
            </a:extLst>
          </p:cNvPr>
          <p:cNvSpPr>
            <a:spLocks noGrp="1"/>
          </p:cNvSpPr>
          <p:nvPr>
            <p:ph type="ctrTitle"/>
          </p:nvPr>
        </p:nvSpPr>
        <p:spPr>
          <a:xfrm>
            <a:off x="4857404" y="1577340"/>
            <a:ext cx="6228950" cy="3703320"/>
          </a:xfrm>
        </p:spPr>
        <p:txBody>
          <a:bodyPr anchor="ctr">
            <a:normAutofit/>
          </a:bodyPr>
          <a:lstStyle/>
          <a:p>
            <a:r>
              <a:rPr lang="en-US" sz="6100">
                <a:solidFill>
                  <a:schemeClr val="tx2"/>
                </a:solidFill>
              </a:rPr>
              <a:t>Introduction to graphs	</a:t>
            </a:r>
          </a:p>
        </p:txBody>
      </p:sp>
      <p:sp>
        <p:nvSpPr>
          <p:cNvPr id="3" name="Subtitle 2">
            <a:extLst>
              <a:ext uri="{FF2B5EF4-FFF2-40B4-BE49-F238E27FC236}">
                <a16:creationId xmlns:a16="http://schemas.microsoft.com/office/drawing/2014/main" id="{CCBF3840-CED7-4524-A13D-E1113805EC49}"/>
              </a:ext>
            </a:extLst>
          </p:cNvPr>
          <p:cNvSpPr>
            <a:spLocks noGrp="1"/>
          </p:cNvSpPr>
          <p:nvPr>
            <p:ph type="subTitle" idx="1"/>
          </p:nvPr>
        </p:nvSpPr>
        <p:spPr>
          <a:xfrm>
            <a:off x="1591864" y="1577340"/>
            <a:ext cx="2717172" cy="3703320"/>
          </a:xfrm>
          <a:ln w="57150">
            <a:noFill/>
          </a:ln>
        </p:spPr>
        <p:txBody>
          <a:bodyPr anchor="ctr">
            <a:normAutofit/>
          </a:bodyPr>
          <a:lstStyle/>
          <a:p>
            <a:r>
              <a:rPr lang="en-US" sz="2800" b="1"/>
              <a:t>Learn to solve problems using graphs</a:t>
            </a:r>
          </a:p>
        </p:txBody>
      </p:sp>
      <p:sp>
        <p:nvSpPr>
          <p:cNvPr id="17" name="Rectangle 9">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13938" y="3383280"/>
            <a:ext cx="228600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1">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88596" y="3383280"/>
            <a:ext cx="3703320" cy="9144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7002981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EDC0-F4C5-44D1-9426-B463AEF191B5}"/>
              </a:ext>
            </a:extLst>
          </p:cNvPr>
          <p:cNvSpPr>
            <a:spLocks noGrp="1"/>
          </p:cNvSpPr>
          <p:nvPr>
            <p:ph type="title"/>
          </p:nvPr>
        </p:nvSpPr>
        <p:spPr>
          <a:xfrm>
            <a:off x="581192" y="702156"/>
            <a:ext cx="11029616" cy="1013800"/>
          </a:xfrm>
        </p:spPr>
        <p:txBody>
          <a:bodyPr>
            <a:normAutofit/>
          </a:bodyPr>
          <a:lstStyle/>
          <a:p>
            <a:r>
              <a:rPr lang="en-US" dirty="0"/>
              <a:t>Breadth first search</a:t>
            </a:r>
          </a:p>
        </p:txBody>
      </p:sp>
      <p:sp>
        <p:nvSpPr>
          <p:cNvPr id="71" name="Rectangle 70">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Image result for breadth first search gif">
            <a:extLst>
              <a:ext uri="{FF2B5EF4-FFF2-40B4-BE49-F238E27FC236}">
                <a16:creationId xmlns:a16="http://schemas.microsoft.com/office/drawing/2014/main" id="{2E64B818-1D9A-402B-84BF-8345293DAE0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13878" y="2361056"/>
            <a:ext cx="3649219" cy="364921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D5CAF70-BB2E-4120-9E61-C574AA35D4B1}"/>
              </a:ext>
            </a:extLst>
          </p:cNvPr>
          <p:cNvSpPr>
            <a:spLocks noGrp="1"/>
          </p:cNvSpPr>
          <p:nvPr>
            <p:ph idx="1"/>
          </p:nvPr>
        </p:nvSpPr>
        <p:spPr>
          <a:xfrm>
            <a:off x="6093488" y="2180497"/>
            <a:ext cx="5303381" cy="3975348"/>
          </a:xfrm>
        </p:spPr>
        <p:txBody>
          <a:bodyPr>
            <a:normAutofit/>
          </a:bodyPr>
          <a:lstStyle/>
          <a:p>
            <a:r>
              <a:rPr lang="en-US" altLang="en-US" dirty="0"/>
              <a:t>In this method, After visiting a vertex v, we must visit all its adjacent vertices w1, w2, w3, ...,  before going down next level to visit vertices adjacent to w1 etc.</a:t>
            </a:r>
          </a:p>
          <a:p>
            <a:r>
              <a:rPr lang="en-US" altLang="en-US" dirty="0"/>
              <a:t>The method can be implemented using a queue.</a:t>
            </a:r>
          </a:p>
          <a:p>
            <a:r>
              <a:rPr lang="en-US" altLang="en-US" dirty="0"/>
              <a:t>A </a:t>
            </a:r>
            <a:r>
              <a:rPr lang="en-US" altLang="en-US" dirty="0" err="1"/>
              <a:t>boolean</a:t>
            </a:r>
            <a:r>
              <a:rPr lang="en-US" altLang="en-US" dirty="0"/>
              <a:t> array is used to ensure that a vertex is enqueued only once.</a:t>
            </a:r>
          </a:p>
          <a:p>
            <a:endParaRPr lang="en-US" dirty="0"/>
          </a:p>
        </p:txBody>
      </p:sp>
    </p:spTree>
    <p:extLst>
      <p:ext uri="{BB962C8B-B14F-4D97-AF65-F5344CB8AC3E}">
        <p14:creationId xmlns:p14="http://schemas.microsoft.com/office/powerpoint/2010/main" val="279276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84226-8147-4728-9D90-A3DBD1BD0F4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29981FA-CD69-412F-A4C7-040A3DFBFDAC}"/>
              </a:ext>
            </a:extLst>
          </p:cNvPr>
          <p:cNvPicPr>
            <a:picLocks noGrp="1" noChangeAspect="1"/>
          </p:cNvPicPr>
          <p:nvPr>
            <p:ph idx="1"/>
          </p:nvPr>
        </p:nvPicPr>
        <p:blipFill>
          <a:blip r:embed="rId2"/>
          <a:stretch>
            <a:fillRect/>
          </a:stretch>
        </p:blipFill>
        <p:spPr>
          <a:xfrm>
            <a:off x="364096" y="103282"/>
            <a:ext cx="12008384" cy="6754717"/>
          </a:xfrm>
        </p:spPr>
      </p:pic>
    </p:spTree>
    <p:extLst>
      <p:ext uri="{BB962C8B-B14F-4D97-AF65-F5344CB8AC3E}">
        <p14:creationId xmlns:p14="http://schemas.microsoft.com/office/powerpoint/2010/main" val="1007910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A223-BC61-40C6-BCE4-65FB751C13E4}"/>
              </a:ext>
            </a:extLst>
          </p:cNvPr>
          <p:cNvSpPr>
            <a:spLocks noGrp="1"/>
          </p:cNvSpPr>
          <p:nvPr>
            <p:ph type="title"/>
          </p:nvPr>
        </p:nvSpPr>
        <p:spPr/>
        <p:txBody>
          <a:bodyPr/>
          <a:lstStyle/>
          <a:p>
            <a:r>
              <a:rPr lang="en-US" dirty="0"/>
              <a:t>Shortest path algorithm</a:t>
            </a:r>
          </a:p>
        </p:txBody>
      </p:sp>
      <p:sp>
        <p:nvSpPr>
          <p:cNvPr id="3" name="Content Placeholder 2">
            <a:extLst>
              <a:ext uri="{FF2B5EF4-FFF2-40B4-BE49-F238E27FC236}">
                <a16:creationId xmlns:a16="http://schemas.microsoft.com/office/drawing/2014/main" id="{807439FF-E260-4C7A-8DE5-9939B47876A8}"/>
              </a:ext>
            </a:extLst>
          </p:cNvPr>
          <p:cNvSpPr>
            <a:spLocks noGrp="1"/>
          </p:cNvSpPr>
          <p:nvPr>
            <p:ph idx="1"/>
          </p:nvPr>
        </p:nvSpPr>
        <p:spPr/>
        <p:txBody>
          <a:bodyPr>
            <a:noAutofit/>
          </a:bodyPr>
          <a:lstStyle/>
          <a:p>
            <a:r>
              <a:rPr lang="en-US" sz="1400" b="1" dirty="0"/>
              <a:t>For non-weighted graphs</a:t>
            </a:r>
            <a:r>
              <a:rPr lang="en-US" sz="1400" dirty="0"/>
              <a:t>, we can just use the </a:t>
            </a:r>
            <a:r>
              <a:rPr lang="en-US" sz="1400" b="1" dirty="0"/>
              <a:t>Breadth-First Search algorithm </a:t>
            </a:r>
            <a:r>
              <a:rPr lang="en-US" sz="1400" dirty="0"/>
              <a:t>with a helper </a:t>
            </a:r>
            <a:r>
              <a:rPr lang="en-US" sz="1400" b="1" dirty="0"/>
              <a:t>“visited” </a:t>
            </a:r>
            <a:r>
              <a:rPr lang="en-US" sz="1400" dirty="0"/>
              <a:t>array to track the shortest distances.</a:t>
            </a:r>
          </a:p>
          <a:p>
            <a:r>
              <a:rPr lang="en-US" sz="1400" b="1" dirty="0"/>
              <a:t>For weighted graphs</a:t>
            </a:r>
            <a:r>
              <a:rPr lang="en-US" sz="1400" dirty="0"/>
              <a:t>, we can make use of the </a:t>
            </a:r>
            <a:r>
              <a:rPr lang="en-US" sz="1400" b="1" dirty="0"/>
              <a:t>Dijkstra’s algorithm.</a:t>
            </a:r>
          </a:p>
          <a:p>
            <a:r>
              <a:rPr lang="en-US" sz="1400" dirty="0"/>
              <a:t>Let the source node be named the </a:t>
            </a:r>
            <a:r>
              <a:rPr lang="en-US" sz="1400" b="1" dirty="0"/>
              <a:t>root</a:t>
            </a:r>
            <a:r>
              <a:rPr lang="en-US" sz="1400" dirty="0"/>
              <a:t>. Let the distance of the node </a:t>
            </a:r>
            <a:r>
              <a:rPr lang="en-US" sz="1400" b="1" dirty="0"/>
              <a:t>Y</a:t>
            </a:r>
            <a:r>
              <a:rPr lang="en-US" sz="1400" dirty="0"/>
              <a:t> be the distance from the </a:t>
            </a:r>
            <a:r>
              <a:rPr lang="en-US" sz="1400" b="1" dirty="0"/>
              <a:t>root</a:t>
            </a:r>
            <a:r>
              <a:rPr lang="en-US" sz="1400" dirty="0"/>
              <a:t> to the node </a:t>
            </a:r>
            <a:r>
              <a:rPr lang="en-US" sz="1400" b="1" dirty="0"/>
              <a:t>Y</a:t>
            </a:r>
            <a:r>
              <a:rPr lang="en-US" sz="1400" dirty="0"/>
              <a:t>. The algorithm advances as follows,</a:t>
            </a:r>
          </a:p>
          <a:p>
            <a:r>
              <a:rPr lang="en-US" sz="1400" dirty="0"/>
              <a:t>Mark all the nodes as unvisited. Create a set of vertices with all the vertices as unvisited set.</a:t>
            </a:r>
          </a:p>
          <a:p>
            <a:r>
              <a:rPr lang="en-US" sz="1400" dirty="0"/>
              <a:t>Initialize the distance values for every node to infinity except for the root node which is set to zero.</a:t>
            </a:r>
          </a:p>
          <a:p>
            <a:r>
              <a:rPr lang="en-US" sz="1400" dirty="0"/>
              <a:t>For the current node, consider all it's neighbors and change the values of the distance to the minimum between the current value and the distance through the current node. For example, if the current node A is marked with a distance of 6, and the edge connecting it with a neighbor B has length 2, then the distance to B through A will be 6 + 2 = 8. If B was previously marked with a distance greater than 8 then change it to 8. Otherwise, keep the current value.</a:t>
            </a:r>
          </a:p>
          <a:p>
            <a:r>
              <a:rPr lang="en-US" sz="1400" dirty="0"/>
              <a:t>When the iteration is completed, mark this current node as visited and remove it from the unvisited set. This ensures that a visited node will never be visited again.</a:t>
            </a:r>
          </a:p>
          <a:p>
            <a:r>
              <a:rPr lang="en-US" sz="1400" dirty="0"/>
              <a:t>Move to the next node in the unvisited set with minimum distance value and repeat the above steps for this node.</a:t>
            </a:r>
          </a:p>
          <a:p>
            <a:r>
              <a:rPr lang="en-US" sz="1400" dirty="0"/>
              <a:t>If the node selected is already visited or if all the unvisited nodes have the distance value as infinity, then stop. </a:t>
            </a:r>
          </a:p>
        </p:txBody>
      </p:sp>
    </p:spTree>
    <p:extLst>
      <p:ext uri="{BB962C8B-B14F-4D97-AF65-F5344CB8AC3E}">
        <p14:creationId xmlns:p14="http://schemas.microsoft.com/office/powerpoint/2010/main" val="2883931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DB406-988B-4B4E-8530-3C2AD08F86C1}"/>
              </a:ext>
            </a:extLst>
          </p:cNvPr>
          <p:cNvSpPr>
            <a:spLocks noGrp="1"/>
          </p:cNvSpPr>
          <p:nvPr>
            <p:ph type="title"/>
          </p:nvPr>
        </p:nvSpPr>
        <p:spPr>
          <a:xfrm>
            <a:off x="581192" y="702156"/>
            <a:ext cx="11029616" cy="1013800"/>
          </a:xfrm>
        </p:spPr>
        <p:txBody>
          <a:bodyPr>
            <a:normAutofit/>
          </a:bodyPr>
          <a:lstStyle/>
          <a:p>
            <a:r>
              <a:rPr lang="en-US"/>
              <a:t>Dijkstra’s algorithm</a:t>
            </a:r>
          </a:p>
        </p:txBody>
      </p:sp>
      <p:sp>
        <p:nvSpPr>
          <p:cNvPr id="71" name="Rectangle 70">
            <a:extLst>
              <a:ext uri="{FF2B5EF4-FFF2-40B4-BE49-F238E27FC236}">
                <a16:creationId xmlns:a16="http://schemas.microsoft.com/office/drawing/2014/main" id="{F9E22090-20B0-4E64-847E-6DE402F70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E9BB123E-27D8-40F2-9580-3DF4D864EF1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657225" y="2889289"/>
            <a:ext cx="3305175" cy="259275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AEEDB07-DBD3-47F4-A92E-6DE04D875F45}"/>
              </a:ext>
            </a:extLst>
          </p:cNvPr>
          <p:cNvSpPr>
            <a:spLocks noGrp="1"/>
          </p:cNvSpPr>
          <p:nvPr>
            <p:ph idx="1"/>
          </p:nvPr>
        </p:nvSpPr>
        <p:spPr>
          <a:xfrm>
            <a:off x="9753906" y="3166314"/>
            <a:ext cx="1856902" cy="1415426"/>
          </a:xfrm>
        </p:spPr>
        <p:txBody>
          <a:bodyPr>
            <a:normAutofit fontScale="92500" lnSpcReduction="20000"/>
          </a:bodyPr>
          <a:lstStyle/>
          <a:p>
            <a:endParaRPr lang="en-US" dirty="0"/>
          </a:p>
          <a:p>
            <a:pPr marL="0" indent="0">
              <a:buNone/>
            </a:pPr>
            <a:r>
              <a:rPr lang="en-US" dirty="0"/>
              <a:t>The </a:t>
            </a:r>
            <a:r>
              <a:rPr lang="en-US" b="1" dirty="0"/>
              <a:t>time complexity </a:t>
            </a:r>
            <a:r>
              <a:rPr lang="en-US" dirty="0"/>
              <a:t>of this algorithm is </a:t>
            </a:r>
          </a:p>
          <a:p>
            <a:pPr marL="0" indent="0">
              <a:buNone/>
            </a:pPr>
            <a:r>
              <a:rPr lang="en-US" b="1" dirty="0"/>
              <a:t>O(E + V log V)</a:t>
            </a:r>
            <a:r>
              <a:rPr lang="en-US" dirty="0"/>
              <a:t>.</a:t>
            </a:r>
          </a:p>
        </p:txBody>
      </p:sp>
      <p:pic>
        <p:nvPicPr>
          <p:cNvPr id="6" name="Picture 5" descr="A close up of text on a white background&#10;&#10;Description automatically generated">
            <a:extLst>
              <a:ext uri="{FF2B5EF4-FFF2-40B4-BE49-F238E27FC236}">
                <a16:creationId xmlns:a16="http://schemas.microsoft.com/office/drawing/2014/main" id="{FB82EF37-D03C-4CEB-9680-16DE78F49C46}"/>
              </a:ext>
            </a:extLst>
          </p:cNvPr>
          <p:cNvPicPr>
            <a:picLocks noChangeAspect="1"/>
          </p:cNvPicPr>
          <p:nvPr/>
        </p:nvPicPr>
        <p:blipFill>
          <a:blip r:embed="rId3"/>
          <a:stretch>
            <a:fillRect/>
          </a:stretch>
        </p:blipFill>
        <p:spPr>
          <a:xfrm>
            <a:off x="4416817" y="1910080"/>
            <a:ext cx="5182668" cy="4586513"/>
          </a:xfrm>
          <a:prstGeom prst="rect">
            <a:avLst/>
          </a:prstGeom>
        </p:spPr>
      </p:pic>
    </p:spTree>
    <p:extLst>
      <p:ext uri="{BB962C8B-B14F-4D97-AF65-F5344CB8AC3E}">
        <p14:creationId xmlns:p14="http://schemas.microsoft.com/office/powerpoint/2010/main" val="3517287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52" name="Rectangle 51">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CD0269-6FBA-48BF-8C44-82CBFF200AF0}"/>
              </a:ext>
            </a:extLst>
          </p:cNvPr>
          <p:cNvSpPr>
            <a:spLocks noGrp="1"/>
          </p:cNvSpPr>
          <p:nvPr>
            <p:ph type="title"/>
          </p:nvPr>
        </p:nvSpPr>
        <p:spPr>
          <a:xfrm>
            <a:off x="4449960" y="1507414"/>
            <a:ext cx="7295507" cy="3703320"/>
          </a:xfrm>
        </p:spPr>
        <p:txBody>
          <a:bodyPr vert="horz" lIns="91440" tIns="45720" rIns="91440" bIns="45720" rtlCol="0" anchor="ctr">
            <a:normAutofit/>
          </a:bodyPr>
          <a:lstStyle/>
          <a:p>
            <a:r>
              <a:rPr lang="en-US" sz="4800">
                <a:solidFill>
                  <a:schemeClr val="tx2"/>
                </a:solidFill>
              </a:rPr>
              <a:t>PROBLEMS</a:t>
            </a:r>
          </a:p>
        </p:txBody>
      </p:sp>
      <p:sp>
        <p:nvSpPr>
          <p:cNvPr id="54" name="Rectangle 53">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55">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769649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7B44952-8E8F-4473-9425-0B8600604D1C}"/>
              </a:ext>
            </a:extLst>
          </p:cNvPr>
          <p:cNvSpPr>
            <a:spLocks noGrp="1"/>
          </p:cNvSpPr>
          <p:nvPr>
            <p:ph type="title"/>
          </p:nvPr>
        </p:nvSpPr>
        <p:spPr>
          <a:xfrm>
            <a:off x="601255" y="702156"/>
            <a:ext cx="3409783" cy="1013800"/>
          </a:xfrm>
        </p:spPr>
        <p:txBody>
          <a:bodyPr>
            <a:normAutofit/>
          </a:bodyPr>
          <a:lstStyle/>
          <a:p>
            <a:r>
              <a:rPr lang="en-US" dirty="0"/>
              <a:t>Introductions</a:t>
            </a:r>
          </a:p>
        </p:txBody>
      </p:sp>
      <p:sp>
        <p:nvSpPr>
          <p:cNvPr id="3" name="Content Placeholder 2">
            <a:extLst>
              <a:ext uri="{FF2B5EF4-FFF2-40B4-BE49-F238E27FC236}">
                <a16:creationId xmlns:a16="http://schemas.microsoft.com/office/drawing/2014/main" id="{6E216B61-EEC5-4678-A369-4BE05D9564D6}"/>
              </a:ext>
            </a:extLst>
          </p:cNvPr>
          <p:cNvSpPr>
            <a:spLocks noGrp="1"/>
          </p:cNvSpPr>
          <p:nvPr>
            <p:ph idx="1"/>
          </p:nvPr>
        </p:nvSpPr>
        <p:spPr>
          <a:xfrm>
            <a:off x="601255" y="1964168"/>
            <a:ext cx="3409782" cy="4036582"/>
          </a:xfrm>
        </p:spPr>
        <p:txBody>
          <a:bodyPr>
            <a:normAutofit/>
          </a:bodyPr>
          <a:lstStyle/>
          <a:p>
            <a:r>
              <a:rPr lang="en-US">
                <a:solidFill>
                  <a:schemeClr val="bg1"/>
                </a:solidFill>
              </a:rPr>
              <a:t>A Graph is a structure amounting to a set of objects in which some pairs of the objects are in some sense related. These objects correspond to mathematical abstractions called </a:t>
            </a:r>
            <a:r>
              <a:rPr lang="en-US" b="1" i="1">
                <a:solidFill>
                  <a:schemeClr val="bg1"/>
                </a:solidFill>
              </a:rPr>
              <a:t>vertices</a:t>
            </a:r>
            <a:r>
              <a:rPr lang="en-US">
                <a:solidFill>
                  <a:schemeClr val="bg1"/>
                </a:solidFill>
              </a:rPr>
              <a:t>. The related pairs are called </a:t>
            </a:r>
            <a:r>
              <a:rPr lang="en-US" b="1" i="1">
                <a:solidFill>
                  <a:schemeClr val="bg1"/>
                </a:solidFill>
              </a:rPr>
              <a:t>edges</a:t>
            </a:r>
            <a:r>
              <a:rPr lang="en-US">
                <a:solidFill>
                  <a:schemeClr val="bg1"/>
                </a:solidFill>
              </a:rPr>
              <a:t>. The graph is represented as a set of vertices and edges.</a:t>
            </a:r>
          </a:p>
          <a:p>
            <a:endParaRPr lang="en-US">
              <a:solidFill>
                <a:schemeClr val="bg1"/>
              </a:solidFill>
            </a:endParaRPr>
          </a:p>
        </p:txBody>
      </p:sp>
      <p:pic>
        <p:nvPicPr>
          <p:cNvPr id="1026" name="Picture 2" descr="enter image description here">
            <a:extLst>
              <a:ext uri="{FF2B5EF4-FFF2-40B4-BE49-F238E27FC236}">
                <a16:creationId xmlns:a16="http://schemas.microsoft.com/office/drawing/2014/main" id="{CEC21705-DAD9-48A7-87E3-943EBACE38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8732" y="614405"/>
            <a:ext cx="3175280" cy="31752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ter image description here">
            <a:extLst>
              <a:ext uri="{FF2B5EF4-FFF2-40B4-BE49-F238E27FC236}">
                <a16:creationId xmlns:a16="http://schemas.microsoft.com/office/drawing/2014/main" id="{BE7F81CC-E424-4F0A-B71A-582135321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9841" y="702156"/>
            <a:ext cx="3087529" cy="30875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0F129BA-A43B-4087-A41E-C35785B731C5}"/>
              </a:ext>
            </a:extLst>
          </p:cNvPr>
          <p:cNvSpPr/>
          <p:nvPr/>
        </p:nvSpPr>
        <p:spPr>
          <a:xfrm>
            <a:off x="4724853" y="3985329"/>
            <a:ext cx="6634590" cy="2585323"/>
          </a:xfrm>
          <a:prstGeom prst="rect">
            <a:avLst/>
          </a:prstGeom>
        </p:spPr>
        <p:txBody>
          <a:bodyPr wrap="square">
            <a:spAutoFit/>
          </a:bodyPr>
          <a:lstStyle/>
          <a:p>
            <a:r>
              <a:rPr lang="en-US" dirty="0">
                <a:solidFill>
                  <a:srgbClr val="252C33"/>
                </a:solidFill>
                <a:latin typeface="Open Sans" panose="020B0606030504020204" pitchFamily="34" charset="0"/>
              </a:rPr>
              <a:t>Nodes are entities whose relationships are expressed using edges. </a:t>
            </a:r>
          </a:p>
          <a:p>
            <a:r>
              <a:rPr lang="en-US" dirty="0">
                <a:solidFill>
                  <a:srgbClr val="252C33"/>
                </a:solidFill>
                <a:latin typeface="Open Sans" panose="020B0606030504020204" pitchFamily="34" charset="0"/>
              </a:rPr>
              <a:t>If a graph comprises 2 nodes A and B and an undirected edge between them, then it expresses a bi-directional relationship between the nodes and edge.</a:t>
            </a:r>
          </a:p>
          <a:p>
            <a:r>
              <a:rPr lang="en-US" dirty="0">
                <a:solidFill>
                  <a:srgbClr val="252C33"/>
                </a:solidFill>
                <a:latin typeface="Open Sans" panose="020B0606030504020204" pitchFamily="34" charset="0"/>
              </a:rPr>
              <a:t>Edges are the components that are used to represent the relationships between various nodes in a graph. An edge between two nodes expresses a one-way or two-way relationship between the nodes.</a:t>
            </a:r>
            <a:endParaRPr lang="en-US" b="0" i="0" dirty="0">
              <a:solidFill>
                <a:srgbClr val="252C33"/>
              </a:solidFill>
              <a:effectLst/>
              <a:latin typeface="Open Sans" panose="020B0606030504020204" pitchFamily="34" charset="0"/>
            </a:endParaRPr>
          </a:p>
        </p:txBody>
      </p:sp>
    </p:spTree>
    <p:extLst>
      <p:ext uri="{BB962C8B-B14F-4D97-AF65-F5344CB8AC3E}">
        <p14:creationId xmlns:p14="http://schemas.microsoft.com/office/powerpoint/2010/main" val="59831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81D6-5B20-4836-AC8A-41313D11BEC3}"/>
              </a:ext>
            </a:extLst>
          </p:cNvPr>
          <p:cNvSpPr>
            <a:spLocks noGrp="1"/>
          </p:cNvSpPr>
          <p:nvPr>
            <p:ph type="title"/>
          </p:nvPr>
        </p:nvSpPr>
        <p:spPr/>
        <p:txBody>
          <a:bodyPr/>
          <a:lstStyle/>
          <a:p>
            <a:r>
              <a:rPr lang="en-US" dirty="0"/>
              <a:t>Terminologies	</a:t>
            </a:r>
          </a:p>
        </p:txBody>
      </p:sp>
      <p:sp>
        <p:nvSpPr>
          <p:cNvPr id="4" name="Rectangle 1">
            <a:extLst>
              <a:ext uri="{FF2B5EF4-FFF2-40B4-BE49-F238E27FC236}">
                <a16:creationId xmlns:a16="http://schemas.microsoft.com/office/drawing/2014/main" id="{BDF4CD8A-68D2-41B3-BD91-1791EDAEEF74}"/>
              </a:ext>
            </a:extLst>
          </p:cNvPr>
          <p:cNvSpPr>
            <a:spLocks noGrp="1" noChangeArrowheads="1"/>
          </p:cNvSpPr>
          <p:nvPr>
            <p:ph idx="1"/>
          </p:nvPr>
        </p:nvSpPr>
        <p:spPr bwMode="auto">
          <a:xfrm>
            <a:off x="581192" y="3895550"/>
            <a:ext cx="11029616"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24292E"/>
                </a:solidFill>
                <a:effectLst/>
                <a:latin typeface="-apple-system"/>
              </a:rPr>
              <a:t>Loops</a:t>
            </a:r>
            <a:r>
              <a:rPr kumimoji="0" lang="en-US" altLang="en-US" b="0" i="0" u="none" strike="noStrike" cap="none" normalizeH="0" baseline="0" dirty="0">
                <a:ln>
                  <a:noFill/>
                </a:ln>
                <a:solidFill>
                  <a:srgbClr val="24292E"/>
                </a:solidFill>
                <a:effectLst/>
                <a:latin typeface="-apple-system"/>
              </a:rPr>
              <a:t> are defined as self-edges or an edge which is of the form </a:t>
            </a:r>
            <a:r>
              <a:rPr kumimoji="0" lang="en-US" altLang="en-US" b="0" i="0" u="none" strike="noStrike" cap="none" normalizeH="0" baseline="0" dirty="0">
                <a:ln>
                  <a:noFill/>
                </a:ln>
                <a:solidFill>
                  <a:srgbClr val="24292E"/>
                </a:solidFill>
                <a:effectLst/>
                <a:latin typeface="SFMono-Regular"/>
              </a:rPr>
              <a:t>(a, a)</a:t>
            </a:r>
            <a:r>
              <a:rPr kumimoji="0" lang="en-US" altLang="en-US" b="0" i="0" u="none" strike="noStrike" cap="none" normalizeH="0" baseline="0" dirty="0">
                <a:ln>
                  <a:noFill/>
                </a:ln>
                <a:solidFill>
                  <a:srgbClr val="24292E"/>
                </a:solidFill>
                <a:effectLst/>
                <a:latin typeface="-apple-system"/>
              </a:rPr>
              <a:t> where </a:t>
            </a:r>
            <a:r>
              <a:rPr kumimoji="0" lang="en-US" altLang="en-US" b="0" i="0" u="none" strike="noStrike" cap="none" normalizeH="0" baseline="0" dirty="0">
                <a:ln>
                  <a:noFill/>
                </a:ln>
                <a:solidFill>
                  <a:srgbClr val="24292E"/>
                </a:solidFill>
                <a:effectLst/>
                <a:latin typeface="SFMono-Regular"/>
              </a:rPr>
              <a:t>a</a:t>
            </a:r>
            <a:r>
              <a:rPr kumimoji="0" lang="en-US" altLang="en-US" b="0" i="0" u="none" strike="noStrike" cap="none" normalizeH="0" baseline="0" dirty="0">
                <a:ln>
                  <a:noFill/>
                </a:ln>
                <a:solidFill>
                  <a:srgbClr val="24292E"/>
                </a:solidFill>
                <a:effectLst/>
                <a:latin typeface="-apple-system"/>
              </a:rPr>
              <a:t> is a node in the graph.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24292E"/>
                </a:solidFill>
                <a:effectLst/>
                <a:latin typeface="-apple-system"/>
              </a:rPr>
              <a:t>Parallel Edges</a:t>
            </a:r>
            <a:r>
              <a:rPr kumimoji="0" lang="en-US" altLang="en-US" b="0" i="0" u="none" strike="noStrike" cap="none" normalizeH="0" baseline="0" dirty="0">
                <a:ln>
                  <a:noFill/>
                </a:ln>
                <a:solidFill>
                  <a:srgbClr val="24292E"/>
                </a:solidFill>
                <a:effectLst/>
                <a:latin typeface="-apple-system"/>
              </a:rPr>
              <a:t> are edges of the same type with the same end-vertices.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24292E"/>
                </a:solidFill>
                <a:effectLst/>
                <a:latin typeface="-apple-system"/>
              </a:rPr>
              <a:t>Degree</a:t>
            </a:r>
            <a:r>
              <a:rPr kumimoji="0" lang="en-US" altLang="en-US" b="0" i="0" u="none" strike="noStrike" cap="none" normalizeH="0" baseline="0" dirty="0">
                <a:ln>
                  <a:noFill/>
                </a:ln>
                <a:solidFill>
                  <a:srgbClr val="24292E"/>
                </a:solidFill>
                <a:effectLst/>
                <a:latin typeface="-apple-system"/>
              </a:rPr>
              <a:t> of a vertex is defined as the number of incident edges.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24292E"/>
                </a:solidFill>
                <a:effectLst/>
                <a:latin typeface="-apple-system"/>
              </a:rPr>
              <a:t>In-Degree</a:t>
            </a:r>
            <a:r>
              <a:rPr kumimoji="0" lang="en-US" altLang="en-US" b="0" i="0" u="none" strike="noStrike" cap="none" normalizeH="0" baseline="0" dirty="0">
                <a:ln>
                  <a:noFill/>
                </a:ln>
                <a:solidFill>
                  <a:srgbClr val="24292E"/>
                </a:solidFill>
                <a:effectLst/>
                <a:latin typeface="-apple-system"/>
              </a:rPr>
              <a:t> is the number of incoming edges. It is defined only for a digraph.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24292E"/>
                </a:solidFill>
                <a:effectLst/>
                <a:latin typeface="-apple-system"/>
              </a:rPr>
              <a:t>Out-Degree</a:t>
            </a:r>
            <a:r>
              <a:rPr kumimoji="0" lang="en-US" altLang="en-US" b="0" i="0" u="none" strike="noStrike" cap="none" normalizeH="0" baseline="0" dirty="0">
                <a:ln>
                  <a:noFill/>
                </a:ln>
                <a:solidFill>
                  <a:srgbClr val="24292E"/>
                </a:solidFill>
                <a:effectLst/>
                <a:latin typeface="-apple-system"/>
              </a:rPr>
              <a:t> is the number of outgoing edges. It is defined only for a digraph.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24292E"/>
                </a:solidFill>
                <a:effectLst/>
                <a:latin typeface="-apple-system"/>
              </a:rPr>
              <a:t>Simple Graphs</a:t>
            </a:r>
            <a:r>
              <a:rPr kumimoji="0" lang="en-US" altLang="en-US" b="0" i="0" u="none" strike="noStrike" cap="none" normalizeH="0" baseline="0" dirty="0">
                <a:ln>
                  <a:noFill/>
                </a:ln>
                <a:solidFill>
                  <a:srgbClr val="24292E"/>
                </a:solidFill>
                <a:effectLst/>
                <a:latin typeface="-apple-system"/>
              </a:rPr>
              <a:t> are defined as the class of graphs that do not have loops or any parallel edges.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24292E"/>
                </a:solidFill>
                <a:effectLst/>
                <a:latin typeface="-apple-system"/>
              </a:rPr>
              <a:t>Path</a:t>
            </a:r>
            <a:r>
              <a:rPr kumimoji="0" lang="en-US" altLang="en-US" b="0" i="0" u="none" strike="noStrike" cap="none" normalizeH="0" baseline="0" dirty="0">
                <a:ln>
                  <a:noFill/>
                </a:ln>
                <a:solidFill>
                  <a:srgbClr val="24292E"/>
                </a:solidFill>
                <a:effectLst/>
                <a:latin typeface="-apple-system"/>
              </a:rPr>
              <a:t> is defined as a sequence of vertices such that every consecutive pair of vertices is connected by an edge.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CBB86749-1A7A-48C5-BB3D-02F13252465F}"/>
              </a:ext>
            </a:extLst>
          </p:cNvPr>
          <p:cNvSpPr/>
          <p:nvPr/>
        </p:nvSpPr>
        <p:spPr>
          <a:xfrm>
            <a:off x="581192" y="1974575"/>
            <a:ext cx="11029616" cy="2054590"/>
          </a:xfrm>
          <a:prstGeom prst="rect">
            <a:avLst/>
          </a:prstGeom>
        </p:spPr>
        <p:txBody>
          <a:bodyPr wrap="square">
            <a:spAutoFit/>
          </a:bodyPr>
          <a:lstStyle/>
          <a:p>
            <a:r>
              <a:rPr lang="en-US" b="1" dirty="0">
                <a:solidFill>
                  <a:srgbClr val="252C33"/>
                </a:solidFill>
                <a:latin typeface="Open Sans" panose="020B0606030504020204" pitchFamily="34" charset="0"/>
              </a:rPr>
              <a:t>Types of nodes</a:t>
            </a:r>
            <a:endParaRPr lang="en-US" dirty="0">
              <a:solidFill>
                <a:srgbClr val="252C33"/>
              </a:solidFill>
              <a:latin typeface="Open Sans" panose="020B0606030504020204" pitchFamily="34" charset="0"/>
            </a:endParaRPr>
          </a:p>
          <a:p>
            <a:r>
              <a:rPr lang="en-US" b="1" u="sng" dirty="0">
                <a:solidFill>
                  <a:srgbClr val="252C33"/>
                </a:solidFill>
                <a:latin typeface="Open Sans" panose="020B0606030504020204" pitchFamily="34" charset="0"/>
              </a:rPr>
              <a:t>Root node</a:t>
            </a:r>
            <a:r>
              <a:rPr lang="en-US" dirty="0">
                <a:solidFill>
                  <a:srgbClr val="252C33"/>
                </a:solidFill>
                <a:latin typeface="Open Sans" panose="020B0606030504020204" pitchFamily="34" charset="0"/>
              </a:rPr>
              <a:t>: The root node is the ancestor of all other nodes in a graph. It does not have any ancestor. Each graph consists of exactly one root node. Generally, you must start traversing a graph from the root node.</a:t>
            </a:r>
          </a:p>
          <a:p>
            <a:r>
              <a:rPr lang="en-US" b="1" dirty="0">
                <a:solidFill>
                  <a:srgbClr val="252C33"/>
                </a:solidFill>
                <a:latin typeface="Open Sans" panose="020B0606030504020204" pitchFamily="34" charset="0"/>
              </a:rPr>
              <a:t>Leaf nodes</a:t>
            </a:r>
            <a:r>
              <a:rPr lang="en-US" dirty="0">
                <a:solidFill>
                  <a:srgbClr val="252C33"/>
                </a:solidFill>
                <a:latin typeface="Open Sans" panose="020B0606030504020204" pitchFamily="34" charset="0"/>
              </a:rPr>
              <a:t>: In a graph, leaf nodes represent the nodes that do not have any successors. These nodes only have ancestor nodes. They can have any number of incoming edges but they will not have any outgoing edges.</a:t>
            </a:r>
            <a:endParaRPr lang="en-US" b="0" i="0" dirty="0">
              <a:solidFill>
                <a:srgbClr val="252C33"/>
              </a:solidFill>
              <a:effectLst/>
              <a:latin typeface="Open Sans" panose="020B0606030504020204" pitchFamily="34" charset="0"/>
            </a:endParaRPr>
          </a:p>
        </p:txBody>
      </p:sp>
    </p:spTree>
    <p:extLst>
      <p:ext uri="{BB962C8B-B14F-4D97-AF65-F5344CB8AC3E}">
        <p14:creationId xmlns:p14="http://schemas.microsoft.com/office/powerpoint/2010/main" val="1697483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847E-055E-4148-B835-B2691CD66A3B}"/>
              </a:ext>
            </a:extLst>
          </p:cNvPr>
          <p:cNvSpPr>
            <a:spLocks noGrp="1"/>
          </p:cNvSpPr>
          <p:nvPr>
            <p:ph type="title"/>
          </p:nvPr>
        </p:nvSpPr>
        <p:spPr>
          <a:xfrm>
            <a:off x="581192" y="702156"/>
            <a:ext cx="11029616" cy="1013800"/>
          </a:xfrm>
        </p:spPr>
        <p:txBody>
          <a:bodyPr>
            <a:normAutofit/>
          </a:bodyPr>
          <a:lstStyle/>
          <a:p>
            <a:r>
              <a:rPr lang="en-US" dirty="0"/>
              <a:t>terminologies</a:t>
            </a:r>
          </a:p>
        </p:txBody>
      </p:sp>
      <p:sp>
        <p:nvSpPr>
          <p:cNvPr id="71" name="Rectangle 70">
            <a:extLst>
              <a:ext uri="{FF2B5EF4-FFF2-40B4-BE49-F238E27FC236}">
                <a16:creationId xmlns:a16="http://schemas.microsoft.com/office/drawing/2014/main" id="{F9E22090-20B0-4E64-847E-6DE402F70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enter image description here">
            <a:extLst>
              <a:ext uri="{FF2B5EF4-FFF2-40B4-BE49-F238E27FC236}">
                <a16:creationId xmlns:a16="http://schemas.microsoft.com/office/drawing/2014/main" id="{D6E28FDC-BA77-4939-B671-50280B59B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2533078"/>
            <a:ext cx="3305175" cy="330517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EA6854A-0E85-4EFF-89A3-1BBFE064BFC1}"/>
              </a:ext>
            </a:extLst>
          </p:cNvPr>
          <p:cNvSpPr>
            <a:spLocks noGrp="1"/>
          </p:cNvSpPr>
          <p:nvPr>
            <p:ph idx="1"/>
          </p:nvPr>
        </p:nvSpPr>
        <p:spPr>
          <a:xfrm>
            <a:off x="4505325" y="2180496"/>
            <a:ext cx="7105481" cy="4045683"/>
          </a:xfrm>
        </p:spPr>
        <p:txBody>
          <a:bodyPr>
            <a:normAutofit/>
          </a:bodyPr>
          <a:lstStyle/>
          <a:p>
            <a:pPr marL="0" lvl="0" indent="0" defTabSz="914400" eaLnBrk="0" fontAlgn="base" hangingPunct="0">
              <a:spcBef>
                <a:spcPct val="0"/>
              </a:spcBef>
              <a:spcAft>
                <a:spcPct val="0"/>
              </a:spcAft>
              <a:buClrTx/>
              <a:buSzTx/>
              <a:buFontTx/>
              <a:buChar char="•"/>
            </a:pPr>
            <a:r>
              <a:rPr lang="en-US" altLang="en-US" b="1" dirty="0">
                <a:latin typeface="-apple-system"/>
              </a:rPr>
              <a:t>Cycle</a:t>
            </a:r>
            <a:r>
              <a:rPr lang="en-US" altLang="en-US" dirty="0">
                <a:latin typeface="-apple-system"/>
              </a:rPr>
              <a:t> is a path that starts and ends at the same vertex.</a:t>
            </a:r>
          </a:p>
          <a:p>
            <a:pPr marL="0" lvl="0" indent="0" defTabSz="914400" eaLnBrk="0" fontAlgn="base" hangingPunct="0">
              <a:spcBef>
                <a:spcPct val="0"/>
              </a:spcBef>
              <a:spcAft>
                <a:spcPct val="0"/>
              </a:spcAft>
              <a:buClrTx/>
              <a:buSzTx/>
              <a:buFontTx/>
              <a:buChar char="•"/>
            </a:pPr>
            <a:r>
              <a:rPr lang="en-US" altLang="en-US" b="1" dirty="0">
                <a:latin typeface="-apple-system"/>
              </a:rPr>
              <a:t>Simple Path</a:t>
            </a:r>
            <a:r>
              <a:rPr lang="en-US" altLang="en-US" dirty="0">
                <a:latin typeface="-apple-system"/>
              </a:rPr>
              <a:t> is a path with distinct vertices.</a:t>
            </a:r>
          </a:p>
          <a:p>
            <a:pPr marL="0" lvl="0" indent="0" defTabSz="914400" eaLnBrk="0" fontAlgn="base" hangingPunct="0">
              <a:spcBef>
                <a:spcPct val="0"/>
              </a:spcBef>
              <a:spcAft>
                <a:spcPct val="0"/>
              </a:spcAft>
              <a:buClrTx/>
              <a:buSzTx/>
              <a:buFontTx/>
              <a:buChar char="•"/>
            </a:pPr>
            <a:r>
              <a:rPr lang="en-US" altLang="en-US" b="1" dirty="0">
                <a:latin typeface="-apple-system"/>
              </a:rPr>
              <a:t>Directed Path</a:t>
            </a:r>
            <a:r>
              <a:rPr lang="en-US" altLang="en-US" dirty="0">
                <a:latin typeface="-apple-system"/>
              </a:rPr>
              <a:t> is a path of directed edges.</a:t>
            </a:r>
          </a:p>
          <a:p>
            <a:pPr marL="0" lvl="0" indent="0" defTabSz="914400" eaLnBrk="0" fontAlgn="base" hangingPunct="0">
              <a:spcBef>
                <a:spcPct val="0"/>
              </a:spcBef>
              <a:spcAft>
                <a:spcPct val="0"/>
              </a:spcAft>
              <a:buClrTx/>
              <a:buSzTx/>
              <a:buFontTx/>
              <a:buChar char="•"/>
            </a:pPr>
            <a:r>
              <a:rPr lang="en-US" altLang="en-US" b="1" dirty="0">
                <a:latin typeface="-apple-system"/>
              </a:rPr>
              <a:t>Directed Cycle</a:t>
            </a:r>
            <a:r>
              <a:rPr lang="en-US" altLang="en-US" dirty="0">
                <a:latin typeface="-apple-system"/>
              </a:rPr>
              <a:t> is a cycle of directed edges</a:t>
            </a:r>
          </a:p>
          <a:p>
            <a:pPr marL="0" lvl="0" indent="0" defTabSz="914400" eaLnBrk="0" fontAlgn="base" hangingPunct="0">
              <a:spcBef>
                <a:spcPct val="0"/>
              </a:spcBef>
              <a:spcAft>
                <a:spcPct val="0"/>
              </a:spcAft>
              <a:buClrTx/>
              <a:buSzTx/>
              <a:buFontTx/>
              <a:buChar char="•"/>
            </a:pPr>
            <a:r>
              <a:rPr lang="en-US" altLang="en-US" b="1" dirty="0">
                <a:latin typeface="-apple-system"/>
              </a:rPr>
              <a:t>Sub Graph</a:t>
            </a:r>
            <a:r>
              <a:rPr lang="en-US" altLang="en-US" dirty="0">
                <a:latin typeface="-apple-system"/>
              </a:rPr>
              <a:t> is a subset of vertices and Edges.</a:t>
            </a:r>
          </a:p>
          <a:p>
            <a:pPr marL="0" lvl="0" indent="0" defTabSz="914400" eaLnBrk="0" fontAlgn="base" hangingPunct="0">
              <a:spcBef>
                <a:spcPct val="0"/>
              </a:spcBef>
              <a:spcAft>
                <a:spcPct val="0"/>
              </a:spcAft>
              <a:buClrTx/>
              <a:buSzTx/>
              <a:buFontTx/>
              <a:buChar char="•"/>
            </a:pPr>
            <a:r>
              <a:rPr lang="en-US" altLang="en-US" b="1" dirty="0">
                <a:latin typeface="-apple-system"/>
              </a:rPr>
              <a:t>Spanning Sub Graph</a:t>
            </a:r>
            <a:r>
              <a:rPr lang="en-US" altLang="en-US" dirty="0">
                <a:latin typeface="-apple-system"/>
              </a:rPr>
              <a:t> is a sub-graph that contains all vertices.</a:t>
            </a:r>
          </a:p>
          <a:p>
            <a:pPr marL="0" lvl="0" indent="0" defTabSz="914400" eaLnBrk="0" fontAlgn="base" hangingPunct="0">
              <a:spcBef>
                <a:spcPct val="0"/>
              </a:spcBef>
              <a:spcAft>
                <a:spcPct val="0"/>
              </a:spcAft>
              <a:buClrTx/>
              <a:buSzTx/>
              <a:buFontTx/>
              <a:buChar char="•"/>
            </a:pPr>
            <a:r>
              <a:rPr lang="en-US" altLang="en-US" b="1" dirty="0">
                <a:latin typeface="-apple-system"/>
              </a:rPr>
              <a:t>Connected Graph</a:t>
            </a:r>
            <a:r>
              <a:rPr lang="en-US" altLang="en-US" dirty="0">
                <a:latin typeface="-apple-system"/>
              </a:rPr>
              <a:t> is a graph that has all the pairs of vertices connected, </a:t>
            </a:r>
            <a:r>
              <a:rPr lang="en-US" altLang="en-US" dirty="0" err="1">
                <a:latin typeface="-apple-system"/>
              </a:rPr>
              <a:t>i.e</a:t>
            </a:r>
            <a:r>
              <a:rPr lang="en-US" altLang="en-US" dirty="0">
                <a:latin typeface="-apple-system"/>
              </a:rPr>
              <a:t>, a path exists between any two nodes in the graph.</a:t>
            </a:r>
          </a:p>
          <a:p>
            <a:pPr marL="0" lvl="0" indent="0" defTabSz="914400" eaLnBrk="0" fontAlgn="base" hangingPunct="0">
              <a:spcBef>
                <a:spcPct val="0"/>
              </a:spcBef>
              <a:spcAft>
                <a:spcPct val="0"/>
              </a:spcAft>
              <a:buClrTx/>
              <a:buSzTx/>
              <a:buFontTx/>
              <a:buChar char="•"/>
            </a:pPr>
            <a:r>
              <a:rPr lang="en-US" altLang="en-US" b="1" dirty="0">
                <a:latin typeface="-apple-system"/>
              </a:rPr>
              <a:t>Connected Component</a:t>
            </a:r>
            <a:r>
              <a:rPr lang="en-US" altLang="en-US" dirty="0">
                <a:latin typeface="-apple-system"/>
              </a:rPr>
              <a:t> is the maximally connected sub-graph of an unconnected graph.</a:t>
            </a:r>
          </a:p>
          <a:p>
            <a:pPr marL="0" lvl="0" indent="0" defTabSz="914400" eaLnBrk="0" fontAlgn="base" hangingPunct="0">
              <a:spcBef>
                <a:spcPct val="0"/>
              </a:spcBef>
              <a:spcAft>
                <a:spcPct val="0"/>
              </a:spcAft>
              <a:buClrTx/>
              <a:buSzTx/>
              <a:buFontTx/>
              <a:buChar char="•"/>
            </a:pPr>
            <a:r>
              <a:rPr lang="en-US" altLang="en-US" b="1" dirty="0">
                <a:latin typeface="-apple-system"/>
              </a:rPr>
              <a:t>Forest</a:t>
            </a:r>
            <a:r>
              <a:rPr lang="en-US" altLang="en-US" dirty="0">
                <a:latin typeface="-apple-system"/>
              </a:rPr>
              <a:t> is a graph without cycles.</a:t>
            </a:r>
          </a:p>
          <a:p>
            <a:pPr marL="0" lvl="0" indent="0" defTabSz="914400" eaLnBrk="0" fontAlgn="base" hangingPunct="0">
              <a:spcBef>
                <a:spcPct val="0"/>
              </a:spcBef>
              <a:spcAft>
                <a:spcPct val="0"/>
              </a:spcAft>
              <a:buClrTx/>
              <a:buSzTx/>
              <a:buFontTx/>
              <a:buChar char="•"/>
            </a:pPr>
            <a:r>
              <a:rPr lang="en-US" altLang="en-US" b="1" dirty="0">
                <a:latin typeface="-apple-system"/>
              </a:rPr>
              <a:t>Tree</a:t>
            </a:r>
            <a:r>
              <a:rPr lang="en-US" altLang="en-US" dirty="0">
                <a:latin typeface="-apple-system"/>
              </a:rPr>
              <a:t> is a connected forest.</a:t>
            </a:r>
          </a:p>
          <a:p>
            <a:pPr marL="0" lvl="0" indent="0" defTabSz="914400" eaLnBrk="0" fontAlgn="base" hangingPunct="0">
              <a:spcBef>
                <a:spcPct val="0"/>
              </a:spcBef>
              <a:spcAft>
                <a:spcPct val="0"/>
              </a:spcAft>
              <a:buClrTx/>
              <a:buSzTx/>
              <a:buFontTx/>
              <a:buChar char="•"/>
            </a:pPr>
            <a:r>
              <a:rPr lang="en-US" altLang="en-US" b="1" dirty="0">
                <a:latin typeface="-apple-system"/>
              </a:rPr>
              <a:t>Spanning Tree</a:t>
            </a:r>
            <a:r>
              <a:rPr lang="en-US" altLang="en-US" dirty="0">
                <a:latin typeface="-apple-system"/>
              </a:rPr>
              <a:t> is spanning sub-graph that is also a tree.</a:t>
            </a:r>
          </a:p>
          <a:p>
            <a:endParaRPr lang="en-US" dirty="0"/>
          </a:p>
        </p:txBody>
      </p:sp>
    </p:spTree>
    <p:extLst>
      <p:ext uri="{BB962C8B-B14F-4D97-AF65-F5344CB8AC3E}">
        <p14:creationId xmlns:p14="http://schemas.microsoft.com/office/powerpoint/2010/main" val="3478314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7A93B-13AA-454F-BCF8-D1C4BC84317E}"/>
              </a:ext>
            </a:extLst>
          </p:cNvPr>
          <p:cNvSpPr>
            <a:spLocks noGrp="1"/>
          </p:cNvSpPr>
          <p:nvPr>
            <p:ph type="title"/>
          </p:nvPr>
        </p:nvSpPr>
        <p:spPr/>
        <p:txBody>
          <a:bodyPr/>
          <a:lstStyle/>
          <a:p>
            <a:r>
              <a:rPr lang="en-US" dirty="0"/>
              <a:t>Graph representation – Adjacency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7749F4-93FA-4F75-864A-A380379B47E3}"/>
                  </a:ext>
                </a:extLst>
              </p:cNvPr>
              <p:cNvSpPr>
                <a:spLocks noGrp="1"/>
              </p:cNvSpPr>
              <p:nvPr>
                <p:ph idx="1"/>
              </p:nvPr>
            </p:nvSpPr>
            <p:spPr>
              <a:xfrm>
                <a:off x="461924" y="2180496"/>
                <a:ext cx="5079870" cy="3678303"/>
              </a:xfrm>
            </p:spPr>
            <p:txBody>
              <a:bodyPr>
                <a:normAutofit fontScale="85000" lnSpcReduction="10000"/>
              </a:bodyPr>
              <a:lstStyle/>
              <a:p>
                <a:endParaRPr lang="en-US" dirty="0">
                  <a:latin typeface="-apple-system"/>
                  <a:cs typeface="Times New Roman" pitchFamily="18" charset="0"/>
                </a:endParaRPr>
              </a:p>
              <a:p>
                <a:pPr>
                  <a:buFont typeface="Arial" panose="020B0604020202020204" pitchFamily="34" charset="0"/>
                  <a:buChar char="•"/>
                </a:pPr>
                <a:endParaRPr lang="en-US" dirty="0">
                  <a:latin typeface="-apple-system"/>
                  <a:cs typeface="Times New Roman" pitchFamily="18" charset="0"/>
                </a:endParaRPr>
              </a:p>
              <a:p>
                <a:pPr>
                  <a:buFont typeface="Arial" panose="020B0604020202020204" pitchFamily="34" charset="0"/>
                  <a:buChar char="•"/>
                </a:pPr>
                <a:endParaRPr lang="en-US" dirty="0">
                  <a:latin typeface="-apple-system"/>
                  <a:cs typeface="Times New Roman" pitchFamily="18" charset="0"/>
                </a:endParaRPr>
              </a:p>
              <a:p>
                <a:pPr>
                  <a:buFont typeface="Arial" panose="020B0604020202020204" pitchFamily="34" charset="0"/>
                  <a:buChar char="•"/>
                </a:pPr>
                <a:r>
                  <a:rPr lang="en-US" dirty="0">
                    <a:latin typeface="-apple-system"/>
                    <a:cs typeface="Times New Roman" pitchFamily="18" charset="0"/>
                  </a:rPr>
                  <a:t>Let G=(V,E) be a graph with n vertices, n≥ 1. </a:t>
                </a:r>
              </a:p>
              <a:p>
                <a:pPr>
                  <a:buFont typeface="Arial" panose="020B0604020202020204" pitchFamily="34" charset="0"/>
                  <a:buChar char="•"/>
                </a:pPr>
                <a:r>
                  <a:rPr lang="en-US" dirty="0">
                    <a:latin typeface="-apple-system"/>
                    <a:cs typeface="Times New Roman" pitchFamily="18" charset="0"/>
                  </a:rPr>
                  <a:t>The adjacency matrix of G is a two dimensional array n*n  array such that if the edge (</a:t>
                </a:r>
                <a:r>
                  <a:rPr lang="en-US" dirty="0" err="1">
                    <a:latin typeface="-apple-system"/>
                    <a:cs typeface="Times New Roman" pitchFamily="18" charset="0"/>
                  </a:rPr>
                  <a:t>vi,vj</a:t>
                </a:r>
                <a:r>
                  <a:rPr lang="en-US" dirty="0">
                    <a:latin typeface="-apple-system"/>
                    <a:cs typeface="Times New Roman" pitchFamily="18" charset="0"/>
                  </a:rPr>
                  <a:t>) (&lt;</a:t>
                </a:r>
                <a:r>
                  <a:rPr lang="en-US" dirty="0" err="1">
                    <a:latin typeface="-apple-system"/>
                    <a:cs typeface="Times New Roman" pitchFamily="18" charset="0"/>
                  </a:rPr>
                  <a:t>vi,vj</a:t>
                </a:r>
                <a:r>
                  <a:rPr lang="en-US" dirty="0">
                    <a:latin typeface="-apple-system"/>
                    <a:cs typeface="Times New Roman" pitchFamily="18" charset="0"/>
                  </a:rPr>
                  <a:t>&gt;)is in E(G), </a:t>
                </a:r>
                <a:r>
                  <a:rPr lang="en-US" dirty="0" err="1">
                    <a:latin typeface="-apple-system"/>
                    <a:cs typeface="Times New Roman" pitchFamily="18" charset="0"/>
                  </a:rPr>
                  <a:t>adj</a:t>
                </a:r>
                <a:r>
                  <a:rPr lang="en-US" dirty="0">
                    <a:latin typeface="-apple-system"/>
                    <a:cs typeface="Times New Roman" pitchFamily="18" charset="0"/>
                  </a:rPr>
                  <a:t>-mat[i][j]=1. </a:t>
                </a:r>
              </a:p>
              <a:p>
                <a:pPr>
                  <a:buFont typeface="Arial" panose="020B0604020202020204" pitchFamily="34" charset="0"/>
                  <a:buChar char="•"/>
                </a:pPr>
                <a:r>
                  <a:rPr lang="en-US" dirty="0">
                    <a:latin typeface="-apple-system"/>
                    <a:cs typeface="Times New Roman" pitchFamily="18" charset="0"/>
                  </a:rPr>
                  <a:t>if there is no edge (</a:t>
                </a:r>
                <a:r>
                  <a:rPr lang="en-US" dirty="0" err="1">
                    <a:latin typeface="-apple-system"/>
                    <a:cs typeface="Times New Roman" pitchFamily="18" charset="0"/>
                  </a:rPr>
                  <a:t>vi,vj</a:t>
                </a:r>
                <a:r>
                  <a:rPr lang="en-US" dirty="0">
                    <a:latin typeface="-apple-system"/>
                    <a:cs typeface="Times New Roman" pitchFamily="18" charset="0"/>
                  </a:rPr>
                  <a:t>) (&lt;</a:t>
                </a:r>
                <a:r>
                  <a:rPr lang="en-US" dirty="0" err="1">
                    <a:latin typeface="-apple-system"/>
                    <a:cs typeface="Times New Roman" pitchFamily="18" charset="0"/>
                  </a:rPr>
                  <a:t>vi,vj</a:t>
                </a:r>
                <a:r>
                  <a:rPr lang="en-US" dirty="0">
                    <a:latin typeface="-apple-system"/>
                    <a:cs typeface="Times New Roman" pitchFamily="18" charset="0"/>
                  </a:rPr>
                  <a:t>&gt;)is in E(G), </a:t>
                </a:r>
                <a:r>
                  <a:rPr lang="en-US" dirty="0" err="1">
                    <a:latin typeface="-apple-system"/>
                    <a:cs typeface="Times New Roman" pitchFamily="18" charset="0"/>
                  </a:rPr>
                  <a:t>adj</a:t>
                </a:r>
                <a:r>
                  <a:rPr lang="en-US" dirty="0">
                    <a:latin typeface="-apple-system"/>
                    <a:cs typeface="Times New Roman" pitchFamily="18" charset="0"/>
                  </a:rPr>
                  <a:t>-mat[i][j]=0</a:t>
                </a:r>
              </a:p>
              <a:p>
                <a:pPr>
                  <a:buFont typeface="Arial" panose="020B0604020202020204" pitchFamily="34" charset="0"/>
                  <a:buChar char="•"/>
                </a:pPr>
                <a:r>
                  <a:rPr lang="en-US" dirty="0">
                    <a:latin typeface="-apple-system"/>
                    <a:cs typeface="Times New Roman" pitchFamily="18" charset="0"/>
                  </a:rPr>
                  <a:t>Adjacency matrix of digraph need not be symmetric</a:t>
                </a:r>
              </a:p>
              <a:p>
                <a:pPr>
                  <a:buFont typeface="Arial" panose="020B0604020202020204" pitchFamily="34" charset="0"/>
                  <a:buChar char="•"/>
                </a:pPr>
                <a:r>
                  <a:rPr lang="en-US" dirty="0">
                    <a:latin typeface="-apple-system"/>
                    <a:cs typeface="Times New Roman" pitchFamily="18" charset="0"/>
                  </a:rPr>
                  <a:t>The degree of any vertex </a:t>
                </a:r>
                <a:r>
                  <a:rPr lang="en-US" dirty="0" err="1">
                    <a:latin typeface="-apple-system"/>
                    <a:cs typeface="Times New Roman" pitchFamily="18" charset="0"/>
                  </a:rPr>
                  <a:t>i,is</a:t>
                </a:r>
                <a:r>
                  <a:rPr lang="en-US" dirty="0">
                    <a:latin typeface="-apple-system"/>
                    <a:cs typeface="Times New Roman" pitchFamily="18" charset="0"/>
                  </a:rPr>
                  <a:t> its row sum. </a:t>
                </a:r>
              </a:p>
              <a:p>
                <a:pPr>
                  <a:buFont typeface="Arial" panose="020B0604020202020204" pitchFamily="34" charset="0"/>
                  <a:buChar char="•"/>
                </a:pPr>
                <a14:m>
                  <m:oMath xmlns:m="http://schemas.openxmlformats.org/officeDocument/2006/math">
                    <m:r>
                      <a:rPr lang="en-US" i="1">
                        <a:latin typeface="Cambria Math" panose="02040503050406030204" pitchFamily="18" charset="0"/>
                        <a:cs typeface="Times New Roman" pitchFamily="18" charset="0"/>
                      </a:rPr>
                      <m:t>      </m:t>
                    </m:r>
                    <m:nary>
                      <m:naryPr>
                        <m:chr m:val="∑"/>
                        <m:ctrlPr>
                          <a:rPr lang="pt-BR" i="1">
                            <a:latin typeface="Cambria Math" panose="02040503050406030204" pitchFamily="18" charset="0"/>
                            <a:cs typeface="Times New Roman" pitchFamily="18" charset="0"/>
                          </a:rPr>
                        </m:ctrlPr>
                      </m:naryPr>
                      <m:sub>
                        <m:r>
                          <a:rPr lang="en-US" i="1">
                            <a:latin typeface="Cambria Math" panose="02040503050406030204" pitchFamily="18" charset="0"/>
                            <a:cs typeface="Times New Roman" pitchFamily="18" charset="0"/>
                          </a:rPr>
                          <m:t>𝑗</m:t>
                        </m:r>
                        <m:r>
                          <a:rPr lang="en-US" i="1">
                            <a:latin typeface="Cambria Math" panose="02040503050406030204" pitchFamily="18" charset="0"/>
                            <a:cs typeface="Times New Roman" pitchFamily="18" charset="0"/>
                          </a:rPr>
                          <m:t>=</m:t>
                        </m:r>
                        <m:r>
                          <a:rPr lang="en-US" i="1">
                            <a:latin typeface="Cambria Math" panose="02040503050406030204" pitchFamily="18" charset="0"/>
                            <a:cs typeface="Times New Roman" pitchFamily="18" charset="0"/>
                          </a:rPr>
                          <m:t>0</m:t>
                        </m:r>
                      </m:sub>
                      <m:sup>
                        <m:r>
                          <a:rPr lang="en-US" i="1">
                            <a:latin typeface="Cambria Math" panose="02040503050406030204" pitchFamily="18" charset="0"/>
                            <a:cs typeface="Times New Roman" pitchFamily="18" charset="0"/>
                          </a:rPr>
                          <m:t>𝑛</m:t>
                        </m:r>
                        <m:r>
                          <a:rPr lang="en-US" i="1">
                            <a:latin typeface="Cambria Math" panose="02040503050406030204" pitchFamily="18" charset="0"/>
                            <a:cs typeface="Times New Roman" pitchFamily="18" charset="0"/>
                          </a:rPr>
                          <m:t>−</m:t>
                        </m:r>
                        <m:r>
                          <a:rPr lang="en-US" i="1">
                            <a:latin typeface="Cambria Math" panose="02040503050406030204" pitchFamily="18" charset="0"/>
                            <a:cs typeface="Times New Roman" pitchFamily="18" charset="0"/>
                          </a:rPr>
                          <m:t>1</m:t>
                        </m:r>
                      </m:sup>
                      <m:e>
                        <m:r>
                          <a:rPr lang="en-US" i="1">
                            <a:latin typeface="Cambria Math" panose="02040503050406030204" pitchFamily="18" charset="0"/>
                            <a:cs typeface="Times New Roman" pitchFamily="18" charset="0"/>
                          </a:rPr>
                          <m:t>𝑎𝑑𝑗</m:t>
                        </m:r>
                        <m:r>
                          <a:rPr lang="en-US" i="1">
                            <a:latin typeface="Cambria Math" panose="02040503050406030204" pitchFamily="18" charset="0"/>
                            <a:cs typeface="Times New Roman" pitchFamily="18" charset="0"/>
                          </a:rPr>
                          <m:t>−</m:t>
                        </m:r>
                        <m:r>
                          <a:rPr lang="en-US" i="1">
                            <a:latin typeface="Cambria Math" panose="02040503050406030204" pitchFamily="18" charset="0"/>
                            <a:cs typeface="Times New Roman" pitchFamily="18" charset="0"/>
                          </a:rPr>
                          <m:t>𝑚𝑎𝑡</m:t>
                        </m:r>
                        <m:r>
                          <a:rPr lang="en-US" i="1">
                            <a:latin typeface="Cambria Math" panose="02040503050406030204" pitchFamily="18" charset="0"/>
                            <a:cs typeface="Times New Roman" pitchFamily="18" charset="0"/>
                          </a:rPr>
                          <m:t>[</m:t>
                        </m:r>
                        <m:r>
                          <a:rPr lang="en-US" i="1">
                            <a:latin typeface="Cambria Math" panose="02040503050406030204" pitchFamily="18" charset="0"/>
                            <a:cs typeface="Times New Roman" pitchFamily="18" charset="0"/>
                          </a:rPr>
                          <m:t>𝑖</m:t>
                        </m:r>
                        <m:r>
                          <a:rPr lang="en-US" i="1">
                            <a:latin typeface="Cambria Math" panose="02040503050406030204" pitchFamily="18" charset="0"/>
                            <a:cs typeface="Times New Roman" pitchFamily="18" charset="0"/>
                          </a:rPr>
                          <m:t>][</m:t>
                        </m:r>
                        <m:r>
                          <a:rPr lang="en-US" i="1">
                            <a:latin typeface="Cambria Math" panose="02040503050406030204" pitchFamily="18" charset="0"/>
                            <a:cs typeface="Times New Roman" pitchFamily="18" charset="0"/>
                          </a:rPr>
                          <m:t>𝑗</m:t>
                        </m:r>
                        <m:r>
                          <a:rPr lang="en-US" i="1">
                            <a:latin typeface="Cambria Math" panose="02040503050406030204" pitchFamily="18" charset="0"/>
                            <a:cs typeface="Times New Roman" pitchFamily="18" charset="0"/>
                          </a:rPr>
                          <m:t>]</m:t>
                        </m:r>
                      </m:e>
                    </m:nary>
                  </m:oMath>
                </a14:m>
                <a:endParaRPr lang="en-US" dirty="0">
                  <a:latin typeface="-apple-system"/>
                  <a:cs typeface="Times New Roman" pitchFamily="18" charset="0"/>
                </a:endParaRPr>
              </a:p>
              <a:p>
                <a:endParaRPr lang="en-US" dirty="0">
                  <a:latin typeface="-apple-system"/>
                  <a:cs typeface="Times New Roman" pitchFamily="18" charset="0"/>
                </a:endParaRPr>
              </a:p>
              <a:p>
                <a:endParaRPr lang="en-US" dirty="0">
                  <a:latin typeface="-apple-system"/>
                  <a:cs typeface="Times New Roman" pitchFamily="18" charset="0"/>
                </a:endParaRPr>
              </a:p>
              <a:p>
                <a:endParaRPr lang="en-US" dirty="0">
                  <a:latin typeface="-apple-system"/>
                  <a:cs typeface="Times New Roman" pitchFamily="18" charset="0"/>
                </a:endParaRPr>
              </a:p>
              <a:p>
                <a:endParaRPr lang="en-US" dirty="0">
                  <a:latin typeface="-apple-system"/>
                </a:endParaRPr>
              </a:p>
            </p:txBody>
          </p:sp>
        </mc:Choice>
        <mc:Fallback xmlns="">
          <p:sp>
            <p:nvSpPr>
              <p:cNvPr id="3" name="Content Placeholder 2">
                <a:extLst>
                  <a:ext uri="{FF2B5EF4-FFF2-40B4-BE49-F238E27FC236}">
                    <a16:creationId xmlns:a16="http://schemas.microsoft.com/office/drawing/2014/main" id="{1E7749F4-93FA-4F75-864A-A380379B47E3}"/>
                  </a:ext>
                </a:extLst>
              </p:cNvPr>
              <p:cNvSpPr>
                <a:spLocks noGrp="1" noRot="1" noChangeAspect="1" noMove="1" noResize="1" noEditPoints="1" noAdjustHandles="1" noChangeArrowheads="1" noChangeShapeType="1" noTextEdit="1"/>
              </p:cNvSpPr>
              <p:nvPr>
                <p:ph idx="1"/>
              </p:nvPr>
            </p:nvSpPr>
            <p:spPr>
              <a:xfrm>
                <a:off x="461924" y="2180496"/>
                <a:ext cx="5079870" cy="3678303"/>
              </a:xfrm>
              <a:blipFill>
                <a:blip r:embed="rId3"/>
                <a:stretch>
                  <a:fillRect l="-240"/>
                </a:stretch>
              </a:blipFill>
            </p:spPr>
            <p:txBody>
              <a:bodyPr/>
              <a:lstStyle/>
              <a:p>
                <a:r>
                  <a:rPr lang="en-US">
                    <a:noFill/>
                  </a:rPr>
                  <a:t> </a:t>
                </a:r>
              </a:p>
            </p:txBody>
          </p:sp>
        </mc:Fallback>
      </mc:AlternateContent>
      <p:graphicFrame>
        <p:nvGraphicFramePr>
          <p:cNvPr id="4" name="Object 2">
            <a:extLst>
              <a:ext uri="{FF2B5EF4-FFF2-40B4-BE49-F238E27FC236}">
                <a16:creationId xmlns:a16="http://schemas.microsoft.com/office/drawing/2014/main" id="{30F57742-526B-4BF1-BEC5-09BD4B5AA2CA}"/>
              </a:ext>
            </a:extLst>
          </p:cNvPr>
          <p:cNvGraphicFramePr>
            <a:graphicFrameLocks noChangeAspect="1"/>
          </p:cNvGraphicFramePr>
          <p:nvPr>
            <p:extLst>
              <p:ext uri="{D42A27DB-BD31-4B8C-83A1-F6EECF244321}">
                <p14:modId xmlns:p14="http://schemas.microsoft.com/office/powerpoint/2010/main" val="3475744911"/>
              </p:ext>
            </p:extLst>
          </p:nvPr>
        </p:nvGraphicFramePr>
        <p:xfrm>
          <a:off x="5541794" y="2464904"/>
          <a:ext cx="6069013" cy="2800350"/>
        </p:xfrm>
        <a:graphic>
          <a:graphicData uri="http://schemas.openxmlformats.org/presentationml/2006/ole">
            <mc:AlternateContent xmlns:mc="http://schemas.openxmlformats.org/markup-compatibility/2006">
              <mc:Choice xmlns:v="urn:schemas-microsoft-com:vml" Requires="v">
                <p:oleObj spid="_x0000_s6161" r:id="rId4" imgW="7287642" imgH="3362794" progId="PBrush">
                  <p:embed/>
                </p:oleObj>
              </mc:Choice>
              <mc:Fallback>
                <p:oleObj r:id="rId4" imgW="7287642" imgH="3362794" progId="PBrush">
                  <p:embed/>
                  <p:pic>
                    <p:nvPicPr>
                      <p:cNvPr id="15363" name="Object 2">
                        <a:extLst>
                          <a:ext uri="{FF2B5EF4-FFF2-40B4-BE49-F238E27FC236}">
                            <a16:creationId xmlns:a16="http://schemas.microsoft.com/office/drawing/2014/main" id="{486B03B3-064E-4B8F-8A93-7F3384707A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1794" y="2464904"/>
                        <a:ext cx="6069013" cy="2800350"/>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2142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05C7-52E4-45A8-9740-1BDCCB4FE8FB}"/>
              </a:ext>
            </a:extLst>
          </p:cNvPr>
          <p:cNvSpPr>
            <a:spLocks noGrp="1"/>
          </p:cNvSpPr>
          <p:nvPr>
            <p:ph type="title"/>
          </p:nvPr>
        </p:nvSpPr>
        <p:spPr/>
        <p:txBody>
          <a:bodyPr/>
          <a:lstStyle/>
          <a:p>
            <a:r>
              <a:rPr lang="en-US" dirty="0"/>
              <a:t>Graph representation – adjacency list</a:t>
            </a:r>
          </a:p>
        </p:txBody>
      </p:sp>
      <p:sp>
        <p:nvSpPr>
          <p:cNvPr id="3" name="Content Placeholder 2">
            <a:extLst>
              <a:ext uri="{FF2B5EF4-FFF2-40B4-BE49-F238E27FC236}">
                <a16:creationId xmlns:a16="http://schemas.microsoft.com/office/drawing/2014/main" id="{B12F2A3B-2B38-4678-B15B-29CEDF1B83CD}"/>
              </a:ext>
            </a:extLst>
          </p:cNvPr>
          <p:cNvSpPr>
            <a:spLocks noGrp="1"/>
          </p:cNvSpPr>
          <p:nvPr>
            <p:ph idx="1"/>
          </p:nvPr>
        </p:nvSpPr>
        <p:spPr>
          <a:xfrm>
            <a:off x="6224450" y="2180496"/>
            <a:ext cx="5386357" cy="3678303"/>
          </a:xfrm>
        </p:spPr>
        <p:txBody>
          <a:bodyPr/>
          <a:lstStyle/>
          <a:p>
            <a:pPr>
              <a:buFont typeface="Arial" panose="020B0604020202020204" pitchFamily="34" charset="0"/>
              <a:buChar char="•"/>
            </a:pPr>
            <a:r>
              <a:rPr lang="en-US" dirty="0"/>
              <a:t>An Adjacency list is a collection of unordered lists with each list containing the neighbors of the corresponding vertex</a:t>
            </a:r>
            <a:r>
              <a:rPr lang="en-GB" altLang="en-US" sz="1600" dirty="0">
                <a:solidFill>
                  <a:schemeClr val="tx1"/>
                </a:solidFill>
                <a:latin typeface="Calibri" panose="020F0502020204030204" pitchFamily="34" charset="0"/>
              </a:rPr>
              <a:t> </a:t>
            </a:r>
          </a:p>
          <a:p>
            <a:pPr>
              <a:buFont typeface="Arial" panose="020B0604020202020204" pitchFamily="34" charset="0"/>
              <a:buChar char="•"/>
            </a:pPr>
            <a:r>
              <a:rPr lang="en-GB" altLang="en-US" dirty="0">
                <a:solidFill>
                  <a:schemeClr val="tx1"/>
                </a:solidFill>
                <a:latin typeface="Times New Roman" panose="02020603050405020304" pitchFamily="18" charset="0"/>
                <a:cs typeface="Times New Roman" panose="02020603050405020304" pitchFamily="18" charset="0"/>
              </a:rPr>
              <a:t>Technically, the adjacency list is an array A[0..n-1] of lists, where n is the number of   vertices in the graph.</a:t>
            </a:r>
            <a:br>
              <a:rPr lang="en-GB" altLang="en-US" dirty="0">
                <a:solidFill>
                  <a:schemeClr val="tx1"/>
                </a:solidFill>
                <a:latin typeface="Times New Roman" panose="02020603050405020304" pitchFamily="18" charset="0"/>
                <a:cs typeface="Times New Roman" panose="02020603050405020304" pitchFamily="18" charset="0"/>
              </a:rPr>
            </a:br>
            <a:r>
              <a:rPr lang="en-GB" altLang="en-US" dirty="0">
                <a:solidFill>
                  <a:schemeClr val="tx1"/>
                </a:solidFill>
                <a:latin typeface="Times New Roman" panose="02020603050405020304" pitchFamily="18" charset="0"/>
                <a:cs typeface="Times New Roman" panose="02020603050405020304" pitchFamily="18" charset="0"/>
              </a:rPr>
              <a:t> Each array entry is indexed by the vertex id (as with adjacency matrix)</a:t>
            </a:r>
            <a:r>
              <a:rPr lang="ar-SA" altLang="en-US" dirty="0">
                <a:solidFill>
                  <a:schemeClr val="tx1"/>
                </a:solidFill>
                <a:latin typeface="Times New Roman" panose="02020603050405020304" pitchFamily="18" charset="0"/>
              </a:rPr>
              <a:t>‏</a:t>
            </a:r>
            <a:endParaRPr lang="en-GB" altLang="en-US"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altLang="en-US" dirty="0">
                <a:solidFill>
                  <a:schemeClr val="tx1"/>
                </a:solidFill>
                <a:latin typeface="Times New Roman" panose="02020603050405020304" pitchFamily="18" charset="0"/>
                <a:cs typeface="Times New Roman" panose="02020603050405020304" pitchFamily="18" charset="0"/>
              </a:rPr>
              <a:t> The list A[</a:t>
            </a:r>
            <a:r>
              <a:rPr lang="en-GB" altLang="en-US" dirty="0" err="1">
                <a:solidFill>
                  <a:schemeClr val="tx1"/>
                </a:solidFill>
                <a:latin typeface="Times New Roman" panose="02020603050405020304" pitchFamily="18" charset="0"/>
                <a:cs typeface="Times New Roman" panose="02020603050405020304" pitchFamily="18" charset="0"/>
              </a:rPr>
              <a:t>i</a:t>
            </a:r>
            <a:r>
              <a:rPr lang="en-GB" altLang="en-US" dirty="0">
                <a:solidFill>
                  <a:schemeClr val="tx1"/>
                </a:solidFill>
                <a:latin typeface="Times New Roman" panose="02020603050405020304" pitchFamily="18" charset="0"/>
                <a:cs typeface="Times New Roman" panose="02020603050405020304" pitchFamily="18" charset="0"/>
              </a:rPr>
              <a:t>] stores the ids of the vertices adjacent to </a:t>
            </a:r>
            <a:r>
              <a:rPr lang="en-GB" altLang="en-US" dirty="0" err="1">
                <a:solidFill>
                  <a:schemeClr val="tx1"/>
                </a:solidFill>
                <a:latin typeface="Times New Roman" panose="02020603050405020304" pitchFamily="18" charset="0"/>
                <a:cs typeface="Times New Roman" panose="02020603050405020304" pitchFamily="18" charset="0"/>
              </a:rPr>
              <a:t>i</a:t>
            </a:r>
            <a:r>
              <a:rPr lang="en-GB" altLang="en-US" dirty="0">
                <a:solidFill>
                  <a:schemeClr val="tx1"/>
                </a:solidFill>
                <a:latin typeface="Times New Roman" panose="02020603050405020304" pitchFamily="18" charset="0"/>
                <a:cs typeface="Times New Roman" panose="02020603050405020304" pitchFamily="18" charset="0"/>
              </a:rPr>
              <a:t>.</a:t>
            </a:r>
          </a:p>
          <a:p>
            <a:endParaRPr lang="en-US" dirty="0">
              <a:solidFill>
                <a:schemeClr val="tx1"/>
              </a:solidFill>
            </a:endParaRPr>
          </a:p>
        </p:txBody>
      </p:sp>
      <p:graphicFrame>
        <p:nvGraphicFramePr>
          <p:cNvPr id="4" name="Object 2">
            <a:extLst>
              <a:ext uri="{FF2B5EF4-FFF2-40B4-BE49-F238E27FC236}">
                <a16:creationId xmlns:a16="http://schemas.microsoft.com/office/drawing/2014/main" id="{EA639DE2-9392-45CD-A841-8B61DCCBB6B8}"/>
              </a:ext>
            </a:extLst>
          </p:cNvPr>
          <p:cNvGraphicFramePr>
            <a:graphicFrameLocks noChangeAspect="1"/>
          </p:cNvGraphicFramePr>
          <p:nvPr>
            <p:extLst>
              <p:ext uri="{D42A27DB-BD31-4B8C-83A1-F6EECF244321}">
                <p14:modId xmlns:p14="http://schemas.microsoft.com/office/powerpoint/2010/main" val="709893800"/>
              </p:ext>
            </p:extLst>
          </p:nvPr>
        </p:nvGraphicFramePr>
        <p:xfrm>
          <a:off x="149087" y="2441782"/>
          <a:ext cx="6075363" cy="2859087"/>
        </p:xfrm>
        <a:graphic>
          <a:graphicData uri="http://schemas.openxmlformats.org/presentationml/2006/ole">
            <mc:AlternateContent xmlns:mc="http://schemas.openxmlformats.org/markup-compatibility/2006">
              <mc:Choice xmlns:v="urn:schemas-microsoft-com:vml" Requires="v">
                <p:oleObj spid="_x0000_s5137" r:id="rId3" imgW="7752381" imgH="3648584" progId="PBrush">
                  <p:embed/>
                </p:oleObj>
              </mc:Choice>
              <mc:Fallback>
                <p:oleObj r:id="rId3" imgW="7752381" imgH="3648584" progId="PBrush">
                  <p:embed/>
                  <p:pic>
                    <p:nvPicPr>
                      <p:cNvPr id="16387" name="Object 2">
                        <a:extLst>
                          <a:ext uri="{FF2B5EF4-FFF2-40B4-BE49-F238E27FC236}">
                            <a16:creationId xmlns:a16="http://schemas.microsoft.com/office/drawing/2014/main" id="{6516270B-0FFE-4AA5-9405-1701A48E03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087" y="2441782"/>
                        <a:ext cx="6075363" cy="2859087"/>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04706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71E29-7B18-485B-909F-69998A81AB59}"/>
              </a:ext>
            </a:extLst>
          </p:cNvPr>
          <p:cNvSpPr>
            <a:spLocks noGrp="1"/>
          </p:cNvSpPr>
          <p:nvPr>
            <p:ph type="title"/>
          </p:nvPr>
        </p:nvSpPr>
        <p:spPr>
          <a:xfrm>
            <a:off x="581192" y="702156"/>
            <a:ext cx="11029616" cy="1013800"/>
          </a:xfrm>
        </p:spPr>
        <p:txBody>
          <a:bodyPr>
            <a:normAutofit/>
          </a:bodyPr>
          <a:lstStyle/>
          <a:p>
            <a:r>
              <a:rPr lang="en-US" dirty="0"/>
              <a:t>Adjacency matrix vs adjacency list</a:t>
            </a:r>
          </a:p>
        </p:txBody>
      </p:sp>
      <p:sp>
        <p:nvSpPr>
          <p:cNvPr id="71" name="Rectangle 70">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ttps://camo.githubusercontent.com/f3162b7cda604f8703d0f318841309ba394edec4/68747470733a2f2f656e637279707465642d74626e302e677374617469632e636f6d2f696d616765733f713d74626e3a414e64394763546c7239307736776e3548367553505761563373786e617655334f742d666c657056364f5a724350784b6237683252316278">
            <a:extLst>
              <a:ext uri="{FF2B5EF4-FFF2-40B4-BE49-F238E27FC236}">
                <a16:creationId xmlns:a16="http://schemas.microsoft.com/office/drawing/2014/main" id="{50C829CC-CEBF-45D2-81CE-6F57C1ADA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3352166"/>
            <a:ext cx="4962525" cy="166699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E28BC4A-1273-41C8-A16F-6224EC772A1A}"/>
              </a:ext>
            </a:extLst>
          </p:cNvPr>
          <p:cNvSpPr>
            <a:spLocks noGrp="1"/>
          </p:cNvSpPr>
          <p:nvPr>
            <p:ph idx="1"/>
          </p:nvPr>
        </p:nvSpPr>
        <p:spPr>
          <a:xfrm>
            <a:off x="6335807" y="2518121"/>
            <a:ext cx="5275001" cy="4045683"/>
          </a:xfrm>
        </p:spPr>
        <p:txBody>
          <a:bodyPr>
            <a:normAutofit/>
          </a:bodyPr>
          <a:lstStyle/>
          <a:p>
            <a:pPr marL="274320" indent="-256032" fontAlgn="auto">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b="1" dirty="0">
                <a:latin typeface="Times New Roman" pitchFamily="18" charset="0"/>
                <a:cs typeface="Times New Roman" pitchFamily="18" charset="0"/>
              </a:rPr>
              <a:t>Adjacency Lists</a:t>
            </a:r>
          </a:p>
          <a:p>
            <a:pPr marL="640080" lvl="1" indent="-256032" fontAlgn="auto">
              <a:spcBef>
                <a:spcPts val="5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latin typeface="Times New Roman" pitchFamily="18" charset="0"/>
                <a:cs typeface="Times New Roman" pitchFamily="18" charset="0"/>
              </a:rPr>
              <a:t>More compact than adjacency matrices if graph has few edges</a:t>
            </a:r>
          </a:p>
          <a:p>
            <a:pPr marL="640080" lvl="1" indent="-256032" fontAlgn="auto">
              <a:spcBef>
                <a:spcPts val="5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latin typeface="Times New Roman" pitchFamily="18" charset="0"/>
                <a:cs typeface="Times New Roman" pitchFamily="18" charset="0"/>
              </a:rPr>
              <a:t>Requires more time to find if an edge exists</a:t>
            </a:r>
          </a:p>
          <a:p>
            <a:pPr marL="274320" indent="-256032" fontAlgn="auto">
              <a:spcBef>
                <a:spcPts val="500"/>
              </a:spcBef>
              <a:spcAft>
                <a:spcPts val="0"/>
              </a:spcAft>
              <a:buFont typeface="Monotype Sorts"/>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latin typeface="Times New Roman" pitchFamily="18" charset="0"/>
              <a:cs typeface="Times New Roman" pitchFamily="18" charset="0"/>
            </a:endParaRPr>
          </a:p>
          <a:p>
            <a:pPr marL="274320" indent="-256032" fontAlgn="auto">
              <a:spcBef>
                <a:spcPts val="500"/>
              </a:spcBef>
              <a:spcAft>
                <a:spcPts val="0"/>
              </a:spcAft>
              <a:buFont typeface="Monotype Sorts"/>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latin typeface="Times New Roman" pitchFamily="18" charset="0"/>
              <a:cs typeface="Times New Roman" pitchFamily="18" charset="0"/>
            </a:endParaRPr>
          </a:p>
          <a:p>
            <a:pPr marL="274320" indent="-256032" fontAlgn="auto">
              <a:spcBef>
                <a:spcPts val="6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b="1" dirty="0">
                <a:latin typeface="Times New Roman" pitchFamily="18" charset="0"/>
                <a:cs typeface="Times New Roman" pitchFamily="18" charset="0"/>
              </a:rPr>
              <a:t>Adjacency Matrix</a:t>
            </a:r>
          </a:p>
          <a:p>
            <a:pPr marL="640080" lvl="1" indent="-256032" fontAlgn="auto">
              <a:spcBef>
                <a:spcPts val="5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latin typeface="Times New Roman" pitchFamily="18" charset="0"/>
                <a:cs typeface="Times New Roman" pitchFamily="18" charset="0"/>
              </a:rPr>
              <a:t>Always require n</a:t>
            </a:r>
            <a:r>
              <a:rPr lang="en-GB" baseline="30000" dirty="0">
                <a:latin typeface="Times New Roman" pitchFamily="18" charset="0"/>
                <a:cs typeface="Times New Roman" pitchFamily="18" charset="0"/>
              </a:rPr>
              <a:t>2</a:t>
            </a:r>
            <a:r>
              <a:rPr lang="en-GB" dirty="0">
                <a:latin typeface="Times New Roman" pitchFamily="18" charset="0"/>
                <a:cs typeface="Times New Roman" pitchFamily="18" charset="0"/>
              </a:rPr>
              <a:t> space</a:t>
            </a:r>
          </a:p>
          <a:p>
            <a:pPr marL="1005840" lvl="2" indent="-256032" fontAlgn="auto">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latin typeface="Times New Roman" pitchFamily="18" charset="0"/>
                <a:cs typeface="Times New Roman" pitchFamily="18" charset="0"/>
              </a:rPr>
              <a:t>This can waste a lot of space if the number of edges are sparse</a:t>
            </a:r>
          </a:p>
          <a:p>
            <a:pPr marL="640080" lvl="1" indent="-256032" fontAlgn="auto">
              <a:spcBef>
                <a:spcPts val="500"/>
              </a:spcBef>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latin typeface="Times New Roman" pitchFamily="18" charset="0"/>
                <a:cs typeface="Times New Roman" pitchFamily="18" charset="0"/>
              </a:rPr>
              <a:t>Can quickly find if an edge exists</a:t>
            </a:r>
          </a:p>
          <a:p>
            <a:pPr marL="640080" lvl="1" indent="-256032" fontAlgn="auto">
              <a:spcBef>
                <a:spcPts val="500"/>
              </a:spcBef>
              <a:spcAft>
                <a:spcPts val="0"/>
              </a:spcAft>
              <a:buFont typeface="Monotype Sorts"/>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a:p>
            <a:pPr marL="274320" indent="-256032" fontAlgn="auto">
              <a:spcBef>
                <a:spcPts val="500"/>
              </a:spcBef>
              <a:spcAft>
                <a:spcPts val="0"/>
              </a:spcAft>
              <a:buFont typeface="Monotype Sorts"/>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a:p>
            <a:pPr marL="274320" indent="-256032" fontAlgn="auto">
              <a:spcBef>
                <a:spcPts val="500"/>
              </a:spcBef>
              <a:spcAft>
                <a:spcPts val="0"/>
              </a:spcAft>
              <a:buFont typeface="Monotype Sorts"/>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p>
          <a:p>
            <a:endParaRPr lang="en-US" dirty="0"/>
          </a:p>
        </p:txBody>
      </p:sp>
    </p:spTree>
    <p:extLst>
      <p:ext uri="{BB962C8B-B14F-4D97-AF65-F5344CB8AC3E}">
        <p14:creationId xmlns:p14="http://schemas.microsoft.com/office/powerpoint/2010/main" val="290948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B7F9-BE25-479C-B66D-9696F68B9724}"/>
              </a:ext>
            </a:extLst>
          </p:cNvPr>
          <p:cNvSpPr>
            <a:spLocks noGrp="1"/>
          </p:cNvSpPr>
          <p:nvPr>
            <p:ph type="title"/>
          </p:nvPr>
        </p:nvSpPr>
        <p:spPr>
          <a:xfrm>
            <a:off x="581192" y="702156"/>
            <a:ext cx="11029616" cy="1013800"/>
          </a:xfrm>
        </p:spPr>
        <p:txBody>
          <a:bodyPr>
            <a:normAutofit/>
          </a:bodyPr>
          <a:lstStyle/>
          <a:p>
            <a:r>
              <a:rPr lang="en-US" dirty="0"/>
              <a:t>Depth first search</a:t>
            </a:r>
          </a:p>
        </p:txBody>
      </p:sp>
      <p:sp>
        <p:nvSpPr>
          <p:cNvPr id="71" name="Rectangle 70">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Image result for depth first search gif">
            <a:extLst>
              <a:ext uri="{FF2B5EF4-FFF2-40B4-BE49-F238E27FC236}">
                <a16:creationId xmlns:a16="http://schemas.microsoft.com/office/drawing/2014/main" id="{E815BBE3-DEC1-4C99-9684-7DC4BA842FC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13878" y="2361056"/>
            <a:ext cx="3649219" cy="364921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B6354C6-715C-4F31-8903-982FBA7E6FFF}"/>
              </a:ext>
            </a:extLst>
          </p:cNvPr>
          <p:cNvSpPr>
            <a:spLocks noGrp="1"/>
          </p:cNvSpPr>
          <p:nvPr>
            <p:ph idx="1"/>
          </p:nvPr>
        </p:nvSpPr>
        <p:spPr>
          <a:xfrm>
            <a:off x="6340830" y="3429000"/>
            <a:ext cx="4963274" cy="3909392"/>
          </a:xfrm>
        </p:spPr>
        <p:txBody>
          <a:bodyPr>
            <a:normAutofit fontScale="92500"/>
          </a:bodyPr>
          <a:lstStyle/>
          <a:p>
            <a:r>
              <a:rPr lang="en-US" altLang="en-US" sz="2600" dirty="0">
                <a:latin typeface="Times New Roman" panose="02020603050405020304" pitchFamily="18" charset="0"/>
                <a:cs typeface="Times New Roman" panose="02020603050405020304" pitchFamily="18" charset="0"/>
              </a:rPr>
              <a:t>In this method, After visiting a vertex v, which is adjacent to w1, w2, w3, ...;  Next we visit one of v's adjacent vertices, w1 say.  Next, we visit all vertices adjacent to w1 before coming back to w2, etc.</a:t>
            </a:r>
          </a:p>
          <a:p>
            <a:endParaRPr lang="en-US" altLang="en-US" sz="2600" dirty="0">
              <a:latin typeface="Times New Roman" panose="02020603050405020304" pitchFamily="18" charset="0"/>
              <a:cs typeface="Times New Roman" panose="02020603050405020304" pitchFamily="18" charset="0"/>
            </a:endParaRPr>
          </a:p>
          <a:p>
            <a:r>
              <a:rPr lang="en-US" altLang="en-US" sz="2600" dirty="0">
                <a:latin typeface="Times New Roman" panose="02020603050405020304" pitchFamily="18" charset="0"/>
                <a:cs typeface="Times New Roman" panose="02020603050405020304" pitchFamily="18" charset="0"/>
              </a:rPr>
              <a:t>Must keep track of vertices already visited to avoid cycles.</a:t>
            </a:r>
          </a:p>
          <a:p>
            <a:endParaRPr lang="en-US" altLang="en-US" dirty="0">
              <a:solidFill>
                <a:schemeClr val="accent2"/>
              </a:solidFill>
              <a:latin typeface="Calibri" panose="020F0502020204030204" pitchFamily="34" charset="0"/>
            </a:endParaRPr>
          </a:p>
          <a:p>
            <a:endParaRPr lang="en-US" altLang="en-US" dirty="0">
              <a:solidFill>
                <a:schemeClr val="accent2"/>
              </a:solidFill>
              <a:latin typeface="Calibri" panose="020F0502020204030204" pitchFamily="34" charset="0"/>
            </a:endParaRPr>
          </a:p>
          <a:p>
            <a:endParaRPr lang="en-US" dirty="0"/>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64892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EC3D40-4A79-4665-A5CB-BB6D7E4D1DEF}"/>
              </a:ext>
            </a:extLst>
          </p:cNvPr>
          <p:cNvPicPr>
            <a:picLocks noGrp="1" noChangeAspect="1"/>
          </p:cNvPicPr>
          <p:nvPr>
            <p:ph idx="1"/>
          </p:nvPr>
        </p:nvPicPr>
        <p:blipFill>
          <a:blip r:embed="rId2"/>
          <a:stretch>
            <a:fillRect/>
          </a:stretch>
        </p:blipFill>
        <p:spPr>
          <a:xfrm>
            <a:off x="0" y="0"/>
            <a:ext cx="12191999" cy="6858000"/>
          </a:xfrm>
        </p:spPr>
      </p:pic>
    </p:spTree>
    <p:extLst>
      <p:ext uri="{BB962C8B-B14F-4D97-AF65-F5344CB8AC3E}">
        <p14:creationId xmlns:p14="http://schemas.microsoft.com/office/powerpoint/2010/main" val="384367142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otalTime>1054</TotalTime>
  <Words>560</Words>
  <Application>Microsoft Office PowerPoint</Application>
  <PresentationFormat>Widescreen</PresentationFormat>
  <Paragraphs>86</Paragraphs>
  <Slides>14</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0</vt:i4>
      </vt:variant>
      <vt:variant>
        <vt:lpstr>Slide Titles</vt:lpstr>
      </vt:variant>
      <vt:variant>
        <vt:i4>14</vt:i4>
      </vt:variant>
    </vt:vector>
  </HeadingPairs>
  <TitlesOfParts>
    <vt:vector size="25" baseType="lpstr">
      <vt:lpstr>-apple-system</vt:lpstr>
      <vt:lpstr>Arial</vt:lpstr>
      <vt:lpstr>Calibri</vt:lpstr>
      <vt:lpstr>Cambria Math</vt:lpstr>
      <vt:lpstr>Gill Sans MT</vt:lpstr>
      <vt:lpstr>Monotype Sorts</vt:lpstr>
      <vt:lpstr>Open Sans</vt:lpstr>
      <vt:lpstr>SFMono-Regular</vt:lpstr>
      <vt:lpstr>Times New Roman</vt:lpstr>
      <vt:lpstr>Wingdings 2</vt:lpstr>
      <vt:lpstr>Dividend</vt:lpstr>
      <vt:lpstr>Introduction to graphs </vt:lpstr>
      <vt:lpstr>Introductions</vt:lpstr>
      <vt:lpstr>Terminologies </vt:lpstr>
      <vt:lpstr>terminologies</vt:lpstr>
      <vt:lpstr>Graph representation – Adjacency matrix</vt:lpstr>
      <vt:lpstr>Graph representation – adjacency list</vt:lpstr>
      <vt:lpstr>Adjacency matrix vs adjacency list</vt:lpstr>
      <vt:lpstr>Depth first search</vt:lpstr>
      <vt:lpstr>PowerPoint Presentation</vt:lpstr>
      <vt:lpstr>Breadth first search</vt:lpstr>
      <vt:lpstr>PowerPoint Presentation</vt:lpstr>
      <vt:lpstr>Shortest path algorithm</vt:lpstr>
      <vt:lpstr>Dijkstra’s algorithm</vt:lpstr>
      <vt:lpstr>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graphs </dc:title>
  <dc:creator>MAHE</dc:creator>
  <cp:lastModifiedBy>Nimesh Nawalakha</cp:lastModifiedBy>
  <cp:revision>3</cp:revision>
  <dcterms:created xsi:type="dcterms:W3CDTF">2019-08-15T16:14:33Z</dcterms:created>
  <dcterms:modified xsi:type="dcterms:W3CDTF">2019-08-22T12:07:12Z</dcterms:modified>
</cp:coreProperties>
</file>