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687" r:id="rId2"/>
    <p:sldId id="702" r:id="rId3"/>
    <p:sldId id="723" r:id="rId4"/>
    <p:sldId id="703" r:id="rId5"/>
    <p:sldId id="710" r:id="rId6"/>
    <p:sldId id="704" r:id="rId7"/>
    <p:sldId id="724" r:id="rId8"/>
    <p:sldId id="705" r:id="rId9"/>
    <p:sldId id="721" r:id="rId10"/>
    <p:sldId id="706" r:id="rId11"/>
    <p:sldId id="725" r:id="rId12"/>
    <p:sldId id="707" r:id="rId13"/>
    <p:sldId id="71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70" d="100"/>
          <a:sy n="70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>
            <a:extLst>
              <a:ext uri="{FF2B5EF4-FFF2-40B4-BE49-F238E27FC236}">
                <a16:creationId xmlns:a16="http://schemas.microsoft.com/office/drawing/2014/main" id="{D60F64D7-8844-4F32-83B3-D3FA2677E5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BDD816AE-8744-4549-B940-5A22814D11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5524" name="Rectangle 4">
            <a:extLst>
              <a:ext uri="{FF2B5EF4-FFF2-40B4-BE49-F238E27FC236}">
                <a16:creationId xmlns:a16="http://schemas.microsoft.com/office/drawing/2014/main" id="{04DA8C87-8EB5-4C1D-B98B-5E9E29C38D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5525" name="Rectangle 5">
            <a:extLst>
              <a:ext uri="{FF2B5EF4-FFF2-40B4-BE49-F238E27FC236}">
                <a16:creationId xmlns:a16="http://schemas.microsoft.com/office/drawing/2014/main" id="{0CCCD8C8-C078-42ED-B4D5-B57792E572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D4BE11-93D0-43BC-99FF-4E08A066D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F15BFAFC-9033-496F-9607-E8DE7A6D2F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7D3CF8FB-A5CB-48C3-9E21-6F2D206958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B7ABBD9-0008-4F16-A637-03C9787331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5F15224C-E2E7-42D1-B647-5E4789ACB9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2518" name="Rectangle 6">
            <a:extLst>
              <a:ext uri="{FF2B5EF4-FFF2-40B4-BE49-F238E27FC236}">
                <a16:creationId xmlns:a16="http://schemas.microsoft.com/office/drawing/2014/main" id="{58266148-883D-4BA8-98D6-EA24619AA1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2519" name="Rectangle 7">
            <a:extLst>
              <a:ext uri="{FF2B5EF4-FFF2-40B4-BE49-F238E27FC236}">
                <a16:creationId xmlns:a16="http://schemas.microsoft.com/office/drawing/2014/main" id="{F112F0D1-A128-40E8-AEC9-839225A68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6D12CD-F39B-48CA-845C-9B675FE5E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CBE51BF-D06E-402F-81CA-5656530FA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95995E1-27A6-4F5B-8B4A-7FA566D8C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72978AA-BE5D-4BAC-804E-DE3897E54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DD16F7C-218A-4140-AFC3-0E04C62A1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77B60C6-A484-46B9-9C84-D143B7BDD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2D3179-1EF4-4DA0-8434-832E47330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C2D048-8143-4704-9DF3-3B38ED83B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7FD2E4-164A-4160-8EB3-248CEDC4B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8D5A3B-E8AD-4A86-8695-1CA39A1B8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CC39E70-67CC-4BFF-BB29-35EF8DD20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9228301-0DF3-4E01-8A11-9AC8A0BCE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9C34A54-04C9-417E-85D1-984F5253A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EA77A45-1BF5-445A-8148-83BDFCF82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E47E90B-131B-451C-B88F-0A4E7A547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08B498-13AB-4400-BD7F-4A70800E7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CED9E13-B47E-4F5D-A9B7-B3586FE40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F27462B-AD5C-47C2-8DD7-3CF413827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BDCCEF-4655-41E5-8F35-45F5FEFE5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B496956-00C7-4745-8832-E3C2DF800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C3EFAC1-1F49-45BD-AB45-DF90ED4C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7EB9FEA-8C56-4126-BCA3-A5B4B19188C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ED08AAA-B14D-4E0D-858D-77F916415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C1A2ED5-3F2B-4A6B-8FC1-2AA584577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BDCC3A5-6127-43CA-9E53-933166D96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3CE845F-2D26-40FB-87A7-A534181DA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3B77251-D349-48EB-92D3-38F9E3E92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9EB7D1C-CE2D-452A-A336-E75AFFB36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620E6C0-D5DE-46F9-A757-91F265DB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9F46B74-3188-49B4-BA5B-A94BD4DE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495595A-7631-49E5-BA06-D6886910EC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65D0DD6C-670B-4387-89EC-61EBFAC965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327337A2-2539-43AC-84D8-1FA2C560FF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19AFD18-0A4E-4A16-81CD-6DD664AC6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6B3FE96-D665-4A5E-9F39-195A6DC4E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F4116A4-3F3A-4CC5-BC19-091C3F439B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B153CCE-91E7-4EA9-BE38-5C38AB2E8C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17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AD80427-B72C-48EF-9581-DC9164C519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631682BE-EF9A-4D48-AABD-3A996D46F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56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15428E0-E87D-4295-AC1C-7B60C4DE7B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F6E775B7-C0A8-4FAE-BA3F-FC51036E2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32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7E45069F-8893-4C3D-A6B9-4439009130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BFE87495-ED18-4EAA-88AA-D2DA00AF5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6696074-9871-4D6C-A919-414456F683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33D619EA-745B-4F18-8B95-836519889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3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7336D26-F1D0-4DC4-B87B-8582D29E92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68FC139B-0E81-4380-8DF1-D10B70CD9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39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10B1709-59A8-4687-AB39-8A95C9FA43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21E6DBEF-B206-4471-A3A4-D6517F9CF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90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6C69B89-2BD5-4C1C-82AC-B69A53FADC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977FA68A-04A9-41C2-8ED7-26AD2D7FC1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26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2242EF1-63F0-484F-B9B3-92471AB534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D7CD2ACE-F5D9-4680-B1EA-4170DB1DF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384B680-7A05-4EEF-95F1-027201A4C8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7B0B85B7-77A6-483F-90BC-38DE975885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5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B576CCC-A954-48AC-BF44-05F056BB1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6453D84D-5F12-489B-A724-5BBAB8044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8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B66E686-FBB0-4181-8584-EF79858117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5.</a:t>
            </a:r>
            <a:fld id="{26522484-84C4-4F35-BA89-CF094EB29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8F8EB54F-A16F-4965-9629-E24B447C59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5.</a:t>
            </a:r>
            <a:fld id="{53458428-E180-48C1-B648-93473A7BB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>
            <a:extLst>
              <a:ext uri="{FF2B5EF4-FFF2-40B4-BE49-F238E27FC236}">
                <a16:creationId xmlns:a16="http://schemas.microsoft.com/office/drawing/2014/main" id="{250FDE96-7625-4549-9F64-3E55B2A2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89CD5D32-0091-4C5B-8816-59C41F4F5C0C}" type="slidenum">
              <a:rPr lang="en-US" altLang="en-US" sz="2000" smtClean="0">
                <a:solidFill>
                  <a:schemeClr val="bg2"/>
                </a:solidFill>
              </a:rPr>
              <a:pPr/>
              <a:t>1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797698" name="Rectangle 2">
            <a:extLst>
              <a:ext uri="{FF2B5EF4-FFF2-40B4-BE49-F238E27FC236}">
                <a16:creationId xmlns:a16="http://schemas.microsoft.com/office/drawing/2014/main" id="{1090217F-B24F-4ADC-BB04-937924EA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97699" name="Text Box 3">
            <a:extLst>
              <a:ext uri="{FF2B5EF4-FFF2-40B4-BE49-F238E27FC236}">
                <a16:creationId xmlns:a16="http://schemas.microsoft.com/office/drawing/2014/main" id="{A96C95A1-40BC-414C-BCA6-EE94648B5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659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5-2   ANALOG AND DIGITAL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12A45683-65D7-4B5F-A608-57CCC936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97701" name="Rectangle 5">
            <a:extLst>
              <a:ext uri="{FF2B5EF4-FFF2-40B4-BE49-F238E27FC236}">
                <a16:creationId xmlns:a16="http://schemas.microsoft.com/office/drawing/2014/main" id="{E130414B-F7E1-475E-A641-EF08FA01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843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Analog-to-analog conversion is the representation of analog information by an analog signal. One may ask why we need to modulate an analog signal; it is already analog. Modulation is needed if the medium is bandpass in nature or if only a bandpass channel is available to us. </a:t>
            </a:r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90201E4A-EC08-4910-8A8B-E8903E5A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Amplitude Modulation</a:t>
            </a:r>
            <a:endParaRPr lang="fr-FR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Frequency Modulation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Phase Modulation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7703" name="Text Box 7">
            <a:extLst>
              <a:ext uri="{FF2B5EF4-FFF2-40B4-BE49-F238E27FC236}">
                <a16:creationId xmlns:a16="http://schemas.microsoft.com/office/drawing/2014/main" id="{C7975259-458F-42C3-8121-BB55F907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4203700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AF787266-CBE8-4C18-B12E-53C16063E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D7324EC6-A83F-4A87-828D-9B9BD6C68E50}" type="slidenum">
              <a:rPr lang="en-US" altLang="en-US" sz="2000" smtClean="0">
                <a:solidFill>
                  <a:schemeClr val="bg2"/>
                </a:solidFill>
              </a:rPr>
              <a:pPr/>
              <a:t>10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1507" name="Line 2">
            <a:extLst>
              <a:ext uri="{FF2B5EF4-FFF2-40B4-BE49-F238E27FC236}">
                <a16:creationId xmlns:a16="http://schemas.microsoft.com/office/drawing/2014/main" id="{FC0020D8-1CA9-4507-8B6B-2F94EA765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ABB63781-F3D9-4007-9335-3232BF60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080A8CBA-3FB0-41BA-91FE-773349253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9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5.19  </a:t>
            </a:r>
            <a:r>
              <a:rPr lang="en-US" altLang="en-US" sz="2000" i="1">
                <a:latin typeface="Times New Roman" panose="02020603050405020304" pitchFamily="18" charset="0"/>
              </a:rPr>
              <a:t>FM band allocation</a:t>
            </a: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B6121667-BB60-4F99-9B39-9613C4804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1" name="Picture 6">
            <a:extLst>
              <a:ext uri="{FF2B5EF4-FFF2-40B4-BE49-F238E27FC236}">
                <a16:creationId xmlns:a16="http://schemas.microsoft.com/office/drawing/2014/main" id="{6D87D68E-C00E-4BC1-9BC2-45763384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089275"/>
            <a:ext cx="793432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A423229E-D6EC-4C75-B069-01BBAF71C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D5438E3D-12E0-40B8-832D-C0BF758EBAB1}" type="slidenum">
              <a:rPr lang="en-US" altLang="en-US" sz="2000" smtClean="0">
                <a:solidFill>
                  <a:schemeClr val="bg2"/>
                </a:solidFill>
              </a:rPr>
              <a:pPr/>
              <a:t>11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9EB44EE-2E55-4D3E-8FFD-F4778C505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Phase Modulation (PM)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43C8EAE-B554-484E-A3BA-2091377FD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The modulating signal only changes the phase of the carrier signal.</a:t>
            </a:r>
          </a:p>
          <a:p>
            <a:pPr eaLnBrk="1" hangingPunct="1"/>
            <a:r>
              <a:rPr lang="en-US" altLang="en-US"/>
              <a:t>The phase change manifests itself as a frequency change but the instantaneous frequency change is proportional to the derivative of the amplitude.</a:t>
            </a:r>
          </a:p>
          <a:p>
            <a:pPr eaLnBrk="1" hangingPunct="1"/>
            <a:r>
              <a:rPr lang="en-US" altLang="en-US"/>
              <a:t>The bandwidth is higher than for AM.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76542C08-CFB6-48D6-A54F-634CA9BE7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1D289AFC-5467-4F74-9FA4-B5CD668A12F4}" type="slidenum">
              <a:rPr lang="en-US" altLang="en-US" sz="2000" smtClean="0">
                <a:solidFill>
                  <a:schemeClr val="bg2"/>
                </a:solidFill>
              </a:rPr>
              <a:pPr/>
              <a:t>12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4579" name="Line 2">
            <a:extLst>
              <a:ext uri="{FF2B5EF4-FFF2-40B4-BE49-F238E27FC236}">
                <a16:creationId xmlns:a16="http://schemas.microsoft.com/office/drawing/2014/main" id="{4780C06D-2A68-44AD-A86E-4315D1F2E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3">
            <a:extLst>
              <a:ext uri="{FF2B5EF4-FFF2-40B4-BE49-F238E27FC236}">
                <a16:creationId xmlns:a16="http://schemas.microsoft.com/office/drawing/2014/main" id="{CCA59EDC-9777-45E9-A2EF-AAD72B222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698D10A5-C0C9-495F-9CA7-731E1123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5.20  </a:t>
            </a:r>
            <a:r>
              <a:rPr lang="en-US" altLang="en-US" sz="2000" i="1">
                <a:latin typeface="Times New Roman" panose="02020603050405020304" pitchFamily="18" charset="0"/>
              </a:rPr>
              <a:t>Phase modulation</a:t>
            </a:r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C6F616D6-AB54-4038-AE23-15628C2F5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id="{437113AC-31C1-44A8-A4A7-7A5632DD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600200"/>
            <a:ext cx="87757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C0CD7ED-CEF6-4910-A13B-0A6770A4C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98F0B446-9886-464C-A8F8-D36DD959749A}" type="slidenum">
              <a:rPr lang="en-US" altLang="en-US" sz="2000" smtClean="0">
                <a:solidFill>
                  <a:schemeClr val="bg2"/>
                </a:solidFill>
              </a:rPr>
              <a:pPr/>
              <a:t>13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512BEF4-F8EA-4B12-B069-90F986D21F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D41B2CD-CAFA-4B1E-8B3C-8E77BF1EA3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3E1792F9-02E9-400C-8A9B-3DBC8049A1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2D7ABD2F-B361-48C8-A0FE-675858C915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1B322D60-004F-4373-86BD-357FFCFCD1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2" name="Rectangle 7">
            <a:extLst>
              <a:ext uri="{FF2B5EF4-FFF2-40B4-BE49-F238E27FC236}">
                <a16:creationId xmlns:a16="http://schemas.microsoft.com/office/drawing/2014/main" id="{35704B73-3701-4AEA-B0BB-6EC8FBE910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3" name="Rectangle 8">
            <a:extLst>
              <a:ext uri="{FF2B5EF4-FFF2-40B4-BE49-F238E27FC236}">
                <a16:creationId xmlns:a16="http://schemas.microsoft.com/office/drawing/2014/main" id="{744E8C8D-F24C-4AD1-BC5D-FAB8547D1D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4EEA5D28-265B-4886-8C27-9D72E5E20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561B0F67-C456-4DD7-8B21-358F2A504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029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B4DD9F6E-2EE1-45E9-B9B0-22601058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4542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The total bandwidth required for PM can be determined from the bandwidth </a:t>
            </a:r>
            <a:br>
              <a:rPr lang="en-US" altLang="en-US"/>
            </a:br>
            <a:r>
              <a:rPr lang="en-US" altLang="en-US"/>
              <a:t>and maximum amplitude of the modulating signal:</a:t>
            </a:r>
            <a:br>
              <a:rPr lang="en-US" altLang="en-US"/>
            </a:br>
            <a:r>
              <a:rPr lang="en-US" altLang="en-US"/>
              <a:t>B</a:t>
            </a:r>
            <a:r>
              <a:rPr lang="en-US" altLang="en-US" baseline="-25000"/>
              <a:t>PM</a:t>
            </a:r>
            <a:r>
              <a:rPr lang="en-US" altLang="en-US"/>
              <a:t> = 2(1 + β)B.</a:t>
            </a:r>
          </a:p>
          <a:p>
            <a:pPr algn="ctr"/>
            <a:r>
              <a:rPr lang="en-US" altLang="en-US"/>
              <a:t>Where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/>
              <a:t> = 2 most often.</a:t>
            </a:r>
          </a:p>
        </p:txBody>
      </p:sp>
      <p:grpSp>
        <p:nvGrpSpPr>
          <p:cNvPr id="26637" name="Group 12">
            <a:extLst>
              <a:ext uri="{FF2B5EF4-FFF2-40B4-BE49-F238E27FC236}">
                <a16:creationId xmlns:a16="http://schemas.microsoft.com/office/drawing/2014/main" id="{597D7F40-C8AB-497A-99DC-DF78CAF7628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1143000" cy="566738"/>
            <a:chOff x="1200" y="1248"/>
            <a:chExt cx="720" cy="357"/>
          </a:xfrm>
        </p:grpSpPr>
        <p:pic>
          <p:nvPicPr>
            <p:cNvPr id="26638" name="Picture 13">
              <a:extLst>
                <a:ext uri="{FF2B5EF4-FFF2-40B4-BE49-F238E27FC236}">
                  <a16:creationId xmlns:a16="http://schemas.microsoft.com/office/drawing/2014/main" id="{2A85B390-925F-44C0-8EFD-42D110EFA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9" name="Text Box 14">
              <a:extLst>
                <a:ext uri="{FF2B5EF4-FFF2-40B4-BE49-F238E27FC236}">
                  <a16:creationId xmlns:a16="http://schemas.microsoft.com/office/drawing/2014/main" id="{CC20FCB4-2633-4099-A73C-93CA11799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9436643D-8E73-4AEC-8E53-4693E0D42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D2AE9477-A3A6-4FDC-BC81-9D420E57EE74}" type="slidenum">
              <a:rPr lang="en-US" altLang="en-US" sz="2000" smtClean="0">
                <a:solidFill>
                  <a:schemeClr val="bg2"/>
                </a:solidFill>
              </a:rPr>
              <a:pPr/>
              <a:t>2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7171" name="Line 2">
            <a:extLst>
              <a:ext uri="{FF2B5EF4-FFF2-40B4-BE49-F238E27FC236}">
                <a16:creationId xmlns:a16="http://schemas.microsoft.com/office/drawing/2014/main" id="{C5AA3B4C-28B1-4CD0-95E3-7BCF41E31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3">
            <a:extLst>
              <a:ext uri="{FF2B5EF4-FFF2-40B4-BE49-F238E27FC236}">
                <a16:creationId xmlns:a16="http://schemas.microsoft.com/office/drawing/2014/main" id="{CE73C5ED-3725-4F22-8298-F015ED8B4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D1629140-7610-4DBC-857E-8001C526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82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5.15  </a:t>
            </a:r>
            <a:r>
              <a:rPr lang="en-US" altLang="en-US" sz="2000" i="1">
                <a:latin typeface="Times New Roman" panose="02020603050405020304" pitchFamily="18" charset="0"/>
              </a:rPr>
              <a:t>Types of analog-to-analog modulation</a:t>
            </a:r>
          </a:p>
        </p:txBody>
      </p:sp>
      <p:sp>
        <p:nvSpPr>
          <p:cNvPr id="7174" name="Line 5">
            <a:extLst>
              <a:ext uri="{FF2B5EF4-FFF2-40B4-BE49-F238E27FC236}">
                <a16:creationId xmlns:a16="http://schemas.microsoft.com/office/drawing/2014/main" id="{6FC3A328-7C20-4827-883F-ED4A74DB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31DD766A-CF9F-4C28-B6BD-805746D8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486025"/>
            <a:ext cx="83915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24B9E17D-9605-48E8-8C50-3BFBAA071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891CBB9D-500F-4A90-9886-9B8E21559C88}" type="slidenum">
              <a:rPr lang="en-US" altLang="en-US" sz="2000" smtClean="0">
                <a:solidFill>
                  <a:schemeClr val="bg2"/>
                </a:solidFill>
              </a:rPr>
              <a:pPr/>
              <a:t>3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4DEEC61-1D2A-4000-A30F-11188D4ED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Amplitude Modulation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50C459B-7915-4DFF-A710-EDC94FBF1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carrier signal is modulated only in amplitude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modulating signal is the envelope of the carrier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required bandwidth is 2B, where B is the bandwidth of the modulating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Since on both sides of the carrier freq. f</a:t>
            </a:r>
            <a:r>
              <a:rPr lang="en-US" altLang="en-US" sz="2800" baseline="-25000"/>
              <a:t>c</a:t>
            </a:r>
            <a:r>
              <a:rPr lang="en-US" altLang="en-US" sz="2800"/>
              <a:t>, the spectrum is identical, we can discard one half, thus requiring a smaller bandwidth for transmission.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4B867BCB-5C74-4E58-A8B1-9015A2ED3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0CC73747-1BDA-4435-B510-BA6C09469A2F}" type="slidenum">
              <a:rPr lang="en-US" altLang="en-US" sz="2000" smtClean="0">
                <a:solidFill>
                  <a:schemeClr val="bg2"/>
                </a:solidFill>
              </a:rPr>
              <a:pPr/>
              <a:t>4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:a16="http://schemas.microsoft.com/office/drawing/2014/main" id="{A4C29B98-4CDE-4E32-AEE3-3E5ACD46D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10416F1A-E859-41B3-9109-2C6377B17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24E867BE-FEA8-46D2-BA96-219B4BBE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5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5.16  </a:t>
            </a:r>
            <a:r>
              <a:rPr lang="en-US" altLang="en-US" sz="2000" i="1">
                <a:latin typeface="Times New Roman" panose="02020603050405020304" pitchFamily="18" charset="0"/>
              </a:rPr>
              <a:t>Amplitude modulation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2B8E0E51-E561-4494-B468-0ECF763D4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:a16="http://schemas.microsoft.com/office/drawing/2014/main" id="{7324E62A-3A1E-436C-BAB5-D9837676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763713"/>
            <a:ext cx="8821737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A3C30199-2A08-4423-A04B-01266BA5C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E79E8569-BC44-4E3C-9CEE-1D4C53FE8618}" type="slidenum">
              <a:rPr lang="en-US" altLang="en-US" sz="2000" smtClean="0">
                <a:solidFill>
                  <a:schemeClr val="bg2"/>
                </a:solidFill>
              </a:rPr>
              <a:pPr/>
              <a:t>5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01B11F2-B0D8-43B6-B7A1-E64E38E25C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38B6F9A-7D84-4E35-8BE9-BB56B408CF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30B99D65-1B65-4AC7-9468-9BD4194FAF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B4519A1D-74AB-4296-AB97-53E0B9CD4B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55EE225C-04FA-4C9C-AD8B-54D1D0FFD5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367B9B31-8A27-4E8A-8E0C-6FC05D3751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D36024D4-2C51-4889-8AA3-4674A674CE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43A18E67-467A-4E62-99B8-9A97F3E10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479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id="{4885A902-82A5-4AAD-B0D9-86BFBE38D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2911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Rectangle 11">
            <a:extLst>
              <a:ext uri="{FF2B5EF4-FFF2-40B4-BE49-F238E27FC236}">
                <a16:creationId xmlns:a16="http://schemas.microsoft.com/office/drawing/2014/main" id="{BACF2F57-CE62-408A-9342-FF53F660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686050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br>
              <a:rPr lang="en-US" altLang="en-US"/>
            </a:br>
            <a:r>
              <a:rPr lang="en-US" altLang="en-US"/>
              <a:t>The total bandwidth required for AM </a:t>
            </a:r>
            <a:br>
              <a:rPr lang="en-US" altLang="en-US"/>
            </a:br>
            <a:r>
              <a:rPr lang="en-US" altLang="en-US"/>
              <a:t>can be determined</a:t>
            </a:r>
          </a:p>
          <a:p>
            <a:pPr algn="ctr"/>
            <a:r>
              <a:rPr lang="en-US" altLang="en-US"/>
              <a:t>from the bandwidth of the audio </a:t>
            </a:r>
            <a:br>
              <a:rPr lang="en-US" altLang="en-US"/>
            </a:br>
            <a:r>
              <a:rPr lang="en-US" altLang="en-US"/>
              <a:t>signal: B</a:t>
            </a:r>
            <a:r>
              <a:rPr lang="en-US" altLang="en-US" baseline="-25000"/>
              <a:t>AM</a:t>
            </a:r>
            <a:r>
              <a:rPr lang="en-US" altLang="en-US"/>
              <a:t> = 2B.</a:t>
            </a:r>
          </a:p>
        </p:txBody>
      </p:sp>
      <p:grpSp>
        <p:nvGrpSpPr>
          <p:cNvPr id="12301" name="Group 15">
            <a:extLst>
              <a:ext uri="{FF2B5EF4-FFF2-40B4-BE49-F238E27FC236}">
                <a16:creationId xmlns:a16="http://schemas.microsoft.com/office/drawing/2014/main" id="{89667154-94F8-47C0-9841-BB232042481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1143000" cy="566738"/>
            <a:chOff x="1200" y="1248"/>
            <a:chExt cx="720" cy="357"/>
          </a:xfrm>
        </p:grpSpPr>
        <p:pic>
          <p:nvPicPr>
            <p:cNvPr id="12302" name="Picture 16">
              <a:extLst>
                <a:ext uri="{FF2B5EF4-FFF2-40B4-BE49-F238E27FC236}">
                  <a16:creationId xmlns:a16="http://schemas.microsoft.com/office/drawing/2014/main" id="{108413C8-CD9A-458F-8696-6769697F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03" name="Text Box 17">
              <a:extLst>
                <a:ext uri="{FF2B5EF4-FFF2-40B4-BE49-F238E27FC236}">
                  <a16:creationId xmlns:a16="http://schemas.microsoft.com/office/drawing/2014/main" id="{B99ED262-D8CD-4EE8-AC6B-E894B3DBA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88BC0896-4742-48D1-A38A-58F022D14F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B43CB0DF-8B21-440B-A819-E70A4E66564A}" type="slidenum">
              <a:rPr lang="en-US" altLang="en-US" sz="2000" smtClean="0">
                <a:solidFill>
                  <a:schemeClr val="bg2"/>
                </a:solidFill>
              </a:rPr>
              <a:pPr/>
              <a:t>6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C8AC7B9B-43F7-4024-BA99-0FE8A3984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D16B3B39-2B82-47AA-BDAB-2419A260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CB7A171E-EE44-4647-B009-38A861ED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9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5.17  </a:t>
            </a:r>
            <a:r>
              <a:rPr lang="en-US" altLang="en-US" sz="2000" i="1">
                <a:latin typeface="Times New Roman" panose="02020603050405020304" pitchFamily="18" charset="0"/>
              </a:rPr>
              <a:t>AM band allocation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F8DE0C98-7222-4CA1-AB8D-00B2A7D91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479D52D3-0699-4142-A02A-CB29F69E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46438"/>
            <a:ext cx="691991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58833034-20D8-44B9-BC00-45C9E6DD2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5E2B822B-A0FE-41B7-9263-F02BDC67508B}" type="slidenum">
              <a:rPr lang="en-US" altLang="en-US" sz="2000" smtClean="0">
                <a:solidFill>
                  <a:schemeClr val="bg2"/>
                </a:solidFill>
              </a:rPr>
              <a:pPr/>
              <a:t>7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198FBCD-4E1B-4DD3-BDF1-E170FE22A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Frequency Modulation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0A413A5-6421-426A-B30B-B65FD12A0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The modulating signal changes the freq. f</a:t>
            </a:r>
            <a:r>
              <a:rPr lang="en-US" altLang="en-US" baseline="-25000"/>
              <a:t>c</a:t>
            </a:r>
            <a:r>
              <a:rPr lang="en-US" altLang="en-US"/>
              <a:t> of the carrier signal</a:t>
            </a:r>
          </a:p>
          <a:p>
            <a:pPr eaLnBrk="1" hangingPunct="1"/>
            <a:r>
              <a:rPr lang="en-US" altLang="en-US"/>
              <a:t>The bandwidth for FM is high</a:t>
            </a:r>
          </a:p>
          <a:p>
            <a:pPr eaLnBrk="1" hangingPunct="1"/>
            <a:r>
              <a:rPr lang="en-US" altLang="en-US"/>
              <a:t>It is approx. 10x the signal frequency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5FE659EF-D46A-48C8-9F42-200C19FD7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BE741780-F9E3-41A4-BFA1-063FC51B6AD6}" type="slidenum">
              <a:rPr lang="en-US" altLang="en-US" sz="2000" smtClean="0">
                <a:solidFill>
                  <a:schemeClr val="bg2"/>
                </a:solidFill>
              </a:rPr>
              <a:pPr/>
              <a:t>8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7411" name="Line 2">
            <a:extLst>
              <a:ext uri="{FF2B5EF4-FFF2-40B4-BE49-F238E27FC236}">
                <a16:creationId xmlns:a16="http://schemas.microsoft.com/office/drawing/2014/main" id="{9BA4A109-DD98-4829-BD06-10269554E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BE8554F1-735E-443C-AD47-F4FC419DB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936EFE2B-0D43-446F-8356-F88EDD2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20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5.18  </a:t>
            </a:r>
            <a:r>
              <a:rPr lang="en-US" altLang="en-US" sz="2000" i="1">
                <a:latin typeface="Times New Roman" panose="02020603050405020304" pitchFamily="18" charset="0"/>
              </a:rPr>
              <a:t>Frequency modulation</a:t>
            </a:r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9B8C9B29-68A4-41A8-ABF6-45270C809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15" name="Picture 6">
            <a:extLst>
              <a:ext uri="{FF2B5EF4-FFF2-40B4-BE49-F238E27FC236}">
                <a16:creationId xmlns:a16="http://schemas.microsoft.com/office/drawing/2014/main" id="{D0A190EF-A491-4C67-96F0-67927CE0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39200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2907AC14-85DF-40B8-9372-3C8343358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5.</a:t>
            </a:r>
            <a:fld id="{0C9D575A-FB67-43B3-B714-0FAECC878DF1}" type="slidenum">
              <a:rPr lang="en-US" altLang="en-US" sz="2000" smtClean="0">
                <a:solidFill>
                  <a:schemeClr val="bg2"/>
                </a:solidFill>
              </a:rPr>
              <a:pPr/>
              <a:t>9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B1A5C2D-2972-4C4D-84D7-487D6FBE76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6E698D4-CE80-4130-A7FE-E46AFECA28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F019F2F3-B3EA-4C6E-9BFF-62FF5980CE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3ED50CEB-8B5B-4324-87FF-88CB7AF0E9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B237B8E1-CB4D-4528-8CBB-0D006CEEB3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F446A313-9CFC-49E3-8BD7-5B1583A534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D8BD3F37-01DB-4111-AEBB-C57DCA20F0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C8652757-09E6-400E-8A9D-40982975F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D22B7921-D47C-46FA-94D1-086EE7D2B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724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Rectangle 11">
            <a:extLst>
              <a:ext uri="{FF2B5EF4-FFF2-40B4-BE49-F238E27FC236}">
                <a16:creationId xmlns:a16="http://schemas.microsoft.com/office/drawing/2014/main" id="{1375AFDA-444F-48A4-95A3-010E7A57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38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The total bandwidth required for FM can be determined from the bandwidth </a:t>
            </a:r>
            <a:br>
              <a:rPr lang="en-US" altLang="en-US"/>
            </a:br>
            <a:r>
              <a:rPr lang="en-US" altLang="en-US"/>
              <a:t>of the audio signal: B</a:t>
            </a:r>
            <a:r>
              <a:rPr lang="en-US" altLang="en-US" baseline="-25000"/>
              <a:t>FM</a:t>
            </a:r>
            <a:r>
              <a:rPr lang="en-US" altLang="en-US"/>
              <a:t> = 2(1 + β)B. Where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/>
              <a:t> is usually 4.</a:t>
            </a:r>
          </a:p>
        </p:txBody>
      </p:sp>
      <p:grpSp>
        <p:nvGrpSpPr>
          <p:cNvPr id="19469" name="Group 12">
            <a:extLst>
              <a:ext uri="{FF2B5EF4-FFF2-40B4-BE49-F238E27FC236}">
                <a16:creationId xmlns:a16="http://schemas.microsoft.com/office/drawing/2014/main" id="{41C96FAA-9464-46CF-B7C4-A96644920C9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9470" name="Picture 13">
              <a:extLst>
                <a:ext uri="{FF2B5EF4-FFF2-40B4-BE49-F238E27FC236}">
                  <a16:creationId xmlns:a16="http://schemas.microsoft.com/office/drawing/2014/main" id="{8433E2D5-A0CD-4C78-931A-78829DE2F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71" name="Text Box 14">
              <a:extLst>
                <a:ext uri="{FF2B5EF4-FFF2-40B4-BE49-F238E27FC236}">
                  <a16:creationId xmlns:a16="http://schemas.microsoft.com/office/drawing/2014/main" id="{BC0692DD-EAAE-47F4-8CBA-98655911C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302</Words>
  <Application>Microsoft Office PowerPoint</Application>
  <PresentationFormat>On-screen Show (4:3)</PresentationFormat>
  <Paragraphs>46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Blends</vt:lpstr>
      <vt:lpstr>PowerPoint Presentation</vt:lpstr>
      <vt:lpstr>PowerPoint Presentation</vt:lpstr>
      <vt:lpstr>Amplitude Modulation</vt:lpstr>
      <vt:lpstr>PowerPoint Presentation</vt:lpstr>
      <vt:lpstr>PowerPoint Presentation</vt:lpstr>
      <vt:lpstr>PowerPoint Presentation</vt:lpstr>
      <vt:lpstr>Frequency Modulation</vt:lpstr>
      <vt:lpstr>PowerPoint Presentation</vt:lpstr>
      <vt:lpstr>PowerPoint Presentation</vt:lpstr>
      <vt:lpstr>PowerPoint Presentation</vt:lpstr>
      <vt:lpstr>Phase Modulation (PM)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clyson dsouza</cp:lastModifiedBy>
  <cp:revision>159</cp:revision>
  <dcterms:created xsi:type="dcterms:W3CDTF">2000-01-15T04:50:39Z</dcterms:created>
  <dcterms:modified xsi:type="dcterms:W3CDTF">2019-09-18T11:08:58Z</dcterms:modified>
</cp:coreProperties>
</file>