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722" r:id="rId5"/>
    <p:sldId id="723" r:id="rId6"/>
    <p:sldId id="691" r:id="rId7"/>
    <p:sldId id="724" r:id="rId8"/>
    <p:sldId id="757" r:id="rId9"/>
    <p:sldId id="726" r:id="rId10"/>
    <p:sldId id="727" r:id="rId11"/>
    <p:sldId id="728" r:id="rId12"/>
    <p:sldId id="758" r:id="rId13"/>
    <p:sldId id="765" r:id="rId14"/>
    <p:sldId id="736" r:id="rId15"/>
  </p:sldIdLst>
  <p:sldSz cx="6858000" cy="5143500"/>
  <p:notesSz cx="7099300" cy="10234613"/>
  <p:defaultTextStyle>
    <a:defPPr>
      <a:defRPr lang="es-E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F103"/>
    <a:srgbClr val="F6B729"/>
    <a:srgbClr val="E8B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5510" autoAdjust="0"/>
  </p:normalViewPr>
  <p:slideViewPr>
    <p:cSldViewPr snapToGrid="0" showGuides="1">
      <p:cViewPr varScale="1">
        <p:scale>
          <a:sx n="133" d="100"/>
          <a:sy n="133" d="100"/>
        </p:scale>
        <p:origin x="1168" y="43"/>
      </p:cViewPr>
      <p:guideLst>
        <p:guide orient="horz" pos="162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128"/>
    </p:cViewPr>
  </p:sorterViewPr>
  <p:notesViewPr>
    <p:cSldViewPr snapToGrid="0" showGuides="1">
      <p:cViewPr varScale="1">
        <p:scale>
          <a:sx n="78" d="100"/>
          <a:sy n="78" d="100"/>
        </p:scale>
        <p:origin x="398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FF601-D2D1-466F-B928-B5E1D483E432}" type="datetimeFigureOut">
              <a:rPr lang="es-ES" smtClean="0"/>
              <a:t>26/01/2022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582055-73DC-49B6-86F9-90F690BE3C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99322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9040" tIns="49521" rIns="99040" bIns="49521" rtlCol="0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9040" tIns="49521" rIns="99040" bIns="49521" rtlCol="0"/>
          <a:lstStyle>
            <a:lvl1pPr algn="r">
              <a:defRPr sz="1300"/>
            </a:lvl1pPr>
          </a:lstStyle>
          <a:p>
            <a:fld id="{F5898B0A-E9F1-4A79-A03B-17B1C5AE51DD}" type="datetimeFigureOut">
              <a:rPr lang="es-ES" smtClean="0"/>
              <a:pPr/>
              <a:t>26/01/2022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9938"/>
            <a:ext cx="5114925" cy="3835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1" rIns="99040" bIns="49521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1" rIns="99040" bIns="49521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1" rIns="99040" bIns="49521" rtlCol="0" anchor="b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1" rIns="99040" bIns="49521" rtlCol="0" anchor="b"/>
          <a:lstStyle>
            <a:lvl1pPr algn="r">
              <a:defRPr sz="1300"/>
            </a:lvl1pPr>
          </a:lstStyle>
          <a:p>
            <a:fld id="{2DA125AC-0053-4F4C-A9DF-A881F7FB7B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8915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0000" y="1454707"/>
            <a:ext cx="5173594" cy="2139553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noProof="0"/>
              <a:t>Haga clic para modificar el estilo de título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999" y="3614500"/>
            <a:ext cx="5173595" cy="112514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Haga clic para modificar el estilo de texto del patrón</a:t>
            </a:r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144" y="418441"/>
            <a:ext cx="1697084" cy="81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755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4631" y="1855708"/>
            <a:ext cx="5174187" cy="2045732"/>
          </a:xfrm>
        </p:spPr>
        <p:txBody>
          <a:bodyPr>
            <a:noAutofit/>
          </a:bodyPr>
          <a:lstStyle>
            <a:lvl1pPr marL="0" indent="0" algn="l">
              <a:buNone/>
              <a:defRPr lang="en-US" sz="4000" b="0" kern="1200" dirty="0">
                <a:solidFill>
                  <a:srgbClr val="F6B729"/>
                </a:solidFill>
                <a:latin typeface="+mj-lt"/>
                <a:ea typeface="+mn-ea"/>
                <a:cs typeface="+mn-cs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/>
              <a:t>Haga clic para modificar el estilo de subtítulo del patrón</a:t>
            </a: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144" y="418441"/>
            <a:ext cx="1697084" cy="81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274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Haga clic para modificar el estilo de texto del patrón</a:t>
            </a:r>
          </a:p>
          <a:p>
            <a:pPr lvl="1"/>
            <a:r>
              <a:rPr lang="en-US" noProof="0"/>
              <a:t>Segundo nivel</a:t>
            </a:r>
          </a:p>
          <a:p>
            <a:pPr lvl="2"/>
            <a:r>
              <a:rPr lang="en-US" noProof="0"/>
              <a:t>Tercer nivel</a:t>
            </a:r>
          </a:p>
          <a:p>
            <a:pPr lvl="3"/>
            <a:r>
              <a:rPr lang="en-US" noProof="0"/>
              <a:t>Cuarto nivel</a:t>
            </a:r>
          </a:p>
          <a:p>
            <a:pPr lvl="4"/>
            <a:r>
              <a:rPr lang="en-US" noProof="0"/>
              <a:t>Quinto nivel</a:t>
            </a:r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161164" y="4838383"/>
            <a:ext cx="503796" cy="274637"/>
          </a:xfrm>
          <a:prstGeom prst="rect">
            <a:avLst/>
          </a:prstGeom>
        </p:spPr>
        <p:txBody>
          <a:bodyPr/>
          <a:lstStyle/>
          <a:p>
            <a:pPr algn="ctr"/>
            <a:fld id="{D37213CB-1ECD-4F3D-B179-C0F228892E9C}" type="slidenum">
              <a:rPr lang="en-US" noProof="0" smtClean="0"/>
              <a:pPr algn="ctr"/>
              <a:t>‹Nº›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00887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0797" y="1369219"/>
            <a:ext cx="2682503" cy="3263504"/>
          </a:xfrm>
        </p:spPr>
        <p:txBody>
          <a:bodyPr/>
          <a:lstStyle/>
          <a:p>
            <a:pPr lvl="0"/>
            <a:r>
              <a:rPr lang="en-US" noProof="0"/>
              <a:t>Haga clic para modificar el estilo de texto del patrón</a:t>
            </a:r>
          </a:p>
          <a:p>
            <a:pPr lvl="1"/>
            <a:r>
              <a:rPr lang="en-US" noProof="0"/>
              <a:t>Segundo nivel</a:t>
            </a:r>
          </a:p>
          <a:p>
            <a:pPr lvl="2"/>
            <a:r>
              <a:rPr lang="en-US" noProof="0"/>
              <a:t>Tercer nivel</a:t>
            </a:r>
          </a:p>
          <a:p>
            <a:pPr lvl="3"/>
            <a:r>
              <a:rPr lang="en-US" noProof="0"/>
              <a:t>Cuarto nivel</a:t>
            </a:r>
          </a:p>
          <a:p>
            <a:pPr lvl="4"/>
            <a:r>
              <a:rPr lang="en-US" noProof="0"/>
              <a:t>Quinto nivel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69030" y="1369219"/>
            <a:ext cx="2717483" cy="3263504"/>
          </a:xfrm>
        </p:spPr>
        <p:txBody>
          <a:bodyPr/>
          <a:lstStyle/>
          <a:p>
            <a:pPr lvl="0"/>
            <a:r>
              <a:rPr lang="en-US" noProof="0"/>
              <a:t>Haga clic para modificar el estilo de texto del patrón</a:t>
            </a:r>
          </a:p>
          <a:p>
            <a:pPr lvl="1"/>
            <a:r>
              <a:rPr lang="en-US" noProof="0"/>
              <a:t>Segundo nivel</a:t>
            </a:r>
          </a:p>
          <a:p>
            <a:pPr lvl="2"/>
            <a:r>
              <a:rPr lang="en-US" noProof="0"/>
              <a:t>Tercer nivel</a:t>
            </a:r>
          </a:p>
          <a:p>
            <a:pPr lvl="3"/>
            <a:r>
              <a:rPr lang="en-US" noProof="0"/>
              <a:t>Cuarto nivel</a:t>
            </a:r>
          </a:p>
          <a:p>
            <a:pPr lvl="4"/>
            <a:r>
              <a:rPr lang="en-US" noProof="0"/>
              <a:t>Quinto nivel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6161164" y="4838383"/>
            <a:ext cx="503796" cy="274637"/>
          </a:xfrm>
          <a:prstGeom prst="rect">
            <a:avLst/>
          </a:prstGeom>
        </p:spPr>
        <p:txBody>
          <a:bodyPr/>
          <a:lstStyle/>
          <a:p>
            <a:pPr algn="ctr"/>
            <a:fld id="{D37213CB-1ECD-4F3D-B179-C0F228892E9C}" type="slidenum">
              <a:rPr lang="en-US" noProof="0" smtClean="0"/>
              <a:pPr algn="ctr"/>
              <a:t>‹Nº›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97465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161164" y="4838383"/>
            <a:ext cx="503796" cy="274637"/>
          </a:xfrm>
          <a:prstGeom prst="rect">
            <a:avLst/>
          </a:prstGeom>
        </p:spPr>
        <p:txBody>
          <a:bodyPr/>
          <a:lstStyle/>
          <a:p>
            <a:pPr algn="ctr"/>
            <a:fld id="{D37213CB-1ECD-4F3D-B179-C0F228892E9C}" type="slidenum">
              <a:rPr lang="es-ES" smtClean="0"/>
              <a:pPr algn="ctr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3075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6647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7" name="Picture 1" descr="C:\Users\euge\Desktop\COLOCAR\MarcaAguaCOMILLAS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4448174" cy="5169169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9989" y="60431"/>
            <a:ext cx="5934141" cy="76252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noProof="0" dirty="0" err="1"/>
              <a:t>Haga</a:t>
            </a:r>
            <a:r>
              <a:rPr lang="en-US" noProof="0" dirty="0"/>
              <a:t> </a:t>
            </a:r>
            <a:r>
              <a:rPr lang="en-US" noProof="0" dirty="0" err="1"/>
              <a:t>clic</a:t>
            </a:r>
            <a:r>
              <a:rPr lang="en-US" noProof="0" dirty="0"/>
              <a:t> </a:t>
            </a:r>
            <a:r>
              <a:rPr lang="en-US" noProof="0" dirty="0" err="1"/>
              <a:t>para</a:t>
            </a:r>
            <a:r>
              <a:rPr lang="en-US" noProof="0" dirty="0"/>
              <a:t> </a:t>
            </a:r>
            <a:r>
              <a:rPr lang="en-US" noProof="0" dirty="0" err="1"/>
              <a:t>modificar</a:t>
            </a:r>
            <a:r>
              <a:rPr lang="en-US" noProof="0" dirty="0"/>
              <a:t> el </a:t>
            </a:r>
            <a:r>
              <a:rPr lang="en-US" noProof="0" dirty="0" err="1"/>
              <a:t>estilo</a:t>
            </a:r>
            <a:r>
              <a:rPr lang="en-US" noProof="0" dirty="0"/>
              <a:t> de </a:t>
            </a:r>
            <a:r>
              <a:rPr lang="en-US" noProof="0" dirty="0" err="1"/>
              <a:t>título</a:t>
            </a:r>
            <a:r>
              <a:rPr lang="en-US" noProof="0" dirty="0"/>
              <a:t> del </a:t>
            </a:r>
            <a:r>
              <a:rPr lang="en-US" noProof="0" dirty="0" err="1"/>
              <a:t>patrón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989" y="894080"/>
            <a:ext cx="5934141" cy="38709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 dirty="0" err="1"/>
              <a:t>Haga</a:t>
            </a:r>
            <a:r>
              <a:rPr lang="en-US" noProof="0" dirty="0"/>
              <a:t> </a:t>
            </a:r>
            <a:r>
              <a:rPr lang="en-US" noProof="0" dirty="0" err="1"/>
              <a:t>clic</a:t>
            </a:r>
            <a:r>
              <a:rPr lang="en-US" noProof="0" dirty="0"/>
              <a:t> </a:t>
            </a:r>
            <a:r>
              <a:rPr lang="en-US" noProof="0" dirty="0" err="1"/>
              <a:t>para</a:t>
            </a:r>
            <a:r>
              <a:rPr lang="en-US" noProof="0" dirty="0"/>
              <a:t> </a:t>
            </a:r>
            <a:r>
              <a:rPr lang="en-US" noProof="0" dirty="0" err="1"/>
              <a:t>modificar</a:t>
            </a:r>
            <a:r>
              <a:rPr lang="en-US" noProof="0" dirty="0"/>
              <a:t> el </a:t>
            </a:r>
            <a:r>
              <a:rPr lang="en-US" noProof="0" dirty="0" err="1"/>
              <a:t>estilo</a:t>
            </a:r>
            <a:r>
              <a:rPr lang="en-US" noProof="0" dirty="0"/>
              <a:t> de </a:t>
            </a:r>
            <a:r>
              <a:rPr lang="en-US" noProof="0" dirty="0" err="1"/>
              <a:t>texto</a:t>
            </a:r>
            <a:r>
              <a:rPr lang="en-US" noProof="0" dirty="0"/>
              <a:t> del </a:t>
            </a:r>
            <a:r>
              <a:rPr lang="en-US" noProof="0" dirty="0" err="1"/>
              <a:t>patrón</a:t>
            </a:r>
            <a:endParaRPr lang="en-US" noProof="0" dirty="0"/>
          </a:p>
          <a:p>
            <a:pPr lvl="1"/>
            <a:r>
              <a:rPr lang="en-US" noProof="0" dirty="0"/>
              <a:t>Segundo </a:t>
            </a:r>
            <a:r>
              <a:rPr lang="en-US" noProof="0" dirty="0" err="1"/>
              <a:t>nivel</a:t>
            </a:r>
            <a:endParaRPr lang="en-US" noProof="0" dirty="0"/>
          </a:p>
          <a:p>
            <a:pPr lvl="2"/>
            <a:r>
              <a:rPr lang="en-US" noProof="0" dirty="0" err="1"/>
              <a:t>Tercer</a:t>
            </a:r>
            <a:r>
              <a:rPr lang="en-US" noProof="0" dirty="0"/>
              <a:t> </a:t>
            </a:r>
            <a:r>
              <a:rPr lang="en-US" noProof="0" dirty="0" err="1"/>
              <a:t>nivel</a:t>
            </a:r>
            <a:endParaRPr lang="en-US" noProof="0" dirty="0"/>
          </a:p>
          <a:p>
            <a:pPr lvl="3"/>
            <a:r>
              <a:rPr lang="en-US" noProof="0" dirty="0"/>
              <a:t>Cuarto </a:t>
            </a:r>
            <a:r>
              <a:rPr lang="en-US" noProof="0" dirty="0" err="1"/>
              <a:t>nivel</a:t>
            </a:r>
            <a:endParaRPr lang="en-US" noProof="0" dirty="0"/>
          </a:p>
          <a:p>
            <a:pPr lvl="4"/>
            <a:r>
              <a:rPr lang="en-US" noProof="0" dirty="0" err="1"/>
              <a:t>Quinto</a:t>
            </a:r>
            <a:r>
              <a:rPr lang="en-US" noProof="0" dirty="0"/>
              <a:t> </a:t>
            </a:r>
            <a:r>
              <a:rPr lang="en-US" noProof="0" dirty="0" err="1"/>
              <a:t>nivel</a:t>
            </a:r>
            <a:endParaRPr lang="en-US" noProof="0" dirty="0"/>
          </a:p>
        </p:txBody>
      </p:sp>
      <p:cxnSp>
        <p:nvCxnSpPr>
          <p:cNvPr id="7" name="Conector recto 6"/>
          <p:cNvCxnSpPr/>
          <p:nvPr/>
        </p:nvCxnSpPr>
        <p:spPr>
          <a:xfrm>
            <a:off x="-6090" y="5163820"/>
            <a:ext cx="6864090" cy="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419205" y="4276352"/>
            <a:ext cx="1288696" cy="243398"/>
          </a:xfrm>
          <a:prstGeom prst="rect">
            <a:avLst/>
          </a:prstGeom>
        </p:spPr>
      </p:pic>
      <p:sp>
        <p:nvSpPr>
          <p:cNvPr id="14" name="Rectangle 41"/>
          <p:cNvSpPr>
            <a:spLocks noChangeArrowheads="1"/>
          </p:cNvSpPr>
          <p:nvPr/>
        </p:nvSpPr>
        <p:spPr bwMode="auto">
          <a:xfrm>
            <a:off x="6148519" y="4815554"/>
            <a:ext cx="504945" cy="3052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r" defTabSz="762000" eaLnBrk="0" hangingPunct="0">
              <a:defRPr/>
            </a:pPr>
            <a:fld id="{11564133-8E01-494E-9A79-52127C69F167}" type="slidenum">
              <a:rPr lang="en-US" sz="1400" b="0" smtClean="0"/>
              <a:pPr algn="r" defTabSz="762000" eaLnBrk="0" hangingPunct="0">
                <a:defRPr/>
              </a:pPr>
              <a:t>‹Nº›</a:t>
            </a:fld>
            <a:endParaRPr lang="en-US" sz="1400" b="0"/>
          </a:p>
        </p:txBody>
      </p:sp>
    </p:spTree>
    <p:extLst>
      <p:ext uri="{BB962C8B-B14F-4D97-AF65-F5344CB8AC3E}">
        <p14:creationId xmlns:p14="http://schemas.microsoft.com/office/powerpoint/2010/main" val="3893326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62" r:id="rId3"/>
    <p:sldLayoutId id="2147483664" r:id="rId4"/>
    <p:sldLayoutId id="2147483666" r:id="rId5"/>
    <p:sldLayoutId id="2147483667" r:id="rId6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rgbClr val="F6B729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j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j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5"/>
          <p:cNvSpPr>
            <a:spLocks noGrp="1"/>
          </p:cNvSpPr>
          <p:nvPr>
            <p:ph type="title"/>
          </p:nvPr>
        </p:nvSpPr>
        <p:spPr>
          <a:xfrm>
            <a:off x="1003923" y="2098526"/>
            <a:ext cx="5535024" cy="1539348"/>
          </a:xfrm>
        </p:spPr>
        <p:txBody>
          <a:bodyPr anchor="t" anchorCtr="0"/>
          <a:lstStyle/>
          <a:p>
            <a:pPr algn="ctr"/>
            <a:r>
              <a:rPr lang="es-ES" sz="2800" b="1" dirty="0"/>
              <a:t>OFDM</a:t>
            </a:r>
            <a:br>
              <a:rPr lang="es-ES" sz="2800" b="1" dirty="0"/>
            </a:br>
            <a:r>
              <a:rPr lang="es-ES" sz="1000" b="1" dirty="0"/>
              <a:t> </a:t>
            </a:r>
            <a:br>
              <a:rPr lang="en-US" sz="3200" b="1" dirty="0"/>
            </a:br>
            <a:r>
              <a:rPr lang="en-US" sz="1600" b="1" dirty="0" err="1"/>
              <a:t>Laboratorio</a:t>
            </a:r>
            <a:br>
              <a:rPr lang="en-US" sz="2800" b="1" dirty="0"/>
            </a:br>
            <a:r>
              <a:rPr lang="en-US" sz="1600" b="1" dirty="0" err="1"/>
              <a:t>Sistemas</a:t>
            </a:r>
            <a:r>
              <a:rPr lang="en-US" sz="1600" b="1" dirty="0"/>
              <a:t> de </a:t>
            </a:r>
            <a:r>
              <a:rPr lang="en-US" sz="1600" b="1" dirty="0" err="1"/>
              <a:t>Comunicaciones</a:t>
            </a:r>
            <a:r>
              <a:rPr lang="en-US" sz="1600" b="1" dirty="0"/>
              <a:t> II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565846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731521" y="726396"/>
            <a:ext cx="605997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/>
              <a:t>Degradación que sufre la transmisión por un error de frecuencia, en ausencia de dispersión por propagación </a:t>
            </a:r>
            <a:r>
              <a:rPr lang="es-ES" sz="1200" dirty="0" err="1"/>
              <a:t>multitrayecto</a:t>
            </a:r>
            <a:r>
              <a:rPr lang="es-ES" sz="1200" dirty="0"/>
              <a:t>. La fuente del error de frecuencia es normalmente el efecto </a:t>
            </a:r>
            <a:r>
              <a:rPr lang="es-ES" sz="1200" dirty="0" err="1"/>
              <a:t>Doppler</a:t>
            </a:r>
            <a:r>
              <a:rPr lang="es-ES" sz="1200" dirty="0"/>
              <a:t> asociado al movimiento del terminal, y debe tenerse en cuenta en el diseño de un sistema nuevo de comunicaciones móviles. Su efecto es tanto más pernicioso cuanto mayor sea el nivel de modulación y más baja la separación entre portadoras.</a:t>
            </a:r>
          </a:p>
          <a:p>
            <a:r>
              <a:rPr lang="es-ES" sz="1200" dirty="0"/>
              <a:t> </a:t>
            </a:r>
          </a:p>
          <a:p>
            <a:endParaRPr lang="es-ES" sz="1200" dirty="0"/>
          </a:p>
          <a:p>
            <a:endParaRPr lang="es-ES" sz="1200" dirty="0"/>
          </a:p>
          <a:p>
            <a:endParaRPr lang="es-ES" sz="1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99" y="3990376"/>
            <a:ext cx="4648200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99" y="1974165"/>
            <a:ext cx="499110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Flecha abajo"/>
          <p:cNvSpPr/>
          <p:nvPr/>
        </p:nvSpPr>
        <p:spPr>
          <a:xfrm>
            <a:off x="2630977" y="3465938"/>
            <a:ext cx="440575" cy="4131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3EAD786D-6807-41FC-8427-CDD3E6C11BB2}"/>
              </a:ext>
            </a:extLst>
          </p:cNvPr>
          <p:cNvSpPr txBox="1">
            <a:spLocks/>
          </p:cNvSpPr>
          <p:nvPr/>
        </p:nvSpPr>
        <p:spPr>
          <a:xfrm>
            <a:off x="1157190" y="-44273"/>
            <a:ext cx="5418178" cy="47881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rgbClr val="F6B729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ES" sz="2000" b="1"/>
              <a:t>Implementación de la alternativa de la FFT</a:t>
            </a:r>
            <a:endParaRPr lang="es-ES" sz="2000" b="1" dirty="0"/>
          </a:p>
        </p:txBody>
      </p:sp>
      <p:sp>
        <p:nvSpPr>
          <p:cNvPr id="9" name="3 CuadroTexto">
            <a:extLst>
              <a:ext uri="{FF2B5EF4-FFF2-40B4-BE49-F238E27FC236}">
                <a16:creationId xmlns:a16="http://schemas.microsoft.com/office/drawing/2014/main" id="{1B3B2E4D-5797-43CE-B611-11855C4557CC}"/>
              </a:ext>
            </a:extLst>
          </p:cNvPr>
          <p:cNvSpPr txBox="1"/>
          <p:nvPr/>
        </p:nvSpPr>
        <p:spPr>
          <a:xfrm>
            <a:off x="766493" y="94655"/>
            <a:ext cx="349134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" name="Título 11">
            <a:extLst>
              <a:ext uri="{FF2B5EF4-FFF2-40B4-BE49-F238E27FC236}">
                <a16:creationId xmlns:a16="http://schemas.microsoft.com/office/drawing/2014/main" id="{D987FB1B-7F34-43D1-8F22-CBE8CAB869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65959" y="449944"/>
            <a:ext cx="3381399" cy="2862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1400" dirty="0"/>
              <a:t>CON Degradación por error de frecuencia</a:t>
            </a:r>
            <a:endParaRPr lang="en-US" sz="14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80A11B0-DA9F-4822-8B21-32A93D485EB0}"/>
              </a:ext>
            </a:extLst>
          </p:cNvPr>
          <p:cNvSpPr txBox="1"/>
          <p:nvPr/>
        </p:nvSpPr>
        <p:spPr>
          <a:xfrm>
            <a:off x="1392382" y="4585644"/>
            <a:ext cx="36052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 el ej. Error de frecuencia 100</a:t>
            </a:r>
            <a:r>
              <a:rPr lang="en-US" dirty="0"/>
              <a:t>/20000=5*10</a:t>
            </a:r>
            <a:r>
              <a:rPr lang="en-US" baseline="30000" dirty="0"/>
              <a:t>-3</a:t>
            </a:r>
          </a:p>
        </p:txBody>
      </p:sp>
      <p:sp>
        <p:nvSpPr>
          <p:cNvPr id="10" name="6 Flecha abajo">
            <a:extLst>
              <a:ext uri="{FF2B5EF4-FFF2-40B4-BE49-F238E27FC236}">
                <a16:creationId xmlns:a16="http://schemas.microsoft.com/office/drawing/2014/main" id="{74CB2B41-2DB5-405D-857F-64B62EB66852}"/>
              </a:ext>
            </a:extLst>
          </p:cNvPr>
          <p:cNvSpPr/>
          <p:nvPr/>
        </p:nvSpPr>
        <p:spPr>
          <a:xfrm rot="16200000">
            <a:off x="5434315" y="3264130"/>
            <a:ext cx="440575" cy="29163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Cerrar llave 3">
            <a:extLst>
              <a:ext uri="{FF2B5EF4-FFF2-40B4-BE49-F238E27FC236}">
                <a16:creationId xmlns:a16="http://schemas.microsoft.com/office/drawing/2014/main" id="{9235BD84-6960-4869-8D83-3B1FF59C011A}"/>
              </a:ext>
            </a:extLst>
          </p:cNvPr>
          <p:cNvSpPr/>
          <p:nvPr/>
        </p:nvSpPr>
        <p:spPr>
          <a:xfrm>
            <a:off x="5173980" y="1851660"/>
            <a:ext cx="291638" cy="3116580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ítulo 11">
            <a:extLst>
              <a:ext uri="{FF2B5EF4-FFF2-40B4-BE49-F238E27FC236}">
                <a16:creationId xmlns:a16="http://schemas.microsoft.com/office/drawing/2014/main" id="{38F1FA6A-D6F6-419A-8DC0-4AA335E5ADE3}"/>
              </a:ext>
            </a:extLst>
          </p:cNvPr>
          <p:cNvSpPr txBox="1">
            <a:spLocks/>
          </p:cNvSpPr>
          <p:nvPr/>
        </p:nvSpPr>
        <p:spPr>
          <a:xfrm>
            <a:off x="5811246" y="2286823"/>
            <a:ext cx="1023417" cy="183742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rtlCol="0" anchor="b" anchorCtr="0">
            <a:sp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/>
              <a:t>NO podemos utilizar la función </a:t>
            </a:r>
            <a:r>
              <a:rPr lang="es-ES" sz="1400" dirty="0" err="1"/>
              <a:t>fft</a:t>
            </a:r>
            <a:r>
              <a:rPr lang="es-ES" sz="1400" dirty="0"/>
              <a:t> de Matlab.</a:t>
            </a:r>
          </a:p>
          <a:p>
            <a:endParaRPr lang="es-ES" sz="1400" dirty="0"/>
          </a:p>
          <a:p>
            <a:r>
              <a:rPr lang="es-ES" sz="1400" dirty="0"/>
              <a:t>Se debe programar la fórmula.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18871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7190" y="194517"/>
            <a:ext cx="5418178" cy="478819"/>
          </a:xfrm>
        </p:spPr>
        <p:txBody>
          <a:bodyPr/>
          <a:lstStyle/>
          <a:p>
            <a:r>
              <a:rPr lang="es-ES" sz="2000" b="1" dirty="0"/>
              <a:t>Curvas de BER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731522" y="226093"/>
            <a:ext cx="349134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chemeClr val="bg1"/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1 CuadroTexto"/>
              <p:cNvSpPr txBox="1"/>
              <p:nvPr/>
            </p:nvSpPr>
            <p:spPr>
              <a:xfrm>
                <a:off x="411948" y="3143557"/>
                <a:ext cx="2590800" cy="435056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100" b="0" i="1">
                          <a:latin typeface="Cambria Math"/>
                        </a:rPr>
                        <m:t>𝐵𝐸</m:t>
                      </m:r>
                      <m:sSub>
                        <m:sSubPr>
                          <m:ctrlPr>
                            <a:rPr lang="es-E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100" b="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ES" sz="1100" b="0" i="1">
                              <a:latin typeface="Cambria Math"/>
                            </a:rPr>
                            <m:t>𝑄𝐴𝑀</m:t>
                          </m:r>
                        </m:sub>
                      </m:sSub>
                      <m:r>
                        <a:rPr lang="es-ES" sz="1100" b="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ES" sz="11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s-ES" sz="11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ES" sz="11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lang="es-ES" sz="11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𝑇𝑥𝑏𝑖𝑡𝑠</m:t>
                                  </m:r>
                                  <m:r>
                                    <a:rPr lang="es-ES" sz="11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lang="es-ES" sz="11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𝑅𝑥𝑏𝑖𝑡𝑠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es-ES" sz="1100" b="0" i="1">
                              <a:latin typeface="Cambria Math"/>
                            </a:rPr>
                            <m:t>𝑛𝑢𝑚</m:t>
                          </m:r>
                          <m:r>
                            <a:rPr lang="es-ES" sz="1100" b="0" i="1">
                              <a:latin typeface="Cambria Math"/>
                            </a:rPr>
                            <m:t>_</m:t>
                          </m:r>
                          <m:r>
                            <a:rPr lang="es-ES" sz="1100" b="0" i="1">
                              <a:latin typeface="Cambria Math"/>
                            </a:rPr>
                            <m:t>𝑏𝑖𝑡𝑠</m:t>
                          </m:r>
                        </m:den>
                      </m:f>
                    </m:oMath>
                  </m:oMathPara>
                </a14:m>
                <a:endParaRPr lang="es-ES" sz="1100" dirty="0"/>
              </a:p>
            </p:txBody>
          </p:sp>
        </mc:Choice>
        <mc:Fallback xmlns="">
          <p:sp>
            <p:nvSpPr>
              <p:cNvPr id="6" name="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48" y="3143557"/>
                <a:ext cx="2590800" cy="435056"/>
              </a:xfrm>
              <a:prstGeom prst="rect">
                <a:avLst/>
              </a:prstGeom>
              <a:blipFill>
                <a:blip r:embed="rId2"/>
                <a:stretch>
                  <a:fillRect t="-57746" b="-50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6 Rectángulo"/>
          <p:cNvSpPr/>
          <p:nvPr/>
        </p:nvSpPr>
        <p:spPr>
          <a:xfrm>
            <a:off x="610985" y="2991858"/>
            <a:ext cx="2192727" cy="6982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ym typeface="Wingdings" panose="05000000000000000000" pitchFamily="2" charset="2"/>
              </a:rPr>
              <a:t>.</a:t>
            </a:r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1F9AC31-64B8-42F1-8626-10F99D696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5931" y="1716587"/>
            <a:ext cx="4385329" cy="3288997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23D2F93F-17DC-42E3-B8AD-22C0D51640E6}"/>
              </a:ext>
            </a:extLst>
          </p:cNvPr>
          <p:cNvSpPr txBox="1"/>
          <p:nvPr/>
        </p:nvSpPr>
        <p:spPr>
          <a:xfrm>
            <a:off x="246315" y="879807"/>
            <a:ext cx="6365370" cy="512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spcBef>
                <a:spcPts val="400"/>
              </a:spcBef>
            </a:pPr>
            <a:r>
              <a:rPr lang="es-ES_tradnl" altLang="es-ES" sz="1200" dirty="0">
                <a:sym typeface="Symbol" panose="05050102010706020507" pitchFamily="18" charset="2"/>
              </a:rPr>
              <a:t>f0</a:t>
            </a:r>
            <a:r>
              <a:rPr lang="en-US" altLang="es-ES" sz="1200" dirty="0">
                <a:sym typeface="Symbol" panose="05050102010706020507" pitchFamily="18" charset="2"/>
              </a:rPr>
              <a:t>=1/</a:t>
            </a:r>
            <a:r>
              <a:rPr lang="es-ES_tradnl" altLang="es-ES" sz="1200" dirty="0">
                <a:sym typeface="Symbol" panose="05050102010706020507" pitchFamily="18" charset="2"/>
              </a:rPr>
              <a:t>T</a:t>
            </a:r>
            <a:r>
              <a:rPr lang="es-ES_tradnl" altLang="es-ES" sz="1200" dirty="0"/>
              <a:t>IFFT</a:t>
            </a:r>
            <a:r>
              <a:rPr lang="es-ES_tradnl" altLang="es-ES" sz="1200" dirty="0">
                <a:sym typeface="Symbol" panose="05050102010706020507" pitchFamily="18" charset="2"/>
              </a:rPr>
              <a:t>  = </a:t>
            </a:r>
            <a:r>
              <a:rPr lang="es-ES_tradnl" altLang="es-ES" sz="1200" dirty="0"/>
              <a:t>5 · 10</a:t>
            </a:r>
            <a:r>
              <a:rPr lang="es-ES_tradnl" altLang="es-ES" sz="1200" baseline="30000" dirty="0"/>
              <a:t>-5 </a:t>
            </a:r>
            <a:r>
              <a:rPr lang="es-ES_tradnl" altLang="es-ES" sz="1200" dirty="0"/>
              <a:t>s=20000Hz </a:t>
            </a:r>
            <a:r>
              <a:rPr lang="es-ES_tradnl" altLang="es-ES" sz="1200" dirty="0">
                <a:sym typeface="Wingdings" panose="05000000000000000000" pitchFamily="2" charset="2"/>
              </a:rPr>
              <a:t> Ej.  </a:t>
            </a:r>
            <a:r>
              <a:rPr lang="es-ES_tradnl" altLang="es-ES" sz="1200" dirty="0"/>
              <a:t>∆f=100 Hz </a:t>
            </a:r>
            <a:r>
              <a:rPr lang="es-ES_tradnl" altLang="es-ES" sz="1200" dirty="0">
                <a:sym typeface="Wingdings" panose="05000000000000000000" pitchFamily="2" charset="2"/>
              </a:rPr>
              <a:t> </a:t>
            </a:r>
            <a:r>
              <a:rPr lang="es-ES_tradnl" altLang="es-ES" sz="1200" dirty="0"/>
              <a:t>∆f/f0 = 100/20000= 5 · 10</a:t>
            </a:r>
            <a:r>
              <a:rPr lang="es-ES_tradnl" altLang="es-ES" sz="1200" baseline="30000" dirty="0"/>
              <a:t>-3</a:t>
            </a:r>
            <a:r>
              <a:rPr lang="es-ES_tradnl" altLang="es-ES" sz="1200" dirty="0"/>
              <a:t> s</a:t>
            </a:r>
          </a:p>
          <a:p>
            <a:pPr lvl="1">
              <a:spcBef>
                <a:spcPts val="400"/>
              </a:spcBef>
            </a:pPr>
            <a:r>
              <a:rPr lang="es-ES_tradnl" altLang="es-ES" sz="1200" dirty="0"/>
              <a:t>∆f/f0 ? 	De 0 a 0.2 (repartido en 200 muestras </a:t>
            </a:r>
            <a:r>
              <a:rPr lang="es-ES_tradnl" altLang="es-ES" sz="1200" dirty="0" err="1"/>
              <a:t>p.ejemplo</a:t>
            </a:r>
            <a:r>
              <a:rPr lang="es-ES_tradnl" altLang="es-ES" sz="1200" dirty="0"/>
              <a:t>)  </a:t>
            </a:r>
          </a:p>
        </p:txBody>
      </p:sp>
    </p:spTree>
    <p:extLst>
      <p:ext uri="{BB962C8B-B14F-4D97-AF65-F5344CB8AC3E}">
        <p14:creationId xmlns:p14="http://schemas.microsoft.com/office/powerpoint/2010/main" val="1338016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xfrm>
            <a:off x="525786" y="91678"/>
            <a:ext cx="5657850" cy="651272"/>
          </a:xfrm>
          <a:noFill/>
        </p:spPr>
        <p:txBody>
          <a:bodyPr anchor="b"/>
          <a:lstStyle/>
          <a:p>
            <a:pPr eaLnBrk="1" hangingPunct="1"/>
            <a:r>
              <a:rPr lang="en-US" sz="2100" b="1" dirty="0">
                <a:latin typeface="Verdana" pitchFamily="34" charset="0"/>
              </a:rPr>
              <a:t>OFDM communication system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0" y="847339"/>
            <a:ext cx="13856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>
            <a:spAutoFit/>
          </a:bodyPr>
          <a:lstStyle/>
          <a:p>
            <a:endParaRPr lang="en-US"/>
          </a:p>
        </p:txBody>
      </p:sp>
      <p:sp>
        <p:nvSpPr>
          <p:cNvPr id="28752" name="Rectangle 80"/>
          <p:cNvSpPr>
            <a:spLocks noChangeArrowheads="1"/>
          </p:cNvSpPr>
          <p:nvPr/>
        </p:nvSpPr>
        <p:spPr bwMode="auto">
          <a:xfrm>
            <a:off x="0" y="4019164"/>
            <a:ext cx="13856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>
            <a:spAutoFit/>
          </a:bodyPr>
          <a:lstStyle/>
          <a:p>
            <a:endParaRPr lang="en-US"/>
          </a:p>
        </p:txBody>
      </p:sp>
      <p:pic>
        <p:nvPicPr>
          <p:cNvPr id="19458" name="Picture 2" descr="A Complete OFDM communication syst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365" y="1495599"/>
            <a:ext cx="3810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660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/>
              <a:t>Constelación 16QAM</a:t>
            </a:r>
          </a:p>
        </p:txBody>
      </p:sp>
      <p:grpSp>
        <p:nvGrpSpPr>
          <p:cNvPr id="114" name="Grupo 113"/>
          <p:cNvGrpSpPr/>
          <p:nvPr/>
        </p:nvGrpSpPr>
        <p:grpSpPr>
          <a:xfrm>
            <a:off x="1632892" y="1038993"/>
            <a:ext cx="3600000" cy="2933102"/>
            <a:chOff x="1632892" y="1038993"/>
            <a:chExt cx="3600000" cy="2933102"/>
          </a:xfrm>
        </p:grpSpPr>
        <p:cxnSp>
          <p:nvCxnSpPr>
            <p:cNvPr id="5" name="Conector recto 4"/>
            <p:cNvCxnSpPr/>
            <p:nvPr/>
          </p:nvCxnSpPr>
          <p:spPr>
            <a:xfrm>
              <a:off x="3402732" y="1056095"/>
              <a:ext cx="6531" cy="2916000"/>
            </a:xfrm>
            <a:prstGeom prst="line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/>
            <p:cNvCxnSpPr/>
            <p:nvPr/>
          </p:nvCxnSpPr>
          <p:spPr>
            <a:xfrm>
              <a:off x="1632892" y="2638697"/>
              <a:ext cx="3600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ángulo 8"/>
            <p:cNvSpPr/>
            <p:nvPr/>
          </p:nvSpPr>
          <p:spPr>
            <a:xfrm>
              <a:off x="3206932" y="1061357"/>
              <a:ext cx="97970" cy="1763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>
                  <a:solidFill>
                    <a:schemeClr val="tx1"/>
                  </a:solidFill>
                </a:rPr>
                <a:t>Q</a:t>
              </a:r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5058677" y="2683760"/>
              <a:ext cx="97970" cy="1763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>
                  <a:solidFill>
                    <a:schemeClr val="tx1"/>
                  </a:solidFill>
                </a:rPr>
                <a:t>I</a:t>
              </a:r>
            </a:p>
          </p:txBody>
        </p:sp>
        <p:cxnSp>
          <p:nvCxnSpPr>
            <p:cNvPr id="15" name="Conector recto 14"/>
            <p:cNvCxnSpPr/>
            <p:nvPr/>
          </p:nvCxnSpPr>
          <p:spPr>
            <a:xfrm>
              <a:off x="3807626" y="2573383"/>
              <a:ext cx="0" cy="1502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ángulo 16"/>
            <p:cNvSpPr/>
            <p:nvPr/>
          </p:nvSpPr>
          <p:spPr>
            <a:xfrm>
              <a:off x="3717954" y="2431546"/>
              <a:ext cx="180000" cy="1763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00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4" name="Conector recto 13"/>
            <p:cNvCxnSpPr/>
            <p:nvPr/>
          </p:nvCxnSpPr>
          <p:spPr>
            <a:xfrm>
              <a:off x="3005515" y="2573383"/>
              <a:ext cx="0" cy="1502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ángulo 17"/>
            <p:cNvSpPr/>
            <p:nvPr/>
          </p:nvSpPr>
          <p:spPr>
            <a:xfrm>
              <a:off x="2910157" y="2431546"/>
              <a:ext cx="157843" cy="1763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000">
                  <a:solidFill>
                    <a:schemeClr val="tx1"/>
                  </a:solidFill>
                </a:rPr>
                <a:t>-A</a:t>
              </a:r>
            </a:p>
          </p:txBody>
        </p:sp>
        <p:cxnSp>
          <p:nvCxnSpPr>
            <p:cNvPr id="16" name="Conector recto 15"/>
            <p:cNvCxnSpPr/>
            <p:nvPr/>
          </p:nvCxnSpPr>
          <p:spPr>
            <a:xfrm>
              <a:off x="4616269" y="2573383"/>
              <a:ext cx="0" cy="1502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ángulo 18"/>
            <p:cNvSpPr/>
            <p:nvPr/>
          </p:nvSpPr>
          <p:spPr>
            <a:xfrm>
              <a:off x="4521213" y="2431546"/>
              <a:ext cx="180000" cy="1763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000">
                  <a:solidFill>
                    <a:schemeClr val="tx1"/>
                  </a:solidFill>
                </a:rPr>
                <a:t>3A</a:t>
              </a:r>
            </a:p>
          </p:txBody>
        </p:sp>
        <p:cxnSp>
          <p:nvCxnSpPr>
            <p:cNvPr id="12" name="Conector recto 11"/>
            <p:cNvCxnSpPr/>
            <p:nvPr/>
          </p:nvCxnSpPr>
          <p:spPr>
            <a:xfrm>
              <a:off x="2249121" y="2573383"/>
              <a:ext cx="0" cy="1502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ángulo 19"/>
            <p:cNvSpPr/>
            <p:nvPr/>
          </p:nvSpPr>
          <p:spPr>
            <a:xfrm>
              <a:off x="2133595" y="2431546"/>
              <a:ext cx="180000" cy="1763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000">
                  <a:solidFill>
                    <a:schemeClr val="tx1"/>
                  </a:solidFill>
                </a:rPr>
                <a:t>-3A</a:t>
              </a:r>
            </a:p>
          </p:txBody>
        </p:sp>
        <p:cxnSp>
          <p:nvCxnSpPr>
            <p:cNvPr id="57" name="Conector recto 56"/>
            <p:cNvCxnSpPr/>
            <p:nvPr/>
          </p:nvCxnSpPr>
          <p:spPr>
            <a:xfrm rot="16200000">
              <a:off x="3428236" y="2173363"/>
              <a:ext cx="0" cy="1502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ángulo 57"/>
            <p:cNvSpPr/>
            <p:nvPr/>
          </p:nvSpPr>
          <p:spPr>
            <a:xfrm>
              <a:off x="3196111" y="2159972"/>
              <a:ext cx="180000" cy="1763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00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60" name="Conector recto 59"/>
            <p:cNvCxnSpPr/>
            <p:nvPr/>
          </p:nvCxnSpPr>
          <p:spPr>
            <a:xfrm rot="16200000">
              <a:off x="3428236" y="2968800"/>
              <a:ext cx="0" cy="1502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ángulo 60"/>
            <p:cNvSpPr/>
            <p:nvPr/>
          </p:nvSpPr>
          <p:spPr>
            <a:xfrm>
              <a:off x="3193842" y="2945477"/>
              <a:ext cx="157843" cy="1763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000">
                  <a:solidFill>
                    <a:schemeClr val="tx1"/>
                  </a:solidFill>
                </a:rPr>
                <a:t>-A</a:t>
              </a:r>
            </a:p>
          </p:txBody>
        </p:sp>
        <p:cxnSp>
          <p:nvCxnSpPr>
            <p:cNvPr id="63" name="Conector recto 62"/>
            <p:cNvCxnSpPr/>
            <p:nvPr/>
          </p:nvCxnSpPr>
          <p:spPr>
            <a:xfrm rot="16200000">
              <a:off x="3428236" y="1364721"/>
              <a:ext cx="0" cy="1502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ángulo 63"/>
            <p:cNvSpPr/>
            <p:nvPr/>
          </p:nvSpPr>
          <p:spPr>
            <a:xfrm>
              <a:off x="3196111" y="1356714"/>
              <a:ext cx="180000" cy="1763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000">
                  <a:solidFill>
                    <a:schemeClr val="tx1"/>
                  </a:solidFill>
                </a:rPr>
                <a:t>3A</a:t>
              </a:r>
            </a:p>
          </p:txBody>
        </p:sp>
        <p:cxnSp>
          <p:nvCxnSpPr>
            <p:cNvPr id="66" name="Conector recto 65"/>
            <p:cNvCxnSpPr/>
            <p:nvPr/>
          </p:nvCxnSpPr>
          <p:spPr>
            <a:xfrm rot="16200000">
              <a:off x="3428236" y="3731868"/>
              <a:ext cx="0" cy="1502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ángulo 66"/>
            <p:cNvSpPr/>
            <p:nvPr/>
          </p:nvSpPr>
          <p:spPr>
            <a:xfrm>
              <a:off x="3169415" y="3724309"/>
              <a:ext cx="180000" cy="1763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000">
                  <a:solidFill>
                    <a:schemeClr val="tx1"/>
                  </a:solidFill>
                </a:rPr>
                <a:t>-3A</a:t>
              </a:r>
            </a:p>
          </p:txBody>
        </p:sp>
        <p:sp>
          <p:nvSpPr>
            <p:cNvPr id="69" name="Diagrama de flujo: conector 68"/>
            <p:cNvSpPr/>
            <p:nvPr/>
          </p:nvSpPr>
          <p:spPr>
            <a:xfrm>
              <a:off x="2218782" y="1405668"/>
              <a:ext cx="72000" cy="720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0" name="Diagrama de flujo: conector 69"/>
            <p:cNvSpPr/>
            <p:nvPr/>
          </p:nvSpPr>
          <p:spPr>
            <a:xfrm>
              <a:off x="4584957" y="1405668"/>
              <a:ext cx="72000" cy="720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1" name="Diagrama de flujo: conector 70"/>
            <p:cNvSpPr/>
            <p:nvPr/>
          </p:nvSpPr>
          <p:spPr>
            <a:xfrm>
              <a:off x="3796232" y="1405668"/>
              <a:ext cx="72000" cy="720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2" name="Diagrama de flujo: conector 71"/>
            <p:cNvSpPr/>
            <p:nvPr/>
          </p:nvSpPr>
          <p:spPr>
            <a:xfrm>
              <a:off x="3007507" y="1405668"/>
              <a:ext cx="72000" cy="720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5" name="Diagrama de flujo: conector 74"/>
            <p:cNvSpPr/>
            <p:nvPr/>
          </p:nvSpPr>
          <p:spPr>
            <a:xfrm>
              <a:off x="2224348" y="2218830"/>
              <a:ext cx="72000" cy="720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6" name="Diagrama de flujo: conector 75"/>
            <p:cNvSpPr/>
            <p:nvPr/>
          </p:nvSpPr>
          <p:spPr>
            <a:xfrm>
              <a:off x="4590523" y="2218830"/>
              <a:ext cx="72000" cy="720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7" name="Diagrama de flujo: conector 76"/>
            <p:cNvSpPr/>
            <p:nvPr/>
          </p:nvSpPr>
          <p:spPr>
            <a:xfrm>
              <a:off x="3801798" y="2218830"/>
              <a:ext cx="72000" cy="720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8" name="Diagrama de flujo: conector 77"/>
            <p:cNvSpPr/>
            <p:nvPr/>
          </p:nvSpPr>
          <p:spPr>
            <a:xfrm>
              <a:off x="3013073" y="2218830"/>
              <a:ext cx="72000" cy="720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0" name="Diagrama de flujo: conector 79"/>
            <p:cNvSpPr/>
            <p:nvPr/>
          </p:nvSpPr>
          <p:spPr>
            <a:xfrm>
              <a:off x="2184609" y="3012649"/>
              <a:ext cx="72000" cy="720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1" name="Diagrama de flujo: conector 80"/>
            <p:cNvSpPr/>
            <p:nvPr/>
          </p:nvSpPr>
          <p:spPr>
            <a:xfrm>
              <a:off x="4550784" y="3012649"/>
              <a:ext cx="72000" cy="720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2" name="Diagrama de flujo: conector 81"/>
            <p:cNvSpPr/>
            <p:nvPr/>
          </p:nvSpPr>
          <p:spPr>
            <a:xfrm>
              <a:off x="3762059" y="3012649"/>
              <a:ext cx="72000" cy="720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3" name="Diagrama de flujo: conector 82"/>
            <p:cNvSpPr/>
            <p:nvPr/>
          </p:nvSpPr>
          <p:spPr>
            <a:xfrm>
              <a:off x="2973334" y="3012649"/>
              <a:ext cx="72000" cy="720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5" name="Diagrama de flujo: conector 84"/>
            <p:cNvSpPr/>
            <p:nvPr/>
          </p:nvSpPr>
          <p:spPr>
            <a:xfrm>
              <a:off x="2190175" y="3785767"/>
              <a:ext cx="72000" cy="720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6" name="Diagrama de flujo: conector 85"/>
            <p:cNvSpPr/>
            <p:nvPr/>
          </p:nvSpPr>
          <p:spPr>
            <a:xfrm>
              <a:off x="4556350" y="3785767"/>
              <a:ext cx="72000" cy="720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7" name="Diagrama de flujo: conector 86"/>
            <p:cNvSpPr/>
            <p:nvPr/>
          </p:nvSpPr>
          <p:spPr>
            <a:xfrm>
              <a:off x="3767625" y="3785767"/>
              <a:ext cx="72000" cy="720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8" name="Diagrama de flujo: conector 87"/>
            <p:cNvSpPr/>
            <p:nvPr/>
          </p:nvSpPr>
          <p:spPr>
            <a:xfrm>
              <a:off x="2978900" y="3785767"/>
              <a:ext cx="72000" cy="720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9" name="Rectángulo 88"/>
            <p:cNvSpPr/>
            <p:nvPr/>
          </p:nvSpPr>
          <p:spPr>
            <a:xfrm>
              <a:off x="4472759" y="1213183"/>
              <a:ext cx="288000" cy="1763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800">
                  <a:solidFill>
                    <a:schemeClr val="tx1"/>
                  </a:solidFill>
                </a:rPr>
                <a:t>0000</a:t>
              </a:r>
            </a:p>
          </p:txBody>
        </p:sp>
        <p:sp>
          <p:nvSpPr>
            <p:cNvPr id="90" name="Rectángulo 89"/>
            <p:cNvSpPr/>
            <p:nvPr/>
          </p:nvSpPr>
          <p:spPr>
            <a:xfrm>
              <a:off x="3688132" y="1213183"/>
              <a:ext cx="288000" cy="1763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800">
                  <a:solidFill>
                    <a:schemeClr val="tx1"/>
                  </a:solidFill>
                </a:rPr>
                <a:t>0001</a:t>
              </a:r>
            </a:p>
          </p:txBody>
        </p:sp>
        <p:sp>
          <p:nvSpPr>
            <p:cNvPr id="91" name="Rectángulo 90"/>
            <p:cNvSpPr/>
            <p:nvPr/>
          </p:nvSpPr>
          <p:spPr>
            <a:xfrm>
              <a:off x="2899567" y="1213183"/>
              <a:ext cx="288000" cy="1763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800">
                  <a:solidFill>
                    <a:schemeClr val="tx1"/>
                  </a:solidFill>
                </a:rPr>
                <a:t>0011</a:t>
              </a:r>
            </a:p>
          </p:txBody>
        </p:sp>
        <p:sp>
          <p:nvSpPr>
            <p:cNvPr id="92" name="Rectángulo 91"/>
            <p:cNvSpPr/>
            <p:nvPr/>
          </p:nvSpPr>
          <p:spPr>
            <a:xfrm>
              <a:off x="2107043" y="1213183"/>
              <a:ext cx="288000" cy="1763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800">
                  <a:solidFill>
                    <a:schemeClr val="tx1"/>
                  </a:solidFill>
                </a:rPr>
                <a:t>0010</a:t>
              </a:r>
            </a:p>
          </p:txBody>
        </p:sp>
        <p:sp>
          <p:nvSpPr>
            <p:cNvPr id="93" name="Rectángulo 92"/>
            <p:cNvSpPr/>
            <p:nvPr/>
          </p:nvSpPr>
          <p:spPr>
            <a:xfrm>
              <a:off x="4478331" y="2013001"/>
              <a:ext cx="288000" cy="1763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800">
                  <a:solidFill>
                    <a:schemeClr val="tx1"/>
                  </a:solidFill>
                </a:rPr>
                <a:t>0100</a:t>
              </a:r>
            </a:p>
          </p:txBody>
        </p:sp>
        <p:sp>
          <p:nvSpPr>
            <p:cNvPr id="94" name="Rectángulo 93"/>
            <p:cNvSpPr/>
            <p:nvPr/>
          </p:nvSpPr>
          <p:spPr>
            <a:xfrm>
              <a:off x="3693704" y="2013001"/>
              <a:ext cx="288000" cy="1763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800">
                  <a:solidFill>
                    <a:schemeClr val="tx1"/>
                  </a:solidFill>
                </a:rPr>
                <a:t>0101</a:t>
              </a:r>
            </a:p>
          </p:txBody>
        </p:sp>
        <p:sp>
          <p:nvSpPr>
            <p:cNvPr id="95" name="Rectángulo 94"/>
            <p:cNvSpPr/>
            <p:nvPr/>
          </p:nvSpPr>
          <p:spPr>
            <a:xfrm>
              <a:off x="2905139" y="2013001"/>
              <a:ext cx="288000" cy="1763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800">
                  <a:solidFill>
                    <a:schemeClr val="tx1"/>
                  </a:solidFill>
                </a:rPr>
                <a:t>0111</a:t>
              </a:r>
            </a:p>
          </p:txBody>
        </p:sp>
        <p:sp>
          <p:nvSpPr>
            <p:cNvPr id="96" name="Rectángulo 95"/>
            <p:cNvSpPr/>
            <p:nvPr/>
          </p:nvSpPr>
          <p:spPr>
            <a:xfrm>
              <a:off x="2112615" y="2013001"/>
              <a:ext cx="288000" cy="1763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800">
                  <a:solidFill>
                    <a:schemeClr val="tx1"/>
                  </a:solidFill>
                </a:rPr>
                <a:t>0110</a:t>
              </a:r>
            </a:p>
          </p:txBody>
        </p:sp>
        <p:sp>
          <p:nvSpPr>
            <p:cNvPr id="97" name="Rectángulo 96"/>
            <p:cNvSpPr/>
            <p:nvPr/>
          </p:nvSpPr>
          <p:spPr>
            <a:xfrm>
              <a:off x="4444961" y="2840617"/>
              <a:ext cx="288000" cy="1763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800">
                  <a:solidFill>
                    <a:schemeClr val="tx1"/>
                  </a:solidFill>
                </a:rPr>
                <a:t>1100</a:t>
              </a:r>
            </a:p>
          </p:txBody>
        </p:sp>
        <p:sp>
          <p:nvSpPr>
            <p:cNvPr id="98" name="Rectángulo 97"/>
            <p:cNvSpPr/>
            <p:nvPr/>
          </p:nvSpPr>
          <p:spPr>
            <a:xfrm>
              <a:off x="3660334" y="2840617"/>
              <a:ext cx="288000" cy="1763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800">
                  <a:solidFill>
                    <a:schemeClr val="tx1"/>
                  </a:solidFill>
                </a:rPr>
                <a:t>1101</a:t>
              </a:r>
            </a:p>
          </p:txBody>
        </p:sp>
        <p:sp>
          <p:nvSpPr>
            <p:cNvPr id="99" name="Rectángulo 98"/>
            <p:cNvSpPr/>
            <p:nvPr/>
          </p:nvSpPr>
          <p:spPr>
            <a:xfrm>
              <a:off x="2871769" y="2840617"/>
              <a:ext cx="288000" cy="1763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800">
                  <a:solidFill>
                    <a:schemeClr val="tx1"/>
                  </a:solidFill>
                </a:rPr>
                <a:t>1111</a:t>
              </a:r>
            </a:p>
          </p:txBody>
        </p:sp>
        <p:sp>
          <p:nvSpPr>
            <p:cNvPr id="100" name="Rectángulo 99"/>
            <p:cNvSpPr/>
            <p:nvPr/>
          </p:nvSpPr>
          <p:spPr>
            <a:xfrm>
              <a:off x="2079245" y="2840617"/>
              <a:ext cx="288000" cy="1763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800">
                  <a:solidFill>
                    <a:schemeClr val="tx1"/>
                  </a:solidFill>
                </a:rPr>
                <a:t>1110</a:t>
              </a:r>
            </a:p>
          </p:txBody>
        </p:sp>
        <p:sp>
          <p:nvSpPr>
            <p:cNvPr id="101" name="Rectángulo 100"/>
            <p:cNvSpPr/>
            <p:nvPr/>
          </p:nvSpPr>
          <p:spPr>
            <a:xfrm>
              <a:off x="4450533" y="3587043"/>
              <a:ext cx="288000" cy="1763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800">
                  <a:solidFill>
                    <a:schemeClr val="tx1"/>
                  </a:solidFill>
                </a:rPr>
                <a:t>1000</a:t>
              </a:r>
            </a:p>
          </p:txBody>
        </p:sp>
        <p:sp>
          <p:nvSpPr>
            <p:cNvPr id="102" name="Rectángulo 101"/>
            <p:cNvSpPr/>
            <p:nvPr/>
          </p:nvSpPr>
          <p:spPr>
            <a:xfrm>
              <a:off x="3665906" y="3587043"/>
              <a:ext cx="288000" cy="1763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800">
                  <a:solidFill>
                    <a:schemeClr val="tx1"/>
                  </a:solidFill>
                </a:rPr>
                <a:t>1001</a:t>
              </a:r>
            </a:p>
          </p:txBody>
        </p:sp>
        <p:sp>
          <p:nvSpPr>
            <p:cNvPr id="103" name="Rectángulo 102"/>
            <p:cNvSpPr/>
            <p:nvPr/>
          </p:nvSpPr>
          <p:spPr>
            <a:xfrm>
              <a:off x="2877341" y="3587043"/>
              <a:ext cx="288000" cy="1763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800">
                  <a:solidFill>
                    <a:schemeClr val="tx1"/>
                  </a:solidFill>
                </a:rPr>
                <a:t>1011</a:t>
              </a:r>
            </a:p>
          </p:txBody>
        </p:sp>
        <p:sp>
          <p:nvSpPr>
            <p:cNvPr id="104" name="Rectángulo 103"/>
            <p:cNvSpPr/>
            <p:nvPr/>
          </p:nvSpPr>
          <p:spPr>
            <a:xfrm>
              <a:off x="2084817" y="3587043"/>
              <a:ext cx="288000" cy="1763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800" dirty="0">
                  <a:solidFill>
                    <a:schemeClr val="tx1"/>
                  </a:solidFill>
                </a:rPr>
                <a:t>1010</a:t>
              </a:r>
            </a:p>
          </p:txBody>
        </p:sp>
        <p:sp>
          <p:nvSpPr>
            <p:cNvPr id="109" name="Rectángulo 108"/>
            <p:cNvSpPr/>
            <p:nvPr/>
          </p:nvSpPr>
          <p:spPr>
            <a:xfrm>
              <a:off x="4400268" y="1038993"/>
              <a:ext cx="384164" cy="1763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000">
                  <a:solidFill>
                    <a:schemeClr val="tx1"/>
                  </a:solidFill>
                </a:rPr>
                <a:t>s</a:t>
              </a:r>
              <a:r>
                <a:rPr lang="es-ES" sz="1000" baseline="-25000">
                  <a:solidFill>
                    <a:schemeClr val="tx1"/>
                  </a:solidFill>
                </a:rPr>
                <a:t>3</a:t>
              </a:r>
              <a:r>
                <a:rPr lang="es-ES" sz="1000">
                  <a:solidFill>
                    <a:schemeClr val="tx1"/>
                  </a:solidFill>
                </a:rPr>
                <a:t>s</a:t>
              </a:r>
              <a:r>
                <a:rPr lang="es-ES" sz="1000" baseline="-25000">
                  <a:solidFill>
                    <a:schemeClr val="tx1"/>
                  </a:solidFill>
                </a:rPr>
                <a:t>2</a:t>
              </a:r>
              <a:r>
                <a:rPr lang="es-ES" sz="1000">
                  <a:solidFill>
                    <a:schemeClr val="tx1"/>
                  </a:solidFill>
                </a:rPr>
                <a:t>s</a:t>
              </a:r>
              <a:r>
                <a:rPr lang="es-ES" sz="1000" baseline="-25000">
                  <a:solidFill>
                    <a:schemeClr val="tx1"/>
                  </a:solidFill>
                </a:rPr>
                <a:t>1</a:t>
              </a:r>
              <a:r>
                <a:rPr lang="es-ES" sz="1000">
                  <a:solidFill>
                    <a:schemeClr val="tx1"/>
                  </a:solidFill>
                </a:rPr>
                <a:t>s</a:t>
              </a:r>
              <a:r>
                <a:rPr lang="es-ES" sz="1000" baseline="-25000">
                  <a:solidFill>
                    <a:schemeClr val="tx1"/>
                  </a:solidFill>
                </a:rPr>
                <a:t>0</a:t>
              </a:r>
              <a:endParaRPr lang="es-ES" sz="1000">
                <a:solidFill>
                  <a:schemeClr val="tx1"/>
                </a:solidFill>
              </a:endParaRPr>
            </a:p>
          </p:txBody>
        </p:sp>
        <p:cxnSp>
          <p:nvCxnSpPr>
            <p:cNvPr id="111" name="Conector recto de flecha 110"/>
            <p:cNvCxnSpPr/>
            <p:nvPr/>
          </p:nvCxnSpPr>
          <p:spPr>
            <a:xfrm flipV="1">
              <a:off x="3402732" y="1506543"/>
              <a:ext cx="417952" cy="113215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ctángulo 111"/>
            <p:cNvSpPr/>
            <p:nvPr/>
          </p:nvSpPr>
          <p:spPr>
            <a:xfrm>
              <a:off x="3658492" y="1765735"/>
              <a:ext cx="255428" cy="1763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>
                  <a:solidFill>
                    <a:schemeClr val="tx1"/>
                  </a:solidFill>
                </a:rPr>
                <a:t>d</a:t>
              </a:r>
              <a:r>
                <a:rPr lang="es-ES" sz="1200" baseline="-25000">
                  <a:solidFill>
                    <a:schemeClr val="tx1"/>
                  </a:solidFill>
                </a:rPr>
                <a:t>i</a:t>
              </a:r>
              <a:endParaRPr lang="es-ES" sz="1200">
                <a:solidFill>
                  <a:schemeClr val="tx1"/>
                </a:solidFill>
              </a:endParaRPr>
            </a:p>
          </p:txBody>
        </p:sp>
        <p:sp>
          <p:nvSpPr>
            <p:cNvPr id="113" name="Rectángulo 112"/>
            <p:cNvSpPr/>
            <p:nvPr/>
          </p:nvSpPr>
          <p:spPr>
            <a:xfrm>
              <a:off x="3948455" y="1765735"/>
              <a:ext cx="821147" cy="1763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>
                  <a:solidFill>
                    <a:schemeClr val="tx1"/>
                  </a:solidFill>
                </a:rPr>
                <a:t>E[d</a:t>
              </a:r>
              <a:r>
                <a:rPr lang="es-ES" sz="1200" baseline="-25000">
                  <a:solidFill>
                    <a:schemeClr val="tx1"/>
                  </a:solidFill>
                </a:rPr>
                <a:t>i</a:t>
              </a:r>
              <a:r>
                <a:rPr lang="es-ES" sz="1200" baseline="30000">
                  <a:solidFill>
                    <a:schemeClr val="tx1"/>
                  </a:solidFill>
                </a:rPr>
                <a:t>2</a:t>
              </a:r>
              <a:r>
                <a:rPr lang="es-ES" sz="1200">
                  <a:solidFill>
                    <a:schemeClr val="tx1"/>
                  </a:solidFill>
                </a:rPr>
                <a:t>]= 10A</a:t>
              </a:r>
              <a:r>
                <a:rPr lang="es-ES" sz="1200" baseline="3000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" name="2 Elipse"/>
          <p:cNvSpPr/>
          <p:nvPr/>
        </p:nvSpPr>
        <p:spPr>
          <a:xfrm>
            <a:off x="3617099" y="3587043"/>
            <a:ext cx="181103" cy="17634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" name="5 Conector recto de flecha"/>
          <p:cNvCxnSpPr>
            <a:stCxn id="3" idx="2"/>
          </p:cNvCxnSpPr>
          <p:nvPr/>
        </p:nvCxnSpPr>
        <p:spPr>
          <a:xfrm flipH="1">
            <a:off x="3432892" y="3675217"/>
            <a:ext cx="184207" cy="88174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64 Elipse"/>
          <p:cNvSpPr/>
          <p:nvPr/>
        </p:nvSpPr>
        <p:spPr>
          <a:xfrm>
            <a:off x="3800601" y="3594180"/>
            <a:ext cx="181103" cy="17634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8" name="67 Conector recto de flecha"/>
          <p:cNvCxnSpPr/>
          <p:nvPr/>
        </p:nvCxnSpPr>
        <p:spPr>
          <a:xfrm flipH="1" flipV="1">
            <a:off x="3839625" y="2683760"/>
            <a:ext cx="108831" cy="903284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603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xfrm>
            <a:off x="525786" y="91678"/>
            <a:ext cx="5657850" cy="651272"/>
          </a:xfrm>
          <a:noFill/>
        </p:spPr>
        <p:txBody>
          <a:bodyPr anchor="b"/>
          <a:lstStyle/>
          <a:p>
            <a:pPr eaLnBrk="1" hangingPunct="1"/>
            <a:r>
              <a:rPr lang="en-US" sz="2100" b="1" dirty="0">
                <a:latin typeface="Verdana" pitchFamily="34" charset="0"/>
              </a:rPr>
              <a:t>OFDM Transmitter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0" y="847339"/>
            <a:ext cx="13856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>
            <a:spAutoFit/>
          </a:bodyPr>
          <a:lstStyle/>
          <a:p>
            <a:endParaRPr lang="en-US"/>
          </a:p>
        </p:txBody>
      </p:sp>
      <p:sp>
        <p:nvSpPr>
          <p:cNvPr id="28752" name="Rectangle 80"/>
          <p:cNvSpPr>
            <a:spLocks noChangeArrowheads="1"/>
          </p:cNvSpPr>
          <p:nvPr/>
        </p:nvSpPr>
        <p:spPr bwMode="auto">
          <a:xfrm>
            <a:off x="0" y="4019164"/>
            <a:ext cx="13856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>
            <a:spAutoFit/>
          </a:bodyPr>
          <a:lstStyle/>
          <a:p>
            <a:endParaRPr lang="en-US"/>
          </a:p>
        </p:txBody>
      </p:sp>
      <p:pic>
        <p:nvPicPr>
          <p:cNvPr id="20489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491" y="807895"/>
            <a:ext cx="4834110" cy="4097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1109491" y="4081548"/>
            <a:ext cx="4194029" cy="423949"/>
          </a:xfrm>
          <a:prstGeom prst="rect">
            <a:avLst/>
          </a:prstGeom>
          <a:solidFill>
            <a:srgbClr val="03F10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1109490" y="3261360"/>
            <a:ext cx="4194029" cy="180109"/>
          </a:xfrm>
          <a:prstGeom prst="rect">
            <a:avLst/>
          </a:prstGeom>
          <a:solidFill>
            <a:srgbClr val="03F10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1109491" y="1451956"/>
            <a:ext cx="4194029" cy="642851"/>
          </a:xfrm>
          <a:prstGeom prst="rect">
            <a:avLst/>
          </a:prstGeom>
          <a:solidFill>
            <a:srgbClr val="03F10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CuadroTexto"/>
          <p:cNvSpPr txBox="1"/>
          <p:nvPr/>
        </p:nvSpPr>
        <p:spPr>
          <a:xfrm>
            <a:off x="2618508" y="807895"/>
            <a:ext cx="3391593" cy="3000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3114002" y="693450"/>
            <a:ext cx="36359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 err="1">
                <a:solidFill>
                  <a:srgbClr val="03F103"/>
                </a:solidFill>
              </a:rPr>
              <a:t>número_de_bits</a:t>
            </a:r>
            <a:r>
              <a:rPr lang="es-ES" sz="1400" dirty="0">
                <a:solidFill>
                  <a:srgbClr val="03F103"/>
                </a:solidFill>
              </a:rPr>
              <a:t> = 96 </a:t>
            </a:r>
          </a:p>
          <a:p>
            <a:r>
              <a:rPr lang="es-ES" sz="1400" dirty="0">
                <a:solidFill>
                  <a:srgbClr val="03F103"/>
                </a:solidFill>
              </a:rPr>
              <a:t>16 bits por símbolo OFDM </a:t>
            </a:r>
            <a:r>
              <a:rPr lang="es-ES" sz="1400" dirty="0">
                <a:solidFill>
                  <a:srgbClr val="03F103"/>
                </a:solidFill>
                <a:sym typeface="Wingdings" panose="05000000000000000000" pitchFamily="2" charset="2"/>
              </a:rPr>
              <a:t> 6 símbolos OFDM</a:t>
            </a:r>
            <a:endParaRPr lang="es-ES" sz="1400" dirty="0">
              <a:solidFill>
                <a:srgbClr val="03F1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2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Constelación 64QAM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6EC74D2-C70B-475F-B2C6-503BDFD91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245" y="961569"/>
            <a:ext cx="4969825" cy="388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285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7190" y="44883"/>
            <a:ext cx="5418178" cy="762529"/>
          </a:xfrm>
        </p:spPr>
        <p:txBody>
          <a:bodyPr/>
          <a:lstStyle/>
          <a:p>
            <a:br>
              <a:rPr lang="es-ES" sz="2000" b="1" dirty="0"/>
            </a:br>
            <a:r>
              <a:rPr lang="es-ES" sz="2000" b="1" dirty="0"/>
              <a:t>Definición de parámetros de transmisión</a:t>
            </a:r>
            <a:br>
              <a:rPr lang="es-ES" sz="2000" b="1" dirty="0"/>
            </a:br>
            <a:r>
              <a:rPr lang="es-ES" sz="2000" b="1" dirty="0"/>
              <a:t>datos </a:t>
            </a:r>
            <a:r>
              <a:rPr lang="es-ES" sz="2000" b="1" dirty="0" err="1"/>
              <a:t>iniciales.m</a:t>
            </a:r>
            <a:endParaRPr lang="es-ES" sz="20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</a:pPr>
            <a:r>
              <a:rPr lang="es-ES_tradnl" altLang="es-ES" sz="1400" dirty="0"/>
              <a:t>Número de muestras N</a:t>
            </a:r>
            <a:r>
              <a:rPr lang="es-ES_tradnl" altLang="es-ES" sz="1400" i="1" baseline="-25000" dirty="0"/>
              <a:t>FFT </a:t>
            </a:r>
            <a:r>
              <a:rPr lang="es-ES_tradnl" altLang="es-ES" sz="1400" dirty="0"/>
              <a:t>= 32</a:t>
            </a:r>
          </a:p>
          <a:p>
            <a:pPr>
              <a:spcBef>
                <a:spcPts val="400"/>
              </a:spcBef>
            </a:pPr>
            <a:r>
              <a:rPr lang="es-ES_tradnl" altLang="es-ES" sz="1400" dirty="0"/>
              <a:t>Separación de </a:t>
            </a:r>
            <a:r>
              <a:rPr lang="es-ES_tradnl" altLang="es-ES" sz="1400" dirty="0" err="1"/>
              <a:t>subportadoras</a:t>
            </a:r>
            <a:r>
              <a:rPr lang="es-ES_tradnl" altLang="es-ES" sz="1400" dirty="0"/>
              <a:t> = ∆f=20 KHz</a:t>
            </a:r>
          </a:p>
          <a:p>
            <a:pPr marL="0" indent="0">
              <a:spcBef>
                <a:spcPts val="400"/>
              </a:spcBef>
              <a:buNone/>
            </a:pPr>
            <a:endParaRPr lang="es-ES_tradnl" altLang="es-ES" sz="1400" dirty="0"/>
          </a:p>
          <a:p>
            <a:pPr>
              <a:spcBef>
                <a:spcPts val="400"/>
              </a:spcBef>
            </a:pPr>
            <a:r>
              <a:rPr lang="es-ES_tradnl" altLang="es-ES" sz="1400" dirty="0"/>
              <a:t>Solución:</a:t>
            </a:r>
          </a:p>
          <a:p>
            <a:pPr lvl="1">
              <a:spcBef>
                <a:spcPts val="400"/>
              </a:spcBef>
            </a:pPr>
            <a:r>
              <a:rPr lang="es-ES_tradnl" altLang="es-ES" sz="1400" dirty="0">
                <a:sym typeface="Symbol" panose="05050102010706020507" pitchFamily="18" charset="2"/>
              </a:rPr>
              <a:t>Tiempo total de s</a:t>
            </a:r>
            <a:r>
              <a:rPr lang="es-ES" altLang="es-ES" sz="1400" dirty="0" err="1">
                <a:sym typeface="Symbol" panose="05050102010706020507" pitchFamily="18" charset="2"/>
              </a:rPr>
              <a:t>ímbolo</a:t>
            </a:r>
            <a:r>
              <a:rPr lang="es-ES" altLang="es-ES" sz="1400" dirty="0">
                <a:sym typeface="Symbol" panose="05050102010706020507" pitchFamily="18" charset="2"/>
              </a:rPr>
              <a:t> de la </a:t>
            </a:r>
            <a:r>
              <a:rPr lang="es-ES_tradnl" altLang="es-ES" sz="1400" dirty="0"/>
              <a:t>IFFT</a:t>
            </a:r>
            <a:r>
              <a:rPr lang="es-ES" altLang="es-ES" sz="1400" dirty="0">
                <a:sym typeface="Symbol" panose="05050102010706020507" pitchFamily="18" charset="2"/>
              </a:rPr>
              <a:t> , </a:t>
            </a:r>
            <a:r>
              <a:rPr lang="es-ES_tradnl" altLang="es-ES" sz="1400" dirty="0">
                <a:sym typeface="Symbol" panose="05050102010706020507" pitchFamily="18" charset="2"/>
              </a:rPr>
              <a:t>T</a:t>
            </a:r>
            <a:r>
              <a:rPr lang="es-ES_tradnl" altLang="es-ES" sz="1400" dirty="0"/>
              <a:t>IFFT</a:t>
            </a:r>
            <a:r>
              <a:rPr lang="es-ES_tradnl" altLang="es-ES" sz="1400" dirty="0">
                <a:sym typeface="Symbol" panose="05050102010706020507" pitchFamily="18" charset="2"/>
              </a:rPr>
              <a:t>  = 1/</a:t>
            </a:r>
            <a:r>
              <a:rPr lang="es-ES_tradnl" altLang="es-ES" sz="1400" dirty="0"/>
              <a:t>∆f = 5 · 10-5 s </a:t>
            </a:r>
          </a:p>
          <a:p>
            <a:pPr lvl="1">
              <a:spcBef>
                <a:spcPts val="400"/>
              </a:spcBef>
            </a:pPr>
            <a:r>
              <a:rPr lang="es-ES_tradnl" altLang="es-ES" sz="1400" dirty="0"/>
              <a:t>Período de muestreo </a:t>
            </a:r>
            <a:r>
              <a:rPr lang="es-ES_tradnl" altLang="es-ES" sz="1400" dirty="0" err="1"/>
              <a:t>T</a:t>
            </a:r>
            <a:r>
              <a:rPr lang="es-ES_tradnl" altLang="es-ES" sz="1400" i="1" baseline="-25000" dirty="0" err="1"/>
              <a:t>s</a:t>
            </a:r>
            <a:r>
              <a:rPr lang="es-ES_tradnl" altLang="es-ES" sz="1400" i="1" baseline="-25000" dirty="0"/>
              <a:t> </a:t>
            </a:r>
            <a:r>
              <a:rPr lang="es-ES_tradnl" altLang="es-ES" sz="1400" dirty="0"/>
              <a:t>= 1/ </a:t>
            </a:r>
            <a:r>
              <a:rPr lang="es-ES_tradnl" altLang="es-ES" sz="1400" dirty="0" err="1"/>
              <a:t>f</a:t>
            </a:r>
            <a:r>
              <a:rPr lang="es-ES_tradnl" altLang="es-ES" sz="1400" i="1" baseline="-25000" dirty="0" err="1"/>
              <a:t>s</a:t>
            </a:r>
            <a:r>
              <a:rPr lang="es-ES_tradnl" altLang="es-ES" sz="1400" i="1" baseline="-25000" dirty="0"/>
              <a:t> </a:t>
            </a:r>
            <a:r>
              <a:rPr lang="es-ES_tradnl" altLang="es-ES" sz="1400" dirty="0"/>
              <a:t>= </a:t>
            </a:r>
            <a:r>
              <a:rPr lang="es-ES_tradnl" altLang="es-ES" sz="1400" dirty="0">
                <a:sym typeface="Symbol" panose="05050102010706020507" pitchFamily="18" charset="2"/>
              </a:rPr>
              <a:t>T</a:t>
            </a:r>
            <a:r>
              <a:rPr lang="es-ES_tradnl" altLang="es-ES" sz="1400" i="1" baseline="-25000" dirty="0"/>
              <a:t>IFFT </a:t>
            </a:r>
            <a:r>
              <a:rPr lang="es-ES_tradnl" altLang="es-ES" sz="1400" dirty="0"/>
              <a:t>/ N</a:t>
            </a:r>
            <a:r>
              <a:rPr lang="es-ES_tradnl" altLang="es-ES" sz="1400" i="1" baseline="-25000" dirty="0"/>
              <a:t>FFT </a:t>
            </a:r>
            <a:r>
              <a:rPr lang="es-ES_tradnl" altLang="es-ES" sz="1400" dirty="0"/>
              <a:t>= 1,5625 µs</a:t>
            </a:r>
          </a:p>
          <a:p>
            <a:pPr lvl="1">
              <a:spcBef>
                <a:spcPts val="400"/>
              </a:spcBef>
            </a:pPr>
            <a:r>
              <a:rPr lang="es-ES_tradnl" altLang="es-ES" sz="1400" dirty="0"/>
              <a:t>Frecuencia de muestreo,  </a:t>
            </a:r>
            <a:r>
              <a:rPr lang="es-ES_tradnl" altLang="es-ES" sz="1400" dirty="0" err="1"/>
              <a:t>f</a:t>
            </a:r>
            <a:r>
              <a:rPr lang="es-ES_tradnl" altLang="es-ES" sz="1400" i="1" baseline="-25000" dirty="0" err="1"/>
              <a:t>s</a:t>
            </a:r>
            <a:r>
              <a:rPr lang="es-ES_tradnl" altLang="es-ES" sz="1400" i="1" baseline="-25000" dirty="0"/>
              <a:t> </a:t>
            </a:r>
            <a:r>
              <a:rPr lang="es-ES_tradnl" altLang="es-ES" sz="1400" dirty="0"/>
              <a:t> = 1/ </a:t>
            </a:r>
            <a:r>
              <a:rPr lang="es-ES_tradnl" altLang="es-ES" sz="1400" dirty="0" err="1"/>
              <a:t>T</a:t>
            </a:r>
            <a:r>
              <a:rPr lang="es-ES_tradnl" altLang="es-ES" sz="1400" i="1" baseline="-25000" dirty="0" err="1"/>
              <a:t>s</a:t>
            </a:r>
            <a:r>
              <a:rPr lang="es-ES_tradnl" altLang="es-ES" sz="1400" i="1" baseline="-25000" dirty="0"/>
              <a:t> </a:t>
            </a:r>
            <a:r>
              <a:rPr lang="es-ES_tradnl" altLang="es-ES" sz="1400" dirty="0"/>
              <a:t>= ∆f· N</a:t>
            </a:r>
            <a:r>
              <a:rPr lang="es-ES_tradnl" altLang="es-ES" sz="1400" i="1" baseline="-25000" dirty="0"/>
              <a:t>FFT  </a:t>
            </a:r>
            <a:r>
              <a:rPr lang="es-ES_tradnl" altLang="es-ES" sz="1400" dirty="0"/>
              <a:t>= 20 KHz · 32 = 640 KHz</a:t>
            </a:r>
          </a:p>
          <a:p>
            <a:pPr marL="342900" lvl="1" indent="0">
              <a:spcBef>
                <a:spcPts val="400"/>
              </a:spcBef>
              <a:buNone/>
            </a:pPr>
            <a:endParaRPr lang="es-ES_tradnl" altLang="es-ES" sz="1400" dirty="0"/>
          </a:p>
          <a:p>
            <a:pPr marL="342900" lvl="1" indent="0">
              <a:spcBef>
                <a:spcPts val="400"/>
              </a:spcBef>
              <a:buNone/>
            </a:pPr>
            <a:endParaRPr lang="es-ES_tradnl" altLang="es-ES" sz="1400" dirty="0"/>
          </a:p>
          <a:p>
            <a:pPr marL="342900" lvl="1" indent="0">
              <a:spcBef>
                <a:spcPts val="400"/>
              </a:spcBef>
              <a:buNone/>
            </a:pPr>
            <a:endParaRPr lang="es-ES_tradnl" altLang="es-ES" sz="1400" dirty="0"/>
          </a:p>
          <a:p>
            <a:pPr marL="342900" lvl="1" indent="0">
              <a:spcBef>
                <a:spcPts val="400"/>
              </a:spcBef>
              <a:buNone/>
            </a:pPr>
            <a:endParaRPr lang="es-ES_tradnl" altLang="es-ES" sz="1400" dirty="0"/>
          </a:p>
          <a:p>
            <a:pPr lvl="1">
              <a:spcBef>
                <a:spcPts val="400"/>
              </a:spcBef>
            </a:pPr>
            <a:endParaRPr lang="es-ES_tradnl" altLang="es-ES" sz="1400" dirty="0">
              <a:sym typeface="Symbol" panose="05050102010706020507" pitchFamily="18" charset="2"/>
            </a:endParaRPr>
          </a:p>
          <a:p>
            <a:pPr lvl="1">
              <a:spcBef>
                <a:spcPts val="400"/>
              </a:spcBef>
            </a:pPr>
            <a:endParaRPr lang="es-ES" sz="1400" i="1" baseline="-25000" dirty="0"/>
          </a:p>
        </p:txBody>
      </p:sp>
      <p:sp>
        <p:nvSpPr>
          <p:cNvPr id="4" name="3 CuadroTexto"/>
          <p:cNvSpPr txBox="1"/>
          <p:nvPr/>
        </p:nvSpPr>
        <p:spPr>
          <a:xfrm>
            <a:off x="731522" y="226093"/>
            <a:ext cx="349134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99969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7190" y="44883"/>
            <a:ext cx="5418178" cy="762529"/>
          </a:xfrm>
        </p:spPr>
        <p:txBody>
          <a:bodyPr/>
          <a:lstStyle/>
          <a:p>
            <a:br>
              <a:rPr lang="es-ES" sz="2000" b="1" dirty="0"/>
            </a:br>
            <a:r>
              <a:rPr lang="es-ES" sz="2000" b="1" dirty="0"/>
              <a:t>Definición de parámetros de transmisión</a:t>
            </a:r>
            <a:br>
              <a:rPr lang="es-ES" sz="2000" b="1" dirty="0"/>
            </a:br>
            <a:endParaRPr lang="es-ES" sz="2000" b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731522" y="226093"/>
            <a:ext cx="349134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chemeClr val="bg1"/>
                </a:solidFill>
              </a:rPr>
              <a:t>1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252" y="1298556"/>
            <a:ext cx="3610495" cy="2707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7491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7190" y="194517"/>
            <a:ext cx="5418178" cy="478819"/>
          </a:xfrm>
        </p:spPr>
        <p:txBody>
          <a:bodyPr/>
          <a:lstStyle/>
          <a:p>
            <a:r>
              <a:rPr lang="es-ES" sz="2000" b="1" dirty="0"/>
              <a:t>Simulación de la señal que se transmite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731522" y="226093"/>
            <a:ext cx="349134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chemeClr val="bg1"/>
                </a:solidFill>
              </a:rPr>
              <a:t>2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190" y="1180529"/>
            <a:ext cx="2507134" cy="188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987EC36-D37F-4709-A1AB-53E03D058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335" y="1134588"/>
            <a:ext cx="1926291" cy="192629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FCA11CB-E615-4B78-871E-CCCB54DE4D38}"/>
              </a:ext>
            </a:extLst>
          </p:cNvPr>
          <p:cNvSpPr txBox="1"/>
          <p:nvPr/>
        </p:nvSpPr>
        <p:spPr>
          <a:xfrm>
            <a:off x="1157190" y="3126442"/>
            <a:ext cx="3381935" cy="30008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SIN Degradación por error de frecuencia</a:t>
            </a:r>
            <a:endParaRPr lang="en-U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83B7C3B-0D96-4A6E-8B3B-1F1999CD3C87}"/>
              </a:ext>
            </a:extLst>
          </p:cNvPr>
          <p:cNvSpPr txBox="1"/>
          <p:nvPr/>
        </p:nvSpPr>
        <p:spPr>
          <a:xfrm>
            <a:off x="578225" y="3729211"/>
            <a:ext cx="6279776" cy="13388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2º Mapeo QAM-IFFT temporal-FFT-</a:t>
            </a:r>
            <a:r>
              <a:rPr lang="es-ES" dirty="0" err="1"/>
              <a:t>Demapeo</a:t>
            </a:r>
            <a:r>
              <a:rPr lang="es-ES" dirty="0"/>
              <a:t> QAM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Funciones útiles si se realiza con MATLAB:</a:t>
            </a:r>
            <a:endParaRPr lang="en-US" dirty="0"/>
          </a:p>
          <a:p>
            <a:pPr marL="628650" lvl="1" indent="-285750">
              <a:buFont typeface="Wingdings" panose="05000000000000000000" pitchFamily="2" charset="2"/>
              <a:buChar char="q"/>
            </a:pPr>
            <a:r>
              <a:rPr lang="en-US" dirty="0" err="1"/>
              <a:t>Generaci</a:t>
            </a:r>
            <a:r>
              <a:rPr lang="es-ES" dirty="0" err="1"/>
              <a:t>ón</a:t>
            </a:r>
            <a:r>
              <a:rPr lang="es-ES" dirty="0"/>
              <a:t> símbolos QAM: </a:t>
            </a:r>
            <a:r>
              <a:rPr lang="en-US" dirty="0" err="1">
                <a:solidFill>
                  <a:srgbClr val="FFFF00"/>
                </a:solidFill>
              </a:rPr>
              <a:t>qammod</a:t>
            </a:r>
            <a:r>
              <a:rPr lang="en-US" dirty="0">
                <a:solidFill>
                  <a:srgbClr val="FFFF00"/>
                </a:solidFill>
              </a:rPr>
              <a:t> </a:t>
            </a:r>
          </a:p>
          <a:p>
            <a:pPr marL="628650" lvl="1" indent="-285750">
              <a:buFont typeface="Wingdings" panose="05000000000000000000" pitchFamily="2" charset="2"/>
              <a:buChar char="q"/>
            </a:pPr>
            <a:r>
              <a:rPr lang="en-US" dirty="0" err="1"/>
              <a:t>Generación</a:t>
            </a:r>
            <a:r>
              <a:rPr lang="en-US" dirty="0"/>
              <a:t> del vector de </a:t>
            </a:r>
            <a:r>
              <a:rPr lang="en-US" dirty="0" err="1"/>
              <a:t>muestras</a:t>
            </a:r>
            <a:r>
              <a:rPr lang="en-US" dirty="0"/>
              <a:t> </a:t>
            </a:r>
            <a:r>
              <a:rPr lang="en-US" dirty="0" err="1"/>
              <a:t>temporales</a:t>
            </a:r>
            <a:r>
              <a:rPr lang="en-US" dirty="0"/>
              <a:t> a la </a:t>
            </a:r>
            <a:r>
              <a:rPr lang="en-US" dirty="0" err="1"/>
              <a:t>salida</a:t>
            </a:r>
            <a:r>
              <a:rPr lang="en-US" dirty="0"/>
              <a:t> del </a:t>
            </a:r>
            <a:r>
              <a:rPr lang="en-US" dirty="0" err="1"/>
              <a:t>modulador</a:t>
            </a:r>
            <a:r>
              <a:rPr lang="en-US" dirty="0"/>
              <a:t>: </a:t>
            </a:r>
            <a:r>
              <a:rPr lang="en-US" dirty="0" err="1">
                <a:solidFill>
                  <a:srgbClr val="FFFF00"/>
                </a:solidFill>
              </a:rPr>
              <a:t>ifft</a:t>
            </a:r>
            <a:endParaRPr lang="en-US" dirty="0">
              <a:solidFill>
                <a:srgbClr val="FFFF00"/>
              </a:solidFill>
            </a:endParaRPr>
          </a:p>
          <a:p>
            <a:pPr marL="628650" lvl="1" indent="-285750">
              <a:buFont typeface="Wingdings" panose="05000000000000000000" pitchFamily="2" charset="2"/>
              <a:buChar char="q"/>
            </a:pPr>
            <a:r>
              <a:rPr lang="en-US" dirty="0" err="1"/>
              <a:t>Generación</a:t>
            </a:r>
            <a:r>
              <a:rPr lang="en-US" dirty="0"/>
              <a:t> de </a:t>
            </a:r>
            <a:r>
              <a:rPr lang="en-US" dirty="0" err="1"/>
              <a:t>simbolos</a:t>
            </a:r>
            <a:r>
              <a:rPr lang="en-US" dirty="0"/>
              <a:t> QAM a la </a:t>
            </a:r>
            <a:r>
              <a:rPr lang="en-US" dirty="0" err="1"/>
              <a:t>salida</a:t>
            </a:r>
            <a:r>
              <a:rPr lang="en-US" dirty="0"/>
              <a:t> del </a:t>
            </a:r>
            <a:r>
              <a:rPr lang="en-US" dirty="0" err="1"/>
              <a:t>demodulador</a:t>
            </a:r>
            <a:r>
              <a:rPr lang="en-US" dirty="0"/>
              <a:t>: </a:t>
            </a:r>
            <a:r>
              <a:rPr lang="en-US" dirty="0" err="1">
                <a:solidFill>
                  <a:srgbClr val="FFFF00"/>
                </a:solidFill>
              </a:rPr>
              <a:t>fft</a:t>
            </a:r>
            <a:endParaRPr lang="en-US" dirty="0">
              <a:solidFill>
                <a:srgbClr val="FFFF00"/>
              </a:solidFill>
            </a:endParaRPr>
          </a:p>
          <a:p>
            <a:pPr marL="628650" lvl="1" indent="-285750">
              <a:buFont typeface="Wingdings" panose="05000000000000000000" pitchFamily="2" charset="2"/>
              <a:buChar char="q"/>
            </a:pPr>
            <a:r>
              <a:rPr lang="en-US" dirty="0" err="1"/>
              <a:t>Demodulación</a:t>
            </a:r>
            <a:r>
              <a:rPr lang="en-US" dirty="0"/>
              <a:t> de </a:t>
            </a:r>
            <a:r>
              <a:rPr lang="en-US" dirty="0" err="1"/>
              <a:t>símbolo</a:t>
            </a:r>
            <a:r>
              <a:rPr lang="en-US" dirty="0"/>
              <a:t>: </a:t>
            </a:r>
            <a:r>
              <a:rPr lang="en-US" dirty="0" err="1">
                <a:solidFill>
                  <a:srgbClr val="FFFF00"/>
                </a:solidFill>
              </a:rPr>
              <a:t>qamdemod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F785F9E-DD1F-4013-80FD-D083F035FFAF}"/>
              </a:ext>
            </a:extLst>
          </p:cNvPr>
          <p:cNvSpPr txBox="1"/>
          <p:nvPr/>
        </p:nvSpPr>
        <p:spPr>
          <a:xfrm>
            <a:off x="578225" y="768809"/>
            <a:ext cx="6279776" cy="30008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1º Simulación de secuencia aleatoria de bits a transmitir. P.ej. </a:t>
            </a:r>
            <a:r>
              <a:rPr lang="es-ES" dirty="0" err="1">
                <a:solidFill>
                  <a:srgbClr val="03F103"/>
                </a:solidFill>
              </a:rPr>
              <a:t>Txbits</a:t>
            </a:r>
            <a:endParaRPr lang="en-US" dirty="0">
              <a:solidFill>
                <a:srgbClr val="03F1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783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7190" y="194517"/>
            <a:ext cx="5418178" cy="478819"/>
          </a:xfrm>
        </p:spPr>
        <p:txBody>
          <a:bodyPr/>
          <a:lstStyle/>
          <a:p>
            <a:r>
              <a:rPr lang="es-ES" sz="2000" b="1" dirty="0"/>
              <a:t>Simulación de la señal que se transmite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731522" y="226093"/>
            <a:ext cx="349134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" name="5 Rectángulo">
            <a:extLst>
              <a:ext uri="{FF2B5EF4-FFF2-40B4-BE49-F238E27FC236}">
                <a16:creationId xmlns:a16="http://schemas.microsoft.com/office/drawing/2014/main" id="{8D0B5C6C-F2CF-4566-9A42-CB1B35B86C9E}"/>
              </a:ext>
            </a:extLst>
          </p:cNvPr>
          <p:cNvSpPr/>
          <p:nvPr/>
        </p:nvSpPr>
        <p:spPr>
          <a:xfrm>
            <a:off x="792482" y="1146566"/>
            <a:ext cx="5971289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ES" sz="1200" b="1" dirty="0"/>
              <a:t>Vector X de la función </a:t>
            </a:r>
            <a:r>
              <a:rPr lang="es-ES" sz="1200" b="1" dirty="0" err="1"/>
              <a:t>ifft</a:t>
            </a:r>
            <a:r>
              <a:rPr lang="es-ES" sz="1200" b="1" dirty="0"/>
              <a:t> de Matlab: </a:t>
            </a:r>
          </a:p>
          <a:p>
            <a:endParaRPr lang="es-ES" sz="1200" dirty="0"/>
          </a:p>
          <a:p>
            <a:r>
              <a:rPr lang="es-ES" sz="1200" dirty="0"/>
              <a:t>X(1) </a:t>
            </a:r>
            <a:r>
              <a:rPr lang="es-ES" sz="1050" dirty="0"/>
              <a:t>valor en continua </a:t>
            </a:r>
            <a:r>
              <a:rPr lang="es-ES" sz="1200" dirty="0"/>
              <a:t>		= 0</a:t>
            </a:r>
          </a:p>
          <a:p>
            <a:r>
              <a:rPr lang="es-ES" sz="1200" dirty="0"/>
              <a:t>X(2) </a:t>
            </a:r>
            <a:r>
              <a:rPr lang="es-ES" sz="1000" dirty="0"/>
              <a:t>componente a 20 KHz </a:t>
            </a:r>
            <a:r>
              <a:rPr lang="es-ES" sz="1200" dirty="0"/>
              <a:t>	= 0</a:t>
            </a:r>
          </a:p>
          <a:p>
            <a:r>
              <a:rPr lang="es-ES" sz="1200" dirty="0"/>
              <a:t>X(i), </a:t>
            </a:r>
            <a:r>
              <a:rPr lang="es-ES" sz="1000" dirty="0"/>
              <a:t>i=3,4,5,6</a:t>
            </a:r>
            <a:r>
              <a:rPr lang="es-ES" sz="1200" dirty="0"/>
              <a:t> 		= Valor del símbolo complejo 16-QAM correspondiente a las 			frecuencias 40... 100 KHz</a:t>
            </a:r>
          </a:p>
          <a:p>
            <a:r>
              <a:rPr lang="es-ES" sz="1200" dirty="0"/>
              <a:t>X(i), </a:t>
            </a:r>
            <a:r>
              <a:rPr lang="es-ES" sz="1000" dirty="0"/>
              <a:t>i=7 ... NFFT-5 		= </a:t>
            </a:r>
            <a:r>
              <a:rPr lang="es-ES" sz="1200" dirty="0"/>
              <a:t>0</a:t>
            </a:r>
          </a:p>
          <a:p>
            <a:r>
              <a:rPr lang="nn-NO" sz="1200" dirty="0"/>
              <a:t>X(NFFT+1-i),</a:t>
            </a:r>
            <a:r>
              <a:rPr lang="nn-NO" sz="1000" dirty="0"/>
              <a:t> i=1 ... 5 		= </a:t>
            </a:r>
            <a:r>
              <a:rPr lang="nn-NO" sz="1200" dirty="0"/>
              <a:t>X*(i+1)</a:t>
            </a:r>
            <a:endParaRPr lang="es-ES" sz="12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4C79084-3A8B-4C1F-A273-AF87851A4CAF}"/>
              </a:ext>
            </a:extLst>
          </p:cNvPr>
          <p:cNvSpPr txBox="1"/>
          <p:nvPr/>
        </p:nvSpPr>
        <p:spPr>
          <a:xfrm>
            <a:off x="701042" y="761004"/>
            <a:ext cx="606272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chemeClr val="tx1"/>
                </a:solidFill>
              </a:rPr>
              <a:t>Generación</a:t>
            </a:r>
            <a:r>
              <a:rPr lang="en-US" dirty="0">
                <a:solidFill>
                  <a:schemeClr val="tx1"/>
                </a:solidFill>
              </a:rPr>
              <a:t> del vector de </a:t>
            </a:r>
            <a:r>
              <a:rPr lang="en-US" dirty="0" err="1">
                <a:solidFill>
                  <a:schemeClr val="tx1"/>
                </a:solidFill>
              </a:rPr>
              <a:t>muestras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temporales</a:t>
            </a:r>
            <a:r>
              <a:rPr lang="en-US" dirty="0">
                <a:solidFill>
                  <a:schemeClr val="tx1"/>
                </a:solidFill>
              </a:rPr>
              <a:t> a la </a:t>
            </a:r>
            <a:r>
              <a:rPr lang="en-US" dirty="0" err="1">
                <a:solidFill>
                  <a:schemeClr val="tx1"/>
                </a:solidFill>
              </a:rPr>
              <a:t>salida</a:t>
            </a:r>
            <a:r>
              <a:rPr lang="en-US" dirty="0">
                <a:solidFill>
                  <a:schemeClr val="tx1"/>
                </a:solidFill>
              </a:rPr>
              <a:t> del </a:t>
            </a:r>
            <a:r>
              <a:rPr lang="en-US" dirty="0" err="1">
                <a:solidFill>
                  <a:schemeClr val="tx1"/>
                </a:solidFill>
              </a:rPr>
              <a:t>modulador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ifft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52443"/>
      </p:ext>
    </p:extLst>
  </p:cSld>
  <p:clrMapOvr>
    <a:masterClrMapping/>
  </p:clrMapOvr>
</p:sld>
</file>

<file path=ppt/theme/theme1.xml><?xml version="1.0" encoding="utf-8"?>
<a:theme xmlns:a="http://schemas.openxmlformats.org/drawingml/2006/main" name="AnalisisPreliminarIIT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de presentaciones – 2015 – Criterios orientativos.pptx" id="{2852BFCC-AEB0-40E1-B6CD-4ED4D1D8A84E}" vid="{EC28EDCA-621E-483B-971B-CF5AC549693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E6A9B1AE3C694449E1CBECB26767C28" ma:contentTypeVersion="0" ma:contentTypeDescription="Crear nuevo documento." ma:contentTypeScope="" ma:versionID="f939733f7a29ff16f56243c74c11c85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bba8a198e9bb40c3eeca6d0bd41257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9AB788B-E2DA-4E16-B351-E0EC0D46F4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8005F5-A764-49B6-95DE-3EB3B49CD9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2331040-8433-4BD1-90D6-FEBE17A71FCC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AnalisisPreliminarIIT</Template>
  <TotalTime>46602</TotalTime>
  <Words>525</Words>
  <Application>Microsoft Office PowerPoint</Application>
  <PresentationFormat>Personalizado</PresentationFormat>
  <Paragraphs>87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Verdana</vt:lpstr>
      <vt:lpstr>Wingdings</vt:lpstr>
      <vt:lpstr>AnalisisPreliminarIIT</vt:lpstr>
      <vt:lpstr>OFDM   Laboratorio Sistemas de Comunicaciones II</vt:lpstr>
      <vt:lpstr>OFDM communication system</vt:lpstr>
      <vt:lpstr>Constelación 16QAM</vt:lpstr>
      <vt:lpstr>OFDM Transmitter</vt:lpstr>
      <vt:lpstr>Constelación 64QAM</vt:lpstr>
      <vt:lpstr> Definición de parámetros de transmisión datos iniciales.m</vt:lpstr>
      <vt:lpstr> Definición de parámetros de transmisión </vt:lpstr>
      <vt:lpstr>Simulación de la señal que se transmite</vt:lpstr>
      <vt:lpstr>Simulación de la señal que se transmite</vt:lpstr>
      <vt:lpstr>CON Degradación por error de frecuencia</vt:lpstr>
      <vt:lpstr>Curvas de BER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de la presentación</dc:title>
  <dc:creator>eugenio sánchez</dc:creator>
  <cp:lastModifiedBy>Teresa González García</cp:lastModifiedBy>
  <cp:revision>1211</cp:revision>
  <cp:lastPrinted>2016-01-22T18:04:35Z</cp:lastPrinted>
  <dcterms:created xsi:type="dcterms:W3CDTF">2015-12-18T16:39:55Z</dcterms:created>
  <dcterms:modified xsi:type="dcterms:W3CDTF">2022-01-26T16:45:47Z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0x010100AE6A9B1AE3C694449E1CBECB26767C28</vt:lpwstr>
  </property>
</Properties>
</file>