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722" r:id="rId5"/>
    <p:sldId id="732" r:id="rId6"/>
    <p:sldId id="726" r:id="rId7"/>
    <p:sldId id="730" r:id="rId8"/>
    <p:sldId id="729" r:id="rId9"/>
    <p:sldId id="731" r:id="rId10"/>
    <p:sldId id="728" r:id="rId11"/>
  </p:sldIdLst>
  <p:sldSz cx="6858000" cy="5143500"/>
  <p:notesSz cx="7099300" cy="10234613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29"/>
    <a:srgbClr val="03F103"/>
    <a:srgbClr val="E8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9D171-EBE9-4B09-BE02-EF88C3C6FDF8}" v="7" dt="2022-03-23T07:48:30.722"/>
    <p1510:client id="{E466CC7D-5960-49B6-85A7-96B9F71A2303}" v="2" dt="2022-03-23T07:36:1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José Medina Hernández" userId="3c7e0218-b9af-415d-8514-a55689e1e499" providerId="ADAL" clId="{3049D171-EBE9-4B09-BE02-EF88C3C6FDF8}"/>
    <pc:docChg chg="modSld">
      <pc:chgData name="María José Medina Hernández" userId="3c7e0218-b9af-415d-8514-a55689e1e499" providerId="ADAL" clId="{3049D171-EBE9-4B09-BE02-EF88C3C6FDF8}" dt="2022-03-23T07:48:30.723" v="0" actId="1076"/>
      <pc:docMkLst>
        <pc:docMk/>
      </pc:docMkLst>
      <pc:sldChg chg="modSp mod">
        <pc:chgData name="María José Medina Hernández" userId="3c7e0218-b9af-415d-8514-a55689e1e499" providerId="ADAL" clId="{3049D171-EBE9-4B09-BE02-EF88C3C6FDF8}" dt="2022-03-23T07:48:30.723" v="0" actId="1076"/>
        <pc:sldMkLst>
          <pc:docMk/>
          <pc:sldMk cId="2007432149" sldId="729"/>
        </pc:sldMkLst>
        <pc:spChg chg="mod">
          <ac:chgData name="María José Medina Hernández" userId="3c7e0218-b9af-415d-8514-a55689e1e499" providerId="ADAL" clId="{3049D171-EBE9-4B09-BE02-EF88C3C6FDF8}" dt="2022-03-23T07:48:30.723" v="0" actId="1076"/>
          <ac:spMkLst>
            <pc:docMk/>
            <pc:sldMk cId="2007432149" sldId="729"/>
            <ac:spMk id="19" creationId="{5C520A9D-4422-4CB0-9946-BF4A6F103B2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FF601-D2D1-466F-B928-B5E1D483E432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2055-73DC-49B6-86F9-90F690BE3C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932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fld id="{F5898B0A-E9F1-4A79-A03B-17B1C5AE51DD}" type="datetimeFigureOut">
              <a:rPr lang="es-ES" smtClean="0"/>
              <a:pPr/>
              <a:t>23/03/2022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>
              <a:defRPr sz="1300"/>
            </a:lvl1pPr>
          </a:lstStyle>
          <a:p>
            <a:fld id="{2DA125AC-0053-4F4C-A9DF-A881F7FB7B2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1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1454707"/>
            <a:ext cx="5173594" cy="2139553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999" y="3614500"/>
            <a:ext cx="5173595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44" y="418441"/>
            <a:ext cx="1697084" cy="8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631" y="1855708"/>
            <a:ext cx="5174187" cy="2045732"/>
          </a:xfrm>
        </p:spPr>
        <p:txBody>
          <a:bodyPr>
            <a:noAutofit/>
          </a:bodyPr>
          <a:lstStyle>
            <a:lvl1pPr marL="0" indent="0" algn="l">
              <a:buNone/>
              <a:defRPr lang="en-US" sz="4000" b="0" kern="1200" dirty="0">
                <a:solidFill>
                  <a:srgbClr val="F6B729"/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Haga clic para modificar el estilo de subtítulo del patrón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44" y="418441"/>
            <a:ext cx="1697084" cy="8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61164" y="4838383"/>
            <a:ext cx="503796" cy="274637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8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797" y="1369219"/>
            <a:ext cx="2682503" cy="3263504"/>
          </a:xfrm>
        </p:spPr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030" y="1369219"/>
            <a:ext cx="2717483" cy="3263504"/>
          </a:xfrm>
        </p:spPr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161164" y="4838383"/>
            <a:ext cx="503796" cy="274637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746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61164" y="4838383"/>
            <a:ext cx="503796" cy="274637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" smtClean="0"/>
              <a:pPr algn="ctr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0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6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 descr="C:\Users\euge\Desktop\COLOCAR\MarcaAguaCOMILLA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4448174" cy="5169169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989" y="60431"/>
            <a:ext cx="5934141" cy="762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 err="1"/>
              <a:t>Haga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para</a:t>
            </a:r>
            <a:r>
              <a:rPr lang="en-US" noProof="0"/>
              <a:t> </a:t>
            </a:r>
            <a:r>
              <a:rPr lang="en-US" noProof="0" err="1"/>
              <a:t>modificar</a:t>
            </a:r>
            <a:r>
              <a:rPr lang="en-US" noProof="0"/>
              <a:t> el </a:t>
            </a:r>
            <a:r>
              <a:rPr lang="en-US" noProof="0" err="1"/>
              <a:t>estilo</a:t>
            </a:r>
            <a:r>
              <a:rPr lang="en-US" noProof="0"/>
              <a:t> de </a:t>
            </a:r>
            <a:r>
              <a:rPr lang="en-US" noProof="0" err="1"/>
              <a:t>título</a:t>
            </a:r>
            <a:r>
              <a:rPr lang="en-US" noProof="0"/>
              <a:t> del </a:t>
            </a:r>
            <a:r>
              <a:rPr lang="en-US" noProof="0" err="1"/>
              <a:t>patrón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989" y="894080"/>
            <a:ext cx="5934141" cy="3870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err="1"/>
              <a:t>Haga</a:t>
            </a:r>
            <a:r>
              <a:rPr lang="en-US" noProof="0"/>
              <a:t> </a:t>
            </a:r>
            <a:r>
              <a:rPr lang="en-US" noProof="0" err="1"/>
              <a:t>clic</a:t>
            </a:r>
            <a:r>
              <a:rPr lang="en-US" noProof="0"/>
              <a:t> </a:t>
            </a:r>
            <a:r>
              <a:rPr lang="en-US" noProof="0" err="1"/>
              <a:t>para</a:t>
            </a:r>
            <a:r>
              <a:rPr lang="en-US" noProof="0"/>
              <a:t> </a:t>
            </a:r>
            <a:r>
              <a:rPr lang="en-US" noProof="0" err="1"/>
              <a:t>modificar</a:t>
            </a:r>
            <a:r>
              <a:rPr lang="en-US" noProof="0"/>
              <a:t> el </a:t>
            </a:r>
            <a:r>
              <a:rPr lang="en-US" noProof="0" err="1"/>
              <a:t>estilo</a:t>
            </a:r>
            <a:r>
              <a:rPr lang="en-US" noProof="0"/>
              <a:t> de </a:t>
            </a:r>
            <a:r>
              <a:rPr lang="en-US" noProof="0" err="1"/>
              <a:t>texto</a:t>
            </a:r>
            <a:r>
              <a:rPr lang="en-US" noProof="0"/>
              <a:t> del </a:t>
            </a:r>
            <a:r>
              <a:rPr lang="en-US" noProof="0" err="1"/>
              <a:t>patrón</a:t>
            </a:r>
            <a:endParaRPr lang="en-US" noProof="0"/>
          </a:p>
          <a:p>
            <a:pPr lvl="1"/>
            <a:r>
              <a:rPr lang="en-US" noProof="0"/>
              <a:t>Segundo </a:t>
            </a:r>
            <a:r>
              <a:rPr lang="en-US" noProof="0" err="1"/>
              <a:t>nivel</a:t>
            </a:r>
            <a:endParaRPr lang="en-US" noProof="0"/>
          </a:p>
          <a:p>
            <a:pPr lvl="2"/>
            <a:r>
              <a:rPr lang="en-US" noProof="0" err="1"/>
              <a:t>Tercer</a:t>
            </a:r>
            <a:r>
              <a:rPr lang="en-US" noProof="0"/>
              <a:t> </a:t>
            </a:r>
            <a:r>
              <a:rPr lang="en-US" noProof="0" err="1"/>
              <a:t>nivel</a:t>
            </a:r>
            <a:endParaRPr lang="en-US" noProof="0"/>
          </a:p>
          <a:p>
            <a:pPr lvl="3"/>
            <a:r>
              <a:rPr lang="en-US" noProof="0"/>
              <a:t>Cuarto </a:t>
            </a:r>
            <a:r>
              <a:rPr lang="en-US" noProof="0" err="1"/>
              <a:t>nivel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nivel</a:t>
            </a:r>
            <a:endParaRPr lang="en-US" noProof="0"/>
          </a:p>
        </p:txBody>
      </p:sp>
      <p:cxnSp>
        <p:nvCxnSpPr>
          <p:cNvPr id="7" name="Conector recto 6"/>
          <p:cNvCxnSpPr/>
          <p:nvPr/>
        </p:nvCxnSpPr>
        <p:spPr>
          <a:xfrm>
            <a:off x="-6090" y="5163820"/>
            <a:ext cx="686409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19205" y="4276352"/>
            <a:ext cx="1288696" cy="243398"/>
          </a:xfrm>
          <a:prstGeom prst="rect">
            <a:avLst/>
          </a:prstGeom>
        </p:spPr>
      </p:pic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6148519" y="4815554"/>
            <a:ext cx="504945" cy="3052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 defTabSz="762000" eaLnBrk="0" hangingPunct="0">
              <a:defRPr/>
            </a:pPr>
            <a:fld id="{11564133-8E01-494E-9A79-52127C69F167}" type="slidenum">
              <a:rPr lang="en-US" sz="1400" b="0" smtClean="0"/>
              <a:pPr algn="r" defTabSz="762000" eaLnBrk="0" hangingPunct="0">
                <a:defRPr/>
              </a:pPr>
              <a:t>‹#›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8933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6" r:id="rId5"/>
    <p:sldLayoutId id="2147483667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F6B729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003923" y="2098526"/>
            <a:ext cx="5535024" cy="1539348"/>
          </a:xfrm>
        </p:spPr>
        <p:txBody>
          <a:bodyPr anchor="t" anchorCtr="0"/>
          <a:lstStyle/>
          <a:p>
            <a:pPr algn="ctr"/>
            <a:br>
              <a:rPr lang="es-ES" sz="2800" b="1"/>
            </a:br>
            <a:r>
              <a:rPr lang="en-US" sz="2800" b="1"/>
              <a:t>Global Navigation Satellite System</a:t>
            </a:r>
            <a:br>
              <a:rPr lang="en-US" sz="2800" b="1"/>
            </a:br>
            <a:r>
              <a:rPr lang="en-US" sz="2800" b="1"/>
              <a:t>(</a:t>
            </a:r>
            <a:r>
              <a:rPr lang="es-ES" sz="2800" b="1"/>
              <a:t>GNSS</a:t>
            </a:r>
            <a:r>
              <a:rPr lang="en-US" sz="2800" b="1"/>
              <a:t>)</a:t>
            </a:r>
            <a:br>
              <a:rPr lang="es-ES" sz="2800" b="1"/>
            </a:br>
            <a:r>
              <a:rPr lang="es-ES" sz="1000" b="1"/>
              <a:t> </a:t>
            </a:r>
            <a:br>
              <a:rPr lang="en-US" sz="3200" b="1"/>
            </a:br>
            <a:r>
              <a:rPr lang="en-US" sz="1600" b="1" err="1"/>
              <a:t>Laboratorio</a:t>
            </a:r>
            <a:br>
              <a:rPr lang="en-US" sz="2800" b="1"/>
            </a:br>
            <a:r>
              <a:rPr lang="en-US" sz="1600" b="1" err="1"/>
              <a:t>Sistemas</a:t>
            </a:r>
            <a:r>
              <a:rPr lang="en-US" sz="1600" b="1"/>
              <a:t> de </a:t>
            </a:r>
            <a:r>
              <a:rPr lang="en-US" sz="1600" b="1" err="1"/>
              <a:t>Comunicaciones</a:t>
            </a:r>
            <a:r>
              <a:rPr lang="en-US" sz="1600" b="1"/>
              <a:t> II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56584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4462" y="260650"/>
            <a:ext cx="5418178" cy="400111"/>
          </a:xfrm>
        </p:spPr>
        <p:txBody>
          <a:bodyPr/>
          <a:lstStyle/>
          <a:p>
            <a:r>
              <a:rPr lang="es-ES" sz="2000" b="1"/>
              <a:t>Numeración de grupos asignada a esta práctica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FF22C-2859-4C34-A27A-2C67C8F9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8" y="772466"/>
            <a:ext cx="3550235" cy="41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360030"/>
            <a:ext cx="5418178" cy="400111"/>
          </a:xfrm>
        </p:spPr>
        <p:txBody>
          <a:bodyPr/>
          <a:lstStyle/>
          <a:p>
            <a:r>
              <a:rPr lang="es-ES" sz="2000" b="1"/>
              <a:t>Posición del terminal  en coordenadas cartesianas(</a:t>
            </a:r>
            <a:r>
              <a:rPr lang="es-ES" sz="2000" b="1" err="1"/>
              <a:t>x,y,z</a:t>
            </a:r>
            <a:r>
              <a:rPr lang="es-ES" sz="2000" b="1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227" y="2377728"/>
            <a:ext cx="5934141" cy="2057549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endParaRPr lang="es-ES_tradnl" altLang="es-ES" sz="1400"/>
          </a:p>
          <a:p>
            <a:pPr>
              <a:spcBef>
                <a:spcPts val="400"/>
              </a:spcBef>
            </a:pPr>
            <a:r>
              <a:rPr lang="es-ES_tradnl" altLang="es-ES" sz="1400"/>
              <a:t>Solución: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r>
              <a:rPr lang="es-ES_tradnl" altLang="es-ES" sz="1400">
                <a:highlight>
                  <a:srgbClr val="FFFF00"/>
                </a:highlight>
                <a:sym typeface="Symbol" panose="05050102010706020507" pitchFamily="18" charset="2"/>
              </a:rPr>
              <a:t>Posición de un conjunto de satélites GNSS</a:t>
            </a:r>
            <a:r>
              <a:rPr lang="es-ES_tradnl" altLang="es-ES" sz="1400">
                <a:highlight>
                  <a:srgbClr val="FFFF00"/>
                </a:highlight>
              </a:rPr>
              <a:t> 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>
                <a:highlight>
                  <a:srgbClr val="FFFF00"/>
                </a:highlight>
              </a:rPr>
              <a:t>t en que se reciben sus señales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>
                <a:highlight>
                  <a:srgbClr val="FFFF00"/>
                </a:highlight>
              </a:rPr>
              <a:t>Terminal en Madrid o alrededores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endParaRPr lang="es-ES_tradnl" altLang="es-ES" sz="14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endParaRPr lang="es-ES" sz="1400" i="1" baseline="-25000"/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C9A88681-58D4-4A4A-9B9D-2E09DC3414D3}"/>
              </a:ext>
            </a:extLst>
          </p:cNvPr>
          <p:cNvSpPr/>
          <p:nvPr/>
        </p:nvSpPr>
        <p:spPr>
          <a:xfrm>
            <a:off x="4190508" y="3301361"/>
            <a:ext cx="283522" cy="954093"/>
          </a:xfrm>
          <a:prstGeom prst="rightBrace">
            <a:avLst>
              <a:gd name="adj1" fmla="val 8333"/>
              <a:gd name="adj2" fmla="val 52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877533-8CC5-4D19-86A5-B90FE5AB1497}"/>
              </a:ext>
            </a:extLst>
          </p:cNvPr>
          <p:cNvSpPr txBox="1"/>
          <p:nvPr/>
        </p:nvSpPr>
        <p:spPr>
          <a:xfrm>
            <a:off x="4190507" y="3491133"/>
            <a:ext cx="2544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es-ES_tradnl" altLang="es-ES" sz="1200">
                <a:sym typeface="Wingdings" panose="05000000000000000000" pitchFamily="2" charset="2"/>
              </a:rPr>
              <a:t>    </a:t>
            </a:r>
            <a:r>
              <a:rPr lang="es-ES_tradnl" altLang="es-ES" sz="1200">
                <a:highlight>
                  <a:srgbClr val="03F103"/>
                </a:highlight>
                <a:sym typeface="Wingdings" panose="05000000000000000000" pitchFamily="2" charset="2"/>
              </a:rPr>
              <a:t>Posición del terminal </a:t>
            </a:r>
            <a:r>
              <a:rPr lang="es-ES_tradnl" altLang="es-ES" sz="1200" err="1">
                <a:highlight>
                  <a:srgbClr val="03F103"/>
                </a:highlight>
                <a:sym typeface="Wingdings" panose="05000000000000000000" pitchFamily="2" charset="2"/>
              </a:rPr>
              <a:t>x,y,z</a:t>
            </a:r>
            <a:endParaRPr lang="es-ES_tradnl" altLang="es-ES" sz="1200">
              <a:highlight>
                <a:srgbClr val="03F103"/>
              </a:highlight>
              <a:sym typeface="Wingdings" panose="05000000000000000000" pitchFamily="2" charset="2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B70176-ACF2-442B-AEE5-21EA191C0C6A}"/>
              </a:ext>
            </a:extLst>
          </p:cNvPr>
          <p:cNvSpPr txBox="1">
            <a:spLocks/>
          </p:cNvSpPr>
          <p:nvPr/>
        </p:nvSpPr>
        <p:spPr>
          <a:xfrm>
            <a:off x="731522" y="580318"/>
            <a:ext cx="5934141" cy="2057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>
              <a:spcBef>
                <a:spcPts val="400"/>
              </a:spcBef>
            </a:pPr>
            <a:r>
              <a:rPr lang="es-ES_tradnl" altLang="es-ES" sz="1400"/>
              <a:t>Datos de partida:</a:t>
            </a: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r>
              <a:rPr lang="es-ES_tradnl" altLang="es-ES" sz="1400">
                <a:highlight>
                  <a:srgbClr val="FFFF00"/>
                </a:highlight>
                <a:sym typeface="Symbol" panose="05050102010706020507" pitchFamily="18" charset="2"/>
              </a:rPr>
              <a:t>Fichero .m con t relativos de llegada y coordenadas </a:t>
            </a:r>
            <a:r>
              <a:rPr lang="es-ES_tradnl" altLang="es-ES" sz="1400" err="1">
                <a:highlight>
                  <a:srgbClr val="FFFF00"/>
                </a:highlight>
                <a:sym typeface="Symbol" panose="05050102010706020507" pitchFamily="18" charset="2"/>
              </a:rPr>
              <a:t>xyz</a:t>
            </a:r>
            <a:r>
              <a:rPr lang="es-ES_tradnl" altLang="es-ES" sz="1400">
                <a:highlight>
                  <a:srgbClr val="FFFF00"/>
                </a:highlight>
                <a:sym typeface="Symbol" panose="05050102010706020507" pitchFamily="18" charset="2"/>
              </a:rPr>
              <a:t> del satélites</a:t>
            </a:r>
            <a:r>
              <a:rPr lang="es-ES_tradnl" altLang="es-ES" sz="1400">
                <a:highlight>
                  <a:srgbClr val="FFFF00"/>
                </a:highlight>
              </a:rPr>
              <a:t> </a:t>
            </a: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endParaRPr lang="es-ES_tradnl" altLang="es-ES" sz="14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" sz="1400" i="1" baseline="-2500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1C2B6C4-4D47-437B-8409-11D2CD202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17573"/>
              </p:ext>
            </p:extLst>
          </p:nvPr>
        </p:nvGraphicFramePr>
        <p:xfrm>
          <a:off x="1166432" y="1932312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Packager Shell Object" showAsIcon="1" r:id="rId3" imgW="580680" imgH="439560" progId="Package">
                  <p:embed/>
                </p:oleObj>
              </mc:Choice>
              <mc:Fallback>
                <p:oleObj name="Packager Shell Object" showAsIcon="1" r:id="rId3" imgW="580680" imgH="439560" progId="Packag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31C2B6C4-4D47-437B-8409-11D2CD202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432" y="1932312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F875BE4-3492-43A7-AAC9-D9ECE62A2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6635"/>
              </p:ext>
            </p:extLst>
          </p:nvPr>
        </p:nvGraphicFramePr>
        <p:xfrm>
          <a:off x="1737512" y="1945591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Packager Shell Object" showAsIcon="1" r:id="rId5" imgW="580680" imgH="439560" progId="Package">
                  <p:embed/>
                </p:oleObj>
              </mc:Choice>
              <mc:Fallback>
                <p:oleObj name="Packager Shell Object" showAsIcon="1" r:id="rId5" imgW="580680" imgH="439560" progId="Package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F875BE4-3492-43A7-AAC9-D9ECE62A2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7512" y="1945591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F3A276BF-0A8D-439C-B247-7B3E47E49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11365"/>
              </p:ext>
            </p:extLst>
          </p:nvPr>
        </p:nvGraphicFramePr>
        <p:xfrm>
          <a:off x="2348588" y="1945591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Packager Shell Object" showAsIcon="1" r:id="rId7" imgW="580680" imgH="439560" progId="Package">
                  <p:embed/>
                </p:oleObj>
              </mc:Choice>
              <mc:Fallback>
                <p:oleObj name="Packager Shell Object" showAsIcon="1" r:id="rId7" imgW="580680" imgH="439560" progId="Package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F3A276BF-0A8D-439C-B247-7B3E47E49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8588" y="1945591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F0A88032-5F53-4F84-902A-F254479ED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405408"/>
              </p:ext>
            </p:extLst>
          </p:nvPr>
        </p:nvGraphicFramePr>
        <p:xfrm>
          <a:off x="2957123" y="1945591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Packager Shell Object" showAsIcon="1" r:id="rId9" imgW="580680" imgH="439560" progId="Package">
                  <p:embed/>
                </p:oleObj>
              </mc:Choice>
              <mc:Fallback>
                <p:oleObj name="Packager Shell Object" showAsIcon="1" r:id="rId9" imgW="580680" imgH="439560" progId="Package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F0A88032-5F53-4F84-902A-F254479ED6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7123" y="1945591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C3D429A-2787-40FE-AAE1-32876109A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56115"/>
              </p:ext>
            </p:extLst>
          </p:nvPr>
        </p:nvGraphicFramePr>
        <p:xfrm>
          <a:off x="3538148" y="1945591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Packager Shell Object" showAsIcon="1" r:id="rId11" imgW="580680" imgH="439560" progId="Package">
                  <p:embed/>
                </p:oleObj>
              </mc:Choice>
              <mc:Fallback>
                <p:oleObj name="Packager Shell Object" showAsIcon="1" r:id="rId11" imgW="580680" imgH="439560" progId="Package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5C3D429A-2787-40FE-AAE1-32876109A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8148" y="1945591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61348766-8B6C-44DE-BB68-105C77D0D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545719"/>
              </p:ext>
            </p:extLst>
          </p:nvPr>
        </p:nvGraphicFramePr>
        <p:xfrm>
          <a:off x="4141747" y="1954527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Packager Shell Object" showAsIcon="1" r:id="rId13" imgW="580680" imgH="439560" progId="Package">
                  <p:embed/>
                </p:oleObj>
              </mc:Choice>
              <mc:Fallback>
                <p:oleObj name="Packager Shell Object" showAsIcon="1" r:id="rId13" imgW="580680" imgH="439560" progId="Package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61348766-8B6C-44DE-BB68-105C77D0D3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1747" y="1954527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E5CA4CF3-B92F-49BF-8535-89056902E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25002"/>
              </p:ext>
            </p:extLst>
          </p:nvPr>
        </p:nvGraphicFramePr>
        <p:xfrm>
          <a:off x="4794250" y="1970088"/>
          <a:ext cx="5254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Objeto empaquetador del shell" showAsIcon="1" r:id="rId15" imgW="525600" imgH="397800" progId="Package">
                  <p:embed/>
                </p:oleObj>
              </mc:Choice>
              <mc:Fallback>
                <p:oleObj name="Objeto empaquetador del shell" showAsIcon="1" r:id="rId15" imgW="525600" imgH="397800" progId="Package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E5CA4CF3-B92F-49BF-8535-89056902E1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4250" y="1970088"/>
                        <a:ext cx="52546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9F1C376-9D69-4DCA-9659-5EC07F562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039920"/>
              </p:ext>
            </p:extLst>
          </p:nvPr>
        </p:nvGraphicFramePr>
        <p:xfrm>
          <a:off x="5406918" y="1945591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Packager Shell Object" showAsIcon="1" r:id="rId17" imgW="580680" imgH="439560" progId="Package">
                  <p:embed/>
                </p:oleObj>
              </mc:Choice>
              <mc:Fallback>
                <p:oleObj name="Packager Shell Object" showAsIcon="1" r:id="rId17" imgW="580680" imgH="439560" progId="Package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9F1C376-9D69-4DCA-9659-5EC07F562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06918" y="1945591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7B44FFE-7FA3-43E6-91C5-868188370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14392"/>
              </p:ext>
            </p:extLst>
          </p:nvPr>
        </p:nvGraphicFramePr>
        <p:xfrm>
          <a:off x="596900" y="1920501"/>
          <a:ext cx="58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Packager Shell Object" showAsIcon="1" r:id="rId19" imgW="580680" imgH="439560" progId="Package">
                  <p:embed/>
                </p:oleObj>
              </mc:Choice>
              <mc:Fallback>
                <p:oleObj name="Packager Shell Object" showAsIcon="1" r:id="rId19" imgW="580680" imgH="439560" progId="Package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77B44FFE-7FA3-43E6-91C5-868188370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6900" y="1920501"/>
                        <a:ext cx="5810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9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194517"/>
            <a:ext cx="5418178" cy="478819"/>
          </a:xfrm>
        </p:spPr>
        <p:txBody>
          <a:bodyPr/>
          <a:lstStyle/>
          <a:p>
            <a:r>
              <a:rPr lang="es-ES" sz="2000" b="1"/>
              <a:t>Posición del terminal  en coordenadas cartesianas(</a:t>
            </a:r>
            <a:r>
              <a:rPr lang="es-ES" sz="2000" b="1" err="1"/>
              <a:t>x,y,z</a:t>
            </a:r>
            <a:r>
              <a:rPr lang="es-ES" sz="2000" b="1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26" name="Picture 2" descr="Latitud y longitud">
            <a:extLst>
              <a:ext uri="{FF2B5EF4-FFF2-40B4-BE49-F238E27FC236}">
                <a16:creationId xmlns:a16="http://schemas.microsoft.com/office/drawing/2014/main" id="{8863E77B-41F1-4D27-9D4B-3955B9E0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2" y="773208"/>
            <a:ext cx="3753803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D322B5-BFF6-4023-856B-56D535323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1" r="11228"/>
          <a:stretch/>
        </p:blipFill>
        <p:spPr>
          <a:xfrm>
            <a:off x="4485325" y="739269"/>
            <a:ext cx="2324100" cy="221517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69CE6E1-36CC-4954-B8B7-9B489160C90C}"/>
              </a:ext>
            </a:extLst>
          </p:cNvPr>
          <p:cNvSpPr/>
          <p:nvPr/>
        </p:nvSpPr>
        <p:spPr>
          <a:xfrm>
            <a:off x="4618674" y="2713142"/>
            <a:ext cx="482600" cy="1714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31CA1-F89F-48F0-B90F-09BD64555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486" y="2986465"/>
            <a:ext cx="2168188" cy="215703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6C54C55-A8A3-46D5-94A2-8E1EC5141DBA}"/>
              </a:ext>
            </a:extLst>
          </p:cNvPr>
          <p:cNvSpPr/>
          <p:nvPr/>
        </p:nvSpPr>
        <p:spPr>
          <a:xfrm>
            <a:off x="5463490" y="4180443"/>
            <a:ext cx="882184" cy="152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4FD107-FAE6-4B67-85CD-FAC1D462A334}"/>
              </a:ext>
            </a:extLst>
          </p:cNvPr>
          <p:cNvSpPr txBox="1"/>
          <p:nvPr/>
        </p:nvSpPr>
        <p:spPr>
          <a:xfrm flipH="1">
            <a:off x="668833" y="2713142"/>
            <a:ext cx="3602573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s-ES_tradnl" altLang="es-ES" sz="1200"/>
              <a:t>Procedimiento:</a:t>
            </a:r>
            <a:endParaRPr lang="en-US" sz="1200">
              <a:solidFill>
                <a:schemeClr val="accent1"/>
              </a:solidFill>
            </a:endParaRPr>
          </a:p>
          <a:p>
            <a:r>
              <a:rPr lang="en-US" sz="1200">
                <a:solidFill>
                  <a:schemeClr val="accent1"/>
                </a:solidFill>
              </a:rPr>
              <a:t>Wikipedia</a:t>
            </a:r>
            <a:r>
              <a:rPr lang="en-US" sz="1200"/>
              <a:t> </a:t>
            </a:r>
            <a:r>
              <a:rPr lang="en-US" sz="1200">
                <a:sym typeface="Wingdings" panose="05000000000000000000" pitchFamily="2" charset="2"/>
              </a:rPr>
              <a:t></a:t>
            </a:r>
            <a:r>
              <a:rPr lang="en-US" sz="1200" err="1"/>
              <a:t>Posici</a:t>
            </a:r>
            <a:r>
              <a:rPr lang="es-ES" sz="1200" err="1"/>
              <a:t>ón</a:t>
            </a:r>
            <a:r>
              <a:rPr lang="es-ES" sz="1200"/>
              <a:t> inicial Madrid:</a:t>
            </a:r>
          </a:p>
          <a:p>
            <a:r>
              <a:rPr lang="es-ES" sz="1200" err="1"/>
              <a:t>Lat</a:t>
            </a:r>
            <a:r>
              <a:rPr lang="es-ES" sz="1200"/>
              <a:t> </a:t>
            </a:r>
            <a:r>
              <a:rPr lang="en-US" sz="1200"/>
              <a:t>(grad.)= 40.3</a:t>
            </a:r>
          </a:p>
          <a:p>
            <a:r>
              <a:rPr lang="en-US" sz="1200"/>
              <a:t>Long. (grad.)= -3.4</a:t>
            </a:r>
          </a:p>
          <a:p>
            <a:r>
              <a:rPr lang="en-US" sz="1200"/>
              <a:t>Altura =0.667 Km</a:t>
            </a:r>
          </a:p>
          <a:p>
            <a:endParaRPr lang="en-US" sz="1200"/>
          </a:p>
          <a:p>
            <a:pPr marL="685800" lvl="1" indent="-342900">
              <a:spcBef>
                <a:spcPts val="400"/>
              </a:spcBef>
              <a:buFont typeface="+mj-lt"/>
              <a:buAutoNum type="arabicPeriod"/>
            </a:pPr>
            <a:r>
              <a:rPr lang="es-ES_tradnl" altLang="es-ES" sz="1200">
                <a:sym typeface="Symbol" panose="05050102010706020507" pitchFamily="18" charset="2"/>
              </a:rPr>
              <a:t>Coordenadas </a:t>
            </a:r>
            <a:r>
              <a:rPr lang="es-ES_tradnl" altLang="es-ES" sz="1200" err="1">
                <a:sym typeface="Symbol" panose="05050102010706020507" pitchFamily="18" charset="2"/>
              </a:rPr>
              <a:t>geod</a:t>
            </a:r>
            <a:r>
              <a:rPr lang="es-ES" altLang="es-ES" sz="1200" err="1">
                <a:sym typeface="Symbol" panose="05050102010706020507" pitchFamily="18" charset="2"/>
              </a:rPr>
              <a:t>ésicas</a:t>
            </a:r>
            <a:r>
              <a:rPr lang="es-ES" altLang="es-ES" sz="1200">
                <a:sym typeface="Symbol" panose="05050102010706020507" pitchFamily="18" charset="2"/>
              </a:rPr>
              <a:t> </a:t>
            </a:r>
            <a:r>
              <a:rPr lang="es-ES_tradnl" altLang="es-ES" sz="1200">
                <a:sym typeface="Symbol" panose="05050102010706020507" pitchFamily="18" charset="2"/>
              </a:rPr>
              <a:t>     </a:t>
            </a:r>
            <a:r>
              <a:rPr lang="es-ES_tradnl" altLang="es-ES" sz="1200">
                <a:sym typeface="Wingdings" panose="05000000000000000000" pitchFamily="2" charset="2"/>
              </a:rPr>
              <a:t>    Coordenadas cartesianas X,Y,Z.</a:t>
            </a: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200">
                <a:sym typeface="Wingdings" panose="05000000000000000000" pitchFamily="2" charset="2"/>
              </a:rPr>
              <a:t>	(</a:t>
            </a:r>
            <a:r>
              <a:rPr lang="es-ES_tradnl" altLang="es-ES" sz="1200" err="1">
                <a:sym typeface="Wingdings" panose="05000000000000000000" pitchFamily="2" charset="2"/>
              </a:rPr>
              <a:t>transformaci</a:t>
            </a:r>
            <a:r>
              <a:rPr lang="es-ES" altLang="es-ES" sz="1200" err="1">
                <a:sym typeface="Wingdings" panose="05000000000000000000" pitchFamily="2" charset="2"/>
              </a:rPr>
              <a:t>ón</a:t>
            </a:r>
            <a:r>
              <a:rPr lang="es-ES" altLang="es-ES" sz="1200">
                <a:sym typeface="Wingdings" panose="05000000000000000000" pitchFamily="2" charset="2"/>
              </a:rPr>
              <a:t> geométrica</a:t>
            </a: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200">
                <a:sym typeface="Wingdings" panose="05000000000000000000" pitchFamily="2" charset="2"/>
              </a:rPr>
              <a:t>  función </a:t>
            </a:r>
            <a:r>
              <a:rPr lang="es-ES_tradnl" altLang="es-ES" sz="1200">
                <a:highlight>
                  <a:srgbClr val="F6B729"/>
                </a:highlight>
                <a:sym typeface="Wingdings" panose="05000000000000000000" pitchFamily="2" charset="2"/>
              </a:rPr>
              <a:t>r</a:t>
            </a:r>
            <a:r>
              <a:rPr lang="en-US" altLang="es-ES" sz="1200">
                <a:highlight>
                  <a:srgbClr val="F6B729"/>
                </a:highlight>
                <a:sym typeface="Wingdings" panose="05000000000000000000" pitchFamily="2" charset="2"/>
              </a:rPr>
              <a:t>_</a:t>
            </a:r>
            <a:r>
              <a:rPr lang="en-US" altLang="es-ES" sz="1200" err="1">
                <a:highlight>
                  <a:srgbClr val="F6B729"/>
                </a:highlight>
                <a:sym typeface="Wingdings" panose="05000000000000000000" pitchFamily="2" charset="2"/>
              </a:rPr>
              <a:t>antenna_km</a:t>
            </a:r>
            <a:r>
              <a:rPr lang="en-US" altLang="es-ES" sz="120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12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C43FFF-CF76-4756-9049-ED483C10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35" y="70688"/>
            <a:ext cx="2561666" cy="22160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360030"/>
            <a:ext cx="3472061" cy="400111"/>
          </a:xfrm>
        </p:spPr>
        <p:txBody>
          <a:bodyPr/>
          <a:lstStyle/>
          <a:p>
            <a:r>
              <a:rPr lang="es-ES" sz="2000" b="1"/>
              <a:t>Posición del terminal  en coordenadas cartesianas(</a:t>
            </a:r>
            <a:r>
              <a:rPr lang="es-ES" sz="2000" b="1" err="1"/>
              <a:t>x,y,z</a:t>
            </a:r>
            <a:r>
              <a:rPr lang="es-ES" sz="2000" b="1"/>
              <a:t>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B70176-ACF2-442B-AEE5-21EA191C0C6A}"/>
              </a:ext>
            </a:extLst>
          </p:cNvPr>
          <p:cNvSpPr txBox="1">
            <a:spLocks/>
          </p:cNvSpPr>
          <p:nvPr/>
        </p:nvSpPr>
        <p:spPr>
          <a:xfrm>
            <a:off x="731523" y="580319"/>
            <a:ext cx="3672390" cy="1283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>
              <a:spcBef>
                <a:spcPts val="400"/>
              </a:spcBef>
            </a:pPr>
            <a:r>
              <a:rPr lang="es-ES_tradnl" altLang="es-ES" sz="1400"/>
              <a:t>Procedimiento </a:t>
            </a:r>
            <a:r>
              <a:rPr lang="en-US" altLang="es-ES" sz="1400"/>
              <a:t>(cont.)</a:t>
            </a:r>
            <a:r>
              <a:rPr lang="es-ES_tradnl" altLang="es-ES" sz="1400"/>
              <a:t>:</a:t>
            </a: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400">
                <a:sym typeface="Symbol" panose="05050102010706020507" pitchFamily="18" charset="2"/>
              </a:rPr>
              <a:t>2. 	dj-di = c (</a:t>
            </a:r>
            <a:r>
              <a:rPr lang="es-ES_tradnl" altLang="es-ES" sz="1400" err="1">
                <a:sym typeface="Symbol" panose="05050102010706020507" pitchFamily="18" charset="2"/>
              </a:rPr>
              <a:t>tj</a:t>
            </a:r>
            <a:r>
              <a:rPr lang="es-ES_tradnl" altLang="es-ES" sz="1400">
                <a:sym typeface="Symbol" panose="05050102010706020507" pitchFamily="18" charset="2"/>
              </a:rPr>
              <a:t> – ti)		</a:t>
            </a:r>
            <a:r>
              <a:rPr lang="es-ES_tradnl" altLang="es-ES" sz="1400" err="1">
                <a:sym typeface="Symbol" panose="05050102010706020507" pitchFamily="18" charset="2"/>
              </a:rPr>
              <a:t>j≠i</a:t>
            </a:r>
            <a:endParaRPr lang="es-ES_tradnl" altLang="es-ES" sz="14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000">
                <a:sym typeface="Symbol" panose="05050102010706020507" pitchFamily="18" charset="2"/>
              </a:rPr>
              <a:t>dj distancia al terminal de cada uno de los </a:t>
            </a:r>
            <a:r>
              <a:rPr lang="es-ES_tradnl" altLang="es-ES" sz="1000" err="1">
                <a:sym typeface="Symbol" panose="05050102010706020507" pitchFamily="18" charset="2"/>
              </a:rPr>
              <a:t>sat</a:t>
            </a:r>
            <a:r>
              <a:rPr lang="es-ES" altLang="es-ES" sz="1000">
                <a:sym typeface="Symbol" panose="05050102010706020507" pitchFamily="18" charset="2"/>
              </a:rPr>
              <a:t>élites</a:t>
            </a:r>
            <a:endParaRPr lang="es-ES_tradnl" altLang="es-ES" sz="10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000">
                <a:sym typeface="Symbol" panose="05050102010706020507" pitchFamily="18" charset="2"/>
              </a:rPr>
              <a:t>di distancia al terminal del satélite escogido por el alumno, p.ej. </a:t>
            </a:r>
            <a:r>
              <a:rPr lang="es-ES_tradnl" altLang="es-ES" sz="1000" err="1">
                <a:sym typeface="Symbol" panose="05050102010706020507" pitchFamily="18" charset="2"/>
              </a:rPr>
              <a:t>Sat</a:t>
            </a:r>
            <a:r>
              <a:rPr lang="es-ES_tradnl" altLang="es-ES" sz="1000">
                <a:sym typeface="Symbol" panose="05050102010706020507" pitchFamily="18" charset="2"/>
              </a:rPr>
              <a:t> 1</a:t>
            </a:r>
          </a:p>
          <a:p>
            <a:pPr lvl="1">
              <a:spcBef>
                <a:spcPts val="400"/>
              </a:spcBef>
            </a:pPr>
            <a:endParaRPr lang="es-ES_tradnl" altLang="es-ES" sz="1400">
              <a:highlight>
                <a:srgbClr val="FFFF00"/>
              </a:highlight>
            </a:endParaRPr>
          </a:p>
          <a:p>
            <a:pPr lvl="1">
              <a:spcBef>
                <a:spcPts val="400"/>
              </a:spcBef>
            </a:pPr>
            <a:endParaRPr lang="es-ES_tradnl" altLang="es-ES" sz="1400">
              <a:highlight>
                <a:srgbClr val="FFFF00"/>
              </a:highlight>
            </a:endParaRP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" sz="1400" i="1" baseline="-25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0052BC1-07D9-4354-9006-9CC802B7B54D}"/>
                  </a:ext>
                </a:extLst>
              </p:cNvPr>
              <p:cNvSpPr txBox="1"/>
              <p:nvPr/>
            </p:nvSpPr>
            <p:spPr>
              <a:xfrm>
                <a:off x="506185" y="1997714"/>
                <a:ext cx="6351815" cy="1148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i="1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=2 . . .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0052BC1-07D9-4354-9006-9CC802B7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5" y="1997714"/>
                <a:ext cx="6351815" cy="1148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182FEA5-B5A7-47A4-9B5B-6FE89CE2729B}"/>
                  </a:ext>
                </a:extLst>
              </p:cNvPr>
              <p:cNvSpPr txBox="1"/>
              <p:nvPr/>
            </p:nvSpPr>
            <p:spPr>
              <a:xfrm>
                <a:off x="-157843" y="3500010"/>
                <a:ext cx="3450770" cy="334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182FEA5-B5A7-47A4-9B5B-6FE89CE27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843" y="3500010"/>
                <a:ext cx="3450770" cy="334002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773255-DE78-4F0D-9B9C-A43A7247881F}"/>
                  </a:ext>
                </a:extLst>
              </p:cNvPr>
              <p:cNvSpPr txBox="1"/>
              <p:nvPr/>
            </p:nvSpPr>
            <p:spPr>
              <a:xfrm>
                <a:off x="2743200" y="3408158"/>
                <a:ext cx="3526970" cy="51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E773255-DE78-4F0D-9B9C-A43A7247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408158"/>
                <a:ext cx="3526970" cy="517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C520A9D-4422-4CB0-9946-BF4A6F103B26}"/>
                  </a:ext>
                </a:extLst>
              </p:cNvPr>
              <p:cNvSpPr txBox="1"/>
              <p:nvPr/>
            </p:nvSpPr>
            <p:spPr>
              <a:xfrm>
                <a:off x="1803400" y="4399739"/>
                <a:ext cx="3526970" cy="326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highlight>
                            <a:srgbClr val="03F103"/>
                          </a:highlight>
                          <a:latin typeface="Cambria Math" panose="02040503050406030204" pitchFamily="18" charset="0"/>
                        </a:rPr>
                        <m:t>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highlight>
                                <a:srgbClr val="03F103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03F103"/>
                              </a:highligh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0">
                          <a:highlight>
                            <a:srgbClr val="03F103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en-US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i="0">
                          <a:highlight>
                            <a:srgbClr val="FF00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C520A9D-4422-4CB0-9946-BF4A6F10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0" y="4399739"/>
                <a:ext cx="3526970" cy="326884"/>
              </a:xfrm>
              <a:prstGeom prst="rect">
                <a:avLst/>
              </a:prstGeom>
              <a:blipFill>
                <a:blip r:embed="rId6"/>
                <a:stretch>
                  <a:fillRect t="-90566" b="-15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43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194517"/>
            <a:ext cx="5418178" cy="478819"/>
          </a:xfrm>
        </p:spPr>
        <p:txBody>
          <a:bodyPr/>
          <a:lstStyle/>
          <a:p>
            <a:r>
              <a:rPr lang="es-ES" sz="2000" b="1"/>
              <a:t>Posición en Google </a:t>
            </a:r>
            <a:r>
              <a:rPr lang="es-ES" sz="2000" b="1" err="1"/>
              <a:t>Maps</a:t>
            </a:r>
            <a:endParaRPr lang="es-ES" sz="2000" b="1"/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74FBD-017D-4C3F-95AB-F9EB37D5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2" y="673336"/>
            <a:ext cx="5934141" cy="2057549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endParaRPr lang="es-ES_tradnl" altLang="es-ES" sz="1400"/>
          </a:p>
          <a:p>
            <a:pPr>
              <a:spcBef>
                <a:spcPts val="400"/>
              </a:spcBef>
            </a:pPr>
            <a:r>
              <a:rPr lang="es-ES_tradnl" altLang="es-ES" sz="1400"/>
              <a:t>Solución: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>
                <a:sym typeface="Symbol" panose="05050102010706020507" pitchFamily="18" charset="2"/>
              </a:rPr>
              <a:t>X,Y,Z     </a:t>
            </a:r>
            <a:r>
              <a:rPr lang="es-ES_tradnl" altLang="es-ES" sz="1400">
                <a:sym typeface="Wingdings" panose="05000000000000000000" pitchFamily="2" charset="2"/>
              </a:rPr>
              <a:t>    </a:t>
            </a:r>
            <a:r>
              <a:rPr lang="es-ES_tradnl" altLang="es-ES" sz="1400">
                <a:highlight>
                  <a:srgbClr val="FFFF00"/>
                </a:highlight>
                <a:sym typeface="Wingdings" panose="05000000000000000000" pitchFamily="2" charset="2"/>
              </a:rPr>
              <a:t>Coordenadas geodésicas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r>
              <a:rPr lang="es-ES_tradnl" altLang="es-ES" sz="1400">
                <a:highlight>
                  <a:srgbClr val="FFFF00"/>
                </a:highlight>
              </a:rPr>
              <a:t>Coordenadas geodésicas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/>
              <a:t>Función Matlab de apoyo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/>
              <a:t>Fecha y hora de la medida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endParaRPr lang="es-ES_tradnl" altLang="es-ES" sz="14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endParaRPr lang="es-ES" sz="1400" i="1" baseline="-2500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21EB06FC-9930-45D8-A134-8E47534471B4}"/>
              </a:ext>
            </a:extLst>
          </p:cNvPr>
          <p:cNvSpPr/>
          <p:nvPr/>
        </p:nvSpPr>
        <p:spPr>
          <a:xfrm>
            <a:off x="3245380" y="1581162"/>
            <a:ext cx="322729" cy="894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3A368F-45A5-4C47-92CA-2D56E8A15909}"/>
              </a:ext>
            </a:extLst>
          </p:cNvPr>
          <p:cNvSpPr txBox="1"/>
          <p:nvPr/>
        </p:nvSpPr>
        <p:spPr>
          <a:xfrm>
            <a:off x="3245380" y="1889776"/>
            <a:ext cx="3445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es-ES_tradnl" altLang="es-ES" sz="1200">
                <a:sym typeface="Symbol" panose="05050102010706020507" pitchFamily="18" charset="2"/>
              </a:rPr>
              <a:t>    </a:t>
            </a:r>
            <a:r>
              <a:rPr lang="es-ES_tradnl" altLang="es-ES" sz="1200">
                <a:sym typeface="Wingdings" panose="05000000000000000000" pitchFamily="2" charset="2"/>
              </a:rPr>
              <a:t>    </a:t>
            </a:r>
            <a:r>
              <a:rPr lang="es-ES_tradnl" altLang="es-ES" sz="1200">
                <a:highlight>
                  <a:srgbClr val="03F103"/>
                </a:highlight>
                <a:sym typeface="Wingdings" panose="05000000000000000000" pitchFamily="2" charset="2"/>
              </a:rPr>
              <a:t>Representar la posición en Google </a:t>
            </a:r>
            <a:r>
              <a:rPr lang="es-ES_tradnl" altLang="es-ES" sz="1200" err="1">
                <a:highlight>
                  <a:srgbClr val="03F103"/>
                </a:highlight>
                <a:sym typeface="Wingdings" panose="05000000000000000000" pitchFamily="2" charset="2"/>
              </a:rPr>
              <a:t>Maps</a:t>
            </a:r>
            <a:endParaRPr lang="es-ES_tradnl" altLang="es-ES" sz="1200">
              <a:highlight>
                <a:srgbClr val="03F103"/>
              </a:highlight>
              <a:sym typeface="Wingdings" panose="05000000000000000000" pitchFamily="2" charset="2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2298000-D42E-40B7-8506-D0D56C0067AF}"/>
              </a:ext>
            </a:extLst>
          </p:cNvPr>
          <p:cNvSpPr txBox="1">
            <a:spLocks/>
          </p:cNvSpPr>
          <p:nvPr/>
        </p:nvSpPr>
        <p:spPr>
          <a:xfrm>
            <a:off x="705997" y="2475389"/>
            <a:ext cx="3681853" cy="2057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>
              <a:spcBef>
                <a:spcPts val="400"/>
              </a:spcBef>
            </a:pPr>
            <a:r>
              <a:rPr lang="es-ES_tradnl" altLang="es-ES" sz="1400"/>
              <a:t>Procedimiento:</a:t>
            </a:r>
          </a:p>
          <a:p>
            <a:pPr marL="685800" lvl="1" indent="-342900">
              <a:spcBef>
                <a:spcPts val="400"/>
              </a:spcBef>
              <a:buFont typeface="+mj-lt"/>
              <a:buAutoNum type="arabicPeriod"/>
            </a:pPr>
            <a:r>
              <a:rPr lang="es-ES_tradnl" altLang="es-ES" sz="1400">
                <a:sym typeface="Symbol" panose="05050102010706020507" pitchFamily="18" charset="2"/>
              </a:rPr>
              <a:t>X,Y,Z     </a:t>
            </a:r>
            <a:r>
              <a:rPr lang="es-ES_tradnl" altLang="es-ES" sz="1400">
                <a:sym typeface="Wingdings" panose="05000000000000000000" pitchFamily="2" charset="2"/>
              </a:rPr>
              <a:t>    Coordenadas geodésicas </a:t>
            </a: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400">
                <a:sym typeface="Wingdings" panose="05000000000000000000" pitchFamily="2" charset="2"/>
              </a:rPr>
              <a:t>	(</a:t>
            </a:r>
            <a:r>
              <a:rPr lang="es-ES_tradnl" altLang="es-ES" sz="1400" err="1">
                <a:sym typeface="Wingdings" panose="05000000000000000000" pitchFamily="2" charset="2"/>
              </a:rPr>
              <a:t>transformaci</a:t>
            </a:r>
            <a:r>
              <a:rPr lang="es-ES" altLang="es-ES" sz="1400" err="1">
                <a:sym typeface="Wingdings" panose="05000000000000000000" pitchFamily="2" charset="2"/>
              </a:rPr>
              <a:t>ón</a:t>
            </a:r>
            <a:r>
              <a:rPr lang="es-ES" altLang="es-ES" sz="1400">
                <a:sym typeface="Wingdings" panose="05000000000000000000" pitchFamily="2" charset="2"/>
              </a:rPr>
              <a:t> geométrica</a:t>
            </a: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400">
                <a:sym typeface="Wingdings" panose="05000000000000000000" pitchFamily="2" charset="2"/>
              </a:rPr>
              <a:t>  función </a:t>
            </a:r>
            <a:r>
              <a:rPr lang="es-ES_tradnl" altLang="es-ES" sz="1400">
                <a:highlight>
                  <a:srgbClr val="F6B729"/>
                </a:highlight>
                <a:sym typeface="Wingdings" panose="05000000000000000000" pitchFamily="2" charset="2"/>
              </a:rPr>
              <a:t>r</a:t>
            </a:r>
            <a:r>
              <a:rPr lang="en-US" altLang="es-ES" sz="1400">
                <a:highlight>
                  <a:srgbClr val="F6B729"/>
                </a:highlight>
                <a:sym typeface="Wingdings" panose="05000000000000000000" pitchFamily="2" charset="2"/>
              </a:rPr>
              <a:t>_</a:t>
            </a:r>
            <a:r>
              <a:rPr lang="en-US" altLang="es-ES" sz="1400" err="1">
                <a:highlight>
                  <a:srgbClr val="F6B729"/>
                </a:highlight>
                <a:sym typeface="Wingdings" panose="05000000000000000000" pitchFamily="2" charset="2"/>
              </a:rPr>
              <a:t>antenna_geod</a:t>
            </a:r>
            <a:r>
              <a:rPr lang="en-US" altLang="es-ES" sz="1400">
                <a:sym typeface="Wingdings" panose="05000000000000000000" pitchFamily="2" charset="2"/>
              </a:rPr>
              <a:t>)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n-US" altLang="es-ES" sz="1400">
              <a:sym typeface="Wingdings" panose="05000000000000000000" pitchFamily="2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400">
                <a:sym typeface="Symbol" panose="05050102010706020507" pitchFamily="18" charset="2"/>
              </a:rPr>
              <a:t>2.	Deducir de la </a:t>
            </a:r>
            <a:r>
              <a:rPr lang="es-ES_tradnl" altLang="es-ES" sz="1400">
                <a:highlight>
                  <a:srgbClr val="FFFF00"/>
                </a:highlight>
                <a:sym typeface="Symbol" panose="05050102010706020507" pitchFamily="18" charset="2"/>
              </a:rPr>
              <a:t>Long. Geométrica </a:t>
            </a:r>
            <a:r>
              <a:rPr lang="es-ES_tradnl" altLang="es-ES" sz="1400">
                <a:sym typeface="Symbol" panose="05050102010706020507" pitchFamily="18" charset="2"/>
              </a:rPr>
              <a:t>la </a:t>
            </a:r>
            <a:r>
              <a:rPr lang="es-ES_tradnl" altLang="es-ES" sz="1400" err="1">
                <a:sym typeface="Symbol" panose="05050102010706020507" pitchFamily="18" charset="2"/>
              </a:rPr>
              <a:t>rotaci</a:t>
            </a:r>
            <a:r>
              <a:rPr lang="es-ES" altLang="es-ES" sz="1400" err="1">
                <a:sym typeface="Symbol" panose="05050102010706020507" pitchFamily="18" charset="2"/>
              </a:rPr>
              <a:t>ón</a:t>
            </a:r>
            <a:r>
              <a:rPr lang="es-ES" altLang="es-ES" sz="1400">
                <a:sym typeface="Symbol" panose="05050102010706020507" pitchFamily="18" charset="2"/>
              </a:rPr>
              <a:t> de la Tierra sobre su propio eje</a:t>
            </a:r>
            <a:endParaRPr lang="es-ES_tradnl" altLang="es-ES" sz="1400">
              <a:sym typeface="Wingdings" panose="05000000000000000000" pitchFamily="2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r>
              <a:rPr lang="es-ES_tradnl" altLang="es-ES" sz="1400">
                <a:sym typeface="Wingdings" panose="05000000000000000000" pitchFamily="2" charset="2"/>
              </a:rPr>
              <a:t>	(T día sideral </a:t>
            </a:r>
            <a:r>
              <a:rPr lang="en-US" altLang="es-ES" sz="1400">
                <a:sym typeface="Wingdings" panose="05000000000000000000" pitchFamily="2" charset="2"/>
              </a:rPr>
              <a:t>= 23.9344696h)</a:t>
            </a:r>
            <a:endParaRPr lang="es-ES_tradnl" altLang="es-ES" sz="1400">
              <a:sym typeface="Wingdings" panose="05000000000000000000" pitchFamily="2" charset="2"/>
            </a:endParaRPr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>
              <a:sym typeface="Wingdings" panose="05000000000000000000" pitchFamily="2" charset="2"/>
            </a:endParaRP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_tradnl" altLang="es-ES" sz="1400"/>
          </a:p>
          <a:p>
            <a:pPr lvl="1">
              <a:spcBef>
                <a:spcPts val="400"/>
              </a:spcBef>
            </a:pPr>
            <a:endParaRPr lang="es-ES_tradnl" altLang="es-ES" sz="1400">
              <a:sym typeface="Symbol" panose="05050102010706020507" pitchFamily="18" charset="2"/>
            </a:endParaRPr>
          </a:p>
          <a:p>
            <a:pPr marL="342900" lvl="1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S" sz="1400" i="1" baseline="-2500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8889CA-6E14-437C-8BF7-187B2AF270E7}"/>
              </a:ext>
            </a:extLst>
          </p:cNvPr>
          <p:cNvSpPr txBox="1"/>
          <p:nvPr/>
        </p:nvSpPr>
        <p:spPr>
          <a:xfrm>
            <a:off x="4292600" y="3061002"/>
            <a:ext cx="1972888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es-ES_tradnl" altLang="es-ES" sz="1200">
                <a:sym typeface="Wingdings" panose="05000000000000000000" pitchFamily="2" charset="2"/>
              </a:rPr>
              <a:t>    </a:t>
            </a:r>
            <a:r>
              <a:rPr lang="es-ES_tradnl" altLang="es-ES" sz="1200">
                <a:highlight>
                  <a:srgbClr val="03F103"/>
                </a:highlight>
                <a:sym typeface="Wingdings" panose="05000000000000000000" pitchFamily="2" charset="2"/>
              </a:rPr>
              <a:t>h y </a:t>
            </a:r>
            <a:r>
              <a:rPr lang="es-ES_tradnl" altLang="es-ES" sz="1200" err="1">
                <a:highlight>
                  <a:srgbClr val="03F103"/>
                </a:highlight>
                <a:sym typeface="Wingdings" panose="05000000000000000000" pitchFamily="2" charset="2"/>
              </a:rPr>
              <a:t>Lat</a:t>
            </a:r>
            <a:endParaRPr lang="es-ES_tradnl" altLang="es-ES" sz="1200">
              <a:highlight>
                <a:srgbClr val="03F103"/>
              </a:highlight>
              <a:sym typeface="Wingdings" panose="05000000000000000000" pitchFamily="2" charset="2"/>
            </a:endParaRPr>
          </a:p>
          <a:p>
            <a:pPr lvl="1">
              <a:spcBef>
                <a:spcPts val="400"/>
              </a:spcBef>
            </a:pPr>
            <a:r>
              <a:rPr lang="es-ES_tradnl" altLang="es-ES" sz="1200">
                <a:highlight>
                  <a:srgbClr val="FFFF00"/>
                </a:highlight>
                <a:sym typeface="Wingdings" panose="05000000000000000000" pitchFamily="2" charset="2"/>
              </a:rPr>
              <a:t>    Long. </a:t>
            </a:r>
            <a:r>
              <a:rPr lang="es-ES_tradnl" altLang="es-ES" sz="1200" err="1">
                <a:highlight>
                  <a:srgbClr val="FFFF00"/>
                </a:highlight>
                <a:sym typeface="Wingdings" panose="05000000000000000000" pitchFamily="2" charset="2"/>
              </a:rPr>
              <a:t>Geom</a:t>
            </a:r>
            <a:r>
              <a:rPr lang="es-ES" altLang="es-ES" sz="1200" err="1">
                <a:highlight>
                  <a:srgbClr val="FFFF00"/>
                </a:highlight>
                <a:sym typeface="Wingdings" panose="05000000000000000000" pitchFamily="2" charset="2"/>
              </a:rPr>
              <a:t>étrica</a:t>
            </a:r>
            <a:endParaRPr lang="es-ES_tradnl" altLang="es-ES" sz="120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AF199A-FD8D-4BE8-B176-F147CFC6A106}"/>
              </a:ext>
            </a:extLst>
          </p:cNvPr>
          <p:cNvSpPr txBox="1"/>
          <p:nvPr/>
        </p:nvSpPr>
        <p:spPr>
          <a:xfrm>
            <a:off x="4292600" y="3904080"/>
            <a:ext cx="1972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es-ES_tradnl" altLang="es-ES" sz="1200">
                <a:highlight>
                  <a:srgbClr val="00FF00"/>
                </a:highlight>
                <a:sym typeface="Wingdings" panose="05000000000000000000" pitchFamily="2" charset="2"/>
              </a:rPr>
              <a:t>    Long. </a:t>
            </a:r>
            <a:r>
              <a:rPr lang="es-ES_tradnl" altLang="es-ES" sz="1200" err="1">
                <a:highlight>
                  <a:srgbClr val="00FF00"/>
                </a:highlight>
                <a:sym typeface="Wingdings" panose="05000000000000000000" pitchFamily="2" charset="2"/>
              </a:rPr>
              <a:t>Geod</a:t>
            </a:r>
            <a:r>
              <a:rPr lang="es-ES" altLang="es-ES" sz="1200" err="1">
                <a:highlight>
                  <a:srgbClr val="00FF00"/>
                </a:highlight>
                <a:sym typeface="Wingdings" panose="05000000000000000000" pitchFamily="2" charset="2"/>
              </a:rPr>
              <a:t>ésica</a:t>
            </a:r>
            <a:endParaRPr lang="es-ES_tradnl" altLang="es-ES" sz="1200">
              <a:highlight>
                <a:srgbClr val="00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880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194517"/>
            <a:ext cx="5418178" cy="478819"/>
          </a:xfrm>
        </p:spPr>
        <p:txBody>
          <a:bodyPr/>
          <a:lstStyle/>
          <a:p>
            <a:r>
              <a:rPr lang="es-ES" sz="2000" b="1"/>
              <a:t>Posición en Google </a:t>
            </a:r>
            <a:r>
              <a:rPr lang="es-ES" sz="2000" b="1" err="1"/>
              <a:t>Maps</a:t>
            </a:r>
            <a:endParaRPr lang="es-ES" sz="2000" b="1"/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BAFDCB-6C6F-4987-B991-2FBCE9BA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10" y="1565031"/>
            <a:ext cx="5818816" cy="3093432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1BA0E34E-9BD5-49E0-B0BB-4A163BDBDFFA}"/>
              </a:ext>
            </a:extLst>
          </p:cNvPr>
          <p:cNvSpPr/>
          <p:nvPr/>
        </p:nvSpPr>
        <p:spPr>
          <a:xfrm>
            <a:off x="1157189" y="1635739"/>
            <a:ext cx="3913041" cy="243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7F18A8D-59D5-4AC7-9DB5-BBEA65829A8C}"/>
              </a:ext>
            </a:extLst>
          </p:cNvPr>
          <p:cNvSpPr/>
          <p:nvPr/>
        </p:nvSpPr>
        <p:spPr>
          <a:xfrm>
            <a:off x="927626" y="1879679"/>
            <a:ext cx="882184" cy="1521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6A3B661-505C-4C61-88F8-0C81D5160C1A}"/>
              </a:ext>
            </a:extLst>
          </p:cNvPr>
          <p:cNvSpPr/>
          <p:nvPr/>
        </p:nvSpPr>
        <p:spPr>
          <a:xfrm>
            <a:off x="4351728" y="3111747"/>
            <a:ext cx="882184" cy="243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C3AE692-6342-4B17-A625-4069D23B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10" y="959879"/>
            <a:ext cx="1609790" cy="2346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err="1">
                <a:ln>
                  <a:noFill/>
                </a:ln>
                <a:solidFill>
                  <a:srgbClr val="4C4C4C"/>
                </a:solidFill>
                <a:effectLst/>
                <a:latin typeface="Arial Unicode MS"/>
              </a:rPr>
              <a:t>Coordenadas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C4C4C"/>
                </a:solidFill>
                <a:effectLst/>
                <a:latin typeface="Arial Unicode MS"/>
              </a:rPr>
              <a:t>: 40.4001,-3.69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FE8CCEAF-FA1F-4BFD-88BE-501AC30D42F8}"/>
              </a:ext>
            </a:extLst>
          </p:cNvPr>
          <p:cNvSpPr/>
          <p:nvPr/>
        </p:nvSpPr>
        <p:spPr>
          <a:xfrm>
            <a:off x="992733" y="1278488"/>
            <a:ext cx="175846" cy="478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3460"/>
      </p:ext>
    </p:extLst>
  </p:cSld>
  <p:clrMapOvr>
    <a:masterClrMapping/>
  </p:clrMapOvr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e presentaciones – 2015 – Criterios orientativos.pptx" id="{2852BFCC-AEB0-40E1-B6CD-4ED4D1D8A84E}" vid="{EC28EDCA-621E-483B-971B-CF5AC54969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6A9B1AE3C694449E1CBECB26767C28" ma:contentTypeVersion="0" ma:contentTypeDescription="Crear nuevo documento." ma:contentTypeScope="" ma:versionID="f939733f7a29ff16f56243c74c11c8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331040-8433-4BD1-90D6-FEBE17A71FC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AB788B-E2DA-4E16-B351-E0EC0D46F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8005F5-A764-49B6-95DE-3EB3B49CD958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AnalisisPreliminarIIT</Template>
  <TotalTime>0</TotalTim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AnalisisPreliminarIIT</vt:lpstr>
      <vt:lpstr> Global Navigation Satellite System (GNSS)   Laboratorio Sistemas de Comunicaciones II</vt:lpstr>
      <vt:lpstr>Numeración de grupos asignada a esta práctica</vt:lpstr>
      <vt:lpstr>Posición del terminal  en coordenadas cartesianas(x,y,z)</vt:lpstr>
      <vt:lpstr>Posición del terminal  en coordenadas cartesianas(x,y,z)</vt:lpstr>
      <vt:lpstr>Posición del terminal  en coordenadas cartesianas(x,y,z)</vt:lpstr>
      <vt:lpstr>Posición en Google Maps</vt:lpstr>
      <vt:lpstr>Posición en Google Maps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eugenio sánchez</dc:creator>
  <cp:revision>1</cp:revision>
  <cp:lastPrinted>2016-01-22T18:04:35Z</cp:lastPrinted>
  <dcterms:created xsi:type="dcterms:W3CDTF">2015-12-18T16:39:55Z</dcterms:created>
  <dcterms:modified xsi:type="dcterms:W3CDTF">2022-03-23T07:48:33Z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0x010100AE6A9B1AE3C694449E1CBECB26767C28</vt:lpwstr>
  </property>
</Properties>
</file>