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6" r:id="rId2"/>
    <p:sldId id="257" r:id="rId3"/>
    <p:sldId id="258" r:id="rId4"/>
    <p:sldId id="259"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289" r:id="rId62"/>
    <p:sldId id="304" r:id="rId63"/>
    <p:sldId id="305" r:id="rId64"/>
    <p:sldId id="306" r:id="rId65"/>
    <p:sldId id="347" r:id="rId66"/>
    <p:sldId id="348" r:id="rId67"/>
    <p:sldId id="307" r:id="rId68"/>
    <p:sldId id="349" r:id="rId69"/>
    <p:sldId id="350" r:id="rId70"/>
  </p:sldIdLst>
  <p:sldSz cx="9144000" cy="6858000" type="overhead"/>
  <p:notesSz cx="6797675" cy="9926638"/>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Angsana New" panose="02020603050405020304" pitchFamily="18" charset="-34"/>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Angsana New" panose="02020603050405020304" pitchFamily="18" charset="-34"/>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Angsana New" panose="02020603050405020304" pitchFamily="18" charset="-34"/>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00CC66"/>
    <a:srgbClr val="66FF99"/>
    <a:srgbClr val="CCFFCC"/>
    <a:srgbClr val="FF3300"/>
    <a:srgbClr val="336699"/>
    <a:srgbClr val="00808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2810" autoAdjust="0"/>
  </p:normalViewPr>
  <p:slideViewPr>
    <p:cSldViewPr>
      <p:cViewPr varScale="1">
        <p:scale>
          <a:sx n="67" d="100"/>
          <a:sy n="67" d="100"/>
        </p:scale>
        <p:origin x="2910" y="6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3294"/>
    </p:cViewPr>
  </p:sorterViewPr>
  <p:notesViewPr>
    <p:cSldViewPr>
      <p:cViewPr>
        <p:scale>
          <a:sx n="100" d="100"/>
          <a:sy n="100" d="100"/>
        </p:scale>
        <p:origin x="-876" y="21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teaching\datastructures\growthRateCompar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teaching\datastructures\growthRateCompar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teaching\datastructures\growthRateCompar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teaching\datastructures\growthRateCompar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n</c:v>
                </c:pt>
              </c:strCache>
            </c:strRef>
          </c:tx>
          <c:spPr>
            <a:ln w="63500">
              <a:solidFill>
                <a:schemeClr val="accent5">
                  <a:lumMod val="50000"/>
                </a:schemeClr>
              </a:solidFill>
            </a:ln>
          </c:spPr>
          <c:marker>
            <c:symbol val="none"/>
          </c:marker>
          <c:val>
            <c:numRef>
              <c:f>Sheet1!$A$2:$A$7</c:f>
              <c:numCache>
                <c:formatCode>General</c:formatCode>
                <c:ptCount val="6"/>
                <c:pt idx="0">
                  <c:v>1</c:v>
                </c:pt>
                <c:pt idx="1">
                  <c:v>2</c:v>
                </c:pt>
                <c:pt idx="2">
                  <c:v>3</c:v>
                </c:pt>
                <c:pt idx="3">
                  <c:v>4</c:v>
                </c:pt>
                <c:pt idx="4">
                  <c:v>5</c:v>
                </c:pt>
                <c:pt idx="5">
                  <c:v>6</c:v>
                </c:pt>
              </c:numCache>
            </c:numRef>
          </c:val>
          <c:smooth val="0"/>
          <c:extLst>
            <c:ext xmlns:c16="http://schemas.microsoft.com/office/drawing/2014/chart" uri="{C3380CC4-5D6E-409C-BE32-E72D297353CC}">
              <c16:uniqueId val="{00000000-8A40-48D3-A0F8-EC57F25EF399}"/>
            </c:ext>
          </c:extLst>
        </c:ser>
        <c:ser>
          <c:idx val="1"/>
          <c:order val="1"/>
          <c:tx>
            <c:strRef>
              <c:f>Sheet1!$B$1</c:f>
              <c:strCache>
                <c:ptCount val="1"/>
                <c:pt idx="0">
                  <c:v>n^2</c:v>
                </c:pt>
              </c:strCache>
            </c:strRef>
          </c:tx>
          <c:spPr>
            <a:ln w="88900">
              <a:solidFill>
                <a:schemeClr val="accent2">
                  <a:lumMod val="75000"/>
                </a:schemeClr>
              </a:solidFill>
            </a:ln>
          </c:spPr>
          <c:marker>
            <c:symbol val="none"/>
          </c:marker>
          <c:val>
            <c:numRef>
              <c:f>Sheet1!$B$2:$B$7</c:f>
              <c:numCache>
                <c:formatCode>General</c:formatCode>
                <c:ptCount val="6"/>
                <c:pt idx="0">
                  <c:v>1</c:v>
                </c:pt>
                <c:pt idx="1">
                  <c:v>4</c:v>
                </c:pt>
                <c:pt idx="2">
                  <c:v>9</c:v>
                </c:pt>
                <c:pt idx="3">
                  <c:v>16</c:v>
                </c:pt>
                <c:pt idx="4">
                  <c:v>25</c:v>
                </c:pt>
                <c:pt idx="5">
                  <c:v>36</c:v>
                </c:pt>
              </c:numCache>
            </c:numRef>
          </c:val>
          <c:smooth val="0"/>
          <c:extLst>
            <c:ext xmlns:c16="http://schemas.microsoft.com/office/drawing/2014/chart" uri="{C3380CC4-5D6E-409C-BE32-E72D297353CC}">
              <c16:uniqueId val="{00000001-8A40-48D3-A0F8-EC57F25EF399}"/>
            </c:ext>
          </c:extLst>
        </c:ser>
        <c:ser>
          <c:idx val="2"/>
          <c:order val="2"/>
          <c:tx>
            <c:strRef>
              <c:f>Sheet1!$C$1</c:f>
              <c:strCache>
                <c:ptCount val="1"/>
                <c:pt idx="0">
                  <c:v>log n</c:v>
                </c:pt>
              </c:strCache>
            </c:strRef>
          </c:tx>
          <c:spPr>
            <a:ln w="66675">
              <a:solidFill>
                <a:schemeClr val="bg2">
                  <a:lumMod val="50000"/>
                  <a:lumOff val="50000"/>
                </a:schemeClr>
              </a:solidFill>
            </a:ln>
          </c:spPr>
          <c:marker>
            <c:symbol val="none"/>
          </c:marker>
          <c:val>
            <c:numRef>
              <c:f>Sheet1!$C$2:$C$7</c:f>
              <c:numCache>
                <c:formatCode>General</c:formatCode>
                <c:ptCount val="6"/>
                <c:pt idx="0">
                  <c:v>0</c:v>
                </c:pt>
                <c:pt idx="1">
                  <c:v>0.30102999566398392</c:v>
                </c:pt>
                <c:pt idx="2">
                  <c:v>0.47712125471966282</c:v>
                </c:pt>
                <c:pt idx="3">
                  <c:v>0.6020599913279624</c:v>
                </c:pt>
                <c:pt idx="4">
                  <c:v>0.69897000433602285</c:v>
                </c:pt>
                <c:pt idx="5">
                  <c:v>0.7781512503836473</c:v>
                </c:pt>
              </c:numCache>
            </c:numRef>
          </c:val>
          <c:smooth val="0"/>
          <c:extLst>
            <c:ext xmlns:c16="http://schemas.microsoft.com/office/drawing/2014/chart" uri="{C3380CC4-5D6E-409C-BE32-E72D297353CC}">
              <c16:uniqueId val="{00000002-8A40-48D3-A0F8-EC57F25EF399}"/>
            </c:ext>
          </c:extLst>
        </c:ser>
        <c:ser>
          <c:idx val="3"/>
          <c:order val="3"/>
          <c:tx>
            <c:strRef>
              <c:f>Sheet1!$D$1</c:f>
              <c:strCache>
                <c:ptCount val="1"/>
                <c:pt idx="0">
                  <c:v>2^n</c:v>
                </c:pt>
              </c:strCache>
            </c:strRef>
          </c:tx>
          <c:marker>
            <c:symbol val="none"/>
          </c:marker>
          <c:val>
            <c:numRef>
              <c:f>Sheet1!$D$2:$D$7</c:f>
              <c:numCache>
                <c:formatCode>General</c:formatCode>
                <c:ptCount val="6"/>
                <c:pt idx="0">
                  <c:v>2</c:v>
                </c:pt>
                <c:pt idx="1">
                  <c:v>4</c:v>
                </c:pt>
                <c:pt idx="2">
                  <c:v>8</c:v>
                </c:pt>
                <c:pt idx="3">
                  <c:v>16</c:v>
                </c:pt>
                <c:pt idx="4">
                  <c:v>32</c:v>
                </c:pt>
                <c:pt idx="5">
                  <c:v>64</c:v>
                </c:pt>
              </c:numCache>
            </c:numRef>
          </c:val>
          <c:smooth val="0"/>
          <c:extLst>
            <c:ext xmlns:c16="http://schemas.microsoft.com/office/drawing/2014/chart" uri="{C3380CC4-5D6E-409C-BE32-E72D297353CC}">
              <c16:uniqueId val="{00000003-8A40-48D3-A0F8-EC57F25EF399}"/>
            </c:ext>
          </c:extLst>
        </c:ser>
        <c:dLbls>
          <c:showLegendKey val="0"/>
          <c:showVal val="0"/>
          <c:showCatName val="0"/>
          <c:showSerName val="0"/>
          <c:showPercent val="0"/>
          <c:showBubbleSize val="0"/>
        </c:dLbls>
        <c:smooth val="0"/>
        <c:axId val="88376448"/>
        <c:axId val="88378752"/>
      </c:lineChart>
      <c:catAx>
        <c:axId val="88376448"/>
        <c:scaling>
          <c:orientation val="minMax"/>
        </c:scaling>
        <c:delete val="0"/>
        <c:axPos val="b"/>
        <c:majorTickMark val="out"/>
        <c:minorTickMark val="none"/>
        <c:tickLblPos val="nextTo"/>
        <c:crossAx val="88378752"/>
        <c:crosses val="autoZero"/>
        <c:auto val="1"/>
        <c:lblAlgn val="ctr"/>
        <c:lblOffset val="100"/>
        <c:noMultiLvlLbl val="0"/>
      </c:catAx>
      <c:valAx>
        <c:axId val="88378752"/>
        <c:scaling>
          <c:orientation val="minMax"/>
        </c:scaling>
        <c:delete val="0"/>
        <c:axPos val="l"/>
        <c:majorGridlines/>
        <c:numFmt formatCode="General" sourceLinked="1"/>
        <c:majorTickMark val="out"/>
        <c:minorTickMark val="none"/>
        <c:tickLblPos val="nextTo"/>
        <c:crossAx val="88376448"/>
        <c:crosses val="autoZero"/>
        <c:crossBetween val="between"/>
      </c:valAx>
    </c:plotArea>
    <c:legend>
      <c:legendPos val="r"/>
      <c:layout>
        <c:manualLayout>
          <c:xMode val="edge"/>
          <c:yMode val="edge"/>
          <c:x val="0.81757390545855579"/>
          <c:y val="0.20786232165177546"/>
          <c:w val="0.17925149097006512"/>
          <c:h val="0.60711349988003915"/>
        </c:manualLayout>
      </c:layout>
      <c:overlay val="0"/>
      <c:txPr>
        <a:bodyPr/>
        <a:lstStyle/>
        <a:p>
          <a:pPr>
            <a:defRPr sz="2400">
              <a:solidFill>
                <a:schemeClr val="bg2"/>
              </a:solidFill>
            </a:defRPr>
          </a:pPr>
          <a:endParaRPr lang="en-US"/>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42690416125169E-2"/>
          <c:y val="3.1923715801690886E-2"/>
          <c:w val="0.6585924878322249"/>
          <c:h val="0.9361525683966182"/>
        </c:manualLayout>
      </c:layout>
      <c:lineChart>
        <c:grouping val="standard"/>
        <c:varyColors val="0"/>
        <c:ser>
          <c:idx val="0"/>
          <c:order val="0"/>
          <c:tx>
            <c:strRef>
              <c:f>Sheet2!$B$1</c:f>
              <c:strCache>
                <c:ptCount val="1"/>
                <c:pt idx="0">
                  <c:v>n^2</c:v>
                </c:pt>
              </c:strCache>
            </c:strRef>
          </c:tx>
          <c:spPr>
            <a:ln w="85725">
              <a:solidFill>
                <a:srgbClr val="FFFF00"/>
              </a:solidFill>
            </a:ln>
          </c:spPr>
          <c:marker>
            <c:symbol val="none"/>
          </c:marker>
          <c:val>
            <c:numRef>
              <c:f>Sheet2!$B$2:$B$100</c:f>
              <c:numCache>
                <c:formatCode>General</c:formatCode>
                <c:ptCount val="99"/>
                <c:pt idx="0">
                  <c:v>1</c:v>
                </c:pt>
                <c:pt idx="1">
                  <c:v>4</c:v>
                </c:pt>
                <c:pt idx="2">
                  <c:v>9</c:v>
                </c:pt>
                <c:pt idx="3">
                  <c:v>16</c:v>
                </c:pt>
                <c:pt idx="4">
                  <c:v>25</c:v>
                </c:pt>
                <c:pt idx="5">
                  <c:v>36</c:v>
                </c:pt>
                <c:pt idx="6">
                  <c:v>49</c:v>
                </c:pt>
                <c:pt idx="7">
                  <c:v>64</c:v>
                </c:pt>
                <c:pt idx="8">
                  <c:v>81</c:v>
                </c:pt>
                <c:pt idx="9">
                  <c:v>100</c:v>
                </c:pt>
                <c:pt idx="10">
                  <c:v>121</c:v>
                </c:pt>
                <c:pt idx="11">
                  <c:v>144</c:v>
                </c:pt>
                <c:pt idx="12">
                  <c:v>169</c:v>
                </c:pt>
                <c:pt idx="13">
                  <c:v>196</c:v>
                </c:pt>
                <c:pt idx="14">
                  <c:v>225</c:v>
                </c:pt>
                <c:pt idx="15">
                  <c:v>256</c:v>
                </c:pt>
                <c:pt idx="16">
                  <c:v>289</c:v>
                </c:pt>
                <c:pt idx="17">
                  <c:v>324</c:v>
                </c:pt>
                <c:pt idx="18">
                  <c:v>361</c:v>
                </c:pt>
                <c:pt idx="19">
                  <c:v>400</c:v>
                </c:pt>
                <c:pt idx="20">
                  <c:v>441</c:v>
                </c:pt>
                <c:pt idx="21">
                  <c:v>484</c:v>
                </c:pt>
                <c:pt idx="22">
                  <c:v>529</c:v>
                </c:pt>
                <c:pt idx="23">
                  <c:v>576</c:v>
                </c:pt>
                <c:pt idx="24">
                  <c:v>625</c:v>
                </c:pt>
                <c:pt idx="25">
                  <c:v>676</c:v>
                </c:pt>
                <c:pt idx="26">
                  <c:v>729</c:v>
                </c:pt>
                <c:pt idx="27">
                  <c:v>784</c:v>
                </c:pt>
                <c:pt idx="28">
                  <c:v>841</c:v>
                </c:pt>
                <c:pt idx="29">
                  <c:v>900</c:v>
                </c:pt>
                <c:pt idx="30">
                  <c:v>961</c:v>
                </c:pt>
                <c:pt idx="31">
                  <c:v>1024</c:v>
                </c:pt>
                <c:pt idx="32">
                  <c:v>1089</c:v>
                </c:pt>
                <c:pt idx="33">
                  <c:v>1156</c:v>
                </c:pt>
                <c:pt idx="34">
                  <c:v>1225</c:v>
                </c:pt>
                <c:pt idx="35">
                  <c:v>1296</c:v>
                </c:pt>
                <c:pt idx="36">
                  <c:v>1369</c:v>
                </c:pt>
                <c:pt idx="37">
                  <c:v>1444</c:v>
                </c:pt>
                <c:pt idx="38">
                  <c:v>1521</c:v>
                </c:pt>
                <c:pt idx="39">
                  <c:v>1600</c:v>
                </c:pt>
                <c:pt idx="40">
                  <c:v>1681</c:v>
                </c:pt>
                <c:pt idx="41">
                  <c:v>1764</c:v>
                </c:pt>
                <c:pt idx="42">
                  <c:v>1849</c:v>
                </c:pt>
                <c:pt idx="43">
                  <c:v>1936</c:v>
                </c:pt>
                <c:pt idx="44">
                  <c:v>2025</c:v>
                </c:pt>
                <c:pt idx="45">
                  <c:v>2116</c:v>
                </c:pt>
                <c:pt idx="46">
                  <c:v>2209</c:v>
                </c:pt>
                <c:pt idx="47">
                  <c:v>2304</c:v>
                </c:pt>
                <c:pt idx="48">
                  <c:v>2401</c:v>
                </c:pt>
                <c:pt idx="49">
                  <c:v>2500</c:v>
                </c:pt>
                <c:pt idx="50">
                  <c:v>2601</c:v>
                </c:pt>
                <c:pt idx="51">
                  <c:v>2704</c:v>
                </c:pt>
                <c:pt idx="52">
                  <c:v>2809</c:v>
                </c:pt>
                <c:pt idx="53">
                  <c:v>2916</c:v>
                </c:pt>
                <c:pt idx="54">
                  <c:v>3025</c:v>
                </c:pt>
                <c:pt idx="55">
                  <c:v>3136</c:v>
                </c:pt>
                <c:pt idx="56">
                  <c:v>3249</c:v>
                </c:pt>
                <c:pt idx="57">
                  <c:v>3364</c:v>
                </c:pt>
                <c:pt idx="58">
                  <c:v>3481</c:v>
                </c:pt>
                <c:pt idx="59">
                  <c:v>3600</c:v>
                </c:pt>
                <c:pt idx="60">
                  <c:v>3721</c:v>
                </c:pt>
                <c:pt idx="61">
                  <c:v>3844</c:v>
                </c:pt>
                <c:pt idx="62">
                  <c:v>3969</c:v>
                </c:pt>
                <c:pt idx="63">
                  <c:v>4096</c:v>
                </c:pt>
                <c:pt idx="64">
                  <c:v>4225</c:v>
                </c:pt>
                <c:pt idx="65">
                  <c:v>4356</c:v>
                </c:pt>
                <c:pt idx="66">
                  <c:v>4489</c:v>
                </c:pt>
                <c:pt idx="67">
                  <c:v>4624</c:v>
                </c:pt>
                <c:pt idx="68">
                  <c:v>4761</c:v>
                </c:pt>
                <c:pt idx="69">
                  <c:v>4900</c:v>
                </c:pt>
                <c:pt idx="70">
                  <c:v>5041</c:v>
                </c:pt>
                <c:pt idx="71">
                  <c:v>5184</c:v>
                </c:pt>
                <c:pt idx="72">
                  <c:v>5329</c:v>
                </c:pt>
                <c:pt idx="73">
                  <c:v>5476</c:v>
                </c:pt>
                <c:pt idx="74">
                  <c:v>5625</c:v>
                </c:pt>
                <c:pt idx="75">
                  <c:v>5776</c:v>
                </c:pt>
                <c:pt idx="76">
                  <c:v>5929</c:v>
                </c:pt>
                <c:pt idx="77">
                  <c:v>6084</c:v>
                </c:pt>
                <c:pt idx="78">
                  <c:v>6241</c:v>
                </c:pt>
                <c:pt idx="79">
                  <c:v>6400</c:v>
                </c:pt>
                <c:pt idx="80">
                  <c:v>6561</c:v>
                </c:pt>
                <c:pt idx="81">
                  <c:v>6724</c:v>
                </c:pt>
                <c:pt idx="82">
                  <c:v>6889</c:v>
                </c:pt>
                <c:pt idx="83">
                  <c:v>7056</c:v>
                </c:pt>
                <c:pt idx="84">
                  <c:v>7225</c:v>
                </c:pt>
                <c:pt idx="85">
                  <c:v>7396</c:v>
                </c:pt>
                <c:pt idx="86">
                  <c:v>7569</c:v>
                </c:pt>
                <c:pt idx="87">
                  <c:v>7744</c:v>
                </c:pt>
                <c:pt idx="88">
                  <c:v>7921</c:v>
                </c:pt>
                <c:pt idx="89">
                  <c:v>8100</c:v>
                </c:pt>
                <c:pt idx="90">
                  <c:v>8281</c:v>
                </c:pt>
                <c:pt idx="91">
                  <c:v>8464</c:v>
                </c:pt>
                <c:pt idx="92">
                  <c:v>8649</c:v>
                </c:pt>
                <c:pt idx="93">
                  <c:v>8836</c:v>
                </c:pt>
                <c:pt idx="94">
                  <c:v>9025</c:v>
                </c:pt>
                <c:pt idx="95">
                  <c:v>9216</c:v>
                </c:pt>
                <c:pt idx="96">
                  <c:v>9409</c:v>
                </c:pt>
                <c:pt idx="97">
                  <c:v>9604</c:v>
                </c:pt>
                <c:pt idx="98">
                  <c:v>9801</c:v>
                </c:pt>
              </c:numCache>
            </c:numRef>
          </c:val>
          <c:smooth val="0"/>
          <c:extLst>
            <c:ext xmlns:c16="http://schemas.microsoft.com/office/drawing/2014/chart" uri="{C3380CC4-5D6E-409C-BE32-E72D297353CC}">
              <c16:uniqueId val="{00000000-7866-4C4F-831A-0BC15D24C536}"/>
            </c:ext>
          </c:extLst>
        </c:ser>
        <c:ser>
          <c:idx val="1"/>
          <c:order val="1"/>
          <c:tx>
            <c:strRef>
              <c:f>Sheet2!$C$1</c:f>
              <c:strCache>
                <c:ptCount val="1"/>
                <c:pt idx="0">
                  <c:v>n^2-4n</c:v>
                </c:pt>
              </c:strCache>
            </c:strRef>
          </c:tx>
          <c:spPr>
            <a:ln w="85725">
              <a:solidFill>
                <a:srgbClr val="00CC66"/>
              </a:solidFill>
            </a:ln>
          </c:spPr>
          <c:marker>
            <c:symbol val="none"/>
          </c:marker>
          <c:val>
            <c:numRef>
              <c:f>Sheet2!$C$2:$C$100</c:f>
              <c:numCache>
                <c:formatCode>General</c:formatCode>
                <c:ptCount val="99"/>
                <c:pt idx="0">
                  <c:v>-3</c:v>
                </c:pt>
                <c:pt idx="1">
                  <c:v>-4</c:v>
                </c:pt>
                <c:pt idx="2">
                  <c:v>-3</c:v>
                </c:pt>
                <c:pt idx="3">
                  <c:v>0</c:v>
                </c:pt>
                <c:pt idx="4">
                  <c:v>5</c:v>
                </c:pt>
                <c:pt idx="5">
                  <c:v>12</c:v>
                </c:pt>
                <c:pt idx="6">
                  <c:v>21</c:v>
                </c:pt>
                <c:pt idx="7">
                  <c:v>32</c:v>
                </c:pt>
                <c:pt idx="8">
                  <c:v>45</c:v>
                </c:pt>
                <c:pt idx="9">
                  <c:v>60</c:v>
                </c:pt>
                <c:pt idx="10">
                  <c:v>77</c:v>
                </c:pt>
                <c:pt idx="11">
                  <c:v>96</c:v>
                </c:pt>
                <c:pt idx="12">
                  <c:v>117</c:v>
                </c:pt>
                <c:pt idx="13">
                  <c:v>140</c:v>
                </c:pt>
                <c:pt idx="14">
                  <c:v>165</c:v>
                </c:pt>
                <c:pt idx="15">
                  <c:v>192</c:v>
                </c:pt>
                <c:pt idx="16">
                  <c:v>221</c:v>
                </c:pt>
                <c:pt idx="17">
                  <c:v>252</c:v>
                </c:pt>
                <c:pt idx="18">
                  <c:v>285</c:v>
                </c:pt>
                <c:pt idx="19">
                  <c:v>320</c:v>
                </c:pt>
                <c:pt idx="20">
                  <c:v>357</c:v>
                </c:pt>
                <c:pt idx="21">
                  <c:v>396</c:v>
                </c:pt>
                <c:pt idx="22">
                  <c:v>437</c:v>
                </c:pt>
                <c:pt idx="23">
                  <c:v>480</c:v>
                </c:pt>
                <c:pt idx="24">
                  <c:v>525</c:v>
                </c:pt>
                <c:pt idx="25">
                  <c:v>572</c:v>
                </c:pt>
                <c:pt idx="26">
                  <c:v>621</c:v>
                </c:pt>
                <c:pt idx="27">
                  <c:v>672</c:v>
                </c:pt>
                <c:pt idx="28">
                  <c:v>725</c:v>
                </c:pt>
                <c:pt idx="29">
                  <c:v>780</c:v>
                </c:pt>
                <c:pt idx="30">
                  <c:v>837</c:v>
                </c:pt>
                <c:pt idx="31">
                  <c:v>896</c:v>
                </c:pt>
                <c:pt idx="32">
                  <c:v>957</c:v>
                </c:pt>
                <c:pt idx="33">
                  <c:v>1020</c:v>
                </c:pt>
                <c:pt idx="34">
                  <c:v>1085</c:v>
                </c:pt>
                <c:pt idx="35">
                  <c:v>1152</c:v>
                </c:pt>
                <c:pt idx="36">
                  <c:v>1221</c:v>
                </c:pt>
                <c:pt idx="37">
                  <c:v>1292</c:v>
                </c:pt>
                <c:pt idx="38">
                  <c:v>1365</c:v>
                </c:pt>
                <c:pt idx="39">
                  <c:v>1440</c:v>
                </c:pt>
                <c:pt idx="40">
                  <c:v>1517</c:v>
                </c:pt>
                <c:pt idx="41">
                  <c:v>1596</c:v>
                </c:pt>
                <c:pt idx="42">
                  <c:v>1677</c:v>
                </c:pt>
                <c:pt idx="43">
                  <c:v>1760</c:v>
                </c:pt>
                <c:pt idx="44">
                  <c:v>1845</c:v>
                </c:pt>
                <c:pt idx="45">
                  <c:v>1932</c:v>
                </c:pt>
                <c:pt idx="46">
                  <c:v>2021</c:v>
                </c:pt>
                <c:pt idx="47">
                  <c:v>2112</c:v>
                </c:pt>
                <c:pt idx="48">
                  <c:v>2205</c:v>
                </c:pt>
                <c:pt idx="49">
                  <c:v>2300</c:v>
                </c:pt>
                <c:pt idx="50">
                  <c:v>2397</c:v>
                </c:pt>
                <c:pt idx="51">
                  <c:v>2496</c:v>
                </c:pt>
                <c:pt idx="52">
                  <c:v>2597</c:v>
                </c:pt>
                <c:pt idx="53">
                  <c:v>2700</c:v>
                </c:pt>
                <c:pt idx="54">
                  <c:v>2805</c:v>
                </c:pt>
                <c:pt idx="55">
                  <c:v>2912</c:v>
                </c:pt>
                <c:pt idx="56">
                  <c:v>3021</c:v>
                </c:pt>
                <c:pt idx="57">
                  <c:v>3132</c:v>
                </c:pt>
                <c:pt idx="58">
                  <c:v>3245</c:v>
                </c:pt>
                <c:pt idx="59">
                  <c:v>3360</c:v>
                </c:pt>
                <c:pt idx="60">
                  <c:v>3477</c:v>
                </c:pt>
                <c:pt idx="61">
                  <c:v>3596</c:v>
                </c:pt>
                <c:pt idx="62">
                  <c:v>3717</c:v>
                </c:pt>
                <c:pt idx="63">
                  <c:v>3840</c:v>
                </c:pt>
                <c:pt idx="64">
                  <c:v>3965</c:v>
                </c:pt>
                <c:pt idx="65">
                  <c:v>4092</c:v>
                </c:pt>
                <c:pt idx="66">
                  <c:v>4221</c:v>
                </c:pt>
                <c:pt idx="67">
                  <c:v>4352</c:v>
                </c:pt>
                <c:pt idx="68">
                  <c:v>4485</c:v>
                </c:pt>
                <c:pt idx="69">
                  <c:v>4620</c:v>
                </c:pt>
                <c:pt idx="70">
                  <c:v>4757</c:v>
                </c:pt>
                <c:pt idx="71">
                  <c:v>4896</c:v>
                </c:pt>
                <c:pt idx="72">
                  <c:v>5037</c:v>
                </c:pt>
                <c:pt idx="73">
                  <c:v>5180</c:v>
                </c:pt>
                <c:pt idx="74">
                  <c:v>5325</c:v>
                </c:pt>
                <c:pt idx="75">
                  <c:v>5472</c:v>
                </c:pt>
                <c:pt idx="76">
                  <c:v>5621</c:v>
                </c:pt>
                <c:pt idx="77">
                  <c:v>5772</c:v>
                </c:pt>
                <c:pt idx="78">
                  <c:v>5925</c:v>
                </c:pt>
                <c:pt idx="79">
                  <c:v>6080</c:v>
                </c:pt>
                <c:pt idx="80">
                  <c:v>6237</c:v>
                </c:pt>
                <c:pt idx="81">
                  <c:v>6396</c:v>
                </c:pt>
                <c:pt idx="82">
                  <c:v>6557</c:v>
                </c:pt>
                <c:pt idx="83">
                  <c:v>6720</c:v>
                </c:pt>
                <c:pt idx="84">
                  <c:v>6885</c:v>
                </c:pt>
                <c:pt idx="85">
                  <c:v>7052</c:v>
                </c:pt>
                <c:pt idx="86">
                  <c:v>7221</c:v>
                </c:pt>
                <c:pt idx="87">
                  <c:v>7392</c:v>
                </c:pt>
                <c:pt idx="88">
                  <c:v>7565</c:v>
                </c:pt>
                <c:pt idx="89">
                  <c:v>7740</c:v>
                </c:pt>
                <c:pt idx="90">
                  <c:v>7917</c:v>
                </c:pt>
                <c:pt idx="91">
                  <c:v>8096</c:v>
                </c:pt>
                <c:pt idx="92">
                  <c:v>8277</c:v>
                </c:pt>
                <c:pt idx="93">
                  <c:v>8460</c:v>
                </c:pt>
                <c:pt idx="94">
                  <c:v>8645</c:v>
                </c:pt>
                <c:pt idx="95">
                  <c:v>8832</c:v>
                </c:pt>
                <c:pt idx="96">
                  <c:v>9021</c:v>
                </c:pt>
                <c:pt idx="97">
                  <c:v>9212</c:v>
                </c:pt>
                <c:pt idx="98">
                  <c:v>9405</c:v>
                </c:pt>
              </c:numCache>
            </c:numRef>
          </c:val>
          <c:smooth val="0"/>
          <c:extLst>
            <c:ext xmlns:c16="http://schemas.microsoft.com/office/drawing/2014/chart" uri="{C3380CC4-5D6E-409C-BE32-E72D297353CC}">
              <c16:uniqueId val="{00000001-7866-4C4F-831A-0BC15D24C536}"/>
            </c:ext>
          </c:extLst>
        </c:ser>
        <c:dLbls>
          <c:showLegendKey val="0"/>
          <c:showVal val="0"/>
          <c:showCatName val="0"/>
          <c:showSerName val="0"/>
          <c:showPercent val="0"/>
          <c:showBubbleSize val="0"/>
        </c:dLbls>
        <c:smooth val="0"/>
        <c:axId val="89433600"/>
        <c:axId val="89435136"/>
      </c:lineChart>
      <c:catAx>
        <c:axId val="89433600"/>
        <c:scaling>
          <c:orientation val="minMax"/>
        </c:scaling>
        <c:delete val="0"/>
        <c:axPos val="b"/>
        <c:majorTickMark val="out"/>
        <c:minorTickMark val="none"/>
        <c:tickLblPos val="nextTo"/>
        <c:crossAx val="89435136"/>
        <c:crosses val="autoZero"/>
        <c:auto val="1"/>
        <c:lblAlgn val="ctr"/>
        <c:lblOffset val="100"/>
        <c:noMultiLvlLbl val="0"/>
      </c:catAx>
      <c:valAx>
        <c:axId val="89435136"/>
        <c:scaling>
          <c:orientation val="minMax"/>
        </c:scaling>
        <c:delete val="0"/>
        <c:axPos val="l"/>
        <c:majorGridlines/>
        <c:numFmt formatCode="General" sourceLinked="1"/>
        <c:majorTickMark val="out"/>
        <c:minorTickMark val="none"/>
        <c:tickLblPos val="nextTo"/>
        <c:crossAx val="89433600"/>
        <c:crosses val="autoZero"/>
        <c:crossBetween val="between"/>
      </c:valAx>
    </c:plotArea>
    <c:legend>
      <c:legendPos val="r"/>
      <c:layout>
        <c:manualLayout>
          <c:xMode val="edge"/>
          <c:yMode val="edge"/>
          <c:x val="0.7180258899676375"/>
          <c:y val="0.14575335741741938"/>
          <c:w val="0.27226537216828478"/>
          <c:h val="0.67947149682922325"/>
        </c:manualLayout>
      </c:layout>
      <c:overlay val="0"/>
      <c:txPr>
        <a:bodyPr/>
        <a:lstStyle/>
        <a:p>
          <a:pPr>
            <a:defRPr sz="4000">
              <a:solidFill>
                <a:schemeClr val="tx1">
                  <a:lumMod val="50000"/>
                </a:schemeClr>
              </a:solidFill>
            </a:defRPr>
          </a:pPr>
          <a:endParaRPr lang="en-US"/>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112540814752964E-2"/>
          <c:y val="5.9547605101088023E-2"/>
          <c:w val="0.6150422929042626"/>
          <c:h val="0.69882093191102468"/>
        </c:manualLayout>
      </c:layout>
      <c:lineChart>
        <c:grouping val="standard"/>
        <c:varyColors val="0"/>
        <c:ser>
          <c:idx val="0"/>
          <c:order val="0"/>
          <c:tx>
            <c:strRef>
              <c:f>Sheet3!$B$1</c:f>
              <c:strCache>
                <c:ptCount val="1"/>
                <c:pt idx="0">
                  <c:v>1*n^2</c:v>
                </c:pt>
              </c:strCache>
            </c:strRef>
          </c:tx>
          <c:spPr>
            <a:ln w="57150">
              <a:solidFill>
                <a:srgbClr val="FF0000"/>
              </a:solidFill>
            </a:ln>
          </c:spPr>
          <c:marker>
            <c:symbol val="none"/>
          </c:marker>
          <c:val>
            <c:numRef>
              <c:f>Sheet3!$B$2:$B$10</c:f>
              <c:numCache>
                <c:formatCode>General</c:formatCode>
                <c:ptCount val="9"/>
                <c:pt idx="0">
                  <c:v>1</c:v>
                </c:pt>
                <c:pt idx="1">
                  <c:v>4</c:v>
                </c:pt>
                <c:pt idx="2">
                  <c:v>9</c:v>
                </c:pt>
                <c:pt idx="3">
                  <c:v>16</c:v>
                </c:pt>
                <c:pt idx="4">
                  <c:v>25</c:v>
                </c:pt>
                <c:pt idx="5">
                  <c:v>36</c:v>
                </c:pt>
                <c:pt idx="6">
                  <c:v>49</c:v>
                </c:pt>
                <c:pt idx="7">
                  <c:v>64</c:v>
                </c:pt>
                <c:pt idx="8">
                  <c:v>81</c:v>
                </c:pt>
              </c:numCache>
            </c:numRef>
          </c:val>
          <c:smooth val="0"/>
          <c:extLst>
            <c:ext xmlns:c16="http://schemas.microsoft.com/office/drawing/2014/chart" uri="{C3380CC4-5D6E-409C-BE32-E72D297353CC}">
              <c16:uniqueId val="{00000000-02E2-4D6E-ACC7-53CA9607F085}"/>
            </c:ext>
          </c:extLst>
        </c:ser>
        <c:ser>
          <c:idx val="1"/>
          <c:order val="1"/>
          <c:tx>
            <c:strRef>
              <c:f>Sheet3!$C$1</c:f>
              <c:strCache>
                <c:ptCount val="1"/>
                <c:pt idx="0">
                  <c:v>5n^2+10n+18</c:v>
                </c:pt>
              </c:strCache>
            </c:strRef>
          </c:tx>
          <c:spPr>
            <a:ln w="63500">
              <a:solidFill>
                <a:srgbClr val="00CC66"/>
              </a:solidFill>
            </a:ln>
          </c:spPr>
          <c:marker>
            <c:symbol val="none"/>
          </c:marker>
          <c:val>
            <c:numRef>
              <c:f>Sheet3!$C$2:$C$10</c:f>
              <c:numCache>
                <c:formatCode>General</c:formatCode>
                <c:ptCount val="9"/>
                <c:pt idx="0">
                  <c:v>33</c:v>
                </c:pt>
                <c:pt idx="1">
                  <c:v>58</c:v>
                </c:pt>
                <c:pt idx="2">
                  <c:v>93</c:v>
                </c:pt>
                <c:pt idx="3">
                  <c:v>138</c:v>
                </c:pt>
                <c:pt idx="4">
                  <c:v>193</c:v>
                </c:pt>
                <c:pt idx="5">
                  <c:v>258</c:v>
                </c:pt>
                <c:pt idx="6">
                  <c:v>333</c:v>
                </c:pt>
                <c:pt idx="7">
                  <c:v>418</c:v>
                </c:pt>
                <c:pt idx="8">
                  <c:v>513</c:v>
                </c:pt>
              </c:numCache>
            </c:numRef>
          </c:val>
          <c:smooth val="0"/>
          <c:extLst>
            <c:ext xmlns:c16="http://schemas.microsoft.com/office/drawing/2014/chart" uri="{C3380CC4-5D6E-409C-BE32-E72D297353CC}">
              <c16:uniqueId val="{00000001-02E2-4D6E-ACC7-53CA9607F085}"/>
            </c:ext>
          </c:extLst>
        </c:ser>
        <c:ser>
          <c:idx val="2"/>
          <c:order val="2"/>
          <c:tx>
            <c:strRef>
              <c:f>Sheet3!$D$1</c:f>
              <c:strCache>
                <c:ptCount val="1"/>
                <c:pt idx="0">
                  <c:v>8*n^2</c:v>
                </c:pt>
              </c:strCache>
            </c:strRef>
          </c:tx>
          <c:spPr>
            <a:ln w="63500">
              <a:solidFill>
                <a:schemeClr val="accent1">
                  <a:lumMod val="50000"/>
                </a:schemeClr>
              </a:solidFill>
            </a:ln>
          </c:spPr>
          <c:marker>
            <c:symbol val="none"/>
          </c:marker>
          <c:val>
            <c:numRef>
              <c:f>Sheet3!$D$2:$D$10</c:f>
              <c:numCache>
                <c:formatCode>General</c:formatCode>
                <c:ptCount val="9"/>
                <c:pt idx="0">
                  <c:v>8</c:v>
                </c:pt>
                <c:pt idx="1">
                  <c:v>32</c:v>
                </c:pt>
                <c:pt idx="2">
                  <c:v>72</c:v>
                </c:pt>
                <c:pt idx="3">
                  <c:v>128</c:v>
                </c:pt>
                <c:pt idx="4">
                  <c:v>200</c:v>
                </c:pt>
                <c:pt idx="5">
                  <c:v>288</c:v>
                </c:pt>
                <c:pt idx="6">
                  <c:v>392</c:v>
                </c:pt>
                <c:pt idx="7">
                  <c:v>512</c:v>
                </c:pt>
                <c:pt idx="8">
                  <c:v>648</c:v>
                </c:pt>
              </c:numCache>
            </c:numRef>
          </c:val>
          <c:smooth val="0"/>
          <c:extLst>
            <c:ext xmlns:c16="http://schemas.microsoft.com/office/drawing/2014/chart" uri="{C3380CC4-5D6E-409C-BE32-E72D297353CC}">
              <c16:uniqueId val="{00000002-02E2-4D6E-ACC7-53CA9607F085}"/>
            </c:ext>
          </c:extLst>
        </c:ser>
        <c:dLbls>
          <c:showLegendKey val="0"/>
          <c:showVal val="0"/>
          <c:showCatName val="0"/>
          <c:showSerName val="0"/>
          <c:showPercent val="0"/>
          <c:showBubbleSize val="0"/>
        </c:dLbls>
        <c:smooth val="0"/>
        <c:axId val="109604224"/>
        <c:axId val="113850240"/>
      </c:lineChart>
      <c:catAx>
        <c:axId val="109604224"/>
        <c:scaling>
          <c:orientation val="minMax"/>
        </c:scaling>
        <c:delete val="0"/>
        <c:axPos val="b"/>
        <c:majorTickMark val="out"/>
        <c:minorTickMark val="none"/>
        <c:tickLblPos val="nextTo"/>
        <c:crossAx val="113850240"/>
        <c:crosses val="autoZero"/>
        <c:auto val="1"/>
        <c:lblAlgn val="ctr"/>
        <c:lblOffset val="100"/>
        <c:noMultiLvlLbl val="0"/>
      </c:catAx>
      <c:valAx>
        <c:axId val="113850240"/>
        <c:scaling>
          <c:orientation val="minMax"/>
        </c:scaling>
        <c:delete val="0"/>
        <c:axPos val="l"/>
        <c:majorGridlines/>
        <c:numFmt formatCode="General" sourceLinked="1"/>
        <c:majorTickMark val="out"/>
        <c:minorTickMark val="none"/>
        <c:tickLblPos val="nextTo"/>
        <c:crossAx val="109604224"/>
        <c:crosses val="autoZero"/>
        <c:crossBetween val="between"/>
      </c:valAx>
    </c:plotArea>
    <c:legend>
      <c:legendPos val="r"/>
      <c:layout>
        <c:manualLayout>
          <c:xMode val="edge"/>
          <c:yMode val="edge"/>
          <c:x val="0.69927184466019421"/>
          <c:y val="0.14446475440569928"/>
          <c:w val="0.29101941747572818"/>
          <c:h val="0.7824987501562306"/>
        </c:manualLayout>
      </c:layout>
      <c:overlay val="0"/>
      <c:txPr>
        <a:bodyPr/>
        <a:lstStyle/>
        <a:p>
          <a:pPr>
            <a:defRPr sz="2400">
              <a:solidFill>
                <a:schemeClr val="bg2"/>
              </a:solidFill>
            </a:defRPr>
          </a:pPr>
          <a:endParaRPr lang="en-US"/>
        </a:p>
      </c:txPr>
    </c:legend>
    <c:plotVisOnly val="1"/>
    <c:dispBlanksAs val="gap"/>
    <c:showDLblsOverMax val="0"/>
  </c:chart>
  <c:spPr>
    <a:no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678458676383723E-2"/>
          <c:y val="0.16760431482446467"/>
          <c:w val="0.67294268606612584"/>
          <c:h val="0.77930663911225029"/>
        </c:manualLayout>
      </c:layout>
      <c:lineChart>
        <c:grouping val="standard"/>
        <c:varyColors val="0"/>
        <c:ser>
          <c:idx val="0"/>
          <c:order val="0"/>
          <c:tx>
            <c:strRef>
              <c:f>Sheet4!$C$1</c:f>
              <c:strCache>
                <c:ptCount val="1"/>
                <c:pt idx="0">
                  <c:v>0.5*n^2</c:v>
                </c:pt>
              </c:strCache>
            </c:strRef>
          </c:tx>
          <c:spPr>
            <a:ln>
              <a:solidFill>
                <a:schemeClr val="bg2">
                  <a:lumMod val="50000"/>
                  <a:lumOff val="50000"/>
                </a:schemeClr>
              </a:solidFill>
            </a:ln>
          </c:spPr>
          <c:marker>
            <c:symbol val="none"/>
          </c:marker>
          <c:val>
            <c:numRef>
              <c:f>Sheet4!$C$2:$C$20</c:f>
              <c:numCache>
                <c:formatCode>General</c:formatCode>
                <c:ptCount val="19"/>
                <c:pt idx="0">
                  <c:v>0.5</c:v>
                </c:pt>
                <c:pt idx="1">
                  <c:v>2</c:v>
                </c:pt>
                <c:pt idx="2">
                  <c:v>4.5</c:v>
                </c:pt>
                <c:pt idx="3">
                  <c:v>8</c:v>
                </c:pt>
                <c:pt idx="4">
                  <c:v>12.5</c:v>
                </c:pt>
                <c:pt idx="5">
                  <c:v>18</c:v>
                </c:pt>
                <c:pt idx="6">
                  <c:v>24.5</c:v>
                </c:pt>
                <c:pt idx="7">
                  <c:v>32</c:v>
                </c:pt>
                <c:pt idx="8">
                  <c:v>40.5</c:v>
                </c:pt>
                <c:pt idx="9">
                  <c:v>50</c:v>
                </c:pt>
                <c:pt idx="10">
                  <c:v>60.5</c:v>
                </c:pt>
                <c:pt idx="11">
                  <c:v>72</c:v>
                </c:pt>
                <c:pt idx="12">
                  <c:v>84.5</c:v>
                </c:pt>
                <c:pt idx="13">
                  <c:v>98</c:v>
                </c:pt>
                <c:pt idx="14">
                  <c:v>112.5</c:v>
                </c:pt>
                <c:pt idx="15">
                  <c:v>128</c:v>
                </c:pt>
                <c:pt idx="16">
                  <c:v>144.5</c:v>
                </c:pt>
                <c:pt idx="17">
                  <c:v>162</c:v>
                </c:pt>
                <c:pt idx="18">
                  <c:v>180.5</c:v>
                </c:pt>
              </c:numCache>
            </c:numRef>
          </c:val>
          <c:smooth val="0"/>
          <c:extLst>
            <c:ext xmlns:c16="http://schemas.microsoft.com/office/drawing/2014/chart" uri="{C3380CC4-5D6E-409C-BE32-E72D297353CC}">
              <c16:uniqueId val="{00000000-0C06-48FA-B195-7DDA90D18E95}"/>
            </c:ext>
          </c:extLst>
        </c:ser>
        <c:ser>
          <c:idx val="1"/>
          <c:order val="1"/>
          <c:tx>
            <c:strRef>
              <c:f>Sheet4!$D$1</c:f>
              <c:strCache>
                <c:ptCount val="1"/>
                <c:pt idx="0">
                  <c:v>n^2-4n</c:v>
                </c:pt>
              </c:strCache>
            </c:strRef>
          </c:tx>
          <c:spPr>
            <a:ln w="63500">
              <a:solidFill>
                <a:srgbClr val="00B050"/>
              </a:solidFill>
            </a:ln>
          </c:spPr>
          <c:marker>
            <c:symbol val="none"/>
          </c:marker>
          <c:val>
            <c:numRef>
              <c:f>Sheet4!$D$2:$D$20</c:f>
              <c:numCache>
                <c:formatCode>General</c:formatCode>
                <c:ptCount val="19"/>
                <c:pt idx="0">
                  <c:v>-3</c:v>
                </c:pt>
                <c:pt idx="1">
                  <c:v>-4</c:v>
                </c:pt>
                <c:pt idx="2">
                  <c:v>-3</c:v>
                </c:pt>
                <c:pt idx="3">
                  <c:v>0</c:v>
                </c:pt>
                <c:pt idx="4">
                  <c:v>5</c:v>
                </c:pt>
                <c:pt idx="5">
                  <c:v>12</c:v>
                </c:pt>
                <c:pt idx="6">
                  <c:v>21</c:v>
                </c:pt>
                <c:pt idx="7">
                  <c:v>32</c:v>
                </c:pt>
                <c:pt idx="8">
                  <c:v>45</c:v>
                </c:pt>
                <c:pt idx="9">
                  <c:v>60</c:v>
                </c:pt>
                <c:pt idx="10">
                  <c:v>77</c:v>
                </c:pt>
                <c:pt idx="11">
                  <c:v>96</c:v>
                </c:pt>
                <c:pt idx="12">
                  <c:v>96</c:v>
                </c:pt>
                <c:pt idx="13">
                  <c:v>96</c:v>
                </c:pt>
                <c:pt idx="14">
                  <c:v>96</c:v>
                </c:pt>
                <c:pt idx="15">
                  <c:v>96</c:v>
                </c:pt>
                <c:pt idx="16">
                  <c:v>96</c:v>
                </c:pt>
                <c:pt idx="17">
                  <c:v>96</c:v>
                </c:pt>
                <c:pt idx="18">
                  <c:v>96</c:v>
                </c:pt>
              </c:numCache>
            </c:numRef>
          </c:val>
          <c:smooth val="0"/>
          <c:extLst>
            <c:ext xmlns:c16="http://schemas.microsoft.com/office/drawing/2014/chart" uri="{C3380CC4-5D6E-409C-BE32-E72D297353CC}">
              <c16:uniqueId val="{00000001-0C06-48FA-B195-7DDA90D18E95}"/>
            </c:ext>
          </c:extLst>
        </c:ser>
        <c:ser>
          <c:idx val="2"/>
          <c:order val="2"/>
          <c:tx>
            <c:strRef>
              <c:f>Sheet4!$E$1</c:f>
              <c:strCache>
                <c:ptCount val="1"/>
                <c:pt idx="0">
                  <c:v>2*n^2</c:v>
                </c:pt>
              </c:strCache>
            </c:strRef>
          </c:tx>
          <c:spPr>
            <a:ln>
              <a:solidFill>
                <a:schemeClr val="accent1">
                  <a:lumMod val="50000"/>
                </a:schemeClr>
              </a:solidFill>
            </a:ln>
          </c:spPr>
          <c:marker>
            <c:symbol val="none"/>
          </c:marker>
          <c:val>
            <c:numRef>
              <c:f>Sheet4!$E$2:$E$20</c:f>
              <c:numCache>
                <c:formatCode>General</c:formatCode>
                <c:ptCount val="19"/>
                <c:pt idx="0">
                  <c:v>2</c:v>
                </c:pt>
                <c:pt idx="1">
                  <c:v>8</c:v>
                </c:pt>
                <c:pt idx="2">
                  <c:v>18</c:v>
                </c:pt>
                <c:pt idx="3">
                  <c:v>32</c:v>
                </c:pt>
                <c:pt idx="4">
                  <c:v>50</c:v>
                </c:pt>
                <c:pt idx="5">
                  <c:v>72</c:v>
                </c:pt>
                <c:pt idx="6">
                  <c:v>98</c:v>
                </c:pt>
                <c:pt idx="7">
                  <c:v>128</c:v>
                </c:pt>
                <c:pt idx="8">
                  <c:v>162</c:v>
                </c:pt>
                <c:pt idx="9">
                  <c:v>200</c:v>
                </c:pt>
                <c:pt idx="10">
                  <c:v>242</c:v>
                </c:pt>
                <c:pt idx="11">
                  <c:v>288</c:v>
                </c:pt>
                <c:pt idx="12">
                  <c:v>338</c:v>
                </c:pt>
                <c:pt idx="13">
                  <c:v>392</c:v>
                </c:pt>
                <c:pt idx="14">
                  <c:v>450</c:v>
                </c:pt>
                <c:pt idx="15">
                  <c:v>512</c:v>
                </c:pt>
                <c:pt idx="16">
                  <c:v>578</c:v>
                </c:pt>
                <c:pt idx="17">
                  <c:v>648</c:v>
                </c:pt>
                <c:pt idx="18">
                  <c:v>722</c:v>
                </c:pt>
              </c:numCache>
            </c:numRef>
          </c:val>
          <c:smooth val="0"/>
          <c:extLst>
            <c:ext xmlns:c16="http://schemas.microsoft.com/office/drawing/2014/chart" uri="{C3380CC4-5D6E-409C-BE32-E72D297353CC}">
              <c16:uniqueId val="{00000002-0C06-48FA-B195-7DDA90D18E95}"/>
            </c:ext>
          </c:extLst>
        </c:ser>
        <c:dLbls>
          <c:showLegendKey val="0"/>
          <c:showVal val="0"/>
          <c:showCatName val="0"/>
          <c:showSerName val="0"/>
          <c:showPercent val="0"/>
          <c:showBubbleSize val="0"/>
        </c:dLbls>
        <c:smooth val="0"/>
        <c:axId val="88367872"/>
        <c:axId val="88369408"/>
      </c:lineChart>
      <c:catAx>
        <c:axId val="88367872"/>
        <c:scaling>
          <c:orientation val="minMax"/>
        </c:scaling>
        <c:delete val="0"/>
        <c:axPos val="b"/>
        <c:majorTickMark val="out"/>
        <c:minorTickMark val="none"/>
        <c:tickLblPos val="nextTo"/>
        <c:crossAx val="88369408"/>
        <c:crosses val="autoZero"/>
        <c:auto val="1"/>
        <c:lblAlgn val="ctr"/>
        <c:lblOffset val="100"/>
        <c:noMultiLvlLbl val="0"/>
      </c:catAx>
      <c:valAx>
        <c:axId val="88369408"/>
        <c:scaling>
          <c:orientation val="minMax"/>
        </c:scaling>
        <c:delete val="0"/>
        <c:axPos val="l"/>
        <c:majorGridlines/>
        <c:numFmt formatCode="General" sourceLinked="1"/>
        <c:majorTickMark val="out"/>
        <c:minorTickMark val="none"/>
        <c:tickLblPos val="nextTo"/>
        <c:crossAx val="88367872"/>
        <c:crosses val="autoZero"/>
        <c:crossBetween val="between"/>
      </c:valAx>
    </c:plotArea>
    <c:legend>
      <c:legendPos val="r"/>
      <c:layout>
        <c:manualLayout>
          <c:xMode val="edge"/>
          <c:yMode val="edge"/>
          <c:x val="0.76771271433193145"/>
          <c:y val="0.20981825801186621"/>
          <c:w val="0.22258168877385956"/>
          <c:h val="0.72322040627274531"/>
        </c:manualLayout>
      </c:layout>
      <c:overlay val="0"/>
      <c:txPr>
        <a:bodyPr/>
        <a:lstStyle/>
        <a:p>
          <a:pPr>
            <a:defRPr sz="2800">
              <a:solidFill>
                <a:schemeClr val="bg2"/>
              </a:solidFill>
            </a:defRPr>
          </a:pPr>
          <a:endParaRPr lang="en-US"/>
        </a:p>
      </c:txPr>
    </c:legend>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0" hangingPunct="0">
              <a:defRPr kumimoji="0" sz="1200"/>
            </a:lvl1pPr>
          </a:lstStyle>
          <a:p>
            <a:pPr>
              <a:defRPr/>
            </a:pPr>
            <a:endParaRPr lang="en-US"/>
          </a:p>
        </p:txBody>
      </p:sp>
      <p:sp>
        <p:nvSpPr>
          <p:cNvPr id="17411"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0" hangingPunct="0">
              <a:defRPr kumimoji="0" sz="1200"/>
            </a:lvl1pPr>
          </a:lstStyle>
          <a:p>
            <a:pPr>
              <a:defRPr/>
            </a:pPr>
            <a:endParaRPr lang="en-US"/>
          </a:p>
        </p:txBody>
      </p:sp>
      <p:sp>
        <p:nvSpPr>
          <p:cNvPr id="17412"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kumimoji="0" sz="1200"/>
            </a:lvl1pPr>
          </a:lstStyle>
          <a:p>
            <a:pPr>
              <a:defRPr/>
            </a:pPr>
            <a:r>
              <a:rPr lang="en-US"/>
              <a:t>Data Structures</a:t>
            </a:r>
          </a:p>
        </p:txBody>
      </p:sp>
      <p:sp>
        <p:nvSpPr>
          <p:cNvPr id="17413"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0" hangingPunct="0">
              <a:defRPr kumimoji="0" sz="1200"/>
            </a:lvl1pPr>
          </a:lstStyle>
          <a:p>
            <a:pPr>
              <a:defRPr/>
            </a:pPr>
            <a:fld id="{F842E757-429C-4731-B9D9-A4E2A20388E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0" hangingPunct="0">
              <a:defRPr kumimoji="0" sz="1200"/>
            </a:lvl1pPr>
          </a:lstStyle>
          <a:p>
            <a:pPr>
              <a:defRPr/>
            </a:pPr>
            <a:endParaRPr lang="en-US"/>
          </a:p>
        </p:txBody>
      </p:sp>
      <p:sp>
        <p:nvSpPr>
          <p:cNvPr id="15363"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0" hangingPunct="0">
              <a:defRPr kumimoji="0"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06463" y="4716463"/>
            <a:ext cx="4984750" cy="44656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kumimoji="0" sz="1200"/>
            </a:lvl1pPr>
          </a:lstStyle>
          <a:p>
            <a:pPr>
              <a:defRPr/>
            </a:pPr>
            <a:endParaRPr lang="en-US"/>
          </a:p>
        </p:txBody>
      </p:sp>
      <p:sp>
        <p:nvSpPr>
          <p:cNvPr id="15367"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0" hangingPunct="0">
              <a:defRPr kumimoji="0" sz="1200"/>
            </a:lvl1pPr>
          </a:lstStyle>
          <a:p>
            <a:pPr>
              <a:defRPr/>
            </a:pPr>
            <a:fld id="{31A69B5B-F7AA-4DEA-B507-DF5896972E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65393F3E-AAE0-46CE-92FC-1770A33C8FB7}" type="slidenum">
              <a:rPr kumimoji="0" lang="en-US" altLang="en-US" smtClean="0">
                <a:latin typeface="Times New Roman" panose="02020603050405020304" pitchFamily="18" charset="0"/>
              </a:rPr>
              <a:pPr>
                <a:spcBef>
                  <a:spcPct val="0"/>
                </a:spcBef>
              </a:pPr>
              <a:t>1</a:t>
            </a:fld>
            <a:endParaRPr kumimoji="0"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first lecture is about the speed of a program. What is a data structure anyway? It is a data that stores other, usually more than one instance, of data). A data structure students are already familiar with is array, which can store a lot of data with the same data type. </a:t>
            </a:r>
          </a:p>
          <a:p>
            <a:endParaRPr lang="en-US" altLang="en-US" dirty="0"/>
          </a:p>
          <a:p>
            <a:r>
              <a:rPr lang="en-US" altLang="en-US" dirty="0"/>
              <a:t>But array is only one of many data structures. Each data structure has its own usage. In this course, we will be going through several data structures commonly known and used. </a:t>
            </a:r>
            <a:endParaRPr lang="th-TH"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ตัวแทนรูปบนสไลด์ 1"/>
          <p:cNvSpPr>
            <a:spLocks noGrp="1" noRot="1" noChangeAspect="1" noTextEdit="1"/>
          </p:cNvSpPr>
          <p:nvPr>
            <p:ph type="sldImg"/>
          </p:nvPr>
        </p:nvSpPr>
        <p:spPr>
          <a:ln/>
        </p:spPr>
      </p:sp>
      <p:sp>
        <p:nvSpPr>
          <p:cNvPr id="2150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Let us look at the running time of each growth rate, as the data size grows (Figure 1‑5). </a:t>
            </a:r>
            <a:r>
              <a:rPr lang="en-US" altLang="en-US" dirty="0"/>
              <a:t>The x-axis indicates data size, while the y-axis indicates the running time. </a:t>
            </a:r>
            <a:endParaRPr lang="th-TH" altLang="en-US" dirty="0"/>
          </a:p>
          <a:p>
            <a:endParaRPr lang="th-TH" altLang="en-US" dirty="0"/>
          </a:p>
          <a:p>
            <a:r>
              <a:rPr lang="en-US" altLang="en-US" dirty="0"/>
              <a:t>The running time, according to the graph, can be compared as follows:</a:t>
            </a:r>
          </a:p>
          <a:p>
            <a:r>
              <a:rPr lang="en-US" altLang="en-US" dirty="0">
                <a:latin typeface="Cambria Math" panose="02040503050406030204" pitchFamily="18" charset="0"/>
              </a:rPr>
              <a:t>𝑙𝑜𝑔 𝑛 &lt;  𝑛&lt;𝑛^2&lt;2^𝑛</a:t>
            </a:r>
            <a:endParaRPr lang="en-US" altLang="en-US" dirty="0"/>
          </a:p>
          <a:p>
            <a:r>
              <a:rPr lang="en-US" altLang="en-US" dirty="0"/>
              <a:t> </a:t>
            </a:r>
          </a:p>
          <a:p>
            <a:r>
              <a:rPr kumimoji="1" lang="en-US" sz="1200" kern="1200" dirty="0">
                <a:solidFill>
                  <a:schemeClr val="tx1"/>
                </a:solidFill>
                <a:effectLst/>
                <a:latin typeface="Arial" pitchFamily="34" charset="0"/>
                <a:ea typeface="+mn-ea"/>
                <a:cs typeface="Angsana New" pitchFamily="18" charset="-34"/>
              </a:rPr>
              <a:t>Therefore, the programs’ growth rates can be used to compare their speed. </a:t>
            </a:r>
          </a:p>
          <a:p>
            <a:endParaRPr lang="en-US" altLang="en-US" dirty="0"/>
          </a:p>
        </p:txBody>
      </p:sp>
      <p:sp>
        <p:nvSpPr>
          <p:cNvPr id="2150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1038CC05-715B-4DF9-9B7E-6689F3781FD0}" type="slidenum">
              <a:rPr kumimoji="0" lang="en-US" altLang="en-US" sz="1200" smtClean="0"/>
              <a:pPr/>
              <a:t>10</a:t>
            </a:fld>
            <a:endParaRPr kumimoji="0"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ตัวแทนรูปบนสไลด์ 1"/>
          <p:cNvSpPr>
            <a:spLocks noGrp="1" noRot="1" noChangeAspect="1" noTextEdit="1"/>
          </p:cNvSpPr>
          <p:nvPr>
            <p:ph type="sldImg"/>
          </p:nvPr>
        </p:nvSpPr>
        <p:spPr>
          <a:ln/>
        </p:spPr>
      </p:sp>
      <p:sp>
        <p:nvSpPr>
          <p:cNvPr id="24579"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If we use the line that has x= x+1 as our code representative, code 1 will take</a:t>
            </a:r>
          </a:p>
          <a:p>
            <a:endParaRPr lang="en-US" altLang="en-US" dirty="0"/>
          </a:p>
          <a:p>
            <a:r>
              <a:rPr lang="en-US" altLang="en-US" dirty="0"/>
              <a:t> </a:t>
            </a:r>
            <a:r>
              <a:rPr lang="en-US" altLang="en-US" b="1" dirty="0">
                <a:solidFill>
                  <a:schemeClr val="bg2"/>
                </a:solidFill>
                <a:latin typeface="Cambria Math" panose="02040503050406030204" pitchFamily="18" charset="0"/>
              </a:rPr>
              <a:t>∑1_(𝒊=𝟏)^𝒏▒∑1_(𝒋=𝟏)^𝒏▒〖𝟏=𝒏^𝟐 〗</a:t>
            </a:r>
            <a:r>
              <a:rPr lang="en-US" altLang="en-US" dirty="0"/>
              <a:t>  to run. </a:t>
            </a:r>
          </a:p>
          <a:p>
            <a:endParaRPr lang="en-US" altLang="en-US" dirty="0"/>
          </a:p>
          <a:p>
            <a:r>
              <a:rPr lang="en-US" altLang="en-US" dirty="0"/>
              <a:t>The other code will take </a:t>
            </a:r>
            <a:r>
              <a:rPr lang="en-US" altLang="en-US" b="1" dirty="0">
                <a:solidFill>
                  <a:schemeClr val="bg2"/>
                </a:solidFill>
                <a:latin typeface="Cambria Math" panose="02040503050406030204" pitchFamily="18" charset="0"/>
              </a:rPr>
              <a:t>∑1_(𝒊=𝟏)^𝒏▒∑1_(𝒋=𝟓)^𝒏▒〖𝟏=𝒏(𝒏−𝟒)=𝒏^𝟐−𝟒𝒏〗</a:t>
            </a:r>
            <a:r>
              <a:rPr lang="en-US" altLang="en-US" dirty="0"/>
              <a:t> to run.</a:t>
            </a:r>
          </a:p>
        </p:txBody>
      </p:sp>
      <p:sp>
        <p:nvSpPr>
          <p:cNvPr id="24580"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C7BB6EA9-2F75-489D-B58A-88223BA83606}" type="slidenum">
              <a:rPr kumimoji="0" lang="en-US" altLang="en-US" sz="1200" smtClean="0"/>
              <a:pPr/>
              <a:t>12</a:t>
            </a:fld>
            <a:endParaRPr kumimoji="0"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ตัวแทนรูปบนสไลด์ 1"/>
          <p:cNvSpPr>
            <a:spLocks noGrp="1" noRot="1" noChangeAspect="1" noTextEdit="1"/>
          </p:cNvSpPr>
          <p:nvPr>
            <p:ph type="sldImg"/>
          </p:nvPr>
        </p:nvSpPr>
        <p:spPr>
          <a:ln/>
        </p:spPr>
      </p:sp>
      <p:sp>
        <p:nvSpPr>
          <p:cNvPr id="2662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Their running time (y-axis) increase with the same rate (same growth rate). They remain relatively close to one another even for large n. Therefore, we can regard their performances to be equal.</a:t>
            </a:r>
          </a:p>
        </p:txBody>
      </p:sp>
      <p:sp>
        <p:nvSpPr>
          <p:cNvPr id="2662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B541CDB2-56A9-41FD-9932-DEF311FD5E3A}" type="slidenum">
              <a:rPr kumimoji="0" lang="en-US" altLang="en-US" sz="1200" smtClean="0"/>
              <a:pPr/>
              <a:t>13</a:t>
            </a:fld>
            <a:endParaRPr kumimoji="0"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34" charset="0"/>
                <a:ea typeface="+mn-ea"/>
                <a:cs typeface="Angsana New" pitchFamily="18" charset="-34"/>
              </a:rPr>
              <a:t>But it’s not very practical to draw graphs every time. Here is the definition you can use instead. </a:t>
            </a:r>
          </a:p>
          <a:p>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14</a:t>
            </a:fld>
            <a:endParaRPr lang="en-US" altLang="en-US"/>
          </a:p>
        </p:txBody>
      </p:sp>
    </p:spTree>
    <p:extLst>
      <p:ext uri="{BB962C8B-B14F-4D97-AF65-F5344CB8AC3E}">
        <p14:creationId xmlns:p14="http://schemas.microsoft.com/office/powerpoint/2010/main" val="2403230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kumimoji="1" lang="en-US" sz="1200" kern="1200" dirty="0">
                <a:solidFill>
                  <a:schemeClr val="tx1"/>
                </a:solidFill>
                <a:effectLst/>
                <a:latin typeface="Arial" pitchFamily="34" charset="0"/>
                <a:ea typeface="+mn-ea"/>
                <a:cs typeface="Angsana New" pitchFamily="18" charset="-34"/>
              </a:rPr>
              <a:t>With this definition, here are the running time with the same growth rate (their most significant terms are the same)</a:t>
            </a:r>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15</a:t>
            </a:fld>
            <a:endParaRPr lang="en-US" altLang="en-US"/>
          </a:p>
        </p:txBody>
      </p:sp>
    </p:spTree>
    <p:extLst>
      <p:ext uri="{BB962C8B-B14F-4D97-AF65-F5344CB8AC3E}">
        <p14:creationId xmlns:p14="http://schemas.microsoft.com/office/powerpoint/2010/main" val="40001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16</a:t>
            </a:fld>
            <a:endParaRPr lang="en-US" altLang="en-US"/>
          </a:p>
        </p:txBody>
      </p:sp>
    </p:spTree>
    <p:extLst>
      <p:ext uri="{BB962C8B-B14F-4D97-AF65-F5344CB8AC3E}">
        <p14:creationId xmlns:p14="http://schemas.microsoft.com/office/powerpoint/2010/main" val="4027943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kumimoji="1" lang="en-US" sz="1200" kern="1200" dirty="0">
                <a:solidFill>
                  <a:schemeClr val="tx1"/>
                </a:solidFill>
                <a:effectLst/>
                <a:latin typeface="Arial" pitchFamily="34" charset="0"/>
                <a:ea typeface="+mn-ea"/>
                <a:cs typeface="Angsana New" pitchFamily="18" charset="-34"/>
              </a:rPr>
              <a:t>Notations for displaying growth rates are called asymptotic notations. </a:t>
            </a:r>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17</a:t>
            </a:fld>
            <a:endParaRPr lang="en-US" altLang="en-US"/>
          </a:p>
        </p:txBody>
      </p:sp>
    </p:spTree>
    <p:extLst>
      <p:ext uri="{BB962C8B-B14F-4D97-AF65-F5344CB8AC3E}">
        <p14:creationId xmlns:p14="http://schemas.microsoft.com/office/powerpoint/2010/main" val="2020227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ตัวแทนรูปบนสไลด์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32771" name="ตัวแทนบันทึกย่อ 2"/>
              <p:cNvSpPr>
                <a:spLocks noGrp="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So, </a:t>
                </a:r>
                <a14:m>
                  <m:oMath xmlns:m="http://schemas.openxmlformats.org/officeDocument/2006/math">
                    <m:r>
                      <a:rPr kumimoji="1" lang="en-US" sz="1200" i="1" kern="1200">
                        <a:solidFill>
                          <a:schemeClr val="tx1"/>
                        </a:solidFill>
                        <a:effectLst/>
                        <a:latin typeface="Cambria Math" panose="02040503050406030204" pitchFamily="18" charset="0"/>
                        <a:ea typeface="+mn-ea"/>
                        <a:cs typeface="Angsana New" pitchFamily="18" charset="-34"/>
                      </a:rPr>
                      <m:t>𝑓</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𝑛</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𝛩</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𝑔</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r>
                      <a:rPr kumimoji="1" lang="en-US" sz="1200" i="1" kern="1200">
                        <a:solidFill>
                          <a:schemeClr val="tx1"/>
                        </a:solidFill>
                        <a:effectLst/>
                        <a:latin typeface="Cambria Math" panose="02040503050406030204" pitchFamily="18" charset="0"/>
                        <a:ea typeface="+mn-ea"/>
                        <a:cs typeface="Angsana New" pitchFamily="18" charset="-34"/>
                      </a:rPr>
                      <m:t>)</m:t>
                    </m:r>
                  </m:oMath>
                </a14:m>
                <a:r>
                  <a:rPr kumimoji="1" lang="en-US" sz="1200" kern="1200" dirty="0">
                    <a:solidFill>
                      <a:schemeClr val="tx1"/>
                    </a:solidFill>
                    <a:effectLst/>
                    <a:latin typeface="Arial" pitchFamily="34" charset="0"/>
                    <a:ea typeface="+mn-ea"/>
                    <a:cs typeface="Angsana New" pitchFamily="18" charset="-34"/>
                  </a:rPr>
                  <a:t> if and only if </a:t>
                </a:r>
                <a14:m>
                  <m:oMath xmlns:m="http://schemas.openxmlformats.org/officeDocument/2006/math">
                    <m:r>
                      <a:rPr kumimoji="1" lang="en-US" sz="1200" i="1" kern="1200">
                        <a:solidFill>
                          <a:schemeClr val="tx1"/>
                        </a:solidFill>
                        <a:effectLst/>
                        <a:latin typeface="Cambria Math" panose="02040503050406030204" pitchFamily="18" charset="0"/>
                        <a:ea typeface="+mn-ea"/>
                        <a:cs typeface="Angsana New" pitchFamily="18" charset="-34"/>
                      </a:rPr>
                      <m:t>𝑓</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𝑛</m:t>
                    </m:r>
                    <m:r>
                      <a:rPr kumimoji="1" lang="en-US" sz="1200" i="1" kern="1200">
                        <a:solidFill>
                          <a:schemeClr val="tx1"/>
                        </a:solidFill>
                        <a:effectLst/>
                        <a:latin typeface="Cambria Math" panose="02040503050406030204" pitchFamily="18" charset="0"/>
                        <a:ea typeface="+mn-ea"/>
                        <a:cs typeface="Angsana New" pitchFamily="18" charset="-34"/>
                      </a:rPr>
                      <m:t>)</m:t>
                    </m:r>
                  </m:oMath>
                </a14:m>
                <a:r>
                  <a:rPr kumimoji="1" lang="en-US" sz="1200" kern="1200" dirty="0">
                    <a:solidFill>
                      <a:schemeClr val="tx1"/>
                    </a:solidFill>
                    <a:effectLst/>
                    <a:latin typeface="Arial" pitchFamily="34" charset="0"/>
                    <a:ea typeface="+mn-ea"/>
                    <a:cs typeface="Angsana New" pitchFamily="18" charset="-34"/>
                  </a:rPr>
                  <a:t> is within the bound of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Angsana New" pitchFamily="18" charset="-34"/>
                          </a:rPr>
                        </m:ctrlPr>
                      </m:sSubPr>
                      <m:e>
                        <m:r>
                          <a:rPr kumimoji="1" lang="en-US" sz="1200" i="1" kern="1200">
                            <a:solidFill>
                              <a:schemeClr val="tx1"/>
                            </a:solidFill>
                            <a:effectLst/>
                            <a:latin typeface="Cambria Math" panose="02040503050406030204" pitchFamily="18" charset="0"/>
                            <a:ea typeface="+mn-ea"/>
                            <a:cs typeface="Angsana New" pitchFamily="18" charset="-34"/>
                          </a:rPr>
                          <m:t>𝑐</m:t>
                        </m:r>
                      </m:e>
                      <m:sub>
                        <m:r>
                          <a:rPr kumimoji="1" lang="en-US" sz="1200" i="1" kern="1200">
                            <a:solidFill>
                              <a:schemeClr val="tx1"/>
                            </a:solidFill>
                            <a:effectLst/>
                            <a:latin typeface="Cambria Math" panose="02040503050406030204" pitchFamily="18" charset="0"/>
                            <a:ea typeface="+mn-ea"/>
                            <a:cs typeface="Angsana New" pitchFamily="18" charset="-34"/>
                          </a:rPr>
                          <m:t>1</m:t>
                        </m:r>
                      </m:sub>
                    </m:sSub>
                    <m:r>
                      <a:rPr kumimoji="1" lang="en-US" sz="1200" i="1" kern="1200">
                        <a:solidFill>
                          <a:schemeClr val="tx1"/>
                        </a:solidFill>
                        <a:effectLst/>
                        <a:latin typeface="Cambria Math" panose="02040503050406030204" pitchFamily="18" charset="0"/>
                        <a:ea typeface="+mn-ea"/>
                        <a:cs typeface="Angsana New" pitchFamily="18" charset="-34"/>
                      </a:rPr>
                      <m:t>𝑔</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oMath>
                </a14:m>
                <a:r>
                  <a:rPr kumimoji="1" lang="en-US" sz="1200" kern="1200" dirty="0">
                    <a:solidFill>
                      <a:schemeClr val="tx1"/>
                    </a:solidFill>
                    <a:effectLst/>
                    <a:latin typeface="Arial" pitchFamily="34" charset="0"/>
                    <a:ea typeface="+mn-ea"/>
                    <a:cs typeface="Angsana New" pitchFamily="18" charset="-34"/>
                  </a:rPr>
                  <a:t> and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Angsana New" pitchFamily="18" charset="-34"/>
                          </a:rPr>
                        </m:ctrlPr>
                      </m:sSubPr>
                      <m:e>
                        <m:r>
                          <a:rPr kumimoji="1" lang="en-US" sz="1200" i="1" kern="1200">
                            <a:solidFill>
                              <a:schemeClr val="tx1"/>
                            </a:solidFill>
                            <a:effectLst/>
                            <a:latin typeface="Cambria Math" panose="02040503050406030204" pitchFamily="18" charset="0"/>
                            <a:ea typeface="+mn-ea"/>
                            <a:cs typeface="Angsana New" pitchFamily="18" charset="-34"/>
                          </a:rPr>
                          <m:t>𝑐</m:t>
                        </m:r>
                      </m:e>
                      <m:sub>
                        <m:r>
                          <a:rPr kumimoji="1" lang="en-US" sz="1200" i="1" kern="1200">
                            <a:solidFill>
                              <a:schemeClr val="tx1"/>
                            </a:solidFill>
                            <a:effectLst/>
                            <a:latin typeface="Cambria Math" panose="02040503050406030204" pitchFamily="18" charset="0"/>
                            <a:ea typeface="+mn-ea"/>
                            <a:cs typeface="Angsana New" pitchFamily="18" charset="-34"/>
                          </a:rPr>
                          <m:t>2</m:t>
                        </m:r>
                      </m:sub>
                    </m:sSub>
                    <m:r>
                      <a:rPr kumimoji="1" lang="en-US" sz="1200" i="1" kern="1200">
                        <a:solidFill>
                          <a:schemeClr val="tx1"/>
                        </a:solidFill>
                        <a:effectLst/>
                        <a:latin typeface="Cambria Math" panose="02040503050406030204" pitchFamily="18" charset="0"/>
                        <a:ea typeface="+mn-ea"/>
                        <a:cs typeface="Angsana New" pitchFamily="18" charset="-34"/>
                      </a:rPr>
                      <m:t>𝑔</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oMath>
                </a14:m>
                <a:r>
                  <a:rPr kumimoji="1" lang="en-US" sz="1200" kern="1200" dirty="0">
                    <a:solidFill>
                      <a:schemeClr val="tx1"/>
                    </a:solidFill>
                    <a:effectLst/>
                    <a:latin typeface="Arial" pitchFamily="34" charset="0"/>
                    <a:ea typeface="+mn-ea"/>
                    <a:cs typeface="Angsana New" pitchFamily="18" charset="-34"/>
                  </a:rPr>
                  <a:t> for all n greater than a certain value.</a:t>
                </a:r>
                <a:endParaRPr lang="en-US" altLang="en-US" dirty="0"/>
              </a:p>
            </p:txBody>
          </p:sp>
        </mc:Choice>
        <mc:Fallback xmlns="">
          <p:sp>
            <p:nvSpPr>
              <p:cNvPr id="32771"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So, </a:t>
                </a:r>
                <a:r>
                  <a:rPr kumimoji="1" lang="en-US" sz="1200" i="0" kern="1200">
                    <a:solidFill>
                      <a:schemeClr val="tx1"/>
                    </a:solidFill>
                    <a:effectLst/>
                    <a:latin typeface="Arial" pitchFamily="34" charset="0"/>
                    <a:ea typeface="+mn-ea"/>
                    <a:cs typeface="Angsana New" pitchFamily="18" charset="-34"/>
                  </a:rPr>
                  <a:t>𝑓(𝑛)∈𝛩(𝑔(𝑛))</a:t>
                </a:r>
                <a:r>
                  <a:rPr kumimoji="1" lang="en-US" sz="1200" kern="1200" dirty="0">
                    <a:solidFill>
                      <a:schemeClr val="tx1"/>
                    </a:solidFill>
                    <a:effectLst/>
                    <a:latin typeface="Arial" pitchFamily="34" charset="0"/>
                    <a:ea typeface="+mn-ea"/>
                    <a:cs typeface="Angsana New" pitchFamily="18" charset="-34"/>
                  </a:rPr>
                  <a:t> if and only if </a:t>
                </a:r>
                <a:r>
                  <a:rPr kumimoji="1" lang="en-US" sz="1200" i="0" kern="1200">
                    <a:solidFill>
                      <a:schemeClr val="tx1"/>
                    </a:solidFill>
                    <a:effectLst/>
                    <a:latin typeface="Arial" pitchFamily="34" charset="0"/>
                    <a:ea typeface="+mn-ea"/>
                    <a:cs typeface="Angsana New" pitchFamily="18" charset="-34"/>
                  </a:rPr>
                  <a:t>𝑓(𝑛)</a:t>
                </a:r>
                <a:r>
                  <a:rPr kumimoji="1" lang="en-US" sz="1200" kern="1200" dirty="0">
                    <a:solidFill>
                      <a:schemeClr val="tx1"/>
                    </a:solidFill>
                    <a:effectLst/>
                    <a:latin typeface="Arial" pitchFamily="34" charset="0"/>
                    <a:ea typeface="+mn-ea"/>
                    <a:cs typeface="Angsana New" pitchFamily="18" charset="-34"/>
                  </a:rPr>
                  <a:t> is within the bound of </a:t>
                </a:r>
                <a:r>
                  <a:rPr kumimoji="1" lang="en-US" sz="1200" i="0" kern="1200">
                    <a:solidFill>
                      <a:schemeClr val="tx1"/>
                    </a:solidFill>
                    <a:effectLst/>
                    <a:latin typeface="Arial" pitchFamily="34" charset="0"/>
                    <a:ea typeface="+mn-ea"/>
                    <a:cs typeface="Angsana New" pitchFamily="18" charset="-34"/>
                  </a:rPr>
                  <a:t>𝑐_1 𝑔(𝑛)</a:t>
                </a:r>
                <a:r>
                  <a:rPr kumimoji="1" lang="en-US" sz="1200" kern="1200" dirty="0">
                    <a:solidFill>
                      <a:schemeClr val="tx1"/>
                    </a:solidFill>
                    <a:effectLst/>
                    <a:latin typeface="Arial" pitchFamily="34" charset="0"/>
                    <a:ea typeface="+mn-ea"/>
                    <a:cs typeface="Angsana New" pitchFamily="18" charset="-34"/>
                  </a:rPr>
                  <a:t> and </a:t>
                </a:r>
                <a:r>
                  <a:rPr kumimoji="1" lang="en-US" sz="1200" i="0" kern="1200">
                    <a:solidFill>
                      <a:schemeClr val="tx1"/>
                    </a:solidFill>
                    <a:effectLst/>
                    <a:latin typeface="Arial" pitchFamily="34" charset="0"/>
                    <a:ea typeface="+mn-ea"/>
                    <a:cs typeface="Angsana New" pitchFamily="18" charset="-34"/>
                  </a:rPr>
                  <a:t>𝑐_2 𝑔(𝑛)</a:t>
                </a:r>
                <a:r>
                  <a:rPr kumimoji="1" lang="en-US" sz="1200" kern="1200" dirty="0">
                    <a:solidFill>
                      <a:schemeClr val="tx1"/>
                    </a:solidFill>
                    <a:effectLst/>
                    <a:latin typeface="Arial" pitchFamily="34" charset="0"/>
                    <a:ea typeface="+mn-ea"/>
                    <a:cs typeface="Angsana New" pitchFamily="18" charset="-34"/>
                  </a:rPr>
                  <a:t> for all n greater than a certain value.</a:t>
                </a:r>
                <a:endParaRPr lang="en-US" altLang="en-US" dirty="0"/>
              </a:p>
            </p:txBody>
          </p:sp>
        </mc:Fallback>
      </mc:AlternateContent>
      <p:sp>
        <p:nvSpPr>
          <p:cNvPr id="32772"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56F42A3E-3360-4161-A21F-F30510512786}" type="slidenum">
              <a:rPr kumimoji="0" lang="en-US" altLang="en-US" sz="1200" smtClean="0"/>
              <a:pPr/>
              <a:t>18</a:t>
            </a:fld>
            <a:endParaRPr kumimoji="0"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ตัวแทนรูปบนสไลด์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34819" name="ตัวแทนบันทึกย่อ 2"/>
              <p:cNvSpPr>
                <a:spLocks noGrp="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As an example, let our program’s running time be </a:t>
                </a:r>
                <a14:m>
                  <m:oMath xmlns:m="http://schemas.openxmlformats.org/officeDocument/2006/math">
                    <m:r>
                      <a:rPr kumimoji="1" lang="en-US" sz="1200" i="1" kern="1200">
                        <a:solidFill>
                          <a:schemeClr val="tx1"/>
                        </a:solidFill>
                        <a:effectLst/>
                        <a:latin typeface="Cambria Math" panose="02040503050406030204" pitchFamily="18" charset="0"/>
                        <a:ea typeface="+mn-ea"/>
                        <a:cs typeface="Angsana New" pitchFamily="18" charset="-34"/>
                      </a:rPr>
                      <m:t>𝑓</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5</m:t>
                    </m:r>
                    <m:sSup>
                      <m:sSupPr>
                        <m:ctrlPr>
                          <a:rPr kumimoji="1" lang="en-US" sz="1200" i="1" kern="1200">
                            <a:solidFill>
                              <a:schemeClr val="tx1"/>
                            </a:solidFill>
                            <a:effectLst/>
                            <a:latin typeface="Cambria Math" panose="02040503050406030204" pitchFamily="18" charset="0"/>
                            <a:ea typeface="+mn-ea"/>
                            <a:cs typeface="Angsana New" pitchFamily="18" charset="-34"/>
                          </a:rPr>
                        </m:ctrlPr>
                      </m:sSupPr>
                      <m:e>
                        <m:r>
                          <a:rPr kumimoji="1" lang="en-US" sz="1200" i="1" kern="1200">
                            <a:solidFill>
                              <a:schemeClr val="tx1"/>
                            </a:solidFill>
                            <a:effectLst/>
                            <a:latin typeface="Cambria Math" panose="02040503050406030204" pitchFamily="18" charset="0"/>
                            <a:ea typeface="+mn-ea"/>
                            <a:cs typeface="Angsana New" pitchFamily="18" charset="-34"/>
                          </a:rPr>
                          <m:t>𝑛</m:t>
                        </m:r>
                      </m:e>
                      <m:sup>
                        <m:r>
                          <a:rPr kumimoji="1" lang="en-US" sz="1200" i="1" kern="1200">
                            <a:solidFill>
                              <a:schemeClr val="tx1"/>
                            </a:solidFill>
                            <a:effectLst/>
                            <a:latin typeface="Cambria Math" panose="02040503050406030204" pitchFamily="18" charset="0"/>
                            <a:ea typeface="+mn-ea"/>
                            <a:cs typeface="Angsana New" pitchFamily="18" charset="-34"/>
                          </a:rPr>
                          <m:t>2</m:t>
                        </m:r>
                      </m:sup>
                    </m:sSup>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10</m:t>
                    </m:r>
                    <m:r>
                      <a:rPr kumimoji="1" lang="en-US" sz="1200" i="1" kern="1200">
                        <a:solidFill>
                          <a:schemeClr val="tx1"/>
                        </a:solidFill>
                        <a:effectLst/>
                        <a:latin typeface="Cambria Math" panose="02040503050406030204" pitchFamily="18" charset="0"/>
                        <a:ea typeface="+mn-ea"/>
                        <a:cs typeface="Angsana New" pitchFamily="18" charset="-34"/>
                      </a:rPr>
                      <m:t>𝑛</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18</m:t>
                    </m:r>
                  </m:oMath>
                </a14:m>
                <a:r>
                  <a:rPr kumimoji="1" lang="en-US" sz="1200" kern="1200" dirty="0">
                    <a:solidFill>
                      <a:schemeClr val="tx1"/>
                    </a:solidFill>
                    <a:effectLst/>
                    <a:latin typeface="Arial" pitchFamily="34" charset="0"/>
                    <a:ea typeface="+mn-ea"/>
                    <a:cs typeface="Angsana New" pitchFamily="18" charset="-34"/>
                  </a:rPr>
                  <a:t>. Let </a:t>
                </a:r>
                <a14:m>
                  <m:oMath xmlns:m="http://schemas.openxmlformats.org/officeDocument/2006/math">
                    <m:r>
                      <a:rPr kumimoji="1" lang="en-US" sz="1200" i="1" kern="1200">
                        <a:solidFill>
                          <a:schemeClr val="tx1"/>
                        </a:solidFill>
                        <a:effectLst/>
                        <a:latin typeface="Cambria Math" panose="02040503050406030204" pitchFamily="18" charset="0"/>
                        <a:ea typeface="+mn-ea"/>
                        <a:cs typeface="Angsana New" pitchFamily="18" charset="-34"/>
                      </a:rPr>
                      <m:t>𝑔</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r>
                      <a:rPr kumimoji="1" lang="en-US" sz="1200" i="1" kern="1200">
                        <a:solidFill>
                          <a:schemeClr val="tx1"/>
                        </a:solidFill>
                        <a:effectLst/>
                        <a:latin typeface="Cambria Math" panose="02040503050406030204" pitchFamily="18" charset="0"/>
                        <a:ea typeface="+mn-ea"/>
                        <a:cs typeface="Angsana New" pitchFamily="18" charset="-34"/>
                      </a:rPr>
                      <m:t>=</m:t>
                    </m:r>
                    <m:sSup>
                      <m:sSupPr>
                        <m:ctrlPr>
                          <a:rPr kumimoji="1" lang="en-US" sz="1200" i="1" kern="1200">
                            <a:solidFill>
                              <a:schemeClr val="tx1"/>
                            </a:solidFill>
                            <a:effectLst/>
                            <a:latin typeface="Cambria Math" panose="02040503050406030204" pitchFamily="18" charset="0"/>
                            <a:ea typeface="+mn-ea"/>
                            <a:cs typeface="Angsana New" pitchFamily="18" charset="-34"/>
                          </a:rPr>
                        </m:ctrlPr>
                      </m:sSupPr>
                      <m:e>
                        <m:r>
                          <a:rPr kumimoji="1" lang="en-US" sz="1200" i="1" kern="1200">
                            <a:solidFill>
                              <a:schemeClr val="tx1"/>
                            </a:solidFill>
                            <a:effectLst/>
                            <a:latin typeface="Cambria Math" panose="02040503050406030204" pitchFamily="18" charset="0"/>
                            <a:ea typeface="+mn-ea"/>
                            <a:cs typeface="Angsana New" pitchFamily="18" charset="-34"/>
                          </a:rPr>
                          <m:t>𝑛</m:t>
                        </m:r>
                      </m:e>
                      <m:sup>
                        <m:r>
                          <a:rPr kumimoji="1" lang="en-US" sz="1200" i="1" kern="1200">
                            <a:solidFill>
                              <a:schemeClr val="tx1"/>
                            </a:solidFill>
                            <a:effectLst/>
                            <a:latin typeface="Cambria Math" panose="02040503050406030204" pitchFamily="18" charset="0"/>
                            <a:ea typeface="+mn-ea"/>
                            <a:cs typeface="Angsana New" pitchFamily="18" charset="-34"/>
                          </a:rPr>
                          <m:t>2</m:t>
                        </m:r>
                      </m:sup>
                    </m:sSup>
                  </m:oMath>
                </a14:m>
                <a:r>
                  <a:rPr kumimoji="1" lang="en-US" sz="1200" kern="1200" dirty="0">
                    <a:solidFill>
                      <a:schemeClr val="tx1"/>
                    </a:solidFill>
                    <a:effectLst/>
                    <a:latin typeface="Arial" pitchFamily="34" charset="0"/>
                    <a:ea typeface="+mn-ea"/>
                    <a:cs typeface="Angsana New" pitchFamily="18" charset="-34"/>
                  </a:rPr>
                  <a:t>. If we set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Angsana New" pitchFamily="18" charset="-34"/>
                          </a:rPr>
                        </m:ctrlPr>
                      </m:sSubPr>
                      <m:e>
                        <m:r>
                          <a:rPr kumimoji="1" lang="en-US" sz="1200" i="1" kern="1200">
                            <a:solidFill>
                              <a:schemeClr val="tx1"/>
                            </a:solidFill>
                            <a:effectLst/>
                            <a:latin typeface="Cambria Math" panose="02040503050406030204" pitchFamily="18" charset="0"/>
                            <a:ea typeface="+mn-ea"/>
                            <a:cs typeface="Angsana New" pitchFamily="18" charset="-34"/>
                          </a:rPr>
                          <m:t>𝑐</m:t>
                        </m:r>
                      </m:e>
                      <m:sub>
                        <m:r>
                          <a:rPr kumimoji="1" lang="en-US" sz="1200" i="1" kern="1200">
                            <a:solidFill>
                              <a:schemeClr val="tx1"/>
                            </a:solidFill>
                            <a:effectLst/>
                            <a:latin typeface="Cambria Math" panose="02040503050406030204" pitchFamily="18" charset="0"/>
                            <a:ea typeface="+mn-ea"/>
                            <a:cs typeface="Angsana New" pitchFamily="18" charset="-34"/>
                          </a:rPr>
                          <m:t>1</m:t>
                        </m:r>
                      </m:sub>
                    </m:sSub>
                  </m:oMath>
                </a14:m>
                <a:r>
                  <a:rPr kumimoji="1" lang="en-US" sz="1200" kern="1200" dirty="0">
                    <a:solidFill>
                      <a:schemeClr val="tx1"/>
                    </a:solidFill>
                    <a:effectLst/>
                    <a:latin typeface="Arial" pitchFamily="34" charset="0"/>
                    <a:ea typeface="+mn-ea"/>
                    <a:cs typeface="Angsana New" pitchFamily="18" charset="-34"/>
                  </a:rPr>
                  <a:t> to 1 and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Angsana New" pitchFamily="18" charset="-34"/>
                          </a:rPr>
                        </m:ctrlPr>
                      </m:sSubPr>
                      <m:e>
                        <m:r>
                          <a:rPr kumimoji="1" lang="en-US" sz="1200" i="1" kern="1200">
                            <a:solidFill>
                              <a:schemeClr val="tx1"/>
                            </a:solidFill>
                            <a:effectLst/>
                            <a:latin typeface="Cambria Math" panose="02040503050406030204" pitchFamily="18" charset="0"/>
                            <a:ea typeface="+mn-ea"/>
                            <a:cs typeface="Angsana New" pitchFamily="18" charset="-34"/>
                          </a:rPr>
                          <m:t>𝑐</m:t>
                        </m:r>
                      </m:e>
                      <m:sub>
                        <m:r>
                          <a:rPr kumimoji="1" lang="en-US" sz="1200" i="1" kern="1200">
                            <a:solidFill>
                              <a:schemeClr val="tx1"/>
                            </a:solidFill>
                            <a:effectLst/>
                            <a:latin typeface="Cambria Math" panose="02040503050406030204" pitchFamily="18" charset="0"/>
                            <a:ea typeface="+mn-ea"/>
                            <a:cs typeface="Angsana New" pitchFamily="18" charset="-34"/>
                          </a:rPr>
                          <m:t>2</m:t>
                        </m:r>
                      </m:sub>
                    </m:sSub>
                  </m:oMath>
                </a14:m>
                <a:r>
                  <a:rPr kumimoji="1" lang="en-US" sz="1200" kern="1200" dirty="0">
                    <a:solidFill>
                      <a:schemeClr val="tx1"/>
                    </a:solidFill>
                    <a:effectLst/>
                    <a:latin typeface="Arial" pitchFamily="34" charset="0"/>
                    <a:ea typeface="+mn-ea"/>
                    <a:cs typeface="Angsana New" pitchFamily="18" charset="-34"/>
                  </a:rPr>
                  <a:t>to 8, the graph of their values is shown here. </a:t>
                </a:r>
                <a:endParaRPr lang="en-US" altLang="en-US" dirty="0"/>
              </a:p>
              <a:p>
                <a:endParaRPr lang="en-US" altLang="en-US" dirty="0"/>
              </a:p>
              <a:p>
                <a:endParaRPr lang="en-US" altLang="en-US" dirty="0"/>
              </a:p>
              <a:p>
                <a:r>
                  <a:rPr lang="en-US" altLang="en-US" dirty="0"/>
                  <a:t>The values of </a:t>
                </a:r>
                <a:r>
                  <a:rPr lang="en-US" altLang="en-US" dirty="0">
                    <a:latin typeface="Cambria Math" panose="02040503050406030204" pitchFamily="18" charset="0"/>
                  </a:rPr>
                  <a:t>𝑓(𝑛)</a:t>
                </a:r>
                <a:r>
                  <a:rPr lang="en-US" altLang="en-US" dirty="0"/>
                  <a:t> eventually lie between  </a:t>
                </a:r>
                <a:r>
                  <a:rPr lang="en-US" altLang="en-US" dirty="0">
                    <a:latin typeface="Cambria Math" panose="02040503050406030204" pitchFamily="18" charset="0"/>
                  </a:rPr>
                  <a:t>1∗𝑛^2</a:t>
                </a:r>
                <a:r>
                  <a:rPr lang="en-US" altLang="en-US" dirty="0"/>
                  <a:t> and </a:t>
                </a:r>
                <a:r>
                  <a:rPr lang="en-US" altLang="en-US" dirty="0">
                    <a:latin typeface="Cambria Math" panose="02040503050406030204" pitchFamily="18" charset="0"/>
                  </a:rPr>
                  <a:t>8∗𝑛^2</a:t>
                </a:r>
                <a:r>
                  <a:rPr lang="en-US" altLang="en-US" dirty="0"/>
                  <a:t>. Therefore </a:t>
                </a:r>
                <a:r>
                  <a:rPr lang="en-US" altLang="en-US" dirty="0">
                    <a:latin typeface="Cambria Math" panose="02040503050406030204" pitchFamily="18" charset="0"/>
                  </a:rPr>
                  <a:t>𝑓(𝑛)∈𝛩(𝑛^2)</a:t>
                </a:r>
                <a:r>
                  <a:rPr lang="en-US" altLang="en-US" dirty="0"/>
                  <a:t>. There are many possible values for </a:t>
                </a:r>
                <a:r>
                  <a:rPr lang="en-US" altLang="en-US" dirty="0">
                    <a:latin typeface="Cambria Math" panose="02040503050406030204" pitchFamily="18" charset="0"/>
                  </a:rPr>
                  <a:t>𝑐_1</a:t>
                </a:r>
                <a:r>
                  <a:rPr lang="en-US" altLang="en-US" dirty="0"/>
                  <a:t>and </a:t>
                </a:r>
                <a:r>
                  <a:rPr lang="en-US" altLang="en-US" dirty="0">
                    <a:latin typeface="Cambria Math" panose="02040503050406030204" pitchFamily="18" charset="0"/>
                  </a:rPr>
                  <a:t>𝑐_2</a:t>
                </a:r>
                <a:r>
                  <a:rPr lang="en-US" altLang="en-US" dirty="0"/>
                  <a:t> that make </a:t>
                </a:r>
                <a:r>
                  <a:rPr lang="en-US" altLang="en-US" dirty="0">
                    <a:latin typeface="Cambria Math" panose="02040503050406030204" pitchFamily="18" charset="0"/>
                  </a:rPr>
                  <a:t>𝑓(𝑛)∈𝛩(𝑛^2)</a:t>
                </a:r>
                <a:r>
                  <a:rPr lang="en-US" altLang="en-US" dirty="0"/>
                  <a:t>. Just finding one pair that works is enough.</a:t>
                </a:r>
              </a:p>
            </p:txBody>
          </p:sp>
        </mc:Choice>
        <mc:Fallback xmlns="">
          <p:sp>
            <p:nvSpPr>
              <p:cNvPr id="34819"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As an example, let our program’s running time be </a:t>
                </a:r>
                <a:r>
                  <a:rPr kumimoji="1" lang="en-US" sz="1200" i="0" kern="1200">
                    <a:solidFill>
                      <a:schemeClr val="tx1"/>
                    </a:solidFill>
                    <a:effectLst/>
                    <a:latin typeface="Arial" pitchFamily="34" charset="0"/>
                    <a:ea typeface="+mn-ea"/>
                    <a:cs typeface="Angsana New" pitchFamily="18" charset="-34"/>
                  </a:rPr>
                  <a:t>𝑓(𝑛)=5𝑛^2+10𝑛+18</a:t>
                </a:r>
                <a:r>
                  <a:rPr kumimoji="1" lang="en-US" sz="1200" kern="1200" dirty="0">
                    <a:solidFill>
                      <a:schemeClr val="tx1"/>
                    </a:solidFill>
                    <a:effectLst/>
                    <a:latin typeface="Arial" pitchFamily="34" charset="0"/>
                    <a:ea typeface="+mn-ea"/>
                    <a:cs typeface="Angsana New" pitchFamily="18" charset="-34"/>
                  </a:rPr>
                  <a:t>. Let </a:t>
                </a:r>
                <a:r>
                  <a:rPr kumimoji="1" lang="en-US" sz="1200" i="0" kern="1200">
                    <a:solidFill>
                      <a:schemeClr val="tx1"/>
                    </a:solidFill>
                    <a:effectLst/>
                    <a:latin typeface="Arial" pitchFamily="34" charset="0"/>
                    <a:ea typeface="+mn-ea"/>
                    <a:cs typeface="Angsana New" pitchFamily="18" charset="-34"/>
                  </a:rPr>
                  <a:t>𝑔(𝑛)=𝑛^2</a:t>
                </a:r>
                <a:r>
                  <a:rPr kumimoji="1" lang="en-US" sz="1200" kern="1200" dirty="0">
                    <a:solidFill>
                      <a:schemeClr val="tx1"/>
                    </a:solidFill>
                    <a:effectLst/>
                    <a:latin typeface="Arial" pitchFamily="34" charset="0"/>
                    <a:ea typeface="+mn-ea"/>
                    <a:cs typeface="Angsana New" pitchFamily="18" charset="-34"/>
                  </a:rPr>
                  <a:t>. If we set </a:t>
                </a:r>
                <a:r>
                  <a:rPr kumimoji="1" lang="en-US" sz="1200" i="0" kern="1200">
                    <a:solidFill>
                      <a:schemeClr val="tx1"/>
                    </a:solidFill>
                    <a:effectLst/>
                    <a:latin typeface="Arial" pitchFamily="34" charset="0"/>
                    <a:ea typeface="+mn-ea"/>
                    <a:cs typeface="Angsana New" pitchFamily="18" charset="-34"/>
                  </a:rPr>
                  <a:t>𝑐_1</a:t>
                </a:r>
                <a:r>
                  <a:rPr kumimoji="1" lang="en-US" sz="1200" kern="1200" dirty="0">
                    <a:solidFill>
                      <a:schemeClr val="tx1"/>
                    </a:solidFill>
                    <a:effectLst/>
                    <a:latin typeface="Arial" pitchFamily="34" charset="0"/>
                    <a:ea typeface="+mn-ea"/>
                    <a:cs typeface="Angsana New" pitchFamily="18" charset="-34"/>
                  </a:rPr>
                  <a:t> to 1 and </a:t>
                </a:r>
                <a:r>
                  <a:rPr kumimoji="1" lang="en-US" sz="1200" i="0" kern="1200">
                    <a:solidFill>
                      <a:schemeClr val="tx1"/>
                    </a:solidFill>
                    <a:effectLst/>
                    <a:latin typeface="Arial" pitchFamily="34" charset="0"/>
                    <a:ea typeface="+mn-ea"/>
                    <a:cs typeface="Angsana New" pitchFamily="18" charset="-34"/>
                  </a:rPr>
                  <a:t>𝑐_2</a:t>
                </a:r>
                <a:r>
                  <a:rPr kumimoji="1" lang="en-US" sz="1200" kern="1200" dirty="0">
                    <a:solidFill>
                      <a:schemeClr val="tx1"/>
                    </a:solidFill>
                    <a:effectLst/>
                    <a:latin typeface="Arial" pitchFamily="34" charset="0"/>
                    <a:ea typeface="+mn-ea"/>
                    <a:cs typeface="Angsana New" pitchFamily="18" charset="-34"/>
                  </a:rPr>
                  <a:t>to 8, the graph of their values is shown here. </a:t>
                </a:r>
                <a:endParaRPr lang="en-US" altLang="en-US" dirty="0"/>
              </a:p>
              <a:p>
                <a:endParaRPr lang="en-US" altLang="en-US" dirty="0"/>
              </a:p>
              <a:p>
                <a:endParaRPr lang="en-US" altLang="en-US" dirty="0"/>
              </a:p>
              <a:p>
                <a:r>
                  <a:rPr lang="en-US" altLang="en-US" dirty="0"/>
                  <a:t>The values of </a:t>
                </a:r>
                <a:r>
                  <a:rPr lang="en-US" altLang="en-US" dirty="0">
                    <a:latin typeface="Cambria Math" panose="02040503050406030204" pitchFamily="18" charset="0"/>
                  </a:rPr>
                  <a:t>𝑓(𝑛)</a:t>
                </a:r>
                <a:r>
                  <a:rPr lang="en-US" altLang="en-US" dirty="0"/>
                  <a:t> eventually lie between  </a:t>
                </a:r>
                <a:r>
                  <a:rPr lang="en-US" altLang="en-US" dirty="0">
                    <a:latin typeface="Cambria Math" panose="02040503050406030204" pitchFamily="18" charset="0"/>
                  </a:rPr>
                  <a:t>1∗𝑛^2</a:t>
                </a:r>
                <a:r>
                  <a:rPr lang="en-US" altLang="en-US" dirty="0"/>
                  <a:t> and </a:t>
                </a:r>
                <a:r>
                  <a:rPr lang="en-US" altLang="en-US" dirty="0">
                    <a:latin typeface="Cambria Math" panose="02040503050406030204" pitchFamily="18" charset="0"/>
                  </a:rPr>
                  <a:t>8∗𝑛^2</a:t>
                </a:r>
                <a:r>
                  <a:rPr lang="en-US" altLang="en-US" dirty="0"/>
                  <a:t>. Therefore </a:t>
                </a:r>
                <a:r>
                  <a:rPr lang="en-US" altLang="en-US" dirty="0">
                    <a:latin typeface="Cambria Math" panose="02040503050406030204" pitchFamily="18" charset="0"/>
                  </a:rPr>
                  <a:t>𝑓(𝑛)∈𝛩(𝑛^2)</a:t>
                </a:r>
                <a:r>
                  <a:rPr lang="en-US" altLang="en-US" dirty="0"/>
                  <a:t>. There are many possible values for </a:t>
                </a:r>
                <a:r>
                  <a:rPr lang="en-US" altLang="en-US" dirty="0">
                    <a:latin typeface="Cambria Math" panose="02040503050406030204" pitchFamily="18" charset="0"/>
                  </a:rPr>
                  <a:t>𝑐_1</a:t>
                </a:r>
                <a:r>
                  <a:rPr lang="en-US" altLang="en-US" dirty="0"/>
                  <a:t>and </a:t>
                </a:r>
                <a:r>
                  <a:rPr lang="en-US" altLang="en-US" dirty="0">
                    <a:latin typeface="Cambria Math" panose="02040503050406030204" pitchFamily="18" charset="0"/>
                  </a:rPr>
                  <a:t>𝑐_2</a:t>
                </a:r>
                <a:r>
                  <a:rPr lang="en-US" altLang="en-US" dirty="0"/>
                  <a:t> that make </a:t>
                </a:r>
                <a:r>
                  <a:rPr lang="en-US" altLang="en-US" dirty="0">
                    <a:latin typeface="Cambria Math" panose="02040503050406030204" pitchFamily="18" charset="0"/>
                  </a:rPr>
                  <a:t>𝑓(𝑛)∈𝛩(𝑛^2)</a:t>
                </a:r>
                <a:r>
                  <a:rPr lang="en-US" altLang="en-US" dirty="0"/>
                  <a:t>. Just finding one pair that works is enough.</a:t>
                </a:r>
              </a:p>
            </p:txBody>
          </p:sp>
        </mc:Fallback>
      </mc:AlternateContent>
      <p:sp>
        <p:nvSpPr>
          <p:cNvPr id="34820"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5F450B69-1C74-4A08-AC97-B9C31B81CE5A}" type="slidenum">
              <a:rPr kumimoji="0" lang="en-US" altLang="en-US" sz="1200" smtClean="0"/>
              <a:pPr/>
              <a:t>19</a:t>
            </a:fld>
            <a:endParaRPr kumimoji="0"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ตัวแทนรูปบนสไลด์ 1"/>
          <p:cNvSpPr>
            <a:spLocks noGrp="1" noRot="1" noChangeAspect="1" noTextEdit="1"/>
          </p:cNvSpPr>
          <p:nvPr>
            <p:ph type="sldImg"/>
          </p:nvPr>
        </p:nvSpPr>
        <p:spPr>
          <a:ln/>
        </p:spPr>
      </p:sp>
      <p:sp>
        <p:nvSpPr>
          <p:cNvPr id="3686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E63733AF-38FE-469D-AE4C-6EAEBC2773F5}" type="slidenum">
              <a:rPr kumimoji="0" lang="en-US" altLang="en-US" sz="1200" smtClean="0"/>
              <a:pPr/>
              <a:t>20</a:t>
            </a:fld>
            <a:endParaRPr kumimoji="0"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25BE12AA-2444-4A30-AEF2-30ED8DB9C246}" type="slidenum">
              <a:rPr kumimoji="0" lang="en-US" altLang="en-US" smtClean="0">
                <a:latin typeface="Times New Roman" panose="02020603050405020304" pitchFamily="18" charset="0"/>
              </a:rPr>
              <a:pPr>
                <a:spcBef>
                  <a:spcPct val="0"/>
                </a:spcBef>
              </a:pPr>
              <a:t>2</a:t>
            </a:fld>
            <a:endParaRPr kumimoji="0" lang="en-US" altLang="en-US">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Let us start with: Why do we have to study data structures?</a:t>
            </a:r>
          </a:p>
          <a:p>
            <a:endParaRPr lang="en-US" altLang="en-US" dirty="0"/>
          </a:p>
          <a:p>
            <a:r>
              <a:rPr lang="en-US" altLang="en-US" dirty="0"/>
              <a:t>The first reason is: if we know the basics, we can understand code written by other people faster. We can also use a well-known data structure suitable for a job without having to reinvent the wheel. In fact, many programming languages have data structure library for you to use. </a:t>
            </a:r>
            <a:endParaRPr lang="th-TH" altLang="en-US" dirty="0"/>
          </a:p>
          <a:p>
            <a:endParaRPr lang="th-TH" altLang="en-US" dirty="0"/>
          </a:p>
          <a:p>
            <a:r>
              <a:rPr lang="en-US" altLang="en-US" dirty="0"/>
              <a:t>The second reason is: we can choose a structure that gives us the best performance (speed) for a task.  </a:t>
            </a:r>
            <a:endParaRPr lang="th-TH" altLang="en-US" dirty="0"/>
          </a:p>
          <a:p>
            <a:endParaRPr lang="th-TH" altLang="en-US" dirty="0"/>
          </a:p>
          <a:p>
            <a:endParaRPr lang="th-TH" altLang="en-US" dirty="0"/>
          </a:p>
          <a:p>
            <a:endParaRPr lang="th-TH"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ตัวแทนรูปบนสไลด์ 1"/>
          <p:cNvSpPr>
            <a:spLocks noGrp="1" noRot="1" noChangeAspect="1" noTextEdit="1"/>
          </p:cNvSpPr>
          <p:nvPr>
            <p:ph type="sldImg"/>
          </p:nvPr>
        </p:nvSpPr>
        <p:spPr>
          <a:ln/>
        </p:spPr>
      </p:sp>
      <p:sp>
        <p:nvSpPr>
          <p:cNvPr id="3891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That is, we can put our observed growth rate as asymptotic runtime. </a:t>
            </a:r>
            <a:r>
              <a:rPr kumimoji="1" lang="en-US" sz="1200" kern="1200">
                <a:solidFill>
                  <a:schemeClr val="tx1"/>
                </a:solidFill>
                <a:effectLst/>
                <a:latin typeface="Arial" pitchFamily="34" charset="0"/>
                <a:ea typeface="+mn-ea"/>
                <a:cs typeface="Angsana New" pitchFamily="18" charset="-34"/>
              </a:rPr>
              <a:t>It is fast, convenient, and easily comparable with other programs.</a:t>
            </a:r>
            <a:endParaRPr lang="en-US" altLang="en-US" dirty="0"/>
          </a:p>
        </p:txBody>
      </p:sp>
      <p:sp>
        <p:nvSpPr>
          <p:cNvPr id="38916"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C5C0EBC4-0245-4858-B43E-9F0ECBB39246}" type="slidenum">
              <a:rPr kumimoji="0" lang="en-US" altLang="en-US" sz="1200" smtClean="0"/>
              <a:pPr/>
              <a:t>21</a:t>
            </a:fld>
            <a:endParaRPr kumimoji="0"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ตัวแทนรูปบนสไลด์ 1"/>
          <p:cNvSpPr>
            <a:spLocks noGrp="1" noRot="1" noChangeAspect="1" noTextEdit="1"/>
          </p:cNvSpPr>
          <p:nvPr>
            <p:ph type="sldImg"/>
          </p:nvPr>
        </p:nvSpPr>
        <p:spPr>
          <a:ln/>
        </p:spPr>
      </p:sp>
      <p:sp>
        <p:nvSpPr>
          <p:cNvPr id="4198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Many programs have exit conditions like this and their runtime hence must be indicated using big-O rather than big-Theta. </a:t>
            </a:r>
          </a:p>
        </p:txBody>
      </p:sp>
      <p:sp>
        <p:nvSpPr>
          <p:cNvPr id="4198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FCFC0ECB-2B1E-4B46-B847-0BC21FA82352}" type="slidenum">
              <a:rPr kumimoji="0" lang="en-US" altLang="en-US" sz="1200" smtClean="0"/>
              <a:pPr/>
              <a:t>23</a:t>
            </a:fld>
            <a:endParaRPr kumimoji="0"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ตัวแทนรูปบนสไลด์ 1"/>
          <p:cNvSpPr>
            <a:spLocks noGrp="1" noRot="1" noChangeAspect="1" noTextEdit="1"/>
          </p:cNvSpPr>
          <p:nvPr>
            <p:ph type="sldImg"/>
          </p:nvPr>
        </p:nvSpPr>
        <p:spPr>
          <a:ln/>
        </p:spPr>
      </p:sp>
      <p:sp>
        <p:nvSpPr>
          <p:cNvPr id="45059"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total runtime is </a:t>
            </a:r>
            <a:r>
              <a:rPr lang="en-US" altLang="en-US" dirty="0">
                <a:latin typeface="Cambria Math" panose="02040503050406030204" pitchFamily="18" charset="0"/>
              </a:rPr>
              <a:t>𝛩(𝑛)+𝛰(𝑛^2 )</a:t>
            </a:r>
            <a:r>
              <a:rPr lang="en-US" altLang="en-US" dirty="0"/>
              <a:t>. But when n becomes large, the runtime growth from </a:t>
            </a:r>
            <a:r>
              <a:rPr lang="en-US" altLang="en-US" dirty="0">
                <a:latin typeface="Cambria Math" panose="02040503050406030204" pitchFamily="18" charset="0"/>
              </a:rPr>
              <a:t>𝛰(𝑛^2 )</a:t>
            </a:r>
            <a:r>
              <a:rPr lang="en-US" altLang="en-US" dirty="0"/>
              <a:t> will totally dominate the runtime growth from </a:t>
            </a:r>
            <a:r>
              <a:rPr lang="en-US" altLang="en-US" dirty="0">
                <a:latin typeface="Cambria Math" panose="02040503050406030204" pitchFamily="18" charset="0"/>
              </a:rPr>
              <a:t>𝛩(𝑛)</a:t>
            </a:r>
            <a:r>
              <a:rPr lang="en-US" altLang="en-US" dirty="0"/>
              <a:t>. Therefore the asymptotic runtime that we can write down is just  </a:t>
            </a:r>
            <a:r>
              <a:rPr lang="en-US" altLang="en-US" dirty="0">
                <a:latin typeface="Cambria Math" panose="02040503050406030204" pitchFamily="18" charset="0"/>
              </a:rPr>
              <a:t>𝛰(𝑛^2 )</a:t>
            </a:r>
            <a:r>
              <a:rPr lang="en-US" altLang="en-US" dirty="0"/>
              <a:t>. </a:t>
            </a:r>
          </a:p>
        </p:txBody>
      </p:sp>
      <p:sp>
        <p:nvSpPr>
          <p:cNvPr id="45060"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F0E0B201-44ED-4D26-8588-B83833368896}" type="slidenum">
              <a:rPr kumimoji="0" lang="en-US" altLang="en-US" sz="1200" smtClean="0"/>
              <a:pPr/>
              <a:t>25</a:t>
            </a:fld>
            <a:endParaRPr kumimoji="0"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ตัวแทนรูปบนสไลด์ 1"/>
          <p:cNvSpPr>
            <a:spLocks noGrp="1" noRot="1" noChangeAspect="1" noTextEdit="1"/>
          </p:cNvSpPr>
          <p:nvPr>
            <p:ph type="sldImg"/>
          </p:nvPr>
        </p:nvSpPr>
        <p:spPr>
          <a:ln/>
        </p:spPr>
      </p:sp>
      <p:sp>
        <p:nvSpPr>
          <p:cNvPr id="4710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BCFC73B4-026C-48BA-923D-7684DBA2D487}" type="slidenum">
              <a:rPr kumimoji="0" lang="en-US" altLang="en-US" sz="1200" smtClean="0"/>
              <a:pPr/>
              <a:t>26</a:t>
            </a:fld>
            <a:endParaRPr kumimoji="0"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ตัวแทนรูปบนสไลด์ 1"/>
          <p:cNvSpPr>
            <a:spLocks noGrp="1" noRot="1" noChangeAspect="1" noTextEdit="1"/>
          </p:cNvSpPr>
          <p:nvPr>
            <p:ph type="sldImg"/>
          </p:nvPr>
        </p:nvSpPr>
        <p:spPr>
          <a:ln/>
        </p:spPr>
      </p:sp>
      <p:sp>
        <p:nvSpPr>
          <p:cNvPr id="4915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code either executes Statement 1 or Statement 2, never both. Since we do not know which statement will get executed at runtime, the running time we should assume should be the worst case scenario, that is, the most time consuming statement.</a:t>
            </a:r>
          </a:p>
        </p:txBody>
      </p:sp>
      <p:sp>
        <p:nvSpPr>
          <p:cNvPr id="49156"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8F7CD7E2-3B00-4AFF-9066-D354CB58CAFB}" type="slidenum">
              <a:rPr kumimoji="0" lang="en-US" altLang="en-US" sz="1200" smtClean="0"/>
              <a:pPr/>
              <a:t>27</a:t>
            </a:fld>
            <a:endParaRPr kumimoji="0"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ตัวแทนรูปบนสไลด์ 1"/>
          <p:cNvSpPr>
            <a:spLocks noGrp="1" noRot="1" noChangeAspect="1" noTextEdit="1"/>
          </p:cNvSpPr>
          <p:nvPr>
            <p:ph type="sldImg"/>
          </p:nvPr>
        </p:nvSpPr>
        <p:spPr>
          <a:ln/>
        </p:spPr>
      </p:sp>
      <p:sp>
        <p:nvSpPr>
          <p:cNvPr id="5222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Sometimes our programs run in logarithmic time. This usually happens when we can spend a constant time to divide a problem into equal parts (reading input data does not count because it is already </a:t>
            </a:r>
            <a:r>
              <a:rPr lang="en-US" altLang="en-US" dirty="0">
                <a:latin typeface="Cambria Math" panose="02040503050406030204" pitchFamily="18" charset="0"/>
              </a:rPr>
              <a:t>𝛩(𝑛)</a:t>
            </a:r>
            <a:r>
              <a:rPr lang="en-US" altLang="en-US" dirty="0"/>
              <a:t>). </a:t>
            </a:r>
          </a:p>
          <a:p>
            <a:endParaRPr lang="en-US" altLang="en-US" dirty="0"/>
          </a:p>
          <a:p>
            <a:r>
              <a:rPr lang="en-US" altLang="en-US" dirty="0"/>
              <a:t>Let’s check out an example. Let’s say we have an array that stores n positive integers from index 0 to n-1, and the elements are sorted from small to large. We want to find an index of a given value, x. If x is not in the array, our algorithm should return -1.</a:t>
            </a:r>
          </a:p>
          <a:p>
            <a:r>
              <a:rPr lang="en-US" altLang="en-US" dirty="0"/>
              <a:t> </a:t>
            </a:r>
          </a:p>
          <a:p>
            <a:r>
              <a:rPr lang="en-US" altLang="en-US" dirty="0"/>
              <a:t>To find the index, we could straightforwardly start searching from the first element of the array and stop when we find x. But x can be anywhere, from the first element to the last, even not in the array. Therefore the asymptotic runtime is </a:t>
            </a:r>
            <a:r>
              <a:rPr lang="en-US" altLang="en-US" dirty="0">
                <a:latin typeface="Cambria Math" panose="02040503050406030204" pitchFamily="18" charset="0"/>
              </a:rPr>
              <a:t>𝛰(𝑛)</a:t>
            </a:r>
            <a:r>
              <a:rPr lang="en-US" altLang="en-US" dirty="0"/>
              <a:t>. </a:t>
            </a:r>
          </a:p>
          <a:p>
            <a:r>
              <a:rPr lang="en-US" altLang="en-US" dirty="0"/>
              <a:t> </a:t>
            </a:r>
          </a:p>
          <a:p>
            <a:r>
              <a:rPr lang="en-US" altLang="en-US" dirty="0"/>
              <a:t>But we know that the elements are sorted, so we can use a faster algorithm. This algorithm is called binary search. We start by looking at the middle element of the array. If it is less than x, it means x, if it is in the array at all, is on the right half of the array. On the other hand, if the middle value is more than x, we know that x, if it is in the array, is in the left half of the array. Once we know which half of the array to search, we can search that half of the array by starting with the middle element of that half, and so on.</a:t>
            </a:r>
          </a:p>
          <a:p>
            <a:endParaRPr lang="en-US" altLang="en-US" dirty="0"/>
          </a:p>
          <a:p>
            <a:r>
              <a:rPr lang="en-US" altLang="en-US" dirty="0"/>
              <a:t>Let’s find 7 in the array. The middle element we find is at index (0+7)/2, which is 3 (0 is the index of the first slot, while 7 is the index of the last slot.). The stored value at that array slot is 4. </a:t>
            </a:r>
          </a:p>
          <a:p>
            <a:endParaRPr lang="en-US" altLang="en-US" dirty="0"/>
          </a:p>
          <a:p>
            <a:r>
              <a:rPr lang="en-US" altLang="en-US" dirty="0"/>
              <a:t>We immediately know that the value 7 must be on the right half of the array. So we start searching by looking at the middle element of that half, which has index (4+7)/2, which is 5 (the first slot of the half has index value equals to 4). The stored value at that array slot is 6.</a:t>
            </a:r>
          </a:p>
          <a:p>
            <a:endParaRPr lang="en-US" altLang="en-US" dirty="0"/>
          </a:p>
          <a:p>
            <a:r>
              <a:rPr kumimoji="1" lang="en-US" sz="1200" kern="1200" dirty="0">
                <a:solidFill>
                  <a:schemeClr val="tx1"/>
                </a:solidFill>
                <a:effectLst/>
                <a:latin typeface="Arial" pitchFamily="34" charset="0"/>
                <a:ea typeface="+mn-ea"/>
                <a:cs typeface="Angsana New" pitchFamily="18" charset="-34"/>
              </a:rPr>
              <a:t>Again, 7 is on the right half of that array portion. So, we look at the middle element of the portion, which has index (6+7)/2, which is 6 (the first slot of this portion has index value equals to 6). This time, we find the value 7. Instead of looking at seven array slots , using linear search, we only need to look at three slots.</a:t>
            </a:r>
            <a:r>
              <a:rPr lang="en-US" altLang="en-US" dirty="0"/>
              <a:t> </a:t>
            </a:r>
          </a:p>
          <a:p>
            <a:endParaRPr lang="en-US" altLang="en-US" dirty="0"/>
          </a:p>
        </p:txBody>
      </p:sp>
      <p:sp>
        <p:nvSpPr>
          <p:cNvPr id="5222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E2C6D985-DA4B-41B4-97AC-F114B73610EE}" type="slidenum">
              <a:rPr kumimoji="0" lang="en-US" altLang="en-US" sz="1200" smtClean="0"/>
              <a:pPr/>
              <a:t>29</a:t>
            </a:fld>
            <a:endParaRPr kumimoji="0"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30</a:t>
            </a:fld>
            <a:endParaRPr lang="en-US" altLang="en-US"/>
          </a:p>
        </p:txBody>
      </p:sp>
    </p:spTree>
    <p:extLst>
      <p:ext uri="{BB962C8B-B14F-4D97-AF65-F5344CB8AC3E}">
        <p14:creationId xmlns:p14="http://schemas.microsoft.com/office/powerpoint/2010/main" val="2737637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kumimoji="1" lang="en-US" sz="1200" kern="1200" dirty="0">
                <a:solidFill>
                  <a:schemeClr val="tx1"/>
                </a:solidFill>
                <a:effectLst/>
                <a:latin typeface="Arial" pitchFamily="34" charset="0"/>
                <a:ea typeface="+mn-ea"/>
                <a:cs typeface="Angsana New" pitchFamily="18" charset="-34"/>
              </a:rPr>
              <a:t>(big-Theta is not used because the program can exit early if the required data is found).</a:t>
            </a:r>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31</a:t>
            </a:fld>
            <a:endParaRPr lang="en-US" altLang="en-US"/>
          </a:p>
        </p:txBody>
      </p:sp>
    </p:spTree>
    <p:extLst>
      <p:ext uri="{BB962C8B-B14F-4D97-AF65-F5344CB8AC3E}">
        <p14:creationId xmlns:p14="http://schemas.microsoft.com/office/powerpoint/2010/main" val="3739433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ตัวแทนรูปบนสไลด์ 1"/>
          <p:cNvSpPr>
            <a:spLocks noGrp="1" noRot="1" noChangeAspect="1" noTextEdit="1"/>
          </p:cNvSpPr>
          <p:nvPr>
            <p:ph type="sldImg"/>
          </p:nvPr>
        </p:nvSpPr>
        <p:spPr>
          <a:ln/>
        </p:spPr>
      </p:sp>
      <p:sp>
        <p:nvSpPr>
          <p:cNvPr id="5734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Therefore the logarithmic asymptotic runtime can have so many possible bases, i.e. the bases do not matter. </a:t>
            </a:r>
          </a:p>
        </p:txBody>
      </p:sp>
      <p:sp>
        <p:nvSpPr>
          <p:cNvPr id="5734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E8552FBA-0FBC-4ED8-A999-5E893303C207}" type="slidenum">
              <a:rPr kumimoji="0" lang="en-US" altLang="en-US" sz="1200" smtClean="0"/>
              <a:pPr/>
              <a:t>33</a:t>
            </a:fld>
            <a:endParaRPr kumimoji="0"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ตัวแทนรูปบนสไลด์ 1"/>
          <p:cNvSpPr>
            <a:spLocks noGrp="1" noRot="1" noChangeAspect="1" noTextEdit="1"/>
          </p:cNvSpPr>
          <p:nvPr>
            <p:ph type="sldImg"/>
          </p:nvPr>
        </p:nvSpPr>
        <p:spPr>
          <a:ln/>
        </p:spPr>
      </p:sp>
      <p:sp>
        <p:nvSpPr>
          <p:cNvPr id="60419"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1D8118F1-2892-45D6-996A-DBBC6F4343CD}" type="slidenum">
              <a:rPr kumimoji="0" lang="en-US" altLang="en-US" sz="1200" smtClean="0"/>
              <a:pPr/>
              <a:t>35</a:t>
            </a:fld>
            <a:endParaRPr kumimoji="0"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5418A9BE-2300-4257-B347-F2E2ED01133A}" type="slidenum">
              <a:rPr kumimoji="0" lang="en-US" altLang="en-US" smtClean="0">
                <a:latin typeface="Times New Roman" panose="02020603050405020304" pitchFamily="18" charset="0"/>
              </a:rPr>
              <a:pPr>
                <a:spcBef>
                  <a:spcPct val="0"/>
                </a:spcBef>
              </a:pPr>
              <a:t>3</a:t>
            </a:fld>
            <a:endParaRPr kumimoji="0" lang="en-US" altLang="en-US">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When choosing a data structure, sometimes it does not matter which data structure you choose. But one data structure may allow faster data retrieval than others, depending on how you use it.</a:t>
            </a:r>
          </a:p>
          <a:p>
            <a:endParaRPr kumimoji="1" lang="en-US" altLang="en-US" sz="1200" kern="1200" dirty="0">
              <a:solidFill>
                <a:schemeClr val="tx1"/>
              </a:solidFill>
              <a:effectLst/>
              <a:latin typeface="Arial" pitchFamily="34" charset="0"/>
              <a:ea typeface="+mn-ea"/>
              <a:cs typeface="Angsana New" pitchFamily="18" charset="-34"/>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34" charset="0"/>
                <a:ea typeface="+mn-ea"/>
                <a:cs typeface="Angsana New" pitchFamily="18" charset="-34"/>
              </a:rPr>
              <a:t>Let’s store 5 integers. There are several data structures that can be used:</a:t>
            </a:r>
          </a:p>
          <a:p>
            <a:endParaRPr lang="en-US" altLang="en-US" dirty="0"/>
          </a:p>
          <a:p>
            <a:r>
              <a:rPr lang="en-US" altLang="en-US" dirty="0"/>
              <a:t>The first one is array. </a:t>
            </a:r>
          </a:p>
          <a:p>
            <a:endParaRPr lang="en-US" altLang="en-US" dirty="0"/>
          </a:p>
          <a:p>
            <a:r>
              <a:rPr kumimoji="1" lang="en-US" sz="1200" kern="1200" dirty="0">
                <a:solidFill>
                  <a:schemeClr val="tx1"/>
                </a:solidFill>
                <a:effectLst/>
                <a:latin typeface="Arial" pitchFamily="34" charset="0"/>
                <a:ea typeface="+mn-ea"/>
                <a:cs typeface="Angsana New" pitchFamily="18" charset="-34"/>
              </a:rPr>
              <a:t>The second possible choice is a linked list, which is a sequence of linked slots (a link between each slot is called a “pointer”). The upper picture shows an example linked list with its first pointer “p” (don’t worry too much about it, for now).</a:t>
            </a:r>
          </a:p>
          <a:p>
            <a:endParaRPr lang="en-US" altLang="en-US" dirty="0"/>
          </a:p>
          <a:p>
            <a:pPr lvl="0"/>
            <a:r>
              <a:rPr kumimoji="1" lang="en-US" sz="1200" kern="1200" dirty="0">
                <a:solidFill>
                  <a:schemeClr val="tx1"/>
                </a:solidFill>
                <a:effectLst/>
                <a:latin typeface="Arial" pitchFamily="34" charset="0"/>
                <a:ea typeface="+mn-ea"/>
                <a:cs typeface="Angsana New" pitchFamily="18" charset="-34"/>
              </a:rPr>
              <a:t>The third method is storing data in a tree structure (starting the search at p also, see the bottom half of the slide). The picture shows a binary search tree (don’t worry about the detail. We will cover this topic later).</a:t>
            </a:r>
          </a:p>
          <a:p>
            <a:endParaRPr lang="th-TH"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ตัวแทนรูปบนสไลด์ 1"/>
          <p:cNvSpPr>
            <a:spLocks noGrp="1" noRot="1" noChangeAspect="1" noTextEdit="1"/>
          </p:cNvSpPr>
          <p:nvPr>
            <p:ph type="sldImg"/>
          </p:nvPr>
        </p:nvSpPr>
        <p:spPr>
          <a:ln/>
        </p:spPr>
      </p:sp>
      <p:sp>
        <p:nvSpPr>
          <p:cNvPr id="6246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slide shows the value of rem, m, and n in each loop. To find the decrease pattern of n, we need to utilize the fact shown on the next page. </a:t>
            </a:r>
          </a:p>
        </p:txBody>
      </p:sp>
      <p:sp>
        <p:nvSpPr>
          <p:cNvPr id="6246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B475653A-C66E-43CB-9912-0443D6EF4ECB}" type="slidenum">
              <a:rPr kumimoji="0" lang="en-US" altLang="en-US" sz="1200" smtClean="0"/>
              <a:pPr/>
              <a:t>36</a:t>
            </a:fld>
            <a:endParaRPr kumimoji="0"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ตัวแทนรูปบนสไลด์ 1"/>
          <p:cNvSpPr>
            <a:spLocks noGrp="1" noRot="1" noChangeAspect="1" noTextEdit="1"/>
          </p:cNvSpPr>
          <p:nvPr>
            <p:ph type="sldImg"/>
          </p:nvPr>
        </p:nvSpPr>
        <p:spPr>
          <a:ln/>
        </p:spPr>
      </p:sp>
      <p:sp>
        <p:nvSpPr>
          <p:cNvPr id="6451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If </a:t>
            </a:r>
            <a:r>
              <a:rPr lang="en-US" altLang="en-US" dirty="0">
                <a:latin typeface="Cambria Math" panose="02040503050406030204" pitchFamily="18" charset="0"/>
              </a:rPr>
              <a:t>𝑎&gt;𝑏</a:t>
            </a:r>
            <a:r>
              <a:rPr lang="en-US" altLang="en-US" dirty="0"/>
              <a:t> then </a:t>
            </a:r>
            <a:r>
              <a:rPr lang="en-US" altLang="en-US" dirty="0">
                <a:latin typeface="Cambria Math" panose="02040503050406030204" pitchFamily="18" charset="0"/>
              </a:rPr>
              <a:t>(𝑎%𝑏)&lt;𝑎/2</a:t>
            </a:r>
            <a:endParaRPr lang="en-US" altLang="en-US" dirty="0"/>
          </a:p>
          <a:p>
            <a:r>
              <a:rPr lang="en-US" altLang="en-US" dirty="0"/>
              <a:t>This is always true:</a:t>
            </a:r>
          </a:p>
          <a:p>
            <a:endParaRPr lang="en-US" altLang="en-US" dirty="0"/>
          </a:p>
          <a:p>
            <a:r>
              <a:rPr lang="en-US" altLang="en-US" dirty="0"/>
              <a:t>If </a:t>
            </a:r>
            <a:r>
              <a:rPr lang="en-US" altLang="en-US" dirty="0">
                <a:latin typeface="Cambria Math" panose="02040503050406030204" pitchFamily="18" charset="0"/>
              </a:rPr>
              <a:t>𝑏≤𝑎/2</a:t>
            </a:r>
            <a:r>
              <a:rPr lang="en-US" altLang="en-US" dirty="0"/>
              <a:t> : since </a:t>
            </a:r>
            <a:r>
              <a:rPr lang="en-US" altLang="en-US" dirty="0">
                <a:latin typeface="Cambria Math" panose="02040503050406030204" pitchFamily="18" charset="0"/>
              </a:rPr>
              <a:t>𝑎%𝑏&lt;𝑏</a:t>
            </a:r>
            <a:r>
              <a:rPr lang="en-US" altLang="en-US" dirty="0"/>
              <a:t>, therefore </a:t>
            </a:r>
            <a:r>
              <a:rPr lang="en-US" altLang="en-US" dirty="0">
                <a:latin typeface="Cambria Math" panose="02040503050406030204" pitchFamily="18" charset="0"/>
              </a:rPr>
              <a:t>(𝑎%𝑏)&lt;𝑎/2</a:t>
            </a:r>
            <a:r>
              <a:rPr lang="en-US" altLang="en-US" dirty="0"/>
              <a:t> .</a:t>
            </a:r>
          </a:p>
          <a:p>
            <a:endParaRPr lang="en-US" altLang="en-US" dirty="0"/>
          </a:p>
          <a:p>
            <a:r>
              <a:rPr lang="en-US" altLang="en-US" dirty="0"/>
              <a:t>If </a:t>
            </a:r>
            <a:r>
              <a:rPr lang="en-US" altLang="en-US" dirty="0">
                <a:latin typeface="Cambria Math" panose="02040503050406030204" pitchFamily="18" charset="0"/>
              </a:rPr>
              <a:t>𝑏&gt;𝑎/2</a:t>
            </a:r>
            <a:r>
              <a:rPr lang="en-US" altLang="en-US" dirty="0"/>
              <a:t> : </a:t>
            </a:r>
            <a:r>
              <a:rPr lang="en-US" altLang="en-US" dirty="0">
                <a:latin typeface="Cambria Math" panose="02040503050406030204" pitchFamily="18" charset="0"/>
              </a:rPr>
              <a:t>𝑎/𝑏</a:t>
            </a:r>
            <a:r>
              <a:rPr lang="en-US" altLang="en-US" dirty="0"/>
              <a:t> will result in 1 and its remainder, which is </a:t>
            </a:r>
            <a:r>
              <a:rPr lang="en-US" altLang="en-US" dirty="0">
                <a:latin typeface="Cambria Math" panose="02040503050406030204" pitchFamily="18" charset="0"/>
              </a:rPr>
              <a:t>𝑎−𝑏</a:t>
            </a:r>
            <a:r>
              <a:rPr lang="en-US" altLang="en-US" dirty="0"/>
              <a:t>. Since we already know that </a:t>
            </a:r>
            <a:r>
              <a:rPr lang="en-US" altLang="en-US" dirty="0">
                <a:latin typeface="Cambria Math" panose="02040503050406030204" pitchFamily="18" charset="0"/>
              </a:rPr>
              <a:t>𝑏&gt;𝑎/2</a:t>
            </a:r>
            <a:r>
              <a:rPr lang="en-US" altLang="en-US" dirty="0"/>
              <a:t>, so the value of the remainder is  </a:t>
            </a:r>
            <a:r>
              <a:rPr lang="en-US" altLang="en-US" dirty="0">
                <a:latin typeface="Cambria Math" panose="02040503050406030204" pitchFamily="18" charset="0"/>
              </a:rPr>
              <a:t>𝑎−(&gt;𝑎/2)</a:t>
            </a:r>
            <a:r>
              <a:rPr lang="en-US" altLang="en-US" dirty="0"/>
              <a:t>, which is less than </a:t>
            </a:r>
            <a:r>
              <a:rPr lang="en-US" altLang="en-US" dirty="0">
                <a:latin typeface="Cambria Math" panose="02040503050406030204" pitchFamily="18" charset="0"/>
              </a:rPr>
              <a:t>𝑎/2</a:t>
            </a:r>
            <a:r>
              <a:rPr lang="en-US" altLang="en-US" dirty="0"/>
              <a:t> .</a:t>
            </a:r>
          </a:p>
          <a:p>
            <a:endParaRPr lang="en-US" altLang="en-US" dirty="0"/>
          </a:p>
          <a:p>
            <a:endParaRPr lang="en-US" altLang="en-US" dirty="0"/>
          </a:p>
          <a:p>
            <a:endParaRPr lang="en-US" altLang="en-US" dirty="0"/>
          </a:p>
        </p:txBody>
      </p:sp>
      <p:sp>
        <p:nvSpPr>
          <p:cNvPr id="64516"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8ED7F516-51D1-407A-B71D-572993439833}" type="slidenum">
              <a:rPr kumimoji="0" lang="en-US" altLang="en-US" sz="1200" smtClean="0"/>
              <a:pPr/>
              <a:t>37</a:t>
            </a:fld>
            <a:endParaRPr kumimoji="0" lang="en-US"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ตัวแทนรูปบนสไลด์ 1"/>
          <p:cNvSpPr>
            <a:spLocks noGrp="1" noRot="1" noChangeAspect="1" noTextEdit="1"/>
          </p:cNvSpPr>
          <p:nvPr>
            <p:ph type="sldImg"/>
          </p:nvPr>
        </p:nvSpPr>
        <p:spPr>
          <a:ln/>
        </p:spPr>
      </p:sp>
      <p:sp>
        <p:nvSpPr>
          <p:cNvPr id="66563"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we look at the value of each variable in each loop again, it can be seen that, starting from the 3</a:t>
            </a:r>
            <a:r>
              <a:rPr lang="en-US" altLang="en-US" baseline="30000"/>
              <a:t>rd</a:t>
            </a:r>
            <a:r>
              <a:rPr lang="en-US" altLang="en-US"/>
              <a:t> loop, the value of n comes from the modulo between the values of n in the previous two loops. It means that the value of n reduces by at least half in every two iterations.</a:t>
            </a:r>
            <a:r>
              <a:rPr lang="th-TH" altLang="en-US"/>
              <a:t> </a:t>
            </a:r>
            <a:r>
              <a:rPr lang="en-US" altLang="en-US"/>
              <a:t>This is similar to binary search but takes twice as long so the number of iterations is in terms of  </a:t>
            </a:r>
            <a:r>
              <a:rPr lang="en-US" altLang="en-US">
                <a:latin typeface="Cambria Math" panose="02040503050406030204" pitchFamily="18" charset="0"/>
              </a:rPr>
              <a:t>2∗log_2⁡n</a:t>
            </a:r>
            <a:r>
              <a:rPr lang="en-US" altLang="en-US"/>
              <a:t>. Thus its asymptotic runtime is also</a:t>
            </a:r>
            <a:r>
              <a:rPr lang="en-US" altLang="en-US">
                <a:latin typeface="Cambria Math" panose="02040503050406030204" pitchFamily="18" charset="0"/>
              </a:rPr>
              <a:t> 𝛩(log⁡〖n)〗</a:t>
            </a:r>
            <a:r>
              <a:rPr lang="en-US" altLang="en-US"/>
              <a:t>. (Please run animation) </a:t>
            </a:r>
          </a:p>
        </p:txBody>
      </p:sp>
      <p:sp>
        <p:nvSpPr>
          <p:cNvPr id="66564"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20C45997-293A-4920-83B5-8D7B92A8B2F6}" type="slidenum">
              <a:rPr kumimoji="0" lang="en-US" altLang="en-US" sz="1200" smtClean="0"/>
              <a:pPr/>
              <a:t>38</a:t>
            </a:fld>
            <a:endParaRPr kumimoji="0" lang="en-US"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ตัวแทนรูปบนสไลด์ 1"/>
          <p:cNvSpPr>
            <a:spLocks noGrp="1" noRot="1" noChangeAspect="1" noTextEdit="1"/>
          </p:cNvSpPr>
          <p:nvPr>
            <p:ph type="sldImg"/>
          </p:nvPr>
        </p:nvSpPr>
        <p:spPr>
          <a:ln/>
        </p:spPr>
      </p:sp>
      <p:sp>
        <p:nvSpPr>
          <p:cNvPr id="6963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program on the left runs in the loop n times. Thus having its asymptotic runtime = </a:t>
            </a:r>
            <a:r>
              <a:rPr lang="en-US" altLang="en-US" dirty="0">
                <a:latin typeface="Cambria Math" panose="02040503050406030204" pitchFamily="18" charset="0"/>
              </a:rPr>
              <a:t>Θ(n)</a:t>
            </a:r>
            <a:r>
              <a:rPr lang="en-US" altLang="en-US" dirty="0"/>
              <a:t>. </a:t>
            </a:r>
          </a:p>
          <a:p>
            <a:endParaRPr lang="en-US" altLang="en-US" dirty="0"/>
          </a:p>
          <a:p>
            <a:r>
              <a:rPr lang="en-US" altLang="en-US" dirty="0"/>
              <a:t>The program on the right is based on a divide and conquer approach:</a:t>
            </a:r>
          </a:p>
          <a:p>
            <a:endParaRPr lang="en-US" altLang="en-US" dirty="0"/>
          </a:p>
          <a:p>
            <a:r>
              <a:rPr lang="en-US" altLang="en-US" dirty="0"/>
              <a:t>If n is even, </a:t>
            </a:r>
            <a:r>
              <a:rPr lang="en-US" altLang="en-US" dirty="0">
                <a:latin typeface="Cambria Math" panose="02040503050406030204" pitchFamily="18" charset="0"/>
              </a:rPr>
              <a:t>𝑥^𝑛</a:t>
            </a:r>
            <a:r>
              <a:rPr lang="en-US" altLang="en-US" dirty="0"/>
              <a:t>comes from </a:t>
            </a:r>
            <a:r>
              <a:rPr lang="en-US" altLang="en-US" dirty="0">
                <a:latin typeface="Cambria Math" panose="02040503050406030204" pitchFamily="18" charset="0"/>
              </a:rPr>
              <a:t>〖(𝑥∗𝑥)〗^(𝑛/2)</a:t>
            </a:r>
            <a:r>
              <a:rPr lang="en-US" altLang="en-US" dirty="0"/>
              <a:t>.</a:t>
            </a:r>
          </a:p>
          <a:p>
            <a:r>
              <a:rPr lang="en-US" altLang="en-US" dirty="0"/>
              <a:t>If n is odd, </a:t>
            </a:r>
            <a:r>
              <a:rPr lang="en-US" altLang="en-US" dirty="0">
                <a:latin typeface="Cambria Math" panose="02040503050406030204" pitchFamily="18" charset="0"/>
              </a:rPr>
              <a:t>𝑥^𝑛</a:t>
            </a:r>
            <a:r>
              <a:rPr lang="en-US" altLang="en-US" dirty="0"/>
              <a:t> comes from </a:t>
            </a:r>
            <a:r>
              <a:rPr lang="en-US" altLang="en-US" dirty="0">
                <a:latin typeface="Cambria Math" panose="02040503050406030204" pitchFamily="18" charset="0"/>
              </a:rPr>
              <a:t>〖(𝑥∗𝑥)〗^(𝑛/2)∗𝑥</a:t>
            </a:r>
            <a:r>
              <a:rPr lang="en-US" altLang="en-US" dirty="0"/>
              <a:t>, where </a:t>
            </a:r>
            <a:r>
              <a:rPr lang="en-US" altLang="en-US" dirty="0">
                <a:latin typeface="Cambria Math" panose="02040503050406030204" pitchFamily="18" charset="0"/>
              </a:rPr>
              <a:t>𝑛/2  </a:t>
            </a:r>
            <a:r>
              <a:rPr lang="en-US" altLang="en-US" dirty="0"/>
              <a:t>uses integer division.</a:t>
            </a:r>
          </a:p>
          <a:p>
            <a:endParaRPr lang="en-US" altLang="en-US" dirty="0"/>
          </a:p>
          <a:p>
            <a:r>
              <a:rPr lang="en-US" altLang="en-US" dirty="0"/>
              <a:t>Each time the method power is called, n is reduced by half. This is very similar to the binary search problem. Until </a:t>
            </a:r>
            <a:r>
              <a:rPr lang="en-US" altLang="en-US" dirty="0">
                <a:latin typeface="Cambria Math" panose="02040503050406030204" pitchFamily="18" charset="0"/>
              </a:rPr>
              <a:t>𝑛</a:t>
            </a:r>
            <a:r>
              <a:rPr lang="en-US" altLang="en-US" dirty="0"/>
              <a:t> reaches zero, the number of times method power is called is proportional to </a:t>
            </a:r>
            <a:r>
              <a:rPr lang="en-US" altLang="en-US" dirty="0">
                <a:latin typeface="Cambria Math" panose="02040503050406030204" pitchFamily="18" charset="0"/>
              </a:rPr>
              <a:t>log_2⁡𝑛</a:t>
            </a:r>
            <a:r>
              <a:rPr lang="en-US" altLang="en-US" dirty="0"/>
              <a:t>. Therefore it has its asymptotic runtime equals to </a:t>
            </a:r>
            <a:r>
              <a:rPr lang="en-US" altLang="en-US" dirty="0">
                <a:latin typeface="Cambria Math" panose="02040503050406030204" pitchFamily="18" charset="0"/>
              </a:rPr>
              <a:t>Θ(</a:t>
            </a:r>
            <a:r>
              <a:rPr lang="en-US" altLang="en-US" dirty="0" err="1">
                <a:latin typeface="Cambria Math" panose="02040503050406030204" pitchFamily="18" charset="0"/>
              </a:rPr>
              <a:t>log⁡n</a:t>
            </a:r>
            <a:r>
              <a:rPr lang="en-US" altLang="en-US" dirty="0">
                <a:latin typeface="Cambria Math" panose="02040503050406030204" pitchFamily="18" charset="0"/>
              </a:rPr>
              <a:t>)</a:t>
            </a:r>
            <a:r>
              <a:rPr lang="en-US" altLang="en-US" dirty="0"/>
              <a:t>. </a:t>
            </a:r>
          </a:p>
          <a:p>
            <a:endParaRPr lang="en-US" altLang="en-US" dirty="0"/>
          </a:p>
          <a:p>
            <a:endParaRPr lang="en-US" altLang="en-US" dirty="0"/>
          </a:p>
          <a:p>
            <a:endParaRPr lang="en-US" altLang="en-US" dirty="0"/>
          </a:p>
        </p:txBody>
      </p:sp>
      <p:sp>
        <p:nvSpPr>
          <p:cNvPr id="69636"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0C0F59E0-81CA-468C-A4C1-3CD7DF6A891D}" type="slidenum">
              <a:rPr kumimoji="0" lang="en-US" altLang="en-US" sz="1200" smtClean="0"/>
              <a:pPr/>
              <a:t>40</a:t>
            </a:fld>
            <a:endParaRPr kumimoji="0" lang="en-US"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ตัวแทนรูปบนสไลด์ 1"/>
          <p:cNvSpPr>
            <a:spLocks noGrp="1" noRot="1" noChangeAspect="1" noTextEdit="1"/>
          </p:cNvSpPr>
          <p:nvPr>
            <p:ph type="sldImg"/>
          </p:nvPr>
        </p:nvSpPr>
        <p:spPr>
          <a:ln/>
        </p:spPr>
      </p:sp>
      <p:sp>
        <p:nvSpPr>
          <p:cNvPr id="71683"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Another example is a program that calculates the largest gap between two values in an array.</a:t>
            </a:r>
          </a:p>
          <a:p>
            <a:endParaRPr lang="en-US" altLang="en-US" dirty="0"/>
          </a:p>
          <a:p>
            <a:r>
              <a:rPr lang="en-US" altLang="en-US" dirty="0"/>
              <a:t>The version on this page calculates the difference between every value pair. </a:t>
            </a:r>
          </a:p>
          <a:p>
            <a:endParaRPr lang="en-US" altLang="en-US" dirty="0"/>
          </a:p>
          <a:p>
            <a:r>
              <a:rPr lang="en-US" altLang="en-US" dirty="0"/>
              <a:t>The outer loop obviously iterates for </a:t>
            </a:r>
            <a:r>
              <a:rPr lang="en-US" altLang="en-US" dirty="0">
                <a:latin typeface="Cambria Math" panose="02040503050406030204" pitchFamily="18" charset="0"/>
              </a:rPr>
              <a:t>𝑛</a:t>
            </a:r>
            <a:r>
              <a:rPr lang="en-US" altLang="en-US" dirty="0"/>
              <a:t> times. The running time of the inner loop varies according to the value of </a:t>
            </a:r>
            <a:r>
              <a:rPr lang="en-US" altLang="en-US" dirty="0">
                <a:latin typeface="Cambria Math" panose="02040503050406030204" pitchFamily="18" charset="0"/>
              </a:rPr>
              <a:t>𝑖</a:t>
            </a:r>
            <a:r>
              <a:rPr lang="en-US" altLang="en-US" dirty="0"/>
              <a:t>. </a:t>
            </a:r>
            <a:r>
              <a:rPr kumimoji="1" lang="en-US" sz="1200" kern="1200" dirty="0">
                <a:solidFill>
                  <a:schemeClr val="tx1"/>
                </a:solidFill>
                <a:effectLst/>
                <a:latin typeface="Arial" pitchFamily="34" charset="0"/>
                <a:ea typeface="+mn-ea"/>
                <a:cs typeface="Angsana New" pitchFamily="18" charset="-34"/>
              </a:rPr>
              <a:t>When </a:t>
            </a:r>
            <a:r>
              <a:rPr kumimoji="1" lang="en-US" sz="1200" i="1" kern="1200" dirty="0" err="1">
                <a:solidFill>
                  <a:schemeClr val="tx1"/>
                </a:solidFill>
                <a:effectLst/>
                <a:latin typeface="Arial" pitchFamily="34" charset="0"/>
                <a:ea typeface="+mn-ea"/>
                <a:cs typeface="Angsana New" pitchFamily="18" charset="-34"/>
              </a:rPr>
              <a:t>i</a:t>
            </a:r>
            <a:r>
              <a:rPr kumimoji="1" lang="en-US" sz="1200" kern="1200" dirty="0">
                <a:solidFill>
                  <a:schemeClr val="tx1"/>
                </a:solidFill>
                <a:effectLst/>
                <a:latin typeface="Arial" pitchFamily="34" charset="0"/>
                <a:ea typeface="+mn-ea"/>
                <a:cs typeface="Angsana New" pitchFamily="18" charset="-34"/>
              </a:rPr>
              <a:t> is 0, it runs </a:t>
            </a:r>
            <a:r>
              <a:rPr kumimoji="1" lang="en-US" sz="1200" i="1" kern="1200" dirty="0">
                <a:solidFill>
                  <a:schemeClr val="tx1"/>
                </a:solidFill>
                <a:effectLst/>
                <a:latin typeface="Arial" pitchFamily="34" charset="0"/>
                <a:ea typeface="+mn-ea"/>
                <a:cs typeface="Angsana New" pitchFamily="18" charset="-34"/>
              </a:rPr>
              <a:t>n-1</a:t>
            </a:r>
            <a:r>
              <a:rPr kumimoji="1" lang="en-US" sz="1200" kern="1200" dirty="0">
                <a:solidFill>
                  <a:schemeClr val="tx1"/>
                </a:solidFill>
                <a:effectLst/>
                <a:latin typeface="Arial" pitchFamily="34" charset="0"/>
                <a:ea typeface="+mn-ea"/>
                <a:cs typeface="Angsana New" pitchFamily="18" charset="-34"/>
              </a:rPr>
              <a:t> times. When </a:t>
            </a:r>
            <a:r>
              <a:rPr kumimoji="1" lang="en-US" sz="1200" i="1" kern="1200" dirty="0" err="1">
                <a:solidFill>
                  <a:schemeClr val="tx1"/>
                </a:solidFill>
                <a:effectLst/>
                <a:latin typeface="Arial" pitchFamily="34" charset="0"/>
                <a:ea typeface="+mn-ea"/>
                <a:cs typeface="Angsana New" pitchFamily="18" charset="-34"/>
              </a:rPr>
              <a:t>i</a:t>
            </a:r>
            <a:r>
              <a:rPr kumimoji="1" lang="en-US" sz="1200" kern="1200" dirty="0">
                <a:solidFill>
                  <a:schemeClr val="tx1"/>
                </a:solidFill>
                <a:effectLst/>
                <a:latin typeface="Arial" pitchFamily="34" charset="0"/>
                <a:ea typeface="+mn-ea"/>
                <a:cs typeface="Angsana New" pitchFamily="18" charset="-34"/>
              </a:rPr>
              <a:t> is 1, it runs </a:t>
            </a:r>
            <a:r>
              <a:rPr kumimoji="1" lang="en-US" sz="1200" i="1" kern="1200" dirty="0">
                <a:solidFill>
                  <a:schemeClr val="tx1"/>
                </a:solidFill>
                <a:effectLst/>
                <a:latin typeface="Arial" pitchFamily="34" charset="0"/>
                <a:ea typeface="+mn-ea"/>
                <a:cs typeface="Angsana New" pitchFamily="18" charset="-34"/>
              </a:rPr>
              <a:t>n-2</a:t>
            </a:r>
            <a:r>
              <a:rPr kumimoji="1" lang="en-US" sz="1200" kern="1200" dirty="0">
                <a:solidFill>
                  <a:schemeClr val="tx1"/>
                </a:solidFill>
                <a:effectLst/>
                <a:latin typeface="Arial" pitchFamily="34" charset="0"/>
                <a:ea typeface="+mn-ea"/>
                <a:cs typeface="Angsana New" pitchFamily="18" charset="-34"/>
              </a:rPr>
              <a:t> times, and so on.</a:t>
            </a:r>
            <a:r>
              <a:rPr lang="en-US" altLang="en-US" dirty="0"/>
              <a:t> Therefore, the combined running time of both loops is </a:t>
            </a:r>
            <a:r>
              <a:rPr lang="en-US" altLang="en-US" dirty="0">
                <a:latin typeface="Cambria Math" panose="02040503050406030204" pitchFamily="18" charset="0"/>
              </a:rPr>
              <a:t>(𝑛−1)+(𝑛−2)+(𝑛−3)+…+1+0= 𝛩(𝑛^2)</a:t>
            </a:r>
            <a:r>
              <a:rPr lang="en-US" altLang="en-US" dirty="0"/>
              <a:t>. </a:t>
            </a:r>
          </a:p>
        </p:txBody>
      </p:sp>
      <p:sp>
        <p:nvSpPr>
          <p:cNvPr id="71684"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14AC3A1F-51E8-4B0B-B4C6-AE477D5BA31E}" type="slidenum">
              <a:rPr kumimoji="0" lang="en-US" altLang="en-US" sz="1200" smtClean="0"/>
              <a:pPr/>
              <a:t>41</a:t>
            </a:fld>
            <a:endParaRPr kumimoji="0" lang="en-US"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ตัวแทนรูปบนสไลด์ 1"/>
          <p:cNvSpPr>
            <a:spLocks noGrp="1" noRot="1" noChangeAspect="1" noTextEdit="1"/>
          </p:cNvSpPr>
          <p:nvPr>
            <p:ph type="sldImg"/>
          </p:nvPr>
        </p:nvSpPr>
        <p:spPr>
          <a:ln/>
        </p:spPr>
      </p:sp>
      <p:sp>
        <p:nvSpPr>
          <p:cNvPr id="73731"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this version, we only need one loop, running for n iterations, thus its asymptotic runtime is </a:t>
            </a:r>
            <a:r>
              <a:rPr lang="en-US" altLang="en-US">
                <a:latin typeface="Cambria Math" panose="02040503050406030204" pitchFamily="18" charset="0"/>
              </a:rPr>
              <a:t>𝛩(𝑛)</a:t>
            </a:r>
            <a:r>
              <a:rPr lang="en-US" altLang="en-US"/>
              <a:t>. </a:t>
            </a:r>
          </a:p>
        </p:txBody>
      </p:sp>
      <p:sp>
        <p:nvSpPr>
          <p:cNvPr id="73732"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469A48CD-A9A7-4E2F-96C7-37DC1FA584C3}" type="slidenum">
              <a:rPr kumimoji="0" lang="en-US" altLang="en-US" sz="1200" smtClean="0"/>
              <a:pPr/>
              <a:t>42</a:t>
            </a:fld>
            <a:endParaRPr kumimoji="0" lang="en-US"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F788A163-3BCB-4A3B-9DE1-82D02155C39B}" type="slidenum">
              <a:rPr kumimoji="0" lang="en-US" altLang="en-US" smtClean="0">
                <a:latin typeface="Times New Roman" panose="02020603050405020304" pitchFamily="18" charset="0"/>
              </a:rPr>
              <a:pPr>
                <a:spcBef>
                  <a:spcPct val="0"/>
                </a:spcBef>
              </a:pPr>
              <a:t>43</a:t>
            </a:fld>
            <a:endParaRPr kumimoji="0" lang="en-US" altLang="en-US">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Maximum subsequence sum is the maximum possible value of the sum of consecutive numbers in a sequence (can start and end anywhere).</a:t>
            </a:r>
            <a:endParaRPr lang="th-TH"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A0502AFE-A5A8-4C6A-984A-41B346CCDFD9}" type="slidenum">
              <a:rPr kumimoji="0" lang="en-US" altLang="en-US" smtClean="0">
                <a:latin typeface="Times New Roman" panose="02020603050405020304" pitchFamily="18" charset="0"/>
              </a:rPr>
              <a:pPr>
                <a:spcBef>
                  <a:spcPct val="0"/>
                </a:spcBef>
              </a:pPr>
              <a:t>44</a:t>
            </a:fld>
            <a:endParaRPr kumimoji="0" lang="en-US" altLang="en-US">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Our first method uses the loop with k to calculates the sum from position i to j, where i is the first position of a sequence and j is the last position of that sequence. </a:t>
            </a:r>
          </a:p>
          <a:p>
            <a:endParaRPr lang="en-US" altLang="en-US">
              <a:latin typeface="Angsana New" panose="02020603050405020304" pitchFamily="18" charset="-34"/>
            </a:endParaRPr>
          </a:p>
          <a:p>
            <a:r>
              <a:rPr lang="en-US" altLang="en-US">
                <a:latin typeface="Angsana New" panose="02020603050405020304" pitchFamily="18" charset="-34"/>
              </a:rPr>
              <a:t>Our program here calculates all possibilities. Variable maxSum stores the maximum sum so far. </a:t>
            </a:r>
          </a:p>
          <a:p>
            <a:endParaRPr lang="en-US" altLang="en-US">
              <a:latin typeface="Angsana New" panose="02020603050405020304" pitchFamily="18" charset="-34"/>
            </a:endParaRPr>
          </a:p>
          <a:p>
            <a:endParaRPr lang="en-US" altLang="en-US">
              <a:latin typeface="Angsana New" panose="02020603050405020304" pitchFamily="18" charset="-34"/>
            </a:endParaRPr>
          </a:p>
          <a:p>
            <a:endParaRPr lang="en-US" altLang="en-US">
              <a:latin typeface="Angsana New" panose="02020603050405020304" pitchFamily="18" charset="-34"/>
            </a:endParaRPr>
          </a:p>
          <a:p>
            <a:endParaRPr lang="en-US" altLang="en-US">
              <a:latin typeface="Angsana New" panose="02020603050405020304" pitchFamily="18" charset="-34"/>
            </a:endParaRPr>
          </a:p>
          <a:p>
            <a:endParaRPr lang="en-US" altLang="en-US">
              <a:latin typeface="Angsana New" panose="02020603050405020304" pitchFamily="18" charset="-34"/>
            </a:endParaRPr>
          </a:p>
          <a:p>
            <a:endParaRPr lang="th-TH" altLang="en-US">
              <a:latin typeface="Angsana New" panose="02020603050405020304" pitchFamily="18" charset="-3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0A51883D-0694-472F-A678-7D16A0124695}" type="slidenum">
              <a:rPr kumimoji="0" lang="en-US" altLang="en-US" smtClean="0">
                <a:latin typeface="Times New Roman" panose="02020603050405020304" pitchFamily="18" charset="0"/>
              </a:rPr>
              <a:pPr>
                <a:spcBef>
                  <a:spcPct val="0"/>
                </a:spcBef>
              </a:pPr>
              <a:t>45</a:t>
            </a:fld>
            <a:endParaRPr kumimoji="0" lang="en-US" altLang="en-US">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Although the problem is solved, there are too many redundant calculations. Every time j is incremented by 1, the sum from values at position i to j is re-calculated from scratch. We can do much better storing partial sum from I to j and just add one more number to the partial solution when j is incremented.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4E47EA4B-BB5E-4DC8-930D-082641428780}" type="slidenum">
              <a:rPr kumimoji="0" lang="en-US" altLang="en-US" smtClean="0">
                <a:latin typeface="Times New Roman" panose="02020603050405020304" pitchFamily="18" charset="0"/>
              </a:rPr>
              <a:pPr>
                <a:spcBef>
                  <a:spcPct val="0"/>
                </a:spcBef>
              </a:pPr>
              <a:t>46</a:t>
            </a:fld>
            <a:endParaRPr kumimoji="0" lang="en-US" altLang="en-US">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Using partial sum (as mentioned in the previous page), this second method gets rid of one of the loops.  Thus asymptotic runtime is now </a:t>
            </a:r>
            <a:r>
              <a:rPr kumimoji="0" lang="en-US" altLang="en-US" b="1">
                <a:solidFill>
                  <a:schemeClr val="bg2"/>
                </a:solidFill>
                <a:latin typeface="Cambria Math" panose="02040503050406030204" pitchFamily="18" charset="0"/>
              </a:rPr>
              <a:t>𝛩</a:t>
            </a:r>
            <a:r>
              <a:rPr kumimoji="0" lang="en-US" altLang="en-US" b="1">
                <a:solidFill>
                  <a:schemeClr val="bg2"/>
                </a:solidFill>
              </a:rPr>
              <a:t>(n</a:t>
            </a:r>
            <a:r>
              <a:rPr kumimoji="0" lang="en-US" altLang="en-US" b="1" baseline="30000">
                <a:solidFill>
                  <a:schemeClr val="bg2"/>
                </a:solidFill>
              </a:rPr>
              <a:t>2</a:t>
            </a:r>
            <a:r>
              <a:rPr kumimoji="0" lang="en-US" altLang="en-US" b="1">
                <a:solidFill>
                  <a:schemeClr val="bg2"/>
                </a:solidFill>
              </a:rPr>
              <a:t>). </a:t>
            </a:r>
          </a:p>
          <a:p>
            <a:endParaRPr lang="th-TH" altLang="en-US"/>
          </a:p>
          <a:p>
            <a:endParaRPr lang="th-TH"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1BB62C9C-1161-4684-AC9F-966439453C67}" type="slidenum">
              <a:rPr kumimoji="0" lang="en-US" altLang="en-US" smtClean="0">
                <a:latin typeface="Times New Roman" panose="02020603050405020304" pitchFamily="18" charset="0"/>
              </a:rPr>
              <a:pPr>
                <a:spcBef>
                  <a:spcPct val="0"/>
                </a:spcBef>
              </a:pPr>
              <a:t>4</a:t>
            </a:fld>
            <a:endParaRPr kumimoji="0" lang="en-US" altLang="en-US">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Another data structure called a heap can also be used. Here is a maxheap, which stores larger data at the top. Larger data is always nearer to its root. </a:t>
            </a:r>
          </a:p>
          <a:p>
            <a:endParaRPr kumimoji="1" lang="en-US" altLang="en-US" sz="1200" kern="1200" dirty="0">
              <a:solidFill>
                <a:schemeClr val="tx1"/>
              </a:solidFill>
              <a:effectLst/>
              <a:latin typeface="Arial" pitchFamily="34" charset="0"/>
              <a:ea typeface="+mn-ea"/>
              <a:cs typeface="Angsana New" pitchFamily="18" charset="-34"/>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34" charset="0"/>
                <a:ea typeface="+mn-ea"/>
                <a:cs typeface="Angsana New" pitchFamily="18" charset="-34"/>
              </a:rPr>
              <a:t>Which one we choose depends on how we want to use the data. We normally want the data structure that gives us the fastest working time.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Arial" pitchFamily="34" charset="0"/>
              <a:ea typeface="+mn-ea"/>
              <a:cs typeface="Angsana New" pitchFamily="18" charset="-34"/>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34" charset="0"/>
                <a:ea typeface="+mn-ea"/>
                <a:cs typeface="Angsana New" pitchFamily="18" charset="-34"/>
              </a:rPr>
              <a:t>If our program makes use of the smallest data much more often than others, then the choice would be the linked list because the smallest data can be accessed directly from pointer “p”. An array, if sorted, can easily access the smallest data too, but if the smallest data is going to be deleted repeatedly, it will need a lot of time to shift other data to the left of the array.  </a:t>
            </a:r>
          </a:p>
          <a:p>
            <a:endParaRPr lang="en-US" altLang="en-US" dirty="0"/>
          </a:p>
          <a:p>
            <a:endParaRPr lang="en-US" altLang="en-US" dirty="0"/>
          </a:p>
          <a:p>
            <a:pPr lvl="0"/>
            <a:r>
              <a:rPr kumimoji="1" lang="en-US" sz="1200" kern="1200" dirty="0">
                <a:solidFill>
                  <a:schemeClr val="tx1"/>
                </a:solidFill>
                <a:effectLst/>
                <a:latin typeface="Arial" pitchFamily="34" charset="0"/>
                <a:ea typeface="+mn-ea"/>
                <a:cs typeface="Angsana New" pitchFamily="18" charset="-34"/>
              </a:rPr>
              <a:t>In the example linked list, we would have to follow the pointer “p” for 5 steps. </a:t>
            </a:r>
          </a:p>
          <a:p>
            <a:pPr lvl="0"/>
            <a:r>
              <a:rPr kumimoji="1" lang="en-US" sz="1200" kern="1200" dirty="0">
                <a:solidFill>
                  <a:schemeClr val="tx1"/>
                </a:solidFill>
                <a:effectLst/>
                <a:latin typeface="Arial" pitchFamily="34" charset="0"/>
                <a:ea typeface="+mn-ea"/>
                <a:cs typeface="Angsana New" pitchFamily="18" charset="-34"/>
              </a:rPr>
              <a:t>For the example binary search tree (Figure 1‑2), we have to follow a right pointer from each node 3 times. </a:t>
            </a:r>
          </a:p>
          <a:p>
            <a:pPr lvl="0"/>
            <a:r>
              <a:rPr kumimoji="1" lang="en-US" sz="1200" kern="1200" dirty="0">
                <a:solidFill>
                  <a:schemeClr val="tx1"/>
                </a:solidFill>
                <a:effectLst/>
                <a:latin typeface="Arial" pitchFamily="34" charset="0"/>
                <a:ea typeface="+mn-ea"/>
                <a:cs typeface="Angsana New" pitchFamily="18" charset="-34"/>
              </a:rPr>
              <a:t>For our heap, it takes only 1 step since the data is directly pointed to by “p”. </a:t>
            </a:r>
          </a:p>
          <a:p>
            <a:pPr lvl="0"/>
            <a:endParaRPr kumimoji="1" lang="en-US" sz="1200" kern="1200" dirty="0">
              <a:solidFill>
                <a:schemeClr val="tx1"/>
              </a:solidFill>
              <a:effectLst/>
              <a:latin typeface="Arial" pitchFamily="34" charset="0"/>
              <a:ea typeface="+mn-ea"/>
              <a:cs typeface="Angsana New" pitchFamily="18" charset="-34"/>
            </a:endParaRPr>
          </a:p>
          <a:p>
            <a:pPr lvl="0"/>
            <a:endParaRPr kumimoji="1" lang="en-US" sz="1200" kern="1200" dirty="0">
              <a:solidFill>
                <a:schemeClr val="tx1"/>
              </a:solidFill>
              <a:effectLst/>
              <a:latin typeface="Arial" pitchFamily="34" charset="0"/>
              <a:ea typeface="+mn-ea"/>
              <a:cs typeface="Angsana New" pitchFamily="18" charset="-34"/>
            </a:endParaRPr>
          </a:p>
          <a:p>
            <a:pPr>
              <a:buFontTx/>
              <a:buChar char="-"/>
            </a:pPr>
            <a:endParaRPr lang="en-US" altLang="en-US" dirty="0">
              <a:latin typeface="Angsana New" panose="02020603050405020304" pitchFamily="18" charset="-34"/>
            </a:endParaRPr>
          </a:p>
          <a:p>
            <a:endParaRPr lang="en-US" altLang="en-US" dirty="0"/>
          </a:p>
          <a:p>
            <a:pPr>
              <a:buFontTx/>
              <a:buChar char="-"/>
            </a:pPr>
            <a:endParaRPr lang="th-TH" altLang="en-US" dirty="0"/>
          </a:p>
          <a:p>
            <a:endParaRPr lang="th-TH"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E5C4B965-294E-48A2-98A8-FC6FCFDCF370}" type="slidenum">
              <a:rPr kumimoji="0" lang="en-US" altLang="en-US" smtClean="0">
                <a:latin typeface="Times New Roman" panose="02020603050405020304" pitchFamily="18" charset="0"/>
              </a:rPr>
              <a:pPr>
                <a:spcBef>
                  <a:spcPct val="0"/>
                </a:spcBef>
              </a:pPr>
              <a:t>47</a:t>
            </a:fld>
            <a:endParaRPr kumimoji="0" lang="en-US" altLang="en-US">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This example shows the working of this 2</a:t>
            </a:r>
            <a:r>
              <a:rPr lang="en-US" altLang="en-US" baseline="30000">
                <a:latin typeface="Angsana New" panose="02020603050405020304" pitchFamily="18" charset="-34"/>
              </a:rPr>
              <a:t>nd</a:t>
            </a:r>
            <a:r>
              <a:rPr lang="en-US" altLang="en-US">
                <a:latin typeface="Angsana New" panose="02020603050405020304" pitchFamily="18" charset="-34"/>
              </a:rPr>
              <a:t> method. It can be seen that the value of theSum is kept for use in the next iteration of j, saving a lot of time compared to the first method.  </a:t>
            </a:r>
          </a:p>
          <a:p>
            <a:endParaRPr lang="en-US" altLang="en-US">
              <a:latin typeface="Angsana New" panose="02020603050405020304" pitchFamily="18" charset="-34"/>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5F3444FE-D2C8-4928-818F-57B4802D8769}" type="slidenum">
              <a:rPr kumimoji="0" lang="en-US" altLang="en-US" smtClean="0">
                <a:latin typeface="Times New Roman" panose="02020603050405020304" pitchFamily="18" charset="0"/>
              </a:rPr>
              <a:pPr>
                <a:spcBef>
                  <a:spcPct val="0"/>
                </a:spcBef>
              </a:pPr>
              <a:t>48</a:t>
            </a:fld>
            <a:endParaRPr kumimoji="0" lang="en-US" altLang="en-US">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The third method uses divide and conquer: Divide a problem into multiple smaller problems (usually of equal size) until each problem size is small enough to solve with simple algorithm. Then the solutions to each simple problem are combined to form the answer of the original problem. </a:t>
            </a:r>
          </a:p>
          <a:p>
            <a:endParaRPr lang="en-US" altLang="en-US">
              <a:latin typeface="Angsana New" panose="02020603050405020304" pitchFamily="18" charset="-34"/>
            </a:endParaRPr>
          </a:p>
          <a:p>
            <a:r>
              <a:rPr lang="en-US" altLang="en-US">
                <a:latin typeface="Angsana New" panose="02020603050405020304" pitchFamily="18" charset="-34"/>
              </a:rPr>
              <a:t>For the maximum subsequence sum problem, the idea is that, the subsequence that gives us the solution may situated:</a:t>
            </a:r>
          </a:p>
          <a:p>
            <a:r>
              <a:rPr lang="en-US" altLang="en-US">
                <a:latin typeface="Angsana New" panose="02020603050405020304" pitchFamily="18" charset="-34"/>
              </a:rPr>
              <a:t>--  entirely on the left half of the given sequence. Or</a:t>
            </a:r>
          </a:p>
          <a:p>
            <a:r>
              <a:rPr lang="en-US" altLang="en-US">
                <a:latin typeface="Angsana New" panose="02020603050405020304" pitchFamily="18" charset="-34"/>
              </a:rPr>
              <a:t>-- entirely on the right half of the given sequence. Or</a:t>
            </a:r>
          </a:p>
          <a:p>
            <a:r>
              <a:rPr lang="en-US" altLang="en-US">
                <a:latin typeface="Angsana New" panose="02020603050405020304" pitchFamily="18" charset="-34"/>
              </a:rPr>
              <a:t>-- in a region overlapping the left and the right half of the given sequence. </a:t>
            </a:r>
          </a:p>
          <a:p>
            <a:endParaRPr lang="en-US" altLang="en-US">
              <a:latin typeface="Angsana New" panose="02020603050405020304" pitchFamily="18" charset="-34"/>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DE9171FA-EBF5-494D-A583-B582770D0EE2}" type="slidenum">
              <a:rPr kumimoji="0" lang="en-US" altLang="en-US" smtClean="0">
                <a:latin typeface="Times New Roman" panose="02020603050405020304" pitchFamily="18" charset="0"/>
              </a:rPr>
              <a:pPr>
                <a:spcBef>
                  <a:spcPct val="0"/>
                </a:spcBef>
              </a:pPr>
              <a:t>49</a:t>
            </a:fld>
            <a:endParaRPr kumimoji="0" lang="en-US" altLang="en-US">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This example uses an array with 8 members. </a:t>
            </a:r>
          </a:p>
          <a:p>
            <a:r>
              <a:rPr lang="en-US" altLang="en-US">
                <a:latin typeface="Angsana New" panose="02020603050405020304" pitchFamily="18" charset="-34"/>
              </a:rPr>
              <a:t>-- maxSubSum on the left half is 7</a:t>
            </a:r>
          </a:p>
          <a:p>
            <a:r>
              <a:rPr lang="en-US" altLang="en-US">
                <a:latin typeface="Angsana New" panose="02020603050405020304" pitchFamily="18" charset="-34"/>
              </a:rPr>
              <a:t>-- maxSubSum on the right half is 10</a:t>
            </a:r>
          </a:p>
          <a:p>
            <a:endParaRPr lang="en-US" altLang="en-US">
              <a:latin typeface="Angsana New" panose="02020603050405020304" pitchFamily="18" charset="-34"/>
            </a:endParaRPr>
          </a:p>
          <a:p>
            <a:r>
              <a:rPr lang="en-US" altLang="en-US">
                <a:latin typeface="Angsana New" panose="02020603050405020304" pitchFamily="18" charset="-34"/>
              </a:rPr>
              <a:t>-- for the maxSubSum that overlaps between 2 halves.</a:t>
            </a:r>
          </a:p>
          <a:p>
            <a:r>
              <a:rPr lang="en-US" altLang="en-US">
                <a:latin typeface="Times New Roman" panose="02020603050405020304" pitchFamily="18" charset="0"/>
                <a:cs typeface="Times New Roman" panose="02020603050405020304" pitchFamily="18" charset="0"/>
              </a:rPr>
              <a:t>·        </a:t>
            </a:r>
            <a:r>
              <a:rPr lang="en-US" altLang="en-US">
                <a:latin typeface="Angsana New" panose="02020603050405020304" pitchFamily="18" charset="-34"/>
              </a:rPr>
              <a:t>maxSubSum on the left half that includes (-6) is 1</a:t>
            </a:r>
            <a:endParaRPr lang="en-US" altLang="en-US">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a:t>
            </a:r>
            <a:r>
              <a:rPr lang="en-US" altLang="en-US">
                <a:latin typeface="Angsana New" panose="02020603050405020304" pitchFamily="18" charset="-34"/>
              </a:rPr>
              <a:t>maxSubSum on the right half that includes (2) is 10</a:t>
            </a:r>
            <a:endParaRPr lang="en-US" altLang="en-US">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So the total value </a:t>
            </a:r>
            <a:r>
              <a:rPr lang="en-US" altLang="en-US">
                <a:latin typeface="Angsana New" panose="02020603050405020304" pitchFamily="18" charset="-34"/>
              </a:rPr>
              <a:t>= 10 + 1 = 11</a:t>
            </a:r>
            <a:endParaRPr lang="en-US" altLang="en-US">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Our answer is the maximum number of the three, which is 11. </a:t>
            </a:r>
          </a:p>
          <a:p>
            <a:endParaRPr lang="en-US" altLang="en-US"/>
          </a:p>
          <a:p>
            <a:r>
              <a:rPr lang="en-US" altLang="en-US"/>
              <a:t>Solving the problem only for the left half and on the right half therefore help solving the entire problem. </a:t>
            </a:r>
          </a:p>
          <a:p>
            <a:endParaRPr lang="en-US" altLang="en-US"/>
          </a:p>
          <a:p>
            <a:endParaRPr lang="th-TH"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6D6C1D77-3B23-4690-988A-94651EB56206}" type="slidenum">
              <a:rPr kumimoji="0" lang="en-US" altLang="en-US" smtClean="0">
                <a:latin typeface="Times New Roman" panose="02020603050405020304" pitchFamily="18" charset="0"/>
              </a:rPr>
              <a:pPr>
                <a:spcBef>
                  <a:spcPct val="0"/>
                </a:spcBef>
              </a:pPr>
              <a:t>50</a:t>
            </a:fld>
            <a:endParaRPr kumimoji="0" lang="en-US" altLang="en-US">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Base case (line 3-9) only deals with the case where we have only one array slot to look at. We either return the value in that slot or return 0. We do not want negative answers so the minimum is 0. </a:t>
            </a:r>
          </a:p>
          <a:p>
            <a:endParaRPr lang="en-US" altLang="en-US"/>
          </a:p>
          <a:p>
            <a:r>
              <a:rPr lang="en-US" altLang="en-US"/>
              <a:t>Line 12: Finding maximum subsequence sum from the left half of the array (using recursive call). </a:t>
            </a:r>
          </a:p>
          <a:p>
            <a:r>
              <a:rPr lang="en-US" altLang="en-US"/>
              <a:t>Line 13: Finding maximum subsequence sum from the right half of the array (using recursive call). </a:t>
            </a:r>
          </a:p>
          <a:p>
            <a:endParaRPr lang="th-TH" altLang="en-US"/>
          </a:p>
          <a:p>
            <a:r>
              <a:rPr lang="en-US" altLang="en-US"/>
              <a:t> </a:t>
            </a:r>
          </a:p>
          <a:p>
            <a:r>
              <a:rPr lang="en-US" altLang="en-US">
                <a:cs typeface="Courier New" panose="02070309020205020404" pitchFamily="49" charset="0"/>
              </a:rPr>
              <a:t>Let our method, maxSumDivideConquer, takes time T(n) to finish, where n is the number of consecutive array slots to consider. </a:t>
            </a:r>
          </a:p>
          <a:p>
            <a:endParaRPr lang="en-US" altLang="en-US">
              <a:cs typeface="Courier New" panose="02070309020205020404" pitchFamily="49" charset="0"/>
            </a:endParaRPr>
          </a:p>
          <a:p>
            <a:r>
              <a:rPr lang="en-US" altLang="en-US">
                <a:cs typeface="Courier New" panose="02070309020205020404" pitchFamily="49" charset="0"/>
              </a:rPr>
              <a:t>Line 12 and 13 will take T(n/2) each. </a:t>
            </a:r>
            <a:endParaRPr lang="en-US" altLang="en-US"/>
          </a:p>
          <a:p>
            <a:endParaRPr lang="th-TH" altLang="en-US"/>
          </a:p>
          <a:p>
            <a:endParaRPr lang="th-TH"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22E328A3-4AC6-4F33-B21B-35FCB090C2BA}" type="slidenum">
              <a:rPr kumimoji="0" lang="en-US" altLang="en-US" smtClean="0">
                <a:latin typeface="Times New Roman" panose="02020603050405020304" pitchFamily="18" charset="0"/>
              </a:rPr>
              <a:pPr>
                <a:spcBef>
                  <a:spcPct val="0"/>
                </a:spcBef>
              </a:pPr>
              <a:t>51</a:t>
            </a:fld>
            <a:endParaRPr kumimoji="0" lang="en-US" altLang="en-US">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ngsana New" panose="02020603050405020304" pitchFamily="18" charset="-34"/>
              </a:rPr>
              <a:t>This page find the maximum sum of a sequence on the left half that must include the last data on the left half. The sum is stored in variable </a:t>
            </a:r>
            <a:r>
              <a:rPr lang="en-US" altLang="en-US" dirty="0" err="1">
                <a:latin typeface="Angsana New" panose="02020603050405020304" pitchFamily="18" charset="-34"/>
              </a:rPr>
              <a:t>maxlefthalfSum</a:t>
            </a:r>
            <a:r>
              <a:rPr lang="en-US" altLang="en-US" dirty="0">
                <a:latin typeface="Angsana New" panose="02020603050405020304" pitchFamily="18" charset="-34"/>
              </a:rPr>
              <a:t>.</a:t>
            </a:r>
          </a:p>
          <a:p>
            <a:endParaRPr lang="en-US" altLang="en-US" dirty="0">
              <a:latin typeface="Angsana New" panose="02020603050405020304" pitchFamily="18" charset="-34"/>
            </a:endParaRPr>
          </a:p>
          <a:p>
            <a:r>
              <a:rPr lang="en-US" altLang="en-US" dirty="0">
                <a:latin typeface="Angsana New" panose="02020603050405020304" pitchFamily="18" charset="-34"/>
              </a:rPr>
              <a:t>If the number of data that we are working on is n, then this covers about n/2 data. The loop runs for around n/2 times. Thus the asymptotic runtime is </a:t>
            </a:r>
            <a:r>
              <a:rPr kumimoji="0" lang="en-US" altLang="en-US" b="1" dirty="0">
                <a:solidFill>
                  <a:schemeClr val="bg2"/>
                </a:solidFill>
                <a:latin typeface="Cambria Math" panose="02040503050406030204" pitchFamily="18" charset="0"/>
              </a:rPr>
              <a:t>𝛩</a:t>
            </a:r>
            <a:r>
              <a:rPr kumimoji="0" lang="en-US" altLang="en-US" b="1" dirty="0">
                <a:solidFill>
                  <a:schemeClr val="bg2"/>
                </a:solidFill>
              </a:rPr>
              <a:t>(n/2) -&gt; </a:t>
            </a:r>
            <a:r>
              <a:rPr kumimoji="0" lang="en-US" altLang="en-US" b="1" dirty="0">
                <a:solidFill>
                  <a:schemeClr val="bg2"/>
                </a:solidFill>
                <a:latin typeface="Cambria Math" panose="02040503050406030204" pitchFamily="18" charset="0"/>
              </a:rPr>
              <a:t>𝛩</a:t>
            </a:r>
            <a:r>
              <a:rPr kumimoji="0" lang="en-US" altLang="en-US" b="1" dirty="0">
                <a:solidFill>
                  <a:schemeClr val="bg2"/>
                </a:solidFill>
              </a:rPr>
              <a:t>(n)</a:t>
            </a:r>
            <a:endParaRPr kumimoji="0" lang="th-TH" altLang="en-US" b="1" dirty="0">
              <a:solidFill>
                <a:schemeClr val="bg2"/>
              </a:solidFill>
            </a:endParaRPr>
          </a:p>
          <a:p>
            <a:endParaRPr kumimoji="0" lang="th-TH" altLang="en-US" b="1" dirty="0">
              <a:solidFill>
                <a:schemeClr val="bg2"/>
              </a:solidFill>
            </a:endParaRPr>
          </a:p>
          <a:p>
            <a:endParaRPr lang="en-US" altLang="en-US" dirty="0">
              <a:latin typeface="Angsana New" panose="02020603050405020304" pitchFamily="18" charset="-34"/>
            </a:endParaRPr>
          </a:p>
          <a:p>
            <a:endParaRPr lang="en-US" altLang="en-US" dirty="0">
              <a:latin typeface="Angsana New" panose="02020603050405020304" pitchFamily="18" charset="-34"/>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265A7A97-3AAA-4B4A-BFF5-1D804D3A4348}" type="slidenum">
              <a:rPr kumimoji="0" lang="en-US" altLang="en-US" smtClean="0">
                <a:latin typeface="Times New Roman" panose="02020603050405020304" pitchFamily="18" charset="0"/>
              </a:rPr>
              <a:pPr>
                <a:spcBef>
                  <a:spcPct val="0"/>
                </a:spcBef>
              </a:pPr>
              <a:t>52</a:t>
            </a:fld>
            <a:endParaRPr kumimoji="0" lang="en-US" altLang="en-US">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This page find the maximum sum of a sequence on the right half that must include the first data on the right half. The sum is stored in variable maxrighthalfSum.</a:t>
            </a:r>
          </a:p>
          <a:p>
            <a:endParaRPr lang="en-US" altLang="en-US">
              <a:latin typeface="Angsana New" panose="02020603050405020304" pitchFamily="18" charset="-34"/>
            </a:endParaRPr>
          </a:p>
          <a:p>
            <a:r>
              <a:rPr lang="en-US" altLang="en-US">
                <a:latin typeface="Angsana New" panose="02020603050405020304" pitchFamily="18" charset="-34"/>
              </a:rPr>
              <a:t>If the number of data that we are working on is n, then this covers about n/2 data. The loop runs for around n/2 times. Thus the asymptotic runtime is </a:t>
            </a:r>
            <a:r>
              <a:rPr kumimoji="0" lang="en-US" altLang="en-US" b="1">
                <a:solidFill>
                  <a:schemeClr val="bg2"/>
                </a:solidFill>
                <a:latin typeface="Cambria Math" panose="02040503050406030204" pitchFamily="18" charset="0"/>
              </a:rPr>
              <a:t>𝛩</a:t>
            </a:r>
            <a:r>
              <a:rPr kumimoji="0" lang="en-US" altLang="en-US" b="1">
                <a:solidFill>
                  <a:schemeClr val="bg2"/>
                </a:solidFill>
              </a:rPr>
              <a:t>(n/2) -&gt; </a:t>
            </a:r>
            <a:r>
              <a:rPr kumimoji="0" lang="en-US" altLang="en-US" b="1">
                <a:solidFill>
                  <a:schemeClr val="bg2"/>
                </a:solidFill>
                <a:latin typeface="Cambria Math" panose="02040503050406030204" pitchFamily="18" charset="0"/>
              </a:rPr>
              <a:t>𝛩</a:t>
            </a:r>
            <a:r>
              <a:rPr kumimoji="0" lang="en-US" altLang="en-US" b="1">
                <a:solidFill>
                  <a:schemeClr val="bg2"/>
                </a:solidFill>
              </a:rPr>
              <a:t>(n)</a:t>
            </a:r>
            <a:endParaRPr lang="en-US" altLang="en-US">
              <a:latin typeface="Angsana New" panose="02020603050405020304" pitchFamily="18" charset="-34"/>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C0736E7E-8045-4DC2-8B01-57E70B4A3D55}" type="slidenum">
              <a:rPr kumimoji="0" lang="en-US" altLang="en-US" smtClean="0">
                <a:latin typeface="Times New Roman" panose="02020603050405020304" pitchFamily="18" charset="0"/>
              </a:rPr>
              <a:pPr>
                <a:spcBef>
                  <a:spcPct val="0"/>
                </a:spcBef>
              </a:pPr>
              <a:t>53</a:t>
            </a:fld>
            <a:endParaRPr kumimoji="0" lang="en-US" altLang="en-US">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running time on this page cannot yet be used because it still has T in its term. We need to get rid of T so that everything is in terms of n. </a:t>
            </a:r>
            <a:endParaRPr lang="th-TH"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14DEEC3C-7E5B-406A-BDFE-44359B0C66D1}" type="slidenum">
              <a:rPr kumimoji="0" lang="en-US" altLang="en-US" smtClean="0">
                <a:latin typeface="Times New Roman" panose="02020603050405020304" pitchFamily="18" charset="0"/>
              </a:rPr>
              <a:pPr>
                <a:spcBef>
                  <a:spcPct val="0"/>
                </a:spcBef>
              </a:pPr>
              <a:t>54</a:t>
            </a:fld>
            <a:endParaRPr kumimoji="0" lang="en-US" altLang="en-US">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BDE4723D-52FE-4F54-A894-1FDAE22B89C9}" type="slidenum">
              <a:rPr kumimoji="0" lang="en-US" altLang="en-US" smtClean="0">
                <a:latin typeface="Times New Roman" panose="02020603050405020304" pitchFamily="18" charset="0"/>
              </a:rPr>
              <a:pPr>
                <a:spcBef>
                  <a:spcPct val="0"/>
                </a:spcBef>
              </a:pPr>
              <a:t>55</a:t>
            </a:fld>
            <a:endParaRPr kumimoji="0" lang="en-US" altLang="en-US">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How many equations do we have?</a:t>
            </a:r>
          </a:p>
          <a:p>
            <a:endParaRPr lang="en-US" altLang="en-US"/>
          </a:p>
          <a:p>
            <a:r>
              <a:rPr lang="en-US" altLang="en-US"/>
              <a:t>Looking back from the last equation, since n in T(n) changes from 2 to 4 to … n/4, n/2 , n . </a:t>
            </a:r>
          </a:p>
          <a:p>
            <a:endParaRPr lang="en-US" altLang="en-US"/>
          </a:p>
          <a:p>
            <a:r>
              <a:rPr lang="en-US" altLang="en-US"/>
              <a:t>N is therefore = 2*2*2*2*…  y times. Thus  </a:t>
            </a:r>
            <a:r>
              <a:rPr lang="en-US" altLang="en-US">
                <a:latin typeface="Cambria Math" panose="02040503050406030204" pitchFamily="18" charset="0"/>
              </a:rPr>
              <a:t>𝑛=2^𝑦</a:t>
            </a:r>
            <a:r>
              <a:rPr lang="en-US" altLang="en-US"/>
              <a:t>. Hence,  </a:t>
            </a:r>
            <a:r>
              <a:rPr lang="en-US" altLang="en-US">
                <a:latin typeface="Cambria Math" panose="02040503050406030204" pitchFamily="18" charset="0"/>
              </a:rPr>
              <a:t>𝑦=log_2⁡𝑛</a:t>
            </a:r>
            <a:r>
              <a:rPr lang="en-US" altLang="en-US"/>
              <a:t>.</a:t>
            </a:r>
            <a:endParaRPr lang="th-TH"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7BE666F3-7847-4ABF-B18F-FDA69B91E792}" type="slidenum">
              <a:rPr kumimoji="0" lang="en-US" altLang="en-US" smtClean="0">
                <a:latin typeface="Times New Roman" panose="02020603050405020304" pitchFamily="18" charset="0"/>
              </a:rPr>
              <a:pPr>
                <a:spcBef>
                  <a:spcPct val="0"/>
                </a:spcBef>
              </a:pPr>
              <a:t>56</a:t>
            </a:fld>
            <a:endParaRPr kumimoji="0" lang="en-US" altLang="en-US">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we add all equations together, almost all terms cancelled out. We are left with </a:t>
            </a:r>
            <a:r>
              <a:rPr lang="en-US" altLang="en-US" b="1">
                <a:solidFill>
                  <a:schemeClr val="bg2"/>
                </a:solidFill>
                <a:latin typeface="Cambria Math" panose="02040503050406030204" pitchFamily="18" charset="0"/>
                <a:cs typeface="Times New Roman" panose="02020603050405020304" pitchFamily="18" charset="0"/>
              </a:rPr>
              <a:t>𝑻(𝒏)=𝒏∗𝑻(𝟏)+𝒄∗𝒏∗</a:t>
            </a:r>
            <a:r>
              <a:rPr lang="en-US" altLang="en-US">
                <a:solidFill>
                  <a:schemeClr val="bg2"/>
                </a:solidFill>
                <a:latin typeface="Cambria Math" panose="02040503050406030204" pitchFamily="18" charset="0"/>
                <a:cs typeface="Times New Roman" panose="02020603050405020304" pitchFamily="18" charset="0"/>
              </a:rPr>
              <a:t>log</a:t>
            </a:r>
            <a:r>
              <a:rPr lang="en-US" altLang="en-US" b="1">
                <a:solidFill>
                  <a:schemeClr val="bg2"/>
                </a:solidFill>
                <a:latin typeface="Cambria Math" panose="02040503050406030204" pitchFamily="18" charset="0"/>
                <a:cs typeface="Times New Roman" panose="02020603050405020304" pitchFamily="18" charset="0"/>
              </a:rPr>
              <a:t>_𝟐⁡𝒏</a:t>
            </a:r>
            <a:endParaRPr lang="en-US" altLang="en-US"/>
          </a:p>
          <a:p>
            <a:endParaRPr lang="en-US" altLang="en-US"/>
          </a:p>
          <a:p>
            <a:r>
              <a:rPr lang="en-US" altLang="en-US"/>
              <a:t>The most dominating term is </a:t>
            </a:r>
            <a:r>
              <a:rPr lang="en-US" altLang="en-US" b="1">
                <a:solidFill>
                  <a:schemeClr val="bg2"/>
                </a:solidFill>
                <a:latin typeface="Cambria Math" panose="02040503050406030204" pitchFamily="18" charset="0"/>
                <a:cs typeface="Times New Roman" panose="02020603050405020304" pitchFamily="18" charset="0"/>
              </a:rPr>
              <a:t>𝒏∗</a:t>
            </a:r>
            <a:r>
              <a:rPr lang="en-US" altLang="en-US">
                <a:solidFill>
                  <a:schemeClr val="bg2"/>
                </a:solidFill>
                <a:latin typeface="Cambria Math" panose="02040503050406030204" pitchFamily="18" charset="0"/>
                <a:cs typeface="Times New Roman" panose="02020603050405020304" pitchFamily="18" charset="0"/>
              </a:rPr>
              <a:t>log</a:t>
            </a:r>
            <a:r>
              <a:rPr lang="en-US" altLang="en-US" b="1">
                <a:solidFill>
                  <a:schemeClr val="bg2"/>
                </a:solidFill>
                <a:latin typeface="Cambria Math" panose="02040503050406030204" pitchFamily="18" charset="0"/>
                <a:cs typeface="Times New Roman" panose="02020603050405020304" pitchFamily="18" charset="0"/>
              </a:rPr>
              <a:t>_𝟐⁡𝒏</a:t>
            </a:r>
            <a:r>
              <a:rPr lang="en-US" altLang="en-US">
                <a:solidFill>
                  <a:schemeClr val="bg2"/>
                </a:solidFill>
                <a:latin typeface="Cambria Math" panose="02040503050406030204" pitchFamily="18" charset="0"/>
                <a:cs typeface="Times New Roman" panose="02020603050405020304" pitchFamily="18" charset="0"/>
              </a:rPr>
              <a:t>.</a:t>
            </a:r>
            <a:r>
              <a:rPr lang="en-US" altLang="en-US"/>
              <a:t> Therefore the asymptotic runtime of this program is </a:t>
            </a:r>
            <a:r>
              <a:rPr lang="en-US" altLang="en-US" b="1">
                <a:solidFill>
                  <a:srgbClr val="32946A"/>
                </a:solidFill>
                <a:latin typeface="Cambria Math" panose="02040503050406030204" pitchFamily="18" charset="0"/>
              </a:rPr>
              <a:t>𝜣</a:t>
            </a:r>
            <a:r>
              <a:rPr lang="en-US" altLang="en-US" b="1">
                <a:solidFill>
                  <a:srgbClr val="32946A"/>
                </a:solidFill>
              </a:rPr>
              <a:t>(n log n) , better than the second method.</a:t>
            </a:r>
          </a:p>
          <a:p>
            <a:endParaRPr lang="th-TH"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kumimoji="1" lang="en-US" sz="1200" kern="1200" dirty="0">
                <a:solidFill>
                  <a:schemeClr val="tx1"/>
                </a:solidFill>
                <a:effectLst/>
                <a:latin typeface="Arial" pitchFamily="34" charset="0"/>
                <a:ea typeface="+mn-ea"/>
                <a:cs typeface="Angsana New" pitchFamily="18" charset="-34"/>
              </a:rPr>
              <a:t>Let’s find out the runtime of this code.</a:t>
            </a:r>
          </a:p>
          <a:p>
            <a:endParaRPr kumimoji="1" lang="en-US" sz="1200" kern="1200" dirty="0">
              <a:solidFill>
                <a:schemeClr val="tx1"/>
              </a:solidFill>
              <a:effectLst/>
              <a:latin typeface="Arial" pitchFamily="34" charset="0"/>
              <a:ea typeface="+mn-ea"/>
              <a:cs typeface="Angsana New" pitchFamily="18" charset="-34"/>
            </a:endParaRPr>
          </a:p>
          <a:p>
            <a:r>
              <a:rPr kumimoji="1" lang="en-US" sz="1200" kern="1200" dirty="0">
                <a:solidFill>
                  <a:schemeClr val="tx1"/>
                </a:solidFill>
                <a:effectLst/>
                <a:latin typeface="Arial" pitchFamily="34" charset="0"/>
                <a:ea typeface="+mn-ea"/>
                <a:cs typeface="Angsana New" pitchFamily="18" charset="-34"/>
              </a:rPr>
              <a:t>We have 2 alternatives:</a:t>
            </a:r>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5</a:t>
            </a:fld>
            <a:endParaRPr lang="en-US" altLang="en-US"/>
          </a:p>
        </p:txBody>
      </p:sp>
    </p:spTree>
    <p:extLst>
      <p:ext uri="{BB962C8B-B14F-4D97-AF65-F5344CB8AC3E}">
        <p14:creationId xmlns:p14="http://schemas.microsoft.com/office/powerpoint/2010/main" val="1678536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582BBF06-016E-47A6-B920-F47F42FF4074}" type="slidenum">
              <a:rPr kumimoji="0" lang="en-US" altLang="en-US" smtClean="0">
                <a:latin typeface="Times New Roman" panose="02020603050405020304" pitchFamily="18" charset="0"/>
              </a:rPr>
              <a:pPr>
                <a:spcBef>
                  <a:spcPct val="0"/>
                </a:spcBef>
              </a:pPr>
              <a:t>57</a:t>
            </a:fld>
            <a:endParaRPr kumimoji="0" lang="en-US" altLang="en-US">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solidFill>
                  <a:schemeClr val="bg2"/>
                </a:solidFill>
                <a:latin typeface="Angsana New" panose="02020603050405020304" pitchFamily="18" charset="-34"/>
              </a:rPr>
              <a:t>First point: the first element of any maximum subsequence sum cannot be a negative value. </a:t>
            </a:r>
          </a:p>
          <a:p>
            <a:r>
              <a:rPr lang="en-US" altLang="en-US">
                <a:latin typeface="Angsana New" panose="02020603050405020304" pitchFamily="18" charset="-34"/>
              </a:rPr>
              <a:t>- Yes. Beginning a sequence with a positive number is strictly better. (Our answer is 0 if all numbers are negative.)</a:t>
            </a:r>
          </a:p>
          <a:p>
            <a:endParaRPr lang="th-TH" altLang="en-US">
              <a:latin typeface="Angsana New" panose="02020603050405020304" pitchFamily="18" charset="-34"/>
            </a:endParaRPr>
          </a:p>
          <a:p>
            <a:endParaRPr lang="th-TH" altLang="en-US">
              <a:latin typeface="Angsana New" panose="02020603050405020304" pitchFamily="18" charset="-34"/>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F3543120-70E0-4886-A2BB-C3179022AD76}" type="slidenum">
              <a:rPr kumimoji="0" lang="en-US" altLang="en-US" smtClean="0">
                <a:latin typeface="Times New Roman" panose="02020603050405020304" pitchFamily="18" charset="0"/>
              </a:rPr>
              <a:pPr>
                <a:spcBef>
                  <a:spcPct val="0"/>
                </a:spcBef>
              </a:pPr>
              <a:t>58</a:t>
            </a:fld>
            <a:endParaRPr kumimoji="0" lang="en-US" altLang="en-US">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sum</a:t>
            </a:r>
            <a:r>
              <a:rPr lang="th-TH" altLang="en-US"/>
              <a:t> </a:t>
            </a:r>
            <a:r>
              <a:rPr lang="en-US" altLang="en-US"/>
              <a:t>from a[i] to a[j] is </a:t>
            </a:r>
            <a:r>
              <a:rPr lang="en-US" altLang="en-US">
                <a:latin typeface="Times New Roman" panose="02020603050405020304" pitchFamily="18" charset="0"/>
              </a:rPr>
              <a:t>–</a:t>
            </a:r>
            <a:r>
              <a:rPr lang="en-US" altLang="en-US"/>
              <a:t>11 ( from 4,1,-3,-9)</a:t>
            </a:r>
          </a:p>
          <a:p>
            <a:endParaRPr lang="en-US" altLang="en-US"/>
          </a:p>
          <a:p>
            <a:r>
              <a:rPr lang="en-US" altLang="en-US"/>
              <a:t>Continued next page!! Please refer to the picture on this page. </a:t>
            </a:r>
          </a:p>
          <a:p>
            <a:endParaRPr lang="th-TH"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1BB7DF47-7D4D-4FF1-8332-A55954306C0E}" type="slidenum">
              <a:rPr kumimoji="0" lang="en-US" altLang="en-US" smtClean="0">
                <a:latin typeface="Times New Roman" panose="02020603050405020304" pitchFamily="18" charset="0"/>
              </a:rPr>
              <a:pPr>
                <a:spcBef>
                  <a:spcPct val="0"/>
                </a:spcBef>
              </a:pPr>
              <a:t>59</a:t>
            </a:fld>
            <a:endParaRPr kumimoji="0" lang="en-US" altLang="en-US">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D5492E76-811C-457E-A7D0-FFAF749130E6}" type="slidenum">
              <a:rPr kumimoji="0" lang="en-US" altLang="en-US" smtClean="0">
                <a:latin typeface="Times New Roman" panose="02020603050405020304" pitchFamily="18" charset="0"/>
              </a:rPr>
              <a:pPr>
                <a:spcBef>
                  <a:spcPct val="0"/>
                </a:spcBef>
              </a:pPr>
              <a:t>60</a:t>
            </a:fld>
            <a:endParaRPr kumimoji="0" lang="en-US" altLang="en-US">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A5624CA9-F8E7-4B9F-BB85-99B1D3AEBEB4}" type="slidenum">
              <a:rPr kumimoji="0" lang="en-US" altLang="en-US" smtClean="0">
                <a:latin typeface="Times New Roman" panose="02020603050405020304" pitchFamily="18" charset="0"/>
              </a:rPr>
              <a:pPr>
                <a:spcBef>
                  <a:spcPct val="0"/>
                </a:spcBef>
              </a:pPr>
              <a:t>61</a:t>
            </a:fld>
            <a:endParaRPr kumimoji="0" lang="en-US" altLang="en-US">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4</a:t>
            </a:r>
            <a:r>
              <a:rPr lang="en-US" altLang="en-US" baseline="30000"/>
              <a:t>th</a:t>
            </a:r>
            <a:r>
              <a:rPr lang="en-US" altLang="en-US"/>
              <a:t> method actually runs only one loop. It resets theSum to 0 whenever theSum (added so far from position i) becomes negative (position j). Then theSum starts from adding numbers from position j+1 onwards. </a:t>
            </a:r>
          </a:p>
          <a:p>
            <a:endParaRPr lang="en-US" altLang="en-US"/>
          </a:p>
          <a:p>
            <a:r>
              <a:rPr lang="en-US" altLang="en-US"/>
              <a:t>This actually follows from the concept discussed in the last few pages.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84E1A525-ECBA-447D-A49F-35A8EBE2A4C7}" type="slidenum">
              <a:rPr kumimoji="0" lang="en-US" altLang="en-US" smtClean="0">
                <a:latin typeface="Times New Roman" panose="02020603050405020304" pitchFamily="18" charset="0"/>
              </a:rPr>
              <a:pPr>
                <a:spcBef>
                  <a:spcPct val="0"/>
                </a:spcBef>
              </a:pPr>
              <a:t>62</a:t>
            </a:fld>
            <a:endParaRPr kumimoji="0" lang="en-US" altLang="en-US">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Best case runtime is the fastest possible runtime for a program. It has the lowest possible growth rate. Worst case runtime is its opposite (we usually use the worst case runtime as the upper bound for our asymptotic runtime). </a:t>
            </a:r>
          </a:p>
          <a:p>
            <a:endParaRPr lang="en-US" altLang="en-US" dirty="0"/>
          </a:p>
          <a:p>
            <a:r>
              <a:rPr lang="en-US" altLang="en-US" dirty="0"/>
              <a:t>Average case runtime = </a:t>
            </a:r>
          </a:p>
          <a:p>
            <a:r>
              <a:rPr lang="en-US" altLang="en-US" dirty="0"/>
              <a:t> </a:t>
            </a:r>
          </a:p>
          <a:p>
            <a:r>
              <a:rPr lang="en-US" altLang="en-US" dirty="0"/>
              <a:t>(𝑡ℎ𝑒 𝑠𝑢𝑚 𝑜𝑓 𝑎𝑙𝑙 𝑡ℎ𝑒 𝑟𝑢𝑛𝑡𝑖𝑚𝑒 𝑓𝑟𝑜𝑚 𝑒𝑎𝑐ℎ 𝑖𝑛𝑝𝑢𝑡)/(𝑡ℎ𝑒 𝑛𝑢𝑚𝑏𝑒𝑟 𝑜𝑓 𝑝𝑜𝑠𝑠𝑖𝑏𝑙𝑒 𝑖𝑛𝑝𝑢𝑡)</a:t>
            </a:r>
          </a:p>
          <a:p>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53E9E32F-D05E-42B5-A8A6-94893B6E92E5}" type="slidenum">
              <a:rPr kumimoji="0" lang="en-US" altLang="en-US" smtClean="0">
                <a:latin typeface="Times New Roman" panose="02020603050405020304" pitchFamily="18" charset="0"/>
              </a:rPr>
              <a:pPr>
                <a:spcBef>
                  <a:spcPct val="0"/>
                </a:spcBef>
              </a:pPr>
              <a:t>63</a:t>
            </a:fld>
            <a:endParaRPr kumimoji="0" lang="en-US" altLang="en-US">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Each probability value must be between (inclusive) 0 and 1. All probability values must add up to 1. </a:t>
            </a:r>
          </a:p>
          <a:p>
            <a:r>
              <a:rPr kumimoji="0" lang="th-TH" altLang="en-US" dirty="0">
                <a:latin typeface="Angsana New" panose="02020603050405020304" pitchFamily="18" charset="-34"/>
              </a:rPr>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defTabSz="931863">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defTabSz="931863">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defTabSz="931863"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a:spcBef>
                <a:spcPct val="0"/>
              </a:spcBef>
            </a:pPr>
            <a:fld id="{C0FFEEE4-11FA-4DF1-A415-AED2402021F8}" type="slidenum">
              <a:rPr kumimoji="0" lang="en-US" altLang="en-US" smtClean="0">
                <a:latin typeface="Times New Roman" panose="02020603050405020304" pitchFamily="18" charset="0"/>
              </a:rPr>
              <a:pPr>
                <a:spcBef>
                  <a:spcPct val="0"/>
                </a:spcBef>
              </a:pPr>
              <a:t>64</a:t>
            </a:fld>
            <a:endParaRPr kumimoji="0" lang="en-US" altLang="en-US">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69</a:t>
            </a:fld>
            <a:endParaRPr lang="en-US" altLang="en-US"/>
          </a:p>
        </p:txBody>
      </p:sp>
    </p:spTree>
    <p:extLst>
      <p:ext uri="{BB962C8B-B14F-4D97-AF65-F5344CB8AC3E}">
        <p14:creationId xmlns:p14="http://schemas.microsoft.com/office/powerpoint/2010/main" val="18948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lvl="0"/>
            <a:r>
              <a:rPr kumimoji="1" lang="en-US" sz="1200" kern="1200" dirty="0">
                <a:solidFill>
                  <a:schemeClr val="tx1"/>
                </a:solidFill>
                <a:effectLst/>
                <a:latin typeface="Arial" pitchFamily="34" charset="0"/>
                <a:ea typeface="+mn-ea"/>
                <a:cs typeface="Angsana New" pitchFamily="18" charset="-34"/>
              </a:rPr>
              <a:t>Estimate the running time of each component of the code and add them all up. Or,  </a:t>
            </a:r>
          </a:p>
          <a:p>
            <a:pPr lvl="0"/>
            <a:endParaRPr kumimoji="1" lang="en-US" sz="1200" kern="1200" dirty="0">
              <a:solidFill>
                <a:schemeClr val="tx1"/>
              </a:solidFill>
              <a:effectLst/>
              <a:latin typeface="Arial" pitchFamily="34" charset="0"/>
              <a:ea typeface="+mn-ea"/>
              <a:cs typeface="Angsana New" pitchFamily="18" charset="-34"/>
            </a:endParaRPr>
          </a:p>
          <a:p>
            <a:pPr lvl="0"/>
            <a:r>
              <a:rPr kumimoji="1" lang="en-US" sz="1200" kern="1200" dirty="0">
                <a:solidFill>
                  <a:schemeClr val="tx1"/>
                </a:solidFill>
                <a:effectLst/>
                <a:latin typeface="Arial" pitchFamily="34" charset="0"/>
                <a:ea typeface="+mn-ea"/>
                <a:cs typeface="Angsana New" pitchFamily="18" charset="-34"/>
              </a:rPr>
              <a:t>choose a representative statement of the code and estimate the running time of that statement only. </a:t>
            </a:r>
          </a:p>
          <a:p>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6</a:t>
            </a:fld>
            <a:endParaRPr lang="en-US" altLang="en-US"/>
          </a:p>
        </p:txBody>
      </p:sp>
    </p:spTree>
    <p:extLst>
      <p:ext uri="{BB962C8B-B14F-4D97-AF65-F5344CB8AC3E}">
        <p14:creationId xmlns:p14="http://schemas.microsoft.com/office/powerpoint/2010/main" val="244264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ตัวแทนรูปบนสไลด์ 1"/>
          <p:cNvSpPr>
            <a:spLocks noGrp="1" noRot="1" noChangeAspect="1" noTextEdit="1"/>
          </p:cNvSpPr>
          <p:nvPr>
            <p:ph type="sldImg"/>
          </p:nvPr>
        </p:nvSpPr>
        <p:spPr>
          <a:ln/>
        </p:spPr>
      </p:sp>
      <p:sp>
        <p:nvSpPr>
          <p:cNvPr id="1638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Line 3: </a:t>
            </a:r>
            <a:r>
              <a:rPr kumimoji="1" lang="en-US" sz="1200" kern="1200" dirty="0">
                <a:solidFill>
                  <a:schemeClr val="tx1"/>
                </a:solidFill>
                <a:effectLst/>
                <a:latin typeface="Arial" pitchFamily="34" charset="0"/>
                <a:ea typeface="+mn-ea"/>
                <a:cs typeface="Angsana New" pitchFamily="18" charset="-34"/>
              </a:rPr>
              <a:t>Variable declaration and assignment. Assume a variable declaration and an assignment each consumes 1 unit of time. This line of code hence takes 2 units of time to run. </a:t>
            </a:r>
          </a:p>
          <a:p>
            <a:endParaRPr lang="en-US" altLang="en-US" dirty="0"/>
          </a:p>
          <a:p>
            <a:r>
              <a:rPr lang="en-US" altLang="en-US" dirty="0"/>
              <a:t>Line 4: the same as line 3. Therefore, it consumes 2 units of time.</a:t>
            </a:r>
            <a:endParaRPr lang="th-TH" altLang="en-US" dirty="0"/>
          </a:p>
          <a:p>
            <a:endParaRPr lang="th-TH" altLang="en-US" dirty="0"/>
          </a:p>
          <a:p>
            <a:r>
              <a:rPr lang="en-US" altLang="en-US" dirty="0"/>
              <a:t>Line 5: This involves a for loop:</a:t>
            </a:r>
          </a:p>
          <a:p>
            <a:r>
              <a:rPr lang="en-US" altLang="en-US" dirty="0"/>
              <a:t>- Declaration and initialization of variable “</a:t>
            </a:r>
            <a:r>
              <a:rPr lang="en-US" altLang="en-US" dirty="0" err="1"/>
              <a:t>i</a:t>
            </a:r>
            <a:r>
              <a:rPr lang="en-US" altLang="en-US" dirty="0"/>
              <a:t>”. Both of these are performed only once. So the time is 2 units (1 for declaration and the other unit is for initialization). </a:t>
            </a:r>
          </a:p>
          <a:p>
            <a:r>
              <a:rPr lang="en-US" altLang="en-US" dirty="0"/>
              <a:t>- Conditional testing of “</a:t>
            </a:r>
            <a:r>
              <a:rPr lang="en-US" altLang="en-US" dirty="0" err="1"/>
              <a:t>i</a:t>
            </a:r>
            <a:r>
              <a:rPr lang="en-US" altLang="en-US" dirty="0"/>
              <a:t>”. The first test takes place when the value of “</a:t>
            </a:r>
            <a:r>
              <a:rPr lang="en-US" altLang="en-US" dirty="0" err="1"/>
              <a:t>i</a:t>
            </a:r>
            <a:r>
              <a:rPr lang="en-US" altLang="en-US" dirty="0"/>
              <a:t>” is 0. The last test takes place when the value of “</a:t>
            </a:r>
            <a:r>
              <a:rPr lang="en-US" altLang="en-US" dirty="0" err="1"/>
              <a:t>i</a:t>
            </a:r>
            <a:r>
              <a:rPr lang="en-US" altLang="en-US" dirty="0"/>
              <a:t>” is equal to n. If we let each conditional testing consume 1 unit of time, this part of the program consumes n+1 units of time.</a:t>
            </a:r>
          </a:p>
          <a:p>
            <a:r>
              <a:rPr lang="en-US" altLang="en-US" dirty="0"/>
              <a:t>- Increment the value of “</a:t>
            </a:r>
            <a:r>
              <a:rPr lang="en-US" altLang="en-US" dirty="0" err="1"/>
              <a:t>i</a:t>
            </a:r>
            <a:r>
              <a:rPr lang="en-US" altLang="en-US" dirty="0"/>
              <a:t>” by 1. This part of the code is executed every time before starting the next iteration. The first time takes place when the value of “</a:t>
            </a:r>
            <a:r>
              <a:rPr lang="en-US" altLang="en-US" dirty="0" err="1"/>
              <a:t>i</a:t>
            </a:r>
            <a:r>
              <a:rPr lang="en-US" altLang="en-US" dirty="0"/>
              <a:t>” is 0. The last time this code gets executed is when the value of “</a:t>
            </a:r>
            <a:r>
              <a:rPr lang="en-US" altLang="en-US" dirty="0" err="1"/>
              <a:t>i</a:t>
            </a:r>
            <a:r>
              <a:rPr lang="en-US" altLang="en-US" dirty="0"/>
              <a:t>” is n-1. If an increment operation takes 1 unit of time, then</a:t>
            </a:r>
            <a:r>
              <a:rPr lang="th-TH" altLang="en-US" dirty="0"/>
              <a:t> </a:t>
            </a:r>
            <a:r>
              <a:rPr lang="en-US" altLang="en-US" dirty="0"/>
              <a:t>all increments take n units of time. </a:t>
            </a:r>
          </a:p>
          <a:p>
            <a:endParaRPr lang="en-US" altLang="en-US" dirty="0"/>
          </a:p>
          <a:p>
            <a:r>
              <a:rPr lang="en-US" altLang="en-US" dirty="0"/>
              <a:t>The total time (our estimated unit time) for the execution of line 5 is 2+(n+1)+n, which is equal to 2n+3. </a:t>
            </a:r>
          </a:p>
          <a:p>
            <a:endParaRPr lang="en-US" altLang="en-US" dirty="0"/>
          </a:p>
          <a:p>
            <a:r>
              <a:rPr lang="en-US" altLang="en-US" dirty="0"/>
              <a:t>Line 6: </a:t>
            </a:r>
            <a:r>
              <a:rPr kumimoji="1" lang="en-US" sz="1200" kern="1200" dirty="0">
                <a:solidFill>
                  <a:schemeClr val="tx1"/>
                </a:solidFill>
                <a:effectLst/>
                <a:latin typeface="Arial" pitchFamily="34" charset="0"/>
                <a:ea typeface="+mn-ea"/>
                <a:cs typeface="Angsana New" pitchFamily="18" charset="-34"/>
              </a:rPr>
              <a:t>contains an addition and an assignment (hence 2 unit of time), repeated inside a loop (iterates n times). Therefore, the total unit time is 2n.</a:t>
            </a:r>
          </a:p>
          <a:p>
            <a:endParaRPr lang="en-US" altLang="en-US" dirty="0"/>
          </a:p>
          <a:p>
            <a:r>
              <a:rPr lang="en-US" altLang="en-US" dirty="0"/>
              <a:t>Line 7: </a:t>
            </a:r>
            <a:r>
              <a:rPr kumimoji="1" lang="en-US" sz="1200" kern="1200" dirty="0">
                <a:solidFill>
                  <a:schemeClr val="tx1"/>
                </a:solidFill>
                <a:effectLst/>
                <a:latin typeface="Arial" pitchFamily="34" charset="0"/>
                <a:ea typeface="+mn-ea"/>
                <a:cs typeface="Angsana New" pitchFamily="18" charset="-34"/>
              </a:rPr>
              <a:t>contains a division and a return statement (2 units of time together, assuming each takes 1 unit of time)</a:t>
            </a:r>
            <a:r>
              <a:rPr lang="en-US" altLang="en-US" dirty="0"/>
              <a:t>. </a:t>
            </a:r>
          </a:p>
          <a:p>
            <a:endParaRPr lang="en-US" altLang="en-US" dirty="0"/>
          </a:p>
          <a:p>
            <a:r>
              <a:rPr lang="en-US" altLang="en-US" dirty="0"/>
              <a:t>Adding everything, we get 2+2+(2n+3)+2n+2, which is 4n+9 units of time. But this is impractical. It has too much work. </a:t>
            </a:r>
          </a:p>
          <a:p>
            <a:endParaRPr lang="en-US" altLang="en-US" dirty="0"/>
          </a:p>
          <a:p>
            <a:endParaRPr lang="en-US" altLang="en-US" dirty="0"/>
          </a:p>
          <a:p>
            <a:endParaRPr lang="en-US" altLang="en-US" dirty="0"/>
          </a:p>
        </p:txBody>
      </p:sp>
      <p:sp>
        <p:nvSpPr>
          <p:cNvPr id="16388"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E2317F50-1BF6-4B7A-8111-8BFEA54B5384}" type="slidenum">
              <a:rPr kumimoji="0" lang="en-US" altLang="en-US" sz="1200" smtClean="0"/>
              <a:pPr/>
              <a:t>7</a:t>
            </a:fld>
            <a:endParaRPr kumimoji="0"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ตัวแทนรูปบนสไลด์ 1"/>
          <p:cNvSpPr>
            <a:spLocks noGrp="1" noRot="1" noChangeAspect="1" noTextEdit="1"/>
          </p:cNvSpPr>
          <p:nvPr>
            <p:ph type="sldImg"/>
          </p:nvPr>
        </p:nvSpPr>
        <p:spPr>
          <a:ln/>
        </p:spPr>
      </p:sp>
      <p:sp>
        <p:nvSpPr>
          <p:cNvPr id="1843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Now, let’s try the method that estimates the running time of a representative statement only. </a:t>
            </a:r>
            <a:endParaRPr lang="en-US" altLang="en-US" dirty="0"/>
          </a:p>
          <a:p>
            <a:endParaRPr lang="en-US" altLang="en-US" dirty="0"/>
          </a:p>
          <a:p>
            <a:r>
              <a:rPr lang="en-US" altLang="en-US" dirty="0"/>
              <a:t>Line 6 </a:t>
            </a:r>
            <a:r>
              <a:rPr kumimoji="1" lang="en-US" sz="1200" kern="1200" dirty="0">
                <a:solidFill>
                  <a:schemeClr val="tx1"/>
                </a:solidFill>
                <a:effectLst/>
                <a:latin typeface="Arial" pitchFamily="34" charset="0"/>
                <a:ea typeface="+mn-ea"/>
                <a:cs typeface="Angsana New" pitchFamily="18" charset="-34"/>
              </a:rPr>
              <a:t>is the program’s representative since it runs in a loop and hence contributes more to the running time. </a:t>
            </a:r>
            <a:endParaRPr lang="en-US" altLang="en-US" dirty="0"/>
          </a:p>
          <a:p>
            <a:endParaRPr lang="en-US" altLang="en-US" dirty="0"/>
          </a:p>
          <a:p>
            <a:r>
              <a:rPr lang="en-US" altLang="en-US" dirty="0"/>
              <a:t>The runtime for this representative statement is 2n.  </a:t>
            </a:r>
          </a:p>
          <a:p>
            <a:endParaRPr lang="en-US" altLang="en-US" dirty="0"/>
          </a:p>
        </p:txBody>
      </p:sp>
      <p:sp>
        <p:nvSpPr>
          <p:cNvPr id="18436" name="ตัวแทนหมายเลขสไลด์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anose="02020603050405020304" pitchFamily="18" charset="0"/>
                <a:cs typeface="Angsana New" panose="02020603050405020304" pitchFamily="18" charset="-34"/>
              </a:defRPr>
            </a:lvl1pPr>
            <a:lvl2pPr marL="742950" indent="-285750" defTabSz="931863">
              <a:defRPr kumimoji="1" sz="2400">
                <a:solidFill>
                  <a:schemeClr val="tx1"/>
                </a:solidFill>
                <a:latin typeface="Times New Roman" panose="02020603050405020304" pitchFamily="18" charset="0"/>
                <a:cs typeface="Angsana New" panose="02020603050405020304" pitchFamily="18" charset="-34"/>
              </a:defRPr>
            </a:lvl2pPr>
            <a:lvl3pPr marL="1143000" indent="-228600" defTabSz="931863">
              <a:defRPr kumimoji="1" sz="2400">
                <a:solidFill>
                  <a:schemeClr val="tx1"/>
                </a:solidFill>
                <a:latin typeface="Times New Roman" panose="02020603050405020304" pitchFamily="18" charset="0"/>
                <a:cs typeface="Angsana New" panose="02020603050405020304" pitchFamily="18" charset="-34"/>
              </a:defRPr>
            </a:lvl3pPr>
            <a:lvl4pPr marL="1600200" indent="-228600" defTabSz="931863">
              <a:defRPr kumimoji="1" sz="2400">
                <a:solidFill>
                  <a:schemeClr val="tx1"/>
                </a:solidFill>
                <a:latin typeface="Times New Roman" panose="02020603050405020304" pitchFamily="18" charset="0"/>
                <a:cs typeface="Angsana New" panose="02020603050405020304" pitchFamily="18" charset="-34"/>
              </a:defRPr>
            </a:lvl4pPr>
            <a:lvl5pPr marL="2057400" indent="-228600" defTabSz="931863">
              <a:defRPr kumimoji="1" sz="2400">
                <a:solidFill>
                  <a:schemeClr val="tx1"/>
                </a:solidFill>
                <a:latin typeface="Times New Roman" panose="02020603050405020304" pitchFamily="18" charset="0"/>
                <a:cs typeface="Angsana New" panose="02020603050405020304" pitchFamily="18" charset="-34"/>
              </a:defRPr>
            </a:lvl5pPr>
            <a:lvl6pPr marL="25146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defTabSz="931863"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fld id="{BEB1C4D2-AC7D-463A-921E-FD5C0A402A62}" type="slidenum">
              <a:rPr kumimoji="0" lang="en-US" altLang="en-US" sz="1200" smtClean="0"/>
              <a:pPr/>
              <a:t>8</a:t>
            </a:fld>
            <a:endParaRPr kumimoji="0"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10"/>
          </p:nvPr>
        </p:nvSpPr>
        <p:spPr/>
        <p:txBody>
          <a:bodyPr/>
          <a:lstStyle/>
          <a:p>
            <a:pPr>
              <a:defRPr/>
            </a:pPr>
            <a:fld id="{31A69B5B-F7AA-4DEA-B507-DF5896972E0D}" type="slidenum">
              <a:rPr lang="en-US" altLang="en-US" smtClean="0"/>
              <a:pPr>
                <a:defRPr/>
              </a:pPr>
              <a:t>9</a:t>
            </a:fld>
            <a:endParaRPr lang="en-US" altLang="en-US"/>
          </a:p>
        </p:txBody>
      </p:sp>
    </p:spTree>
    <p:extLst>
      <p:ext uri="{BB962C8B-B14F-4D97-AF65-F5344CB8AC3E}">
        <p14:creationId xmlns:p14="http://schemas.microsoft.com/office/powerpoint/2010/main" val="137768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8763"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 name="Arc 3"/>
          <p:cNvSpPr>
            <a:spLocks/>
          </p:cNvSpPr>
          <p:nvPr/>
        </p:nvSpPr>
        <p:spPr bwMode="auto">
          <a:xfrm>
            <a:off x="0" y="842963"/>
            <a:ext cx="2897188" cy="60150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3076" name="Rectangle 4"/>
          <p:cNvSpPr>
            <a:spLocks noGrp="1" noChangeArrowheads="1"/>
          </p:cNvSpPr>
          <p:nvPr>
            <p:ph type="ctrTitle" sz="quarter"/>
          </p:nvPr>
        </p:nvSpPr>
        <p:spPr>
          <a:xfrm>
            <a:off x="2743200" y="427038"/>
            <a:ext cx="6399213" cy="1524000"/>
          </a:xfrm>
        </p:spPr>
        <p:txBody>
          <a:bodyPr anchor="b"/>
          <a:lstStyle>
            <a:lvl1pPr>
              <a:lnSpc>
                <a:spcPct val="80000"/>
              </a:lnSpc>
              <a:defRPr sz="6600"/>
            </a:lvl1pPr>
          </a:lstStyle>
          <a:p>
            <a:r>
              <a:rPr lang="en-US"/>
              <a:t>Click to edit Master title style</a:t>
            </a:r>
          </a:p>
        </p:txBody>
      </p:sp>
      <p:sp>
        <p:nvSpPr>
          <p:cNvPr id="3077" name="Rectangle 5"/>
          <p:cNvSpPr>
            <a:spLocks noGrp="1" noChangeArrowheads="1"/>
          </p:cNvSpPr>
          <p:nvPr>
            <p:ph type="subTitle" sz="quarter" idx="1"/>
          </p:nvPr>
        </p:nvSpPr>
        <p:spPr>
          <a:xfrm>
            <a:off x="4191000" y="1828800"/>
            <a:ext cx="4572000" cy="1752600"/>
          </a:xfrm>
        </p:spPr>
        <p:txBody>
          <a:bodyPr/>
          <a:lstStyle>
            <a:lvl1pPr marL="0" indent="0">
              <a:buFont typeface="Wingdings" pitchFamily="2" charset="2"/>
              <a:buNone/>
              <a:defRPr sz="2400"/>
            </a:lvl1pPr>
          </a:lstStyle>
          <a:p>
            <a:r>
              <a:rPr lang="en-US"/>
              <a:t>Click to edit Master subtitle style</a:t>
            </a:r>
          </a:p>
        </p:txBody>
      </p:sp>
      <p:sp>
        <p:nvSpPr>
          <p:cNvPr id="6" name="Rectangle 6"/>
          <p:cNvSpPr>
            <a:spLocks noGrp="1" noChangeArrowheads="1"/>
          </p:cNvSpPr>
          <p:nvPr>
            <p:ph type="dt" sz="quarter" idx="10"/>
          </p:nvPr>
        </p:nvSpPr>
        <p:spPr/>
        <p:txBody>
          <a:bodyPr/>
          <a:lstStyle>
            <a:lvl1pPr>
              <a:defRPr/>
            </a:lvl1pPr>
          </a:lstStyle>
          <a:p>
            <a:pPr>
              <a:defRPr/>
            </a:pPr>
            <a:fld id="{D9D66A22-CDE5-4C3E-A94C-1B83B51712AB}" type="datetime1">
              <a:rPr lang="en-US"/>
              <a:pPr>
                <a:defRPr/>
              </a:pPr>
              <a:t>8/5/2018</a:t>
            </a:fld>
            <a:endParaRPr lang="en-US"/>
          </a:p>
        </p:txBody>
      </p:sp>
      <p:sp>
        <p:nvSpPr>
          <p:cNvPr id="7" name="Rectangle 7"/>
          <p:cNvSpPr>
            <a:spLocks noGrp="1" noChangeArrowheads="1"/>
          </p:cNvSpPr>
          <p:nvPr>
            <p:ph type="ftr" sz="quarter" idx="11"/>
          </p:nvPr>
        </p:nvSpPr>
        <p:spPr/>
        <p:txBody>
          <a:bodyPr/>
          <a:lstStyle>
            <a:lvl1pPr>
              <a:defRPr/>
            </a:lvl1pPr>
          </a:lstStyle>
          <a:p>
            <a:pPr>
              <a:defRPr/>
            </a:pPr>
            <a:r>
              <a:rPr lang="en-US"/>
              <a:t>Vishnu Kotrajaras, PhD.</a:t>
            </a:r>
          </a:p>
        </p:txBody>
      </p:sp>
      <p:sp>
        <p:nvSpPr>
          <p:cNvPr id="8" name="Rectangle 8"/>
          <p:cNvSpPr>
            <a:spLocks noGrp="1" noChangeArrowheads="1"/>
          </p:cNvSpPr>
          <p:nvPr>
            <p:ph type="sldNum" sz="quarter" idx="12"/>
          </p:nvPr>
        </p:nvSpPr>
        <p:spPr/>
        <p:txBody>
          <a:bodyPr/>
          <a:lstStyle>
            <a:lvl1pPr>
              <a:defRPr/>
            </a:lvl1pPr>
          </a:lstStyle>
          <a:p>
            <a:pPr>
              <a:defRPr/>
            </a:pPr>
            <a:fld id="{EB080194-120C-4F3C-9AFF-9917DFDB687C}" type="slidenum">
              <a:rPr lang="en-US" altLang="en-US"/>
              <a:pPr>
                <a:defRPr/>
              </a:pPr>
              <a:t>‹#›</a:t>
            </a:fld>
            <a:endParaRPr lang="en-US" altLang="en-US"/>
          </a:p>
        </p:txBody>
      </p:sp>
    </p:spTree>
    <p:extLst>
      <p:ext uri="{BB962C8B-B14F-4D97-AF65-F5344CB8AC3E}">
        <p14:creationId xmlns:p14="http://schemas.microsoft.com/office/powerpoint/2010/main" val="126986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p:cNvSpPr>
            <a:spLocks noGrp="1" noChangeArrowheads="1"/>
          </p:cNvSpPr>
          <p:nvPr>
            <p:ph type="dt" sz="half" idx="10"/>
          </p:nvPr>
        </p:nvSpPr>
        <p:spPr>
          <a:ln/>
        </p:spPr>
        <p:txBody>
          <a:bodyPr/>
          <a:lstStyle>
            <a:lvl1pPr>
              <a:defRPr/>
            </a:lvl1pPr>
          </a:lstStyle>
          <a:p>
            <a:pPr>
              <a:defRPr/>
            </a:pPr>
            <a:fld id="{4196A602-835A-4274-BE55-46138FB1572E}" type="datetime1">
              <a:rPr lang="en-US"/>
              <a:pPr>
                <a:defRPr/>
              </a:pPr>
              <a:t>8/5/2018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6" name="Rectangle 7"/>
          <p:cNvSpPr>
            <a:spLocks noGrp="1" noChangeArrowheads="1"/>
          </p:cNvSpPr>
          <p:nvPr>
            <p:ph type="sldNum" sz="quarter" idx="12"/>
          </p:nvPr>
        </p:nvSpPr>
        <p:spPr>
          <a:ln/>
        </p:spPr>
        <p:txBody>
          <a:bodyPr/>
          <a:lstStyle>
            <a:lvl1pPr>
              <a:defRPr/>
            </a:lvl1pPr>
          </a:lstStyle>
          <a:p>
            <a:pPr>
              <a:defRPr/>
            </a:pPr>
            <a:fld id="{DBE4688A-9801-41B8-9305-547A74932770}" type="slidenum">
              <a:rPr lang="en-US" altLang="en-US"/>
              <a:pPr>
                <a:defRPr/>
              </a:pPr>
              <a:t>‹#›</a:t>
            </a:fld>
            <a:endParaRPr lang="en-US" altLang="en-US"/>
          </a:p>
        </p:txBody>
      </p:sp>
    </p:spTree>
    <p:extLst>
      <p:ext uri="{BB962C8B-B14F-4D97-AF65-F5344CB8AC3E}">
        <p14:creationId xmlns:p14="http://schemas.microsoft.com/office/powerpoint/2010/main" val="24112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609600"/>
            <a:ext cx="1524000" cy="5486400"/>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2819400" y="609600"/>
            <a:ext cx="4419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p:cNvSpPr>
            <a:spLocks noGrp="1" noChangeArrowheads="1"/>
          </p:cNvSpPr>
          <p:nvPr>
            <p:ph type="dt" sz="half" idx="10"/>
          </p:nvPr>
        </p:nvSpPr>
        <p:spPr>
          <a:ln/>
        </p:spPr>
        <p:txBody>
          <a:bodyPr/>
          <a:lstStyle>
            <a:lvl1pPr>
              <a:defRPr/>
            </a:lvl1pPr>
          </a:lstStyle>
          <a:p>
            <a:pPr>
              <a:defRPr/>
            </a:pPr>
            <a:fld id="{512DA8F9-DC27-40A4-AF9F-76F70E8E332F}" type="datetime1">
              <a:rPr lang="en-US"/>
              <a:pPr>
                <a:defRPr/>
              </a:pPr>
              <a:t>8/5/2018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6" name="Rectangle 7"/>
          <p:cNvSpPr>
            <a:spLocks noGrp="1" noChangeArrowheads="1"/>
          </p:cNvSpPr>
          <p:nvPr>
            <p:ph type="sldNum" sz="quarter" idx="12"/>
          </p:nvPr>
        </p:nvSpPr>
        <p:spPr>
          <a:ln/>
        </p:spPr>
        <p:txBody>
          <a:bodyPr/>
          <a:lstStyle>
            <a:lvl1pPr>
              <a:defRPr/>
            </a:lvl1pPr>
          </a:lstStyle>
          <a:p>
            <a:pPr>
              <a:defRPr/>
            </a:pPr>
            <a:fld id="{925B48F9-0468-4EF0-BF39-D9B3281B04F7}" type="slidenum">
              <a:rPr lang="en-US" altLang="en-US"/>
              <a:pPr>
                <a:defRPr/>
              </a:pPr>
              <a:t>‹#›</a:t>
            </a:fld>
            <a:endParaRPr lang="en-US" altLang="en-US"/>
          </a:p>
        </p:txBody>
      </p:sp>
    </p:spTree>
    <p:extLst>
      <p:ext uri="{BB962C8B-B14F-4D97-AF65-F5344CB8AC3E}">
        <p14:creationId xmlns:p14="http://schemas.microsoft.com/office/powerpoint/2010/main" val="175904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p:cNvSpPr>
            <a:spLocks noGrp="1" noChangeArrowheads="1"/>
          </p:cNvSpPr>
          <p:nvPr>
            <p:ph type="dt" sz="half" idx="10"/>
          </p:nvPr>
        </p:nvSpPr>
        <p:spPr>
          <a:ln/>
        </p:spPr>
        <p:txBody>
          <a:bodyPr/>
          <a:lstStyle>
            <a:lvl1pPr>
              <a:defRPr/>
            </a:lvl1pPr>
          </a:lstStyle>
          <a:p>
            <a:pPr>
              <a:defRPr/>
            </a:pPr>
            <a:fld id="{5F5A6171-A2B9-44AF-8FE3-A60C69195F3D}" type="datetime1">
              <a:rPr lang="en-US"/>
              <a:pPr>
                <a:defRPr/>
              </a:pPr>
              <a:t>8/5/2018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6" name="Rectangle 7"/>
          <p:cNvSpPr>
            <a:spLocks noGrp="1" noChangeArrowheads="1"/>
          </p:cNvSpPr>
          <p:nvPr>
            <p:ph type="sldNum" sz="quarter" idx="12"/>
          </p:nvPr>
        </p:nvSpPr>
        <p:spPr>
          <a:ln/>
        </p:spPr>
        <p:txBody>
          <a:bodyPr/>
          <a:lstStyle>
            <a:lvl1pPr>
              <a:defRPr/>
            </a:lvl1pPr>
          </a:lstStyle>
          <a:p>
            <a:pPr>
              <a:defRPr/>
            </a:pPr>
            <a:fld id="{343AE959-F146-490D-AAAD-1472348761CC}" type="slidenum">
              <a:rPr lang="en-US" altLang="en-US"/>
              <a:pPr>
                <a:defRPr/>
              </a:pPr>
              <a:t>‹#›</a:t>
            </a:fld>
            <a:endParaRPr lang="en-US" altLang="en-US"/>
          </a:p>
        </p:txBody>
      </p:sp>
    </p:spTree>
    <p:extLst>
      <p:ext uri="{BB962C8B-B14F-4D97-AF65-F5344CB8AC3E}">
        <p14:creationId xmlns:p14="http://schemas.microsoft.com/office/powerpoint/2010/main" val="417327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8D1565D6-47C7-4C1E-BAC4-146BC57810FD}" type="datetime1">
              <a:rPr lang="en-US"/>
              <a:pPr>
                <a:defRPr/>
              </a:pPr>
              <a:t>8/5/2018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6" name="Rectangle 7"/>
          <p:cNvSpPr>
            <a:spLocks noGrp="1" noChangeArrowheads="1"/>
          </p:cNvSpPr>
          <p:nvPr>
            <p:ph type="sldNum" sz="quarter" idx="12"/>
          </p:nvPr>
        </p:nvSpPr>
        <p:spPr>
          <a:ln/>
        </p:spPr>
        <p:txBody>
          <a:bodyPr/>
          <a:lstStyle>
            <a:lvl1pPr>
              <a:defRPr/>
            </a:lvl1pPr>
          </a:lstStyle>
          <a:p>
            <a:pPr>
              <a:defRPr/>
            </a:pPr>
            <a:fld id="{5E3F2D4E-ED23-439E-8009-379F8F25605E}" type="slidenum">
              <a:rPr lang="en-US" altLang="en-US"/>
              <a:pPr>
                <a:defRPr/>
              </a:pPr>
              <a:t>‹#›</a:t>
            </a:fld>
            <a:endParaRPr lang="en-US" altLang="en-US"/>
          </a:p>
        </p:txBody>
      </p:sp>
    </p:spTree>
    <p:extLst>
      <p:ext uri="{BB962C8B-B14F-4D97-AF65-F5344CB8AC3E}">
        <p14:creationId xmlns:p14="http://schemas.microsoft.com/office/powerpoint/2010/main" val="27836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Rectangle 5"/>
          <p:cNvSpPr>
            <a:spLocks noGrp="1" noChangeArrowheads="1"/>
          </p:cNvSpPr>
          <p:nvPr>
            <p:ph type="dt" sz="half" idx="10"/>
          </p:nvPr>
        </p:nvSpPr>
        <p:spPr>
          <a:ln/>
        </p:spPr>
        <p:txBody>
          <a:bodyPr/>
          <a:lstStyle>
            <a:lvl1pPr>
              <a:defRPr/>
            </a:lvl1pPr>
          </a:lstStyle>
          <a:p>
            <a:pPr>
              <a:defRPr/>
            </a:pPr>
            <a:fld id="{0AB0384D-D935-493D-9F00-F547C0AACE67}" type="datetime1">
              <a:rPr lang="en-US"/>
              <a:pPr>
                <a:defRPr/>
              </a:pPr>
              <a:t>8/5/2018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7" name="Rectangle 7"/>
          <p:cNvSpPr>
            <a:spLocks noGrp="1" noChangeArrowheads="1"/>
          </p:cNvSpPr>
          <p:nvPr>
            <p:ph type="sldNum" sz="quarter" idx="12"/>
          </p:nvPr>
        </p:nvSpPr>
        <p:spPr>
          <a:ln/>
        </p:spPr>
        <p:txBody>
          <a:bodyPr/>
          <a:lstStyle>
            <a:lvl1pPr>
              <a:defRPr/>
            </a:lvl1pPr>
          </a:lstStyle>
          <a:p>
            <a:pPr>
              <a:defRPr/>
            </a:pPr>
            <a:fld id="{528C83CB-89C8-4034-8BA1-7D61725F03A5}" type="slidenum">
              <a:rPr lang="en-US" altLang="en-US"/>
              <a:pPr>
                <a:defRPr/>
              </a:pPr>
              <a:t>‹#›</a:t>
            </a:fld>
            <a:endParaRPr lang="en-US" altLang="en-US"/>
          </a:p>
        </p:txBody>
      </p:sp>
    </p:spTree>
    <p:extLst>
      <p:ext uri="{BB962C8B-B14F-4D97-AF65-F5344CB8AC3E}">
        <p14:creationId xmlns:p14="http://schemas.microsoft.com/office/powerpoint/2010/main" val="10718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Rectangle 5"/>
          <p:cNvSpPr>
            <a:spLocks noGrp="1" noChangeArrowheads="1"/>
          </p:cNvSpPr>
          <p:nvPr>
            <p:ph type="dt" sz="half" idx="10"/>
          </p:nvPr>
        </p:nvSpPr>
        <p:spPr>
          <a:ln/>
        </p:spPr>
        <p:txBody>
          <a:bodyPr/>
          <a:lstStyle>
            <a:lvl1pPr>
              <a:defRPr/>
            </a:lvl1pPr>
          </a:lstStyle>
          <a:p>
            <a:pPr>
              <a:defRPr/>
            </a:pPr>
            <a:fld id="{96AA50D1-2E84-4AD8-9FC7-55315E7CA4F4}" type="datetime1">
              <a:rPr lang="en-US"/>
              <a:pPr>
                <a:defRPr/>
              </a:pPr>
              <a:t>8/5/2018</a:t>
            </a:fld>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9" name="Rectangle 7"/>
          <p:cNvSpPr>
            <a:spLocks noGrp="1" noChangeArrowheads="1"/>
          </p:cNvSpPr>
          <p:nvPr>
            <p:ph type="sldNum" sz="quarter" idx="12"/>
          </p:nvPr>
        </p:nvSpPr>
        <p:spPr>
          <a:ln/>
        </p:spPr>
        <p:txBody>
          <a:bodyPr/>
          <a:lstStyle>
            <a:lvl1pPr>
              <a:defRPr/>
            </a:lvl1pPr>
          </a:lstStyle>
          <a:p>
            <a:pPr>
              <a:defRPr/>
            </a:pPr>
            <a:fld id="{7F50D48F-39B6-4711-B259-C80BECC7F5B6}" type="slidenum">
              <a:rPr lang="en-US" altLang="en-US"/>
              <a:pPr>
                <a:defRPr/>
              </a:pPr>
              <a:t>‹#›</a:t>
            </a:fld>
            <a:endParaRPr lang="en-US" altLang="en-US"/>
          </a:p>
        </p:txBody>
      </p:sp>
    </p:spTree>
    <p:extLst>
      <p:ext uri="{BB962C8B-B14F-4D97-AF65-F5344CB8AC3E}">
        <p14:creationId xmlns:p14="http://schemas.microsoft.com/office/powerpoint/2010/main" val="272404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Rectangle 5"/>
          <p:cNvSpPr>
            <a:spLocks noGrp="1" noChangeArrowheads="1"/>
          </p:cNvSpPr>
          <p:nvPr>
            <p:ph type="dt" sz="half" idx="10"/>
          </p:nvPr>
        </p:nvSpPr>
        <p:spPr>
          <a:ln/>
        </p:spPr>
        <p:txBody>
          <a:bodyPr/>
          <a:lstStyle>
            <a:lvl1pPr>
              <a:defRPr/>
            </a:lvl1pPr>
          </a:lstStyle>
          <a:p>
            <a:pPr>
              <a:defRPr/>
            </a:pPr>
            <a:fld id="{1AD23EB2-DC14-4D9C-A616-80162B735C95}" type="datetime1">
              <a:rPr lang="en-US"/>
              <a:pPr>
                <a:defRPr/>
              </a:pPr>
              <a:t>8/5/2018</a:t>
            </a:fld>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5" name="Rectangle 7"/>
          <p:cNvSpPr>
            <a:spLocks noGrp="1" noChangeArrowheads="1"/>
          </p:cNvSpPr>
          <p:nvPr>
            <p:ph type="sldNum" sz="quarter" idx="12"/>
          </p:nvPr>
        </p:nvSpPr>
        <p:spPr>
          <a:ln/>
        </p:spPr>
        <p:txBody>
          <a:bodyPr/>
          <a:lstStyle>
            <a:lvl1pPr>
              <a:defRPr/>
            </a:lvl1pPr>
          </a:lstStyle>
          <a:p>
            <a:pPr>
              <a:defRPr/>
            </a:pPr>
            <a:fld id="{9CD71687-08F2-4F55-8A32-79F5A982A335}" type="slidenum">
              <a:rPr lang="en-US" altLang="en-US"/>
              <a:pPr>
                <a:defRPr/>
              </a:pPr>
              <a:t>‹#›</a:t>
            </a:fld>
            <a:endParaRPr lang="en-US" altLang="en-US"/>
          </a:p>
        </p:txBody>
      </p:sp>
    </p:spTree>
    <p:extLst>
      <p:ext uri="{BB962C8B-B14F-4D97-AF65-F5344CB8AC3E}">
        <p14:creationId xmlns:p14="http://schemas.microsoft.com/office/powerpoint/2010/main" val="55991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4B231461-F1EE-4BCA-BFA3-E2D0725ADFE1}" type="datetime1">
              <a:rPr lang="en-US"/>
              <a:pPr>
                <a:defRPr/>
              </a:pPr>
              <a:t>8/5/2018</a:t>
            </a:fld>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4" name="Rectangle 7"/>
          <p:cNvSpPr>
            <a:spLocks noGrp="1" noChangeArrowheads="1"/>
          </p:cNvSpPr>
          <p:nvPr>
            <p:ph type="sldNum" sz="quarter" idx="12"/>
          </p:nvPr>
        </p:nvSpPr>
        <p:spPr>
          <a:ln/>
        </p:spPr>
        <p:txBody>
          <a:bodyPr/>
          <a:lstStyle>
            <a:lvl1pPr>
              <a:defRPr/>
            </a:lvl1pPr>
          </a:lstStyle>
          <a:p>
            <a:pPr>
              <a:defRPr/>
            </a:pPr>
            <a:fld id="{6F790D9D-ACE6-4A42-8BBB-A2473B46716A}" type="slidenum">
              <a:rPr lang="en-US" altLang="en-US"/>
              <a:pPr>
                <a:defRPr/>
              </a:pPr>
              <a:t>‹#›</a:t>
            </a:fld>
            <a:endParaRPr lang="en-US" altLang="en-US"/>
          </a:p>
        </p:txBody>
      </p:sp>
    </p:spTree>
    <p:extLst>
      <p:ext uri="{BB962C8B-B14F-4D97-AF65-F5344CB8AC3E}">
        <p14:creationId xmlns:p14="http://schemas.microsoft.com/office/powerpoint/2010/main" val="414962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3EC8F48F-2770-4523-AB07-CC18BE276D32}" type="datetime1">
              <a:rPr lang="en-US"/>
              <a:pPr>
                <a:defRPr/>
              </a:pPr>
              <a:t>8/5/2018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7" name="Rectangle 7"/>
          <p:cNvSpPr>
            <a:spLocks noGrp="1" noChangeArrowheads="1"/>
          </p:cNvSpPr>
          <p:nvPr>
            <p:ph type="sldNum" sz="quarter" idx="12"/>
          </p:nvPr>
        </p:nvSpPr>
        <p:spPr>
          <a:ln/>
        </p:spPr>
        <p:txBody>
          <a:bodyPr/>
          <a:lstStyle>
            <a:lvl1pPr>
              <a:defRPr/>
            </a:lvl1pPr>
          </a:lstStyle>
          <a:p>
            <a:pPr>
              <a:defRPr/>
            </a:pPr>
            <a:fld id="{EDDC20B6-A0B9-4FFC-ACEF-65A174915486}" type="slidenum">
              <a:rPr lang="en-US" altLang="en-US"/>
              <a:pPr>
                <a:defRPr/>
              </a:pPr>
              <a:t>‹#›</a:t>
            </a:fld>
            <a:endParaRPr lang="en-US" altLang="en-US"/>
          </a:p>
        </p:txBody>
      </p:sp>
    </p:spTree>
    <p:extLst>
      <p:ext uri="{BB962C8B-B14F-4D97-AF65-F5344CB8AC3E}">
        <p14:creationId xmlns:p14="http://schemas.microsoft.com/office/powerpoint/2010/main" val="172706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8953DD1A-592D-4997-BE69-3B8787BA86A7}" type="datetime1">
              <a:rPr lang="en-US"/>
              <a:pPr>
                <a:defRPr/>
              </a:pPr>
              <a:t>8/5/2018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Vishnu Kotrajaras, PhD.</a:t>
            </a:r>
          </a:p>
        </p:txBody>
      </p:sp>
      <p:sp>
        <p:nvSpPr>
          <p:cNvPr id="7" name="Rectangle 7"/>
          <p:cNvSpPr>
            <a:spLocks noGrp="1" noChangeArrowheads="1"/>
          </p:cNvSpPr>
          <p:nvPr>
            <p:ph type="sldNum" sz="quarter" idx="12"/>
          </p:nvPr>
        </p:nvSpPr>
        <p:spPr>
          <a:ln/>
        </p:spPr>
        <p:txBody>
          <a:bodyPr/>
          <a:lstStyle>
            <a:lvl1pPr>
              <a:defRPr/>
            </a:lvl1pPr>
          </a:lstStyle>
          <a:p>
            <a:pPr>
              <a:defRPr/>
            </a:pPr>
            <a:fld id="{CE1B375E-73B1-4822-BB0E-09FB93E31C97}" type="slidenum">
              <a:rPr lang="en-US" altLang="en-US"/>
              <a:pPr>
                <a:defRPr/>
              </a:pPr>
              <a:t>‹#›</a:t>
            </a:fld>
            <a:endParaRPr lang="en-US" altLang="en-US"/>
          </a:p>
        </p:txBody>
      </p:sp>
    </p:spTree>
    <p:extLst>
      <p:ext uri="{BB962C8B-B14F-4D97-AF65-F5344CB8AC3E}">
        <p14:creationId xmlns:p14="http://schemas.microsoft.com/office/powerpoint/2010/main" val="205879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rc 2"/>
          <p:cNvSpPr>
            <a:spLocks/>
          </p:cNvSpPr>
          <p:nvPr/>
        </p:nvSpPr>
        <p:spPr bwMode="auto">
          <a:xfrm>
            <a:off x="0" y="842963"/>
            <a:ext cx="2897188" cy="60150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1027" name="Rectangle 3"/>
          <p:cNvSpPr>
            <a:spLocks noGrp="1" noChangeArrowheads="1"/>
          </p:cNvSpPr>
          <p:nvPr>
            <p:ph type="title"/>
          </p:nvPr>
        </p:nvSpPr>
        <p:spPr bwMode="auto">
          <a:xfrm>
            <a:off x="2819400" y="6096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2819400" y="1981200"/>
            <a:ext cx="609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dt" sz="half" idx="2"/>
          </p:nvPr>
        </p:nvSpPr>
        <p:spPr bwMode="auto">
          <a:xfrm>
            <a:off x="304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defRPr kumimoji="0" sz="1400">
                <a:latin typeface="+mn-lt"/>
                <a:cs typeface="Arial" pitchFamily="34" charset="0"/>
              </a:defRPr>
            </a:lvl1pPr>
          </a:lstStyle>
          <a:p>
            <a:pPr>
              <a:defRPr/>
            </a:pPr>
            <a:fld id="{0693DC73-3D56-4FD1-8571-453A93A2F80D}" type="datetime1">
              <a:rPr lang="en-US"/>
              <a:pPr>
                <a:defRPr/>
              </a:pPr>
              <a:t>8/5/2018</a:t>
            </a:fld>
            <a:endParaRPr lang="en-US"/>
          </a:p>
        </p:txBody>
      </p:sp>
      <p:sp>
        <p:nvSpPr>
          <p:cNvPr id="1030" name="Rectangle 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defRPr kumimoji="0" sz="1400">
                <a:latin typeface="+mn-lt"/>
                <a:cs typeface="Arial" pitchFamily="34" charset="0"/>
              </a:defRPr>
            </a:lvl1pPr>
          </a:lstStyle>
          <a:p>
            <a:pPr>
              <a:defRPr/>
            </a:pPr>
            <a:r>
              <a:rPr lang="en-US"/>
              <a:t>Vishnu Kotrajaras, PhD.</a:t>
            </a:r>
          </a:p>
        </p:txBody>
      </p:sp>
      <p:sp>
        <p:nvSpPr>
          <p:cNvPr id="1031" name="Rectangle 7"/>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hangingPunct="1">
              <a:defRPr kumimoji="0" sz="1400">
                <a:latin typeface="Arial" panose="020B0604020202020204" pitchFamily="34" charset="0"/>
                <a:cs typeface="Arial" panose="020B0604020202020204" pitchFamily="34" charset="0"/>
              </a:defRPr>
            </a:lvl1pPr>
          </a:lstStyle>
          <a:p>
            <a:pPr>
              <a:defRPr/>
            </a:pPr>
            <a:fld id="{B533E3A4-B1A0-4574-8AEE-FD5B16AAE4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dt="0"/>
  <p:txStyles>
    <p:titleStyle>
      <a:lvl1pPr algn="l" rtl="0" eaLnBrk="0" fontAlgn="base" hangingPunct="0">
        <a:lnSpc>
          <a:spcPct val="70000"/>
        </a:lnSpc>
        <a:spcBef>
          <a:spcPct val="0"/>
        </a:spcBef>
        <a:spcAft>
          <a:spcPct val="0"/>
        </a:spcAft>
        <a:defRPr sz="4800" b="1">
          <a:solidFill>
            <a:schemeClr val="tx2"/>
          </a:solidFill>
          <a:latin typeface="+mj-lt"/>
          <a:ea typeface="+mj-ea"/>
          <a:cs typeface="+mj-cs"/>
        </a:defRPr>
      </a:lvl1pPr>
      <a:lvl2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2pPr>
      <a:lvl3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3pPr>
      <a:lvl4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4pPr>
      <a:lvl5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5pPr>
      <a:lvl6pPr marL="4572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6pPr>
      <a:lvl7pPr marL="9144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7pPr>
      <a:lvl8pPr marL="13716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8pPr>
      <a:lvl9pPr marL="18288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Wingdings" panose="05000000000000000000" pitchFamily="2" charset="2"/>
        <a:buChar char="u"/>
        <a:defRPr sz="26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hlink"/>
        </a:buClr>
        <a:buSzPct val="100000"/>
        <a:buChar char="–"/>
        <a:defRPr sz="2000">
          <a:solidFill>
            <a:schemeClr val="tx1"/>
          </a:solidFill>
          <a:latin typeface="+mn-lt"/>
          <a:cs typeface="+mn-cs"/>
        </a:defRPr>
      </a:lvl5pPr>
      <a:lvl6pPr marL="2514600" indent="-228600" algn="l" rtl="0" fontAlgn="base">
        <a:spcBef>
          <a:spcPct val="20000"/>
        </a:spcBef>
        <a:spcAft>
          <a:spcPct val="0"/>
        </a:spcAft>
        <a:buClr>
          <a:schemeClr val="hlink"/>
        </a:buClr>
        <a:buSzPct val="100000"/>
        <a:buChar char="–"/>
        <a:defRPr sz="2000">
          <a:solidFill>
            <a:schemeClr val="tx1"/>
          </a:solidFill>
          <a:latin typeface="+mn-lt"/>
          <a:cs typeface="+mn-cs"/>
        </a:defRPr>
      </a:lvl6pPr>
      <a:lvl7pPr marL="2971800" indent="-228600" algn="l" rtl="0" fontAlgn="base">
        <a:spcBef>
          <a:spcPct val="20000"/>
        </a:spcBef>
        <a:spcAft>
          <a:spcPct val="0"/>
        </a:spcAft>
        <a:buClr>
          <a:schemeClr val="hlink"/>
        </a:buClr>
        <a:buSzPct val="100000"/>
        <a:buChar char="–"/>
        <a:defRPr sz="2000">
          <a:solidFill>
            <a:schemeClr val="tx1"/>
          </a:solidFill>
          <a:latin typeface="+mn-lt"/>
          <a:cs typeface="+mn-cs"/>
        </a:defRPr>
      </a:lvl7pPr>
      <a:lvl8pPr marL="3429000" indent="-228600" algn="l" rtl="0" fontAlgn="base">
        <a:spcBef>
          <a:spcPct val="20000"/>
        </a:spcBef>
        <a:spcAft>
          <a:spcPct val="0"/>
        </a:spcAft>
        <a:buClr>
          <a:schemeClr val="hlink"/>
        </a:buClr>
        <a:buSzPct val="100000"/>
        <a:buChar char="–"/>
        <a:defRPr sz="2000">
          <a:solidFill>
            <a:schemeClr val="tx1"/>
          </a:solidFill>
          <a:latin typeface="+mn-lt"/>
          <a:cs typeface="+mn-cs"/>
        </a:defRPr>
      </a:lvl8pPr>
      <a:lvl9pPr marL="3886200" indent="-228600" algn="l" rtl="0" fontAlgn="base">
        <a:spcBef>
          <a:spcPct val="20000"/>
        </a:spcBef>
        <a:spcAft>
          <a:spcPct val="0"/>
        </a:spcAft>
        <a:buClr>
          <a:schemeClr val="hlink"/>
        </a:buClr>
        <a:buSzPct val="100000"/>
        <a:buChar char="–"/>
        <a:defRPr sz="20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7.w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8.wmf"/><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2.wmf"/><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
        <p:nvSpPr>
          <p:cNvPr id="5123"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6B743C3-E1A5-4BFD-BB39-1184E8759000}" type="slidenum">
              <a:rPr lang="en-US" altLang="en-US" sz="1400" smtClean="0">
                <a:cs typeface="Arial" panose="020B0604020202020204" pitchFamily="34" charset="0"/>
              </a:rPr>
              <a:pPr>
                <a:spcBef>
                  <a:spcPct val="0"/>
                </a:spcBef>
                <a:buClrTx/>
                <a:buSzTx/>
                <a:buFontTx/>
                <a:buNone/>
              </a:pPr>
              <a:t>1</a:t>
            </a:fld>
            <a:endParaRPr lang="en-US" altLang="en-US" sz="1400">
              <a:cs typeface="Arial" panose="020B0604020202020204" pitchFamily="34" charset="0"/>
            </a:endParaRPr>
          </a:p>
        </p:txBody>
      </p:sp>
      <p:sp>
        <p:nvSpPr>
          <p:cNvPr id="5124" name="Rectangle 6"/>
          <p:cNvSpPr>
            <a:spLocks noGrp="1" noChangeArrowheads="1"/>
          </p:cNvSpPr>
          <p:nvPr>
            <p:ph type="ctrTitle"/>
          </p:nvPr>
        </p:nvSpPr>
        <p:spPr/>
        <p:txBody>
          <a:bodyPr/>
          <a:lstStyle/>
          <a:p>
            <a:pPr eaLnBrk="1" hangingPunct="1"/>
            <a:r>
              <a:rPr lang="en-US" altLang="en-US" dirty="0"/>
              <a:t>Data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ชื่อเรื่อง 1"/>
          <p:cNvSpPr>
            <a:spLocks noGrp="1"/>
          </p:cNvSpPr>
          <p:nvPr>
            <p:ph type="title"/>
          </p:nvPr>
        </p:nvSpPr>
        <p:spPr>
          <a:xfrm>
            <a:off x="457200" y="609600"/>
            <a:ext cx="8458200" cy="1143000"/>
          </a:xfrm>
        </p:spPr>
        <p:txBody>
          <a:bodyPr/>
          <a:lstStyle/>
          <a:p>
            <a:r>
              <a:rPr lang="en-US" altLang="en-US" dirty="0">
                <a:solidFill>
                  <a:schemeClr val="bg2"/>
                </a:solidFill>
              </a:rPr>
              <a:t>Let’s look at each growth rate</a:t>
            </a:r>
          </a:p>
        </p:txBody>
      </p:sp>
      <p:sp>
        <p:nvSpPr>
          <p:cNvPr id="20483"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F83A8BB-359A-4E5D-AA1F-26F0B496B314}" type="slidenum">
              <a:rPr lang="en-US" altLang="en-US" sz="1400" smtClean="0">
                <a:cs typeface="Arial" panose="020B0604020202020204" pitchFamily="34" charset="0"/>
              </a:rPr>
              <a:pPr>
                <a:spcBef>
                  <a:spcPct val="0"/>
                </a:spcBef>
                <a:buClrTx/>
                <a:buSzTx/>
                <a:buFontTx/>
                <a:buNone/>
              </a:pPr>
              <a:t>10</a:t>
            </a:fld>
            <a:endParaRPr lang="en-US" altLang="en-US" sz="1400">
              <a:cs typeface="Arial" panose="020B0604020202020204" pitchFamily="34" charset="0"/>
            </a:endParaRPr>
          </a:p>
        </p:txBody>
      </p:sp>
      <p:graphicFrame>
        <p:nvGraphicFramePr>
          <p:cNvPr id="6" name="Chart 1"/>
          <p:cNvGraphicFramePr/>
          <p:nvPr>
            <p:extLst>
              <p:ext uri="{D42A27DB-BD31-4B8C-83A1-F6EECF244321}">
                <p14:modId xmlns:p14="http://schemas.microsoft.com/office/powerpoint/2010/main" val="2836659538"/>
              </p:ext>
            </p:extLst>
          </p:nvPr>
        </p:nvGraphicFramePr>
        <p:xfrm>
          <a:off x="457200" y="1905000"/>
          <a:ext cx="8000999" cy="4343399"/>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ชื่อเรื่อง 1"/>
          <p:cNvSpPr>
            <a:spLocks noGrp="1"/>
          </p:cNvSpPr>
          <p:nvPr>
            <p:ph type="title"/>
          </p:nvPr>
        </p:nvSpPr>
        <p:spPr>
          <a:xfrm>
            <a:off x="533400" y="609600"/>
            <a:ext cx="8382000" cy="1143000"/>
          </a:xfrm>
        </p:spPr>
        <p:txBody>
          <a:bodyPr/>
          <a:lstStyle/>
          <a:p>
            <a:r>
              <a:rPr lang="en-US" altLang="en-US"/>
              <a:t>Comparing program speed using growth rate</a:t>
            </a:r>
          </a:p>
        </p:txBody>
      </p:sp>
      <p:sp>
        <p:nvSpPr>
          <p:cNvPr id="22531" name="ตัวแทนเนื้อหา 2"/>
          <p:cNvSpPr>
            <a:spLocks noGrp="1"/>
          </p:cNvSpPr>
          <p:nvPr>
            <p:ph idx="1"/>
          </p:nvPr>
        </p:nvSpPr>
        <p:spPr>
          <a:xfrm>
            <a:off x="533400" y="1981200"/>
            <a:ext cx="8382000" cy="4114800"/>
          </a:xfrm>
        </p:spPr>
        <p:txBody>
          <a:bodyPr/>
          <a:lstStyle/>
          <a:p>
            <a:r>
              <a:rPr lang="en-US" altLang="en-US" dirty="0">
                <a:solidFill>
                  <a:schemeClr val="bg2"/>
                </a:solidFill>
              </a:rPr>
              <a:t>Two programs might not have the same running time, </a:t>
            </a:r>
          </a:p>
          <a:p>
            <a:pPr lvl="1"/>
            <a:r>
              <a:rPr lang="en-US" altLang="en-US" dirty="0">
                <a:solidFill>
                  <a:schemeClr val="bg2"/>
                </a:solidFill>
              </a:rPr>
              <a:t>but if they have the same growth rate, their running time will not differ much for large n.</a:t>
            </a:r>
          </a:p>
          <a:p>
            <a:r>
              <a:rPr lang="en-US" altLang="en-US" dirty="0">
                <a:solidFill>
                  <a:schemeClr val="bg2"/>
                </a:solidFill>
              </a:rPr>
              <a:t>Thus we can regard their performance to be the same. </a:t>
            </a:r>
          </a:p>
        </p:txBody>
      </p:sp>
      <p:sp>
        <p:nvSpPr>
          <p:cNvPr id="2253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4C28C74-9C07-4D4A-84A6-75468000EA7E}" type="slidenum">
              <a:rPr lang="en-US" altLang="en-US" sz="1400" smtClean="0">
                <a:cs typeface="Arial" panose="020B0604020202020204" pitchFamily="34" charset="0"/>
              </a:rPr>
              <a:pPr>
                <a:spcBef>
                  <a:spcPct val="0"/>
                </a:spcBef>
                <a:buClrTx/>
                <a:buSzTx/>
                <a:buFontTx/>
                <a:buNone/>
              </a:pPr>
              <a:t>11</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ชื่อเรื่อง 1"/>
          <p:cNvSpPr>
            <a:spLocks noGrp="1"/>
          </p:cNvSpPr>
          <p:nvPr>
            <p:ph type="title"/>
          </p:nvPr>
        </p:nvSpPr>
        <p:spPr>
          <a:xfrm>
            <a:off x="609600" y="609600"/>
            <a:ext cx="8305800" cy="1143000"/>
          </a:xfrm>
        </p:spPr>
        <p:txBody>
          <a:bodyPr/>
          <a:lstStyle/>
          <a:p>
            <a:r>
              <a:rPr lang="en-US" altLang="en-US"/>
              <a:t>Comparing growth rate: example</a:t>
            </a:r>
          </a:p>
        </p:txBody>
      </p:sp>
      <p:sp>
        <p:nvSpPr>
          <p:cNvPr id="3" name="ตัวแทนเนื้อหา 2"/>
          <p:cNvSpPr>
            <a:spLocks noGrp="1"/>
          </p:cNvSpPr>
          <p:nvPr>
            <p:ph idx="1"/>
          </p:nvPr>
        </p:nvSpPr>
        <p:spPr>
          <a:xfrm>
            <a:off x="222250" y="1711325"/>
            <a:ext cx="4800600" cy="2667000"/>
          </a:xfrm>
          <a:ln w="95250">
            <a:solidFill>
              <a:schemeClr val="bg2">
                <a:lumMod val="50000"/>
                <a:lumOff val="50000"/>
              </a:schemeClr>
            </a:solidFill>
          </a:ln>
        </p:spPr>
        <p:txBody>
          <a:bodyPr/>
          <a:lstStyle/>
          <a:p>
            <a:pPr marL="0" indent="0">
              <a:buFont typeface="Wingdings" panose="05000000000000000000" pitchFamily="2" charset="2"/>
              <a:buNone/>
              <a:defRPr/>
            </a:pPr>
            <a:r>
              <a:rPr lang="en-US" b="1" dirty="0">
                <a:solidFill>
                  <a:schemeClr val="bg2"/>
                </a:solidFill>
              </a:rPr>
              <a:t>for(</a:t>
            </a:r>
            <a:r>
              <a:rPr lang="en-US" b="1" dirty="0" err="1">
                <a:solidFill>
                  <a:schemeClr val="bg2"/>
                </a:solidFill>
              </a:rPr>
              <a:t>int</a:t>
            </a:r>
            <a:r>
              <a:rPr lang="en-US" b="1" dirty="0">
                <a:solidFill>
                  <a:schemeClr val="bg2"/>
                </a:solidFill>
              </a:rPr>
              <a:t> </a:t>
            </a:r>
            <a:r>
              <a:rPr lang="en-US" b="1" dirty="0" err="1">
                <a:solidFill>
                  <a:schemeClr val="bg2"/>
                </a:solidFill>
              </a:rPr>
              <a:t>i</a:t>
            </a:r>
            <a:r>
              <a:rPr lang="en-US" b="1" dirty="0">
                <a:solidFill>
                  <a:schemeClr val="bg2"/>
                </a:solidFill>
              </a:rPr>
              <a:t>=1; </a:t>
            </a:r>
            <a:r>
              <a:rPr lang="en-US" b="1" dirty="0" err="1">
                <a:solidFill>
                  <a:schemeClr val="bg2"/>
                </a:solidFill>
              </a:rPr>
              <a:t>i</a:t>
            </a:r>
            <a:r>
              <a:rPr lang="en-US" b="1" dirty="0">
                <a:solidFill>
                  <a:schemeClr val="bg2"/>
                </a:solidFill>
              </a:rPr>
              <a:t>&lt;=n; </a:t>
            </a:r>
            <a:r>
              <a:rPr lang="en-US" b="1" dirty="0" err="1">
                <a:solidFill>
                  <a:schemeClr val="bg2"/>
                </a:solidFill>
              </a:rPr>
              <a:t>i</a:t>
            </a:r>
            <a:r>
              <a:rPr lang="en-US" b="1" dirty="0">
                <a:solidFill>
                  <a:schemeClr val="bg2"/>
                </a:solidFill>
              </a:rPr>
              <a:t>++){</a:t>
            </a:r>
          </a:p>
          <a:p>
            <a:pPr marL="0" indent="0">
              <a:buFont typeface="Wingdings" panose="05000000000000000000" pitchFamily="2" charset="2"/>
              <a:buNone/>
              <a:defRPr/>
            </a:pPr>
            <a:r>
              <a:rPr lang="en-US" b="1" dirty="0">
                <a:solidFill>
                  <a:schemeClr val="bg2"/>
                </a:solidFill>
              </a:rPr>
              <a:t>	for(</a:t>
            </a:r>
            <a:r>
              <a:rPr lang="en-US" b="1" dirty="0" err="1">
                <a:solidFill>
                  <a:schemeClr val="bg2"/>
                </a:solidFill>
              </a:rPr>
              <a:t>int</a:t>
            </a:r>
            <a:r>
              <a:rPr lang="en-US" b="1" dirty="0">
                <a:solidFill>
                  <a:schemeClr val="bg2"/>
                </a:solidFill>
              </a:rPr>
              <a:t> j=1; j&lt;= n; </a:t>
            </a:r>
            <a:r>
              <a:rPr lang="en-US" b="1" dirty="0" err="1">
                <a:solidFill>
                  <a:schemeClr val="bg2"/>
                </a:solidFill>
              </a:rPr>
              <a:t>j++</a:t>
            </a:r>
            <a:r>
              <a:rPr lang="en-US" b="1" dirty="0">
                <a:solidFill>
                  <a:schemeClr val="bg2"/>
                </a:solidFill>
              </a:rPr>
              <a:t>){</a:t>
            </a:r>
          </a:p>
          <a:p>
            <a:pPr marL="0" indent="0">
              <a:buFont typeface="Wingdings" panose="05000000000000000000" pitchFamily="2" charset="2"/>
              <a:buNone/>
              <a:defRPr/>
            </a:pPr>
            <a:r>
              <a:rPr lang="en-US" b="1" dirty="0">
                <a:solidFill>
                  <a:schemeClr val="bg2"/>
                </a:solidFill>
              </a:rPr>
              <a:t>		x= x+1;</a:t>
            </a:r>
          </a:p>
          <a:p>
            <a:pPr marL="0" indent="0">
              <a:buFont typeface="Wingdings" panose="05000000000000000000" pitchFamily="2" charset="2"/>
              <a:buNone/>
              <a:defRPr/>
            </a:pPr>
            <a:r>
              <a:rPr lang="en-US" b="1" dirty="0">
                <a:solidFill>
                  <a:schemeClr val="bg2"/>
                </a:solidFill>
              </a:rPr>
              <a:t>	}</a:t>
            </a:r>
          </a:p>
          <a:p>
            <a:pPr marL="0" indent="0">
              <a:buFont typeface="Wingdings" panose="05000000000000000000" pitchFamily="2" charset="2"/>
              <a:buNone/>
              <a:defRPr/>
            </a:pPr>
            <a:r>
              <a:rPr lang="en-US" b="1" dirty="0">
                <a:solidFill>
                  <a:schemeClr val="bg2"/>
                </a:solidFill>
              </a:rPr>
              <a:t>}</a:t>
            </a:r>
          </a:p>
        </p:txBody>
      </p:sp>
      <p:sp>
        <p:nvSpPr>
          <p:cNvPr id="2355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3C29F2E-55A4-42FD-BAE8-689758D074D2}" type="slidenum">
              <a:rPr lang="en-US" altLang="en-US" sz="1400" smtClean="0">
                <a:cs typeface="Arial" panose="020B0604020202020204" pitchFamily="34" charset="0"/>
              </a:rPr>
              <a:pPr>
                <a:spcBef>
                  <a:spcPct val="0"/>
                </a:spcBef>
                <a:buClrTx/>
                <a:buSzTx/>
                <a:buFontTx/>
                <a:buNone/>
              </a:pPr>
              <a:t>12</a:t>
            </a:fld>
            <a:endParaRPr lang="en-US" altLang="en-US" sz="1400">
              <a:cs typeface="Arial" panose="020B0604020202020204" pitchFamily="34" charset="0"/>
            </a:endParaRPr>
          </a:p>
        </p:txBody>
      </p:sp>
      <p:sp>
        <p:nvSpPr>
          <p:cNvPr id="23557" name="Rectangle 2"/>
          <p:cNvSpPr>
            <a:spLocks noChangeArrowheads="1"/>
          </p:cNvSpPr>
          <p:nvPr/>
        </p:nvSpPr>
        <p:spPr bwMode="auto">
          <a:xfrm>
            <a:off x="2743200" y="3478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82524" anchor="ct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endParaRPr lang="en-US" altLang="en-US" sz="2400">
              <a:latin typeface="Times New Roman" panose="02020603050405020304" pitchFamily="18" charset="0"/>
            </a:endParaRPr>
          </a:p>
        </p:txBody>
      </p:sp>
      <p:sp>
        <p:nvSpPr>
          <p:cNvPr id="9" name="ตัวแทนเนื้อหา 2"/>
          <p:cNvSpPr txBox="1">
            <a:spLocks/>
          </p:cNvSpPr>
          <p:nvPr/>
        </p:nvSpPr>
        <p:spPr bwMode="auto">
          <a:xfrm>
            <a:off x="4114800" y="4284911"/>
            <a:ext cx="4800600" cy="2667000"/>
          </a:xfrm>
          <a:prstGeom prst="rect">
            <a:avLst/>
          </a:prstGeom>
          <a:noFill/>
          <a:ln w="95250">
            <a:solidFill>
              <a:schemeClr val="bg2">
                <a:lumMod val="50000"/>
                <a:lumOff val="50000"/>
              </a:schemeClr>
            </a:solidFill>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Wingdings" panose="05000000000000000000" pitchFamily="2" charset="2"/>
              <a:buChar char="u"/>
              <a:defRPr sz="26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hlink"/>
              </a:buClr>
              <a:buSzPct val="100000"/>
              <a:buChar char="–"/>
              <a:defRPr sz="2000">
                <a:solidFill>
                  <a:schemeClr val="tx1"/>
                </a:solidFill>
                <a:latin typeface="+mn-lt"/>
                <a:cs typeface="+mn-cs"/>
              </a:defRPr>
            </a:lvl5pPr>
            <a:lvl6pPr marL="2514600" indent="-228600" algn="l" rtl="0" fontAlgn="base">
              <a:spcBef>
                <a:spcPct val="20000"/>
              </a:spcBef>
              <a:spcAft>
                <a:spcPct val="0"/>
              </a:spcAft>
              <a:buClr>
                <a:schemeClr val="hlink"/>
              </a:buClr>
              <a:buSzPct val="100000"/>
              <a:buChar char="–"/>
              <a:defRPr sz="2000">
                <a:solidFill>
                  <a:schemeClr val="tx1"/>
                </a:solidFill>
                <a:latin typeface="+mn-lt"/>
                <a:cs typeface="+mn-cs"/>
              </a:defRPr>
            </a:lvl6pPr>
            <a:lvl7pPr marL="2971800" indent="-228600" algn="l" rtl="0" fontAlgn="base">
              <a:spcBef>
                <a:spcPct val="20000"/>
              </a:spcBef>
              <a:spcAft>
                <a:spcPct val="0"/>
              </a:spcAft>
              <a:buClr>
                <a:schemeClr val="hlink"/>
              </a:buClr>
              <a:buSzPct val="100000"/>
              <a:buChar char="–"/>
              <a:defRPr sz="2000">
                <a:solidFill>
                  <a:schemeClr val="tx1"/>
                </a:solidFill>
                <a:latin typeface="+mn-lt"/>
                <a:cs typeface="+mn-cs"/>
              </a:defRPr>
            </a:lvl7pPr>
            <a:lvl8pPr marL="3429000" indent="-228600" algn="l" rtl="0" fontAlgn="base">
              <a:spcBef>
                <a:spcPct val="20000"/>
              </a:spcBef>
              <a:spcAft>
                <a:spcPct val="0"/>
              </a:spcAft>
              <a:buClr>
                <a:schemeClr val="hlink"/>
              </a:buClr>
              <a:buSzPct val="100000"/>
              <a:buChar char="–"/>
              <a:defRPr sz="2000">
                <a:solidFill>
                  <a:schemeClr val="tx1"/>
                </a:solidFill>
                <a:latin typeface="+mn-lt"/>
                <a:cs typeface="+mn-cs"/>
              </a:defRPr>
            </a:lvl8pPr>
            <a:lvl9pPr marL="3886200" indent="-228600" algn="l" rtl="0" fontAlgn="base">
              <a:spcBef>
                <a:spcPct val="20000"/>
              </a:spcBef>
              <a:spcAft>
                <a:spcPct val="0"/>
              </a:spcAft>
              <a:buClr>
                <a:schemeClr val="hlink"/>
              </a:buClr>
              <a:buSzPct val="100000"/>
              <a:buChar char="–"/>
              <a:defRPr sz="2000">
                <a:solidFill>
                  <a:schemeClr val="tx1"/>
                </a:solidFill>
                <a:latin typeface="+mn-lt"/>
                <a:cs typeface="+mn-cs"/>
              </a:defRPr>
            </a:lvl9pPr>
          </a:lstStyle>
          <a:p>
            <a:pPr marL="0" indent="0">
              <a:buFont typeface="Wingdings" panose="05000000000000000000" pitchFamily="2" charset="2"/>
              <a:buNone/>
              <a:defRPr/>
            </a:pPr>
            <a:r>
              <a:rPr lang="en-US" b="1" dirty="0">
                <a:solidFill>
                  <a:schemeClr val="tx1">
                    <a:lumMod val="50000"/>
                  </a:schemeClr>
                </a:solidFill>
              </a:rPr>
              <a:t>for(</a:t>
            </a:r>
            <a:r>
              <a:rPr lang="en-US" b="1" dirty="0" err="1">
                <a:solidFill>
                  <a:schemeClr val="tx1">
                    <a:lumMod val="50000"/>
                  </a:schemeClr>
                </a:solidFill>
              </a:rPr>
              <a:t>int</a:t>
            </a:r>
            <a:r>
              <a:rPr lang="en-US" b="1" dirty="0">
                <a:solidFill>
                  <a:schemeClr val="tx1">
                    <a:lumMod val="50000"/>
                  </a:schemeClr>
                </a:solidFill>
              </a:rPr>
              <a:t> </a:t>
            </a:r>
            <a:r>
              <a:rPr lang="en-US" b="1" dirty="0" err="1">
                <a:solidFill>
                  <a:schemeClr val="tx1">
                    <a:lumMod val="50000"/>
                  </a:schemeClr>
                </a:solidFill>
              </a:rPr>
              <a:t>i</a:t>
            </a:r>
            <a:r>
              <a:rPr lang="en-US" b="1" dirty="0">
                <a:solidFill>
                  <a:schemeClr val="tx1">
                    <a:lumMod val="50000"/>
                  </a:schemeClr>
                </a:solidFill>
              </a:rPr>
              <a:t>=1; </a:t>
            </a:r>
            <a:r>
              <a:rPr lang="en-US" b="1" dirty="0" err="1">
                <a:solidFill>
                  <a:schemeClr val="tx1">
                    <a:lumMod val="50000"/>
                  </a:schemeClr>
                </a:solidFill>
              </a:rPr>
              <a:t>i</a:t>
            </a:r>
            <a:r>
              <a:rPr lang="en-US" b="1" dirty="0">
                <a:solidFill>
                  <a:schemeClr val="tx1">
                    <a:lumMod val="50000"/>
                  </a:schemeClr>
                </a:solidFill>
              </a:rPr>
              <a:t>&lt;=n; </a:t>
            </a:r>
            <a:r>
              <a:rPr lang="en-US" b="1" dirty="0" err="1">
                <a:solidFill>
                  <a:schemeClr val="tx1">
                    <a:lumMod val="50000"/>
                  </a:schemeClr>
                </a:solidFill>
              </a:rPr>
              <a:t>i</a:t>
            </a:r>
            <a:r>
              <a:rPr lang="en-US" b="1" dirty="0">
                <a:solidFill>
                  <a:schemeClr val="tx1">
                    <a:lumMod val="50000"/>
                  </a:schemeClr>
                </a:solidFill>
              </a:rPr>
              <a:t>++){</a:t>
            </a:r>
          </a:p>
          <a:p>
            <a:pPr marL="0" indent="0">
              <a:buFont typeface="Wingdings" panose="05000000000000000000" pitchFamily="2" charset="2"/>
              <a:buNone/>
              <a:defRPr/>
            </a:pPr>
            <a:r>
              <a:rPr lang="en-US" b="1" dirty="0">
                <a:solidFill>
                  <a:schemeClr val="tx1">
                    <a:lumMod val="50000"/>
                  </a:schemeClr>
                </a:solidFill>
              </a:rPr>
              <a:t>	for(</a:t>
            </a:r>
            <a:r>
              <a:rPr lang="en-US" b="1" dirty="0" err="1">
                <a:solidFill>
                  <a:schemeClr val="tx1">
                    <a:lumMod val="50000"/>
                  </a:schemeClr>
                </a:solidFill>
              </a:rPr>
              <a:t>int</a:t>
            </a:r>
            <a:r>
              <a:rPr lang="en-US" b="1" dirty="0">
                <a:solidFill>
                  <a:schemeClr val="tx1">
                    <a:lumMod val="50000"/>
                  </a:schemeClr>
                </a:solidFill>
              </a:rPr>
              <a:t> j=5; j&lt;= n; </a:t>
            </a:r>
            <a:r>
              <a:rPr lang="en-US" b="1" dirty="0" err="1">
                <a:solidFill>
                  <a:schemeClr val="tx1">
                    <a:lumMod val="50000"/>
                  </a:schemeClr>
                </a:solidFill>
              </a:rPr>
              <a:t>j++</a:t>
            </a:r>
            <a:r>
              <a:rPr lang="en-US" b="1" dirty="0">
                <a:solidFill>
                  <a:schemeClr val="tx1">
                    <a:lumMod val="50000"/>
                  </a:schemeClr>
                </a:solidFill>
              </a:rPr>
              <a:t>){</a:t>
            </a:r>
          </a:p>
          <a:p>
            <a:pPr marL="0" indent="0">
              <a:buFont typeface="Wingdings" panose="05000000000000000000" pitchFamily="2" charset="2"/>
              <a:buNone/>
              <a:defRPr/>
            </a:pPr>
            <a:r>
              <a:rPr lang="en-US" b="1" dirty="0">
                <a:solidFill>
                  <a:schemeClr val="tx1">
                    <a:lumMod val="50000"/>
                  </a:schemeClr>
                </a:solidFill>
              </a:rPr>
              <a:t>		x= x+1;</a:t>
            </a:r>
          </a:p>
          <a:p>
            <a:pPr marL="0" indent="0">
              <a:buFont typeface="Wingdings" panose="05000000000000000000" pitchFamily="2" charset="2"/>
              <a:buNone/>
              <a:defRPr/>
            </a:pPr>
            <a:r>
              <a:rPr lang="en-US" b="1" dirty="0">
                <a:solidFill>
                  <a:schemeClr val="tx1">
                    <a:lumMod val="50000"/>
                  </a:schemeClr>
                </a:solidFill>
              </a:rPr>
              <a:t>	}</a:t>
            </a:r>
          </a:p>
          <a:p>
            <a:pPr marL="0" indent="0">
              <a:buFont typeface="Wingdings" panose="05000000000000000000" pitchFamily="2" charset="2"/>
              <a:buNone/>
              <a:defRPr/>
            </a:pPr>
            <a:r>
              <a:rPr kumimoji="0" lang="en-US" b="1" kern="0" dirty="0">
                <a:solidFill>
                  <a:schemeClr val="tx1">
                    <a:lumMod val="50000"/>
                  </a:schemeClr>
                </a:solidFill>
              </a:rPr>
              <a:t>}</a:t>
            </a:r>
          </a:p>
        </p:txBody>
      </p:sp>
      <p:sp>
        <p:nvSpPr>
          <p:cNvPr id="13" name="สี่เหลี่ยมผืนผ้า 12"/>
          <p:cNvSpPr>
            <a:spLocks noRot="1" noChangeAspect="1" noMove="1" noResize="1" noEditPoints="1" noAdjustHandles="1" noChangeArrowheads="1" noChangeShapeType="1" noTextEdit="1"/>
          </p:cNvSpPr>
          <p:nvPr/>
        </p:nvSpPr>
        <p:spPr>
          <a:xfrm>
            <a:off x="511628" y="4338912"/>
            <a:ext cx="2110898" cy="1146211"/>
          </a:xfrm>
          <a:prstGeom prst="rect">
            <a:avLst/>
          </a:prstGeom>
          <a:blipFill>
            <a:blip r:embed="rId3"/>
            <a:stretch>
              <a:fillRect/>
            </a:stretch>
          </a:blipFill>
        </p:spPr>
        <p:txBody>
          <a:bodyPr/>
          <a:lstStyle/>
          <a:p>
            <a:pPr>
              <a:defRPr/>
            </a:pPr>
            <a:r>
              <a:rPr lang="en-US" dirty="0">
                <a:noFill/>
              </a:rPr>
              <a:t> </a:t>
            </a:r>
          </a:p>
        </p:txBody>
      </p:sp>
      <p:sp>
        <p:nvSpPr>
          <p:cNvPr id="14" name="สี่เหลี่ยมผืนผ้า 13"/>
          <p:cNvSpPr>
            <a:spLocks noRot="1" noChangeAspect="1" noMove="1" noResize="1" noEditPoints="1" noAdjustHandles="1" noChangeArrowheads="1" noChangeShapeType="1" noTextEdit="1"/>
          </p:cNvSpPr>
          <p:nvPr/>
        </p:nvSpPr>
        <p:spPr>
          <a:xfrm>
            <a:off x="4836984" y="2174342"/>
            <a:ext cx="4463658" cy="1146211"/>
          </a:xfrm>
          <a:prstGeom prst="rect">
            <a:avLst/>
          </a:prstGeom>
          <a:blipFill>
            <a:blip r:embed="rId4"/>
            <a:stretch>
              <a:fillRect/>
            </a:stretch>
          </a:blipFill>
        </p:spPr>
        <p:txBody>
          <a:bodyPr/>
          <a:lstStyle/>
          <a:p>
            <a:pPr>
              <a:defRPr/>
            </a:pPr>
            <a:r>
              <a:rPr lang="en-US" dirty="0">
                <a:noFill/>
              </a:rPr>
              <a:t> </a:t>
            </a:r>
          </a:p>
        </p:txBody>
      </p:sp>
      <p:sp>
        <p:nvSpPr>
          <p:cNvPr id="10" name="Rectangle 7"/>
          <p:cNvSpPr>
            <a:spLocks noGrp="1" noChangeArrowheads="1"/>
          </p:cNvSpPr>
          <p:nvPr>
            <p:ph type="ftr" sz="quarter" idx="11"/>
          </p:nvPr>
        </p:nvSpPr>
        <p:spPr>
          <a:xfrm>
            <a:off x="222250" y="6507437"/>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
        <p:nvSpPr>
          <p:cNvPr id="2" name="ลูกศร: ขวา 1"/>
          <p:cNvSpPr/>
          <p:nvPr/>
        </p:nvSpPr>
        <p:spPr bwMode="auto">
          <a:xfrm rot="3233611" flipH="1">
            <a:off x="5754039" y="3307986"/>
            <a:ext cx="1219200" cy="609600"/>
          </a:xfrm>
          <a:prstGeom prst="rightArrow">
            <a:avLst/>
          </a:prstGeom>
          <a:solidFill>
            <a:schemeClr val="accent4">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cs typeface="Angsana New" pitchFamily="18" charset="-34"/>
            </a:endParaRPr>
          </a:p>
        </p:txBody>
      </p:sp>
      <p:sp>
        <p:nvSpPr>
          <p:cNvPr id="11" name="ลูกศร: ขวา 10"/>
          <p:cNvSpPr/>
          <p:nvPr/>
        </p:nvSpPr>
        <p:spPr bwMode="auto">
          <a:xfrm rot="17628737" flipH="1">
            <a:off x="1428534" y="3778118"/>
            <a:ext cx="1219200" cy="609600"/>
          </a:xfrm>
          <a:prstGeom prst="rightArrow">
            <a:avLst/>
          </a:prstGeom>
          <a:solidFill>
            <a:schemeClr val="accent4">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cs typeface="Angsana New" pitchFamily="18" charset="-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ชื่อเรื่อง 1"/>
          <p:cNvSpPr>
            <a:spLocks noGrp="1"/>
          </p:cNvSpPr>
          <p:nvPr>
            <p:ph type="title"/>
          </p:nvPr>
        </p:nvSpPr>
        <p:spPr>
          <a:xfrm>
            <a:off x="381000" y="609600"/>
            <a:ext cx="8534400" cy="1143000"/>
          </a:xfrm>
        </p:spPr>
        <p:txBody>
          <a:bodyPr/>
          <a:lstStyle/>
          <a:p>
            <a:r>
              <a:rPr lang="en-US" altLang="en-US"/>
              <a:t>They have the same growth rate</a:t>
            </a:r>
          </a:p>
        </p:txBody>
      </p:sp>
      <p:sp>
        <p:nvSpPr>
          <p:cNvPr id="25603"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03341598-7EEC-40A7-9548-69F18BF44F01}" type="slidenum">
              <a:rPr lang="en-US" altLang="en-US" sz="1400" smtClean="0">
                <a:cs typeface="Arial" panose="020B0604020202020204" pitchFamily="34" charset="0"/>
              </a:rPr>
              <a:pPr>
                <a:spcBef>
                  <a:spcPct val="0"/>
                </a:spcBef>
                <a:buClrTx/>
                <a:buSzTx/>
                <a:buFontTx/>
                <a:buNone/>
              </a:pPr>
              <a:t>13</a:t>
            </a:fld>
            <a:endParaRPr lang="en-US" altLang="en-US" sz="1400">
              <a:cs typeface="Arial" panose="020B0604020202020204" pitchFamily="34" charset="0"/>
            </a:endParaRPr>
          </a:p>
        </p:txBody>
      </p:sp>
      <p:graphicFrame>
        <p:nvGraphicFramePr>
          <p:cNvPr id="6" name="Chart 2"/>
          <p:cNvGraphicFramePr/>
          <p:nvPr>
            <p:extLst>
              <p:ext uri="{D42A27DB-BD31-4B8C-83A1-F6EECF244321}">
                <p14:modId xmlns:p14="http://schemas.microsoft.com/office/powerpoint/2010/main" val="1351108050"/>
              </p:ext>
            </p:extLst>
          </p:nvPr>
        </p:nvGraphicFramePr>
        <p:xfrm>
          <a:off x="762000" y="1719942"/>
          <a:ext cx="7848600" cy="4376057"/>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ชื่อเรื่อง 1"/>
          <p:cNvSpPr>
            <a:spLocks noGrp="1"/>
          </p:cNvSpPr>
          <p:nvPr>
            <p:ph type="title"/>
          </p:nvPr>
        </p:nvSpPr>
        <p:spPr>
          <a:xfrm>
            <a:off x="533400" y="609600"/>
            <a:ext cx="8382000" cy="1143000"/>
          </a:xfrm>
        </p:spPr>
        <p:txBody>
          <a:bodyPr/>
          <a:lstStyle/>
          <a:p>
            <a:r>
              <a:rPr lang="en-US" altLang="en-US" dirty="0"/>
              <a:t>Comparing growth rate without drawing graph</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533400" y="1981200"/>
            <a:ext cx="8382000" cy="4114800"/>
          </a:xfrm>
          <a:blipFill>
            <a:blip r:embed="rId3"/>
            <a:stretch>
              <a:fillRect r="-218"/>
            </a:stretch>
          </a:blipFill>
          <a:extLst/>
        </p:spPr>
        <p:txBody>
          <a:bodyPr/>
          <a:lstStyle/>
          <a:p>
            <a:pPr>
              <a:defRPr/>
            </a:pPr>
            <a:r>
              <a:rPr lang="en-US" dirty="0">
                <a:solidFill>
                  <a:schemeClr val="tx1">
                    <a:lumMod val="50000"/>
                  </a:schemeClr>
                </a:solidFill>
              </a:rPr>
              <a:t> </a:t>
            </a:r>
          </a:p>
        </p:txBody>
      </p:sp>
      <p:sp>
        <p:nvSpPr>
          <p:cNvPr id="2765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2B50BB92-438C-477E-B810-F05068536022}" type="slidenum">
              <a:rPr lang="en-US" altLang="en-US" sz="1400" smtClean="0">
                <a:cs typeface="Arial" panose="020B0604020202020204" pitchFamily="34" charset="0"/>
              </a:rPr>
              <a:pPr>
                <a:spcBef>
                  <a:spcPct val="0"/>
                </a:spcBef>
                <a:buClrTx/>
                <a:buSzTx/>
                <a:buFontTx/>
                <a:buNone/>
              </a:pPr>
              <a:t>14</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200400" y="6111949"/>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ชื่อเรื่อง 1"/>
          <p:cNvSpPr>
            <a:spLocks noGrp="1"/>
          </p:cNvSpPr>
          <p:nvPr>
            <p:ph type="title"/>
          </p:nvPr>
        </p:nvSpPr>
        <p:spPr>
          <a:xfrm>
            <a:off x="609600" y="609600"/>
            <a:ext cx="8305800" cy="1143000"/>
          </a:xfrm>
        </p:spPr>
        <p:txBody>
          <a:bodyPr/>
          <a:lstStyle/>
          <a:p>
            <a:r>
              <a:rPr lang="en-US" altLang="en-US"/>
              <a:t>Example: same growth rate </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609600" y="1981200"/>
            <a:ext cx="8305800" cy="4114800"/>
          </a:xfrm>
          <a:blipFill>
            <a:blip r:embed="rId3"/>
            <a:stretch>
              <a:fillRect/>
            </a:stretch>
          </a:blipFill>
          <a:extLst/>
        </p:spPr>
        <p:txBody>
          <a:bodyPr/>
          <a:lstStyle/>
          <a:p>
            <a:pPr>
              <a:defRPr/>
            </a:pPr>
            <a:r>
              <a:rPr lang="en-US" dirty="0">
                <a:noFill/>
              </a:rPr>
              <a:t> </a:t>
            </a:r>
          </a:p>
        </p:txBody>
      </p:sp>
      <p:sp>
        <p:nvSpPr>
          <p:cNvPr id="2867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DAE66812-9EB5-4A1E-A56C-8B39AD6ECD4F}" type="slidenum">
              <a:rPr lang="en-US" altLang="en-US" sz="1400" smtClean="0">
                <a:cs typeface="Arial" panose="020B0604020202020204" pitchFamily="34" charset="0"/>
              </a:rPr>
              <a:pPr>
                <a:spcBef>
                  <a:spcPct val="0"/>
                </a:spcBef>
                <a:buClrTx/>
                <a:buSzTx/>
                <a:buFontTx/>
                <a:buNone/>
              </a:pPr>
              <a:t>15</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ชื่อเรื่อง 1"/>
          <p:cNvSpPr>
            <a:spLocks noGrp="1"/>
          </p:cNvSpPr>
          <p:nvPr>
            <p:ph type="title"/>
          </p:nvPr>
        </p:nvSpPr>
        <p:spPr>
          <a:xfrm>
            <a:off x="457200" y="609600"/>
            <a:ext cx="8458200" cy="1143000"/>
          </a:xfrm>
        </p:spPr>
        <p:txBody>
          <a:bodyPr/>
          <a:lstStyle/>
          <a:p>
            <a:r>
              <a:rPr lang="en-US" altLang="en-US"/>
              <a:t>Example: growth rate from slow to fast</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457200" y="1981200"/>
            <a:ext cx="8458200" cy="4114800"/>
          </a:xfrm>
          <a:blipFill>
            <a:blip r:embed="rId3"/>
            <a:stretch>
              <a:fillRect/>
            </a:stretch>
          </a:blipFill>
          <a:extLst/>
        </p:spPr>
        <p:txBody>
          <a:bodyPr/>
          <a:lstStyle/>
          <a:p>
            <a:pPr>
              <a:defRPr/>
            </a:pPr>
            <a:r>
              <a:rPr lang="en-US">
                <a:noFill/>
              </a:rPr>
              <a:t> </a:t>
            </a:r>
          </a:p>
        </p:txBody>
      </p:sp>
      <p:sp>
        <p:nvSpPr>
          <p:cNvPr id="2970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76C1AEB-750B-488B-93E4-456084E06DD9}" type="slidenum">
              <a:rPr lang="en-US" altLang="en-US" sz="1400" smtClean="0">
                <a:cs typeface="Arial" panose="020B0604020202020204" pitchFamily="34" charset="0"/>
              </a:rPr>
              <a:pPr>
                <a:spcBef>
                  <a:spcPct val="0"/>
                </a:spcBef>
                <a:buClrTx/>
                <a:buSzTx/>
                <a:buFontTx/>
                <a:buNone/>
              </a:pPr>
              <a:t>16</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ชื่อเรื่อง 1"/>
          <p:cNvSpPr>
            <a:spLocks noGrp="1"/>
          </p:cNvSpPr>
          <p:nvPr>
            <p:ph type="title"/>
          </p:nvPr>
        </p:nvSpPr>
        <p:spPr>
          <a:xfrm>
            <a:off x="457200" y="609600"/>
            <a:ext cx="8458200" cy="1143000"/>
          </a:xfrm>
        </p:spPr>
        <p:txBody>
          <a:bodyPr/>
          <a:lstStyle/>
          <a:p>
            <a:r>
              <a:rPr lang="en-US" altLang="en-US"/>
              <a:t>Notation for displaying growth rate</a:t>
            </a:r>
          </a:p>
        </p:txBody>
      </p:sp>
      <p:sp>
        <p:nvSpPr>
          <p:cNvPr id="30723" name="ตัวแทนเนื้อหา 2"/>
          <p:cNvSpPr>
            <a:spLocks noGrp="1"/>
          </p:cNvSpPr>
          <p:nvPr>
            <p:ph idx="1"/>
          </p:nvPr>
        </p:nvSpPr>
        <p:spPr>
          <a:xfrm>
            <a:off x="457200" y="1981200"/>
            <a:ext cx="8458200" cy="4114800"/>
          </a:xfrm>
        </p:spPr>
        <p:txBody>
          <a:bodyPr/>
          <a:lstStyle/>
          <a:p>
            <a:r>
              <a:rPr lang="en-US" altLang="en-US"/>
              <a:t>Big theta</a:t>
            </a:r>
          </a:p>
          <a:p>
            <a:r>
              <a:rPr lang="en-US" altLang="en-US"/>
              <a:t>Big O</a:t>
            </a:r>
          </a:p>
        </p:txBody>
      </p:sp>
      <p:sp>
        <p:nvSpPr>
          <p:cNvPr id="3072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32A29F1-9B2B-462F-BBB9-35E6E2AB7BD0}" type="slidenum">
              <a:rPr lang="en-US" altLang="en-US" sz="1400" smtClean="0">
                <a:cs typeface="Arial" panose="020B0604020202020204" pitchFamily="34" charset="0"/>
              </a:rPr>
              <a:pPr>
                <a:spcBef>
                  <a:spcPct val="0"/>
                </a:spcBef>
                <a:buClrTx/>
                <a:buSzTx/>
                <a:buFontTx/>
                <a:buNone/>
              </a:pPr>
              <a:t>17</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ชื่อเรื่อง 1"/>
          <p:cNvSpPr>
            <a:spLocks noGrp="1"/>
          </p:cNvSpPr>
          <p:nvPr>
            <p:ph type="title"/>
          </p:nvPr>
        </p:nvSpPr>
        <p:spPr>
          <a:xfrm>
            <a:off x="457200" y="609600"/>
            <a:ext cx="8458200" cy="1143000"/>
          </a:xfrm>
        </p:spPr>
        <p:txBody>
          <a:bodyPr/>
          <a:lstStyle/>
          <a:p>
            <a:r>
              <a:rPr lang="en-US" altLang="en-US"/>
              <a:t>Big Theta</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457200" y="1981200"/>
            <a:ext cx="8458200" cy="1143000"/>
          </a:xfrm>
          <a:blipFill>
            <a:blip r:embed="rId3"/>
            <a:stretch>
              <a:fillRect t="-5319"/>
            </a:stretch>
          </a:blipFill>
          <a:extLst/>
        </p:spPr>
        <p:txBody>
          <a:bodyPr/>
          <a:lstStyle/>
          <a:p>
            <a:pPr>
              <a:defRPr/>
            </a:pPr>
            <a:r>
              <a:rPr lang="en-US" dirty="0">
                <a:solidFill>
                  <a:schemeClr val="bg2"/>
                </a:solidFill>
              </a:rPr>
              <a:t> </a:t>
            </a:r>
          </a:p>
        </p:txBody>
      </p:sp>
      <p:sp>
        <p:nvSpPr>
          <p:cNvPr id="31748"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E2D19E37-ACB8-4F80-9856-37BF26D8D6FC}" type="slidenum">
              <a:rPr lang="en-US" altLang="en-US" sz="1400" smtClean="0">
                <a:cs typeface="Arial" panose="020B0604020202020204" pitchFamily="34" charset="0"/>
              </a:rPr>
              <a:pPr>
                <a:spcBef>
                  <a:spcPct val="0"/>
                </a:spcBef>
                <a:buClrTx/>
                <a:buSzTx/>
                <a:buFontTx/>
                <a:buNone/>
              </a:pPr>
              <a:t>18</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304800" y="3124200"/>
            <a:ext cx="8610600" cy="1621726"/>
          </a:xfrm>
          <a:prstGeom prst="rect">
            <a:avLst/>
          </a:prstGeom>
          <a:blipFill>
            <a:blip r:embed="rId4"/>
            <a:stretch>
              <a:fillRect/>
            </a:stretch>
          </a:blipFill>
        </p:spPr>
        <p:txBody>
          <a:bodyPr/>
          <a:lstStyle/>
          <a:p>
            <a:pPr>
              <a:defRPr/>
            </a:pPr>
            <a:r>
              <a:rPr lang="en-US" dirty="0">
                <a:noFill/>
              </a:rPr>
              <a:t> </a:t>
            </a:r>
          </a:p>
        </p:txBody>
      </p:sp>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ชื่อเรื่อง 1"/>
          <p:cNvSpPr>
            <a:spLocks noGrp="1"/>
          </p:cNvSpPr>
          <p:nvPr>
            <p:ph type="title"/>
          </p:nvPr>
        </p:nvSpPr>
        <p:spPr>
          <a:xfrm>
            <a:off x="609600" y="609600"/>
            <a:ext cx="8305800" cy="1143000"/>
          </a:xfrm>
        </p:spPr>
        <p:txBody>
          <a:bodyPr/>
          <a:lstStyle/>
          <a:p>
            <a:r>
              <a:rPr lang="en-US" altLang="en-US"/>
              <a:t>Big Theta: showing it with graph</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609600" y="1981200"/>
            <a:ext cx="8305800" cy="4114800"/>
          </a:xfrm>
          <a:blipFill>
            <a:blip r:embed="rId3"/>
            <a:stretch>
              <a:fillRect l="-293" t="-1481"/>
            </a:stretch>
          </a:blipFill>
          <a:extLst/>
        </p:spPr>
        <p:txBody>
          <a:bodyPr/>
          <a:lstStyle/>
          <a:p>
            <a:pPr>
              <a:defRPr/>
            </a:pPr>
            <a:r>
              <a:rPr lang="en-US">
                <a:noFill/>
              </a:rPr>
              <a:t> </a:t>
            </a:r>
          </a:p>
        </p:txBody>
      </p:sp>
      <p:sp>
        <p:nvSpPr>
          <p:cNvPr id="3379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F8219EE-54DC-4A82-B346-44AECC57F85C}" type="slidenum">
              <a:rPr lang="en-US" altLang="en-US" sz="1400" smtClean="0">
                <a:cs typeface="Arial" panose="020B0604020202020204" pitchFamily="34" charset="0"/>
              </a:rPr>
              <a:pPr>
                <a:spcBef>
                  <a:spcPct val="0"/>
                </a:spcBef>
                <a:buClrTx/>
                <a:buSzTx/>
                <a:buFontTx/>
                <a:buNone/>
              </a:pPr>
              <a:t>19</a:t>
            </a:fld>
            <a:endParaRPr lang="en-US" altLang="en-US" sz="1400">
              <a:cs typeface="Arial" panose="020B0604020202020204" pitchFamily="34" charset="0"/>
            </a:endParaRPr>
          </a:p>
        </p:txBody>
      </p:sp>
      <p:graphicFrame>
        <p:nvGraphicFramePr>
          <p:cNvPr id="6" name="Chart 1"/>
          <p:cNvGraphicFramePr/>
          <p:nvPr>
            <p:extLst>
              <p:ext uri="{D42A27DB-BD31-4B8C-83A1-F6EECF244321}">
                <p14:modId xmlns:p14="http://schemas.microsoft.com/office/powerpoint/2010/main" val="2316249185"/>
              </p:ext>
            </p:extLst>
          </p:nvPr>
        </p:nvGraphicFramePr>
        <p:xfrm>
          <a:off x="609600" y="2667000"/>
          <a:ext cx="7848600"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581400" y="6248400"/>
            <a:ext cx="3429000" cy="457200"/>
          </a:xfrm>
        </p:spPr>
        <p:txBody>
          <a:bodyPr/>
          <a:lstStyle/>
          <a:p>
            <a:pPr>
              <a:defRPr/>
            </a:pPr>
            <a:r>
              <a:rPr lang="en-US" dirty="0" err="1"/>
              <a:t>Copyright©Vishnu</a:t>
            </a:r>
            <a:r>
              <a:rPr lang="en-US" dirty="0"/>
              <a:t> </a:t>
            </a:r>
            <a:r>
              <a:rPr lang="en-US" dirty="0" err="1"/>
              <a:t>Kotrajaras</a:t>
            </a:r>
            <a:r>
              <a:rPr lang="en-US" dirty="0"/>
              <a:t>, PhD.</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4FFD5772-95E8-4394-A8BA-CCFC116923C6}" type="slidenum">
              <a:rPr lang="en-US" altLang="en-US" sz="1400" smtClean="0">
                <a:cs typeface="Arial" panose="020B0604020202020204" pitchFamily="34" charset="0"/>
              </a:rPr>
              <a:pPr>
                <a:spcBef>
                  <a:spcPct val="0"/>
                </a:spcBef>
                <a:buClrTx/>
                <a:buSzTx/>
                <a:buFontTx/>
                <a:buNone/>
              </a:pPr>
              <a:t>2</a:t>
            </a:fld>
            <a:endParaRPr lang="en-US" altLang="en-US" sz="1400">
              <a:cs typeface="Arial" panose="020B0604020202020204" pitchFamily="34" charset="0"/>
            </a:endParaRPr>
          </a:p>
        </p:txBody>
      </p:sp>
      <p:sp>
        <p:nvSpPr>
          <p:cNvPr id="7172" name="Rectangle 6"/>
          <p:cNvSpPr>
            <a:spLocks noGrp="1" noChangeArrowheads="1"/>
          </p:cNvSpPr>
          <p:nvPr>
            <p:ph type="title"/>
          </p:nvPr>
        </p:nvSpPr>
        <p:spPr/>
        <p:txBody>
          <a:bodyPr/>
          <a:lstStyle/>
          <a:p>
            <a:pPr eaLnBrk="1" hangingPunct="1"/>
            <a:r>
              <a:rPr lang="en-US" altLang="en-US"/>
              <a:t>Introduction</a:t>
            </a:r>
          </a:p>
        </p:txBody>
      </p:sp>
      <p:sp>
        <p:nvSpPr>
          <p:cNvPr id="7173" name="Rectangle 7"/>
          <p:cNvSpPr>
            <a:spLocks noGrp="1" noChangeArrowheads="1"/>
          </p:cNvSpPr>
          <p:nvPr>
            <p:ph type="body" idx="1"/>
          </p:nvPr>
        </p:nvSpPr>
        <p:spPr>
          <a:xfrm>
            <a:off x="609600" y="1981200"/>
            <a:ext cx="8305800" cy="4114800"/>
          </a:xfrm>
        </p:spPr>
        <p:txBody>
          <a:bodyPr/>
          <a:lstStyle/>
          <a:p>
            <a:pPr eaLnBrk="1" hangingPunct="1"/>
            <a:r>
              <a:rPr lang="en-US" altLang="en-US" sz="4000" b="1" dirty="0">
                <a:solidFill>
                  <a:schemeClr val="bg2"/>
                </a:solidFill>
                <a:latin typeface="Browallia New" panose="020B0604020202020204" pitchFamily="34" charset="-34"/>
                <a:cs typeface="Browallia New" panose="020B0604020202020204" pitchFamily="34" charset="-34"/>
              </a:rPr>
              <a:t>Why study data structure?</a:t>
            </a:r>
            <a:endParaRPr lang="th-TH" altLang="en-US" sz="4000" b="1" dirty="0">
              <a:solidFill>
                <a:schemeClr val="bg2"/>
              </a:solidFill>
            </a:endParaRPr>
          </a:p>
          <a:p>
            <a:pPr lvl="1" eaLnBrk="1" hangingPunct="1"/>
            <a:r>
              <a:rPr lang="en-US" altLang="en-US" sz="4000" b="1" dirty="0">
                <a:solidFill>
                  <a:schemeClr val="bg2"/>
                </a:solidFill>
                <a:latin typeface="Angsana New" panose="02020603050405020304" pitchFamily="18" charset="-34"/>
              </a:rPr>
              <a:t>Can understand more code.</a:t>
            </a:r>
            <a:r>
              <a:rPr lang="en-US" altLang="en-US" sz="4000" b="1" dirty="0">
                <a:solidFill>
                  <a:schemeClr val="bg2"/>
                </a:solidFill>
              </a:rPr>
              <a:t> </a:t>
            </a:r>
            <a:endParaRPr lang="th-TH" altLang="en-US" sz="4000" b="1" dirty="0">
              <a:solidFill>
                <a:schemeClr val="bg2"/>
              </a:solidFill>
            </a:endParaRPr>
          </a:p>
          <a:p>
            <a:pPr lvl="1" eaLnBrk="1" hangingPunct="1"/>
            <a:r>
              <a:rPr lang="en-US" altLang="en-US" sz="4000" b="1" dirty="0">
                <a:solidFill>
                  <a:schemeClr val="bg2"/>
                </a:solidFill>
                <a:latin typeface="Angsana New" panose="02020603050405020304" pitchFamily="18" charset="-34"/>
              </a:rPr>
              <a:t>Can choose a correct data structure for any task.</a:t>
            </a:r>
            <a:endParaRPr lang="th-TH" altLang="en-US" sz="4000" b="1" dirty="0">
              <a:solidFill>
                <a:schemeClr val="bg2"/>
              </a:solidFill>
              <a:latin typeface="Angsana New" panose="02020603050405020304" pitchFamily="18" charset="-34"/>
            </a:endParaRPr>
          </a:p>
          <a:p>
            <a:pPr lvl="1" eaLnBrk="1" hangingPunct="1"/>
            <a:endParaRPr lang="th-TH" altLang="en-US" sz="4000" b="1" dirty="0">
              <a:latin typeface="Angsana New" panose="02020603050405020304" pitchFamily="18" charset="-34"/>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ชื่อเรื่อง 1"/>
          <p:cNvSpPr>
            <a:spLocks noGrp="1"/>
          </p:cNvSpPr>
          <p:nvPr>
            <p:ph type="title"/>
          </p:nvPr>
        </p:nvSpPr>
        <p:spPr>
          <a:xfrm>
            <a:off x="533400" y="609600"/>
            <a:ext cx="8382000" cy="1143000"/>
          </a:xfrm>
        </p:spPr>
        <p:txBody>
          <a:bodyPr/>
          <a:lstStyle/>
          <a:p>
            <a:r>
              <a:rPr lang="en-US" altLang="en-US"/>
              <a:t>Big O</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533400" y="1981200"/>
            <a:ext cx="8382000" cy="1066800"/>
          </a:xfrm>
          <a:blipFill>
            <a:blip r:embed="rId3"/>
            <a:stretch>
              <a:fillRect t="-5714" b="-4571"/>
            </a:stretch>
          </a:blipFill>
          <a:extLst/>
        </p:spPr>
        <p:txBody>
          <a:bodyPr/>
          <a:lstStyle/>
          <a:p>
            <a:pPr>
              <a:defRPr/>
            </a:pPr>
            <a:r>
              <a:rPr lang="en-US">
                <a:noFill/>
              </a:rPr>
              <a:t> </a:t>
            </a:r>
          </a:p>
        </p:txBody>
      </p:sp>
      <p:sp>
        <p:nvSpPr>
          <p:cNvPr id="3584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F3E19E14-5170-4097-960C-69D62A418AD3}" type="slidenum">
              <a:rPr lang="en-US" altLang="en-US" sz="1400" smtClean="0">
                <a:cs typeface="Arial" panose="020B0604020202020204" pitchFamily="34" charset="0"/>
              </a:rPr>
              <a:pPr>
                <a:spcBef>
                  <a:spcPct val="0"/>
                </a:spcBef>
                <a:buClrTx/>
                <a:buSzTx/>
                <a:buFontTx/>
                <a:buNone/>
              </a:pPr>
              <a:t>20</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838200" y="3242809"/>
            <a:ext cx="7620000" cy="1340303"/>
          </a:xfrm>
          <a:prstGeom prst="rect">
            <a:avLst/>
          </a:prstGeom>
          <a:blipFill>
            <a:blip r:embed="rId4"/>
            <a:stretch>
              <a:fillRect/>
            </a:stretch>
          </a:blipFill>
        </p:spPr>
        <p:txBody>
          <a:bodyPr/>
          <a:lstStyle/>
          <a:p>
            <a:pPr>
              <a:defRPr/>
            </a:pPr>
            <a:r>
              <a:rPr lang="en-US">
                <a:noFill/>
              </a:rPr>
              <a:t> </a:t>
            </a:r>
          </a:p>
        </p:txBody>
      </p:sp>
      <p:sp>
        <p:nvSpPr>
          <p:cNvPr id="7" name="สี่เหลี่ยมผืนผ้า 6"/>
          <p:cNvSpPr>
            <a:spLocks noRot="1" noChangeAspect="1" noMove="1" noResize="1" noEditPoints="1" noAdjustHandles="1" noChangeArrowheads="1" noChangeShapeType="1" noTextEdit="1"/>
          </p:cNvSpPr>
          <p:nvPr/>
        </p:nvSpPr>
        <p:spPr>
          <a:xfrm>
            <a:off x="838200" y="4815591"/>
            <a:ext cx="7772400" cy="878510"/>
          </a:xfrm>
          <a:prstGeom prst="rect">
            <a:avLst/>
          </a:prstGeom>
          <a:blipFill>
            <a:blip r:embed="rId5"/>
            <a:stretch>
              <a:fillRect l="-1255" t="-2083" b="-15278"/>
            </a:stretch>
          </a:blipFill>
        </p:spPr>
        <p:txBody>
          <a:bodyPr/>
          <a:lstStyle/>
          <a:p>
            <a:pPr>
              <a:defRPr/>
            </a:pPr>
            <a:r>
              <a:rPr lang="en-US">
                <a:noFill/>
              </a:rPr>
              <a:t> </a:t>
            </a: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ชื่อเรื่อง 1"/>
          <p:cNvSpPr>
            <a:spLocks noGrp="1"/>
          </p:cNvSpPr>
          <p:nvPr>
            <p:ph type="title"/>
          </p:nvPr>
        </p:nvSpPr>
        <p:spPr>
          <a:xfrm>
            <a:off x="457200" y="609600"/>
            <a:ext cx="8458200" cy="1143000"/>
          </a:xfrm>
        </p:spPr>
        <p:txBody>
          <a:bodyPr/>
          <a:lstStyle/>
          <a:p>
            <a:r>
              <a:rPr lang="en-US" altLang="en-US"/>
              <a:t>Writing down asymptotic term</a:t>
            </a:r>
          </a:p>
        </p:txBody>
      </p:sp>
      <p:sp>
        <p:nvSpPr>
          <p:cNvPr id="37891" name="ตัวแทนเนื้อหา 2"/>
          <p:cNvSpPr>
            <a:spLocks noGrp="1"/>
          </p:cNvSpPr>
          <p:nvPr>
            <p:ph idx="1"/>
          </p:nvPr>
        </p:nvSpPr>
        <p:spPr>
          <a:xfrm>
            <a:off x="457200" y="1981200"/>
            <a:ext cx="8458200" cy="2590800"/>
          </a:xfrm>
        </p:spPr>
        <p:txBody>
          <a:bodyPr/>
          <a:lstStyle/>
          <a:p>
            <a:pPr marL="0" indent="0">
              <a:buFont typeface="Wingdings" panose="05000000000000000000" pitchFamily="2" charset="2"/>
              <a:buNone/>
            </a:pPr>
            <a:r>
              <a:rPr lang="en-US" altLang="en-US">
                <a:solidFill>
                  <a:schemeClr val="bg2"/>
                </a:solidFill>
              </a:rPr>
              <a:t> for(int i=1; i&lt;=n; i++){</a:t>
            </a:r>
          </a:p>
          <a:p>
            <a:pPr marL="0" indent="0">
              <a:buFont typeface="Wingdings" panose="05000000000000000000" pitchFamily="2" charset="2"/>
              <a:buNone/>
            </a:pPr>
            <a:r>
              <a:rPr lang="en-US" altLang="en-US">
                <a:solidFill>
                  <a:schemeClr val="bg2"/>
                </a:solidFill>
              </a:rPr>
              <a:t>	for(int j=5; j&lt;= n; j++){</a:t>
            </a:r>
          </a:p>
          <a:p>
            <a:pPr marL="0" indent="0">
              <a:buFont typeface="Wingdings" panose="05000000000000000000" pitchFamily="2" charset="2"/>
              <a:buNone/>
            </a:pPr>
            <a:r>
              <a:rPr lang="en-US" altLang="en-US">
                <a:solidFill>
                  <a:schemeClr val="bg2"/>
                </a:solidFill>
              </a:rPr>
              <a:t>		x= x+1;</a:t>
            </a:r>
          </a:p>
          <a:p>
            <a:pPr marL="0" indent="0">
              <a:buFont typeface="Wingdings" panose="05000000000000000000" pitchFamily="2" charset="2"/>
              <a:buNone/>
            </a:pPr>
            <a:r>
              <a:rPr lang="en-US" altLang="en-US">
                <a:solidFill>
                  <a:schemeClr val="bg2"/>
                </a:solidFill>
              </a:rPr>
              <a:t>	}</a:t>
            </a:r>
          </a:p>
          <a:p>
            <a:pPr marL="0" indent="0">
              <a:buFont typeface="Wingdings" panose="05000000000000000000" pitchFamily="2" charset="2"/>
              <a:buNone/>
            </a:pPr>
            <a:r>
              <a:rPr lang="en-US" altLang="en-US">
                <a:solidFill>
                  <a:schemeClr val="bg2"/>
                </a:solidFill>
              </a:rPr>
              <a:t> }	</a:t>
            </a:r>
          </a:p>
        </p:txBody>
      </p:sp>
      <p:sp>
        <p:nvSpPr>
          <p:cNvPr id="3789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D6A7F07-46B2-46C5-BBE9-92757FD5A47D}" type="slidenum">
              <a:rPr lang="en-US" altLang="en-US" sz="1400" smtClean="0">
                <a:cs typeface="Arial" panose="020B0604020202020204" pitchFamily="34" charset="0"/>
              </a:rPr>
              <a:pPr>
                <a:spcBef>
                  <a:spcPct val="0"/>
                </a:spcBef>
                <a:buClrTx/>
                <a:buSzTx/>
                <a:buFontTx/>
                <a:buNone/>
              </a:pPr>
              <a:t>21</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4362450" y="3013501"/>
            <a:ext cx="4572000" cy="830997"/>
          </a:xfrm>
          <a:prstGeom prst="rect">
            <a:avLst/>
          </a:prstGeom>
          <a:blipFill>
            <a:blip r:embed="rId3"/>
            <a:stretch>
              <a:fillRect l="-2133" t="-5839" b="-15328"/>
            </a:stretch>
          </a:blipFill>
        </p:spPr>
        <p:txBody>
          <a:bodyPr/>
          <a:lstStyle/>
          <a:p>
            <a:pPr>
              <a:defRPr/>
            </a:pPr>
            <a:r>
              <a:rPr lang="en-US">
                <a:noFill/>
              </a:rPr>
              <a:t> </a:t>
            </a:r>
          </a:p>
        </p:txBody>
      </p:sp>
      <p:sp>
        <p:nvSpPr>
          <p:cNvPr id="7" name="สี่เหลี่ยมผืนผ้า 6"/>
          <p:cNvSpPr>
            <a:spLocks noRot="1" noChangeAspect="1" noMove="1" noResize="1" noEditPoints="1" noAdjustHandles="1" noChangeArrowheads="1" noChangeShapeType="1" noTextEdit="1"/>
          </p:cNvSpPr>
          <p:nvPr/>
        </p:nvSpPr>
        <p:spPr>
          <a:xfrm>
            <a:off x="3352800" y="4135903"/>
            <a:ext cx="4572000" cy="2034018"/>
          </a:xfrm>
          <a:prstGeom prst="rect">
            <a:avLst/>
          </a:prstGeom>
          <a:blipFill>
            <a:blip r:embed="rId4"/>
            <a:stretch>
              <a:fillRect l="-2000" t="-2395" b="-5090"/>
            </a:stretch>
          </a:blipFill>
        </p:spPr>
        <p:txBody>
          <a:bodyPr/>
          <a:lstStyle/>
          <a:p>
            <a:pPr>
              <a:defRPr/>
            </a:pPr>
            <a:r>
              <a:rPr lang="en-US" dirty="0">
                <a:noFill/>
              </a:rPr>
              <a:t> </a:t>
            </a: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ชื่อเรื่อง 1"/>
          <p:cNvSpPr>
            <a:spLocks noGrp="1"/>
          </p:cNvSpPr>
          <p:nvPr>
            <p:ph type="title"/>
          </p:nvPr>
        </p:nvSpPr>
        <p:spPr>
          <a:xfrm>
            <a:off x="533400" y="609600"/>
            <a:ext cx="8382000" cy="1143000"/>
          </a:xfrm>
        </p:spPr>
        <p:txBody>
          <a:bodyPr/>
          <a:lstStyle/>
          <a:p>
            <a:r>
              <a:rPr lang="en-US" altLang="en-US"/>
              <a:t>Program with exit condition</a:t>
            </a:r>
          </a:p>
        </p:txBody>
      </p:sp>
      <p:sp>
        <p:nvSpPr>
          <p:cNvPr id="39939" name="ตัวแทนเนื้อหา 2"/>
          <p:cNvSpPr>
            <a:spLocks noGrp="1"/>
          </p:cNvSpPr>
          <p:nvPr>
            <p:ph idx="1"/>
          </p:nvPr>
        </p:nvSpPr>
        <p:spPr>
          <a:xfrm>
            <a:off x="533400" y="1981200"/>
            <a:ext cx="8382000" cy="4114800"/>
          </a:xfrm>
        </p:spPr>
        <p:txBody>
          <a:bodyPr/>
          <a:lstStyle/>
          <a:p>
            <a:pPr marL="0" indent="0">
              <a:buFont typeface="Wingdings" panose="05000000000000000000" pitchFamily="2" charset="2"/>
              <a:buNone/>
            </a:pPr>
            <a:r>
              <a:rPr lang="en-US" altLang="en-US">
                <a:solidFill>
                  <a:schemeClr val="bg2"/>
                </a:solidFill>
              </a:rPr>
              <a:t>for(int i=1; i&lt;=n; i++){</a:t>
            </a:r>
          </a:p>
          <a:p>
            <a:pPr marL="0" indent="0">
              <a:buFont typeface="Wingdings" panose="05000000000000000000" pitchFamily="2" charset="2"/>
              <a:buNone/>
            </a:pPr>
            <a:r>
              <a:rPr lang="en-US" altLang="en-US">
                <a:solidFill>
                  <a:schemeClr val="bg2"/>
                </a:solidFill>
              </a:rPr>
              <a:t>	for(int j=5; j&lt;= n; j++){</a:t>
            </a:r>
          </a:p>
          <a:p>
            <a:pPr marL="0" indent="0">
              <a:buFont typeface="Wingdings" panose="05000000000000000000" pitchFamily="2" charset="2"/>
              <a:buNone/>
            </a:pPr>
            <a:r>
              <a:rPr lang="en-US" altLang="en-US">
                <a:solidFill>
                  <a:schemeClr val="bg2"/>
                </a:solidFill>
              </a:rPr>
              <a:t>         		if(f(i)) break;</a:t>
            </a:r>
          </a:p>
          <a:p>
            <a:pPr marL="0" indent="0">
              <a:buFont typeface="Wingdings" panose="05000000000000000000" pitchFamily="2" charset="2"/>
              <a:buNone/>
            </a:pPr>
            <a:r>
              <a:rPr lang="en-US" altLang="en-US">
                <a:solidFill>
                  <a:schemeClr val="bg2"/>
                </a:solidFill>
              </a:rPr>
              <a:t>		x= x+1;   // a representative statement</a:t>
            </a:r>
          </a:p>
          <a:p>
            <a:pPr marL="0" indent="0">
              <a:buFont typeface="Wingdings" panose="05000000000000000000" pitchFamily="2" charset="2"/>
              <a:buNone/>
            </a:pPr>
            <a:r>
              <a:rPr lang="en-US" altLang="en-US">
                <a:solidFill>
                  <a:schemeClr val="bg2"/>
                </a:solidFill>
              </a:rPr>
              <a:t>	}</a:t>
            </a:r>
          </a:p>
          <a:p>
            <a:pPr marL="0" indent="0">
              <a:buFont typeface="Wingdings" panose="05000000000000000000" pitchFamily="2" charset="2"/>
              <a:buNone/>
            </a:pPr>
            <a:r>
              <a:rPr lang="en-US" altLang="en-US">
                <a:solidFill>
                  <a:schemeClr val="bg2"/>
                </a:solidFill>
              </a:rPr>
              <a:t>}	</a:t>
            </a:r>
          </a:p>
          <a:p>
            <a:pPr marL="0" indent="0">
              <a:buFont typeface="Wingdings" panose="05000000000000000000" pitchFamily="2" charset="2"/>
              <a:buNone/>
            </a:pPr>
            <a:endParaRPr lang="en-US" altLang="en-US"/>
          </a:p>
        </p:txBody>
      </p:sp>
      <p:sp>
        <p:nvSpPr>
          <p:cNvPr id="3994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63BEC856-B9A7-4E1E-8BEA-8A90A9F9DB99}" type="slidenum">
              <a:rPr lang="en-US" altLang="en-US" sz="1400" smtClean="0">
                <a:cs typeface="Arial" panose="020B0604020202020204" pitchFamily="34" charset="0"/>
              </a:rPr>
              <a:pPr>
                <a:spcBef>
                  <a:spcPct val="0"/>
                </a:spcBef>
                <a:buClrTx/>
                <a:buSzTx/>
                <a:buFontTx/>
                <a:buNone/>
              </a:pPr>
              <a:t>22</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1C3F8F3-8564-4709-AE50-536F6DE82B67}" type="slidenum">
              <a:rPr lang="en-US" altLang="en-US" sz="1400" smtClean="0">
                <a:cs typeface="Arial" panose="020B0604020202020204" pitchFamily="34" charset="0"/>
              </a:rPr>
              <a:pPr>
                <a:spcBef>
                  <a:spcPct val="0"/>
                </a:spcBef>
                <a:buClrTx/>
                <a:buSzTx/>
                <a:buFontTx/>
                <a:buNone/>
              </a:pPr>
              <a:t>23</a:t>
            </a:fld>
            <a:endParaRPr lang="en-US" altLang="en-US" sz="1400">
              <a:cs typeface="Arial" panose="020B0604020202020204" pitchFamily="34" charset="0"/>
            </a:endParaRPr>
          </a:p>
        </p:txBody>
      </p:sp>
      <p:graphicFrame>
        <p:nvGraphicFramePr>
          <p:cNvPr id="6" name="Chart 2"/>
          <p:cNvGraphicFramePr/>
          <p:nvPr>
            <p:extLst>
              <p:ext uri="{D42A27DB-BD31-4B8C-83A1-F6EECF244321}">
                <p14:modId xmlns:p14="http://schemas.microsoft.com/office/powerpoint/2010/main" val="2763158139"/>
              </p:ext>
            </p:extLst>
          </p:nvPr>
        </p:nvGraphicFramePr>
        <p:xfrm>
          <a:off x="607060" y="38100"/>
          <a:ext cx="7851140" cy="4533900"/>
        </p:xfrm>
        <a:graphic>
          <a:graphicData uri="http://schemas.openxmlformats.org/drawingml/2006/chart">
            <c:chart xmlns:c="http://schemas.openxmlformats.org/drawingml/2006/chart" xmlns:r="http://schemas.openxmlformats.org/officeDocument/2006/relationships" r:id="rId3"/>
          </a:graphicData>
        </a:graphic>
      </p:graphicFrame>
      <p:sp>
        <p:nvSpPr>
          <p:cNvPr id="7" name="สี่เหลี่ยมผืนผ้า 6"/>
          <p:cNvSpPr>
            <a:spLocks noRot="1" noChangeAspect="1" noMove="1" noResize="1" noEditPoints="1" noAdjustHandles="1" noChangeArrowheads="1" noChangeShapeType="1" noTextEdit="1"/>
          </p:cNvSpPr>
          <p:nvPr/>
        </p:nvSpPr>
        <p:spPr>
          <a:xfrm>
            <a:off x="914400" y="4810035"/>
            <a:ext cx="7886700" cy="1295355"/>
          </a:xfrm>
          <a:prstGeom prst="rect">
            <a:avLst/>
          </a:prstGeom>
          <a:blipFill>
            <a:blip r:embed="rId4"/>
            <a:stretch>
              <a:fillRect l="-1159" t="-3756" b="-8451"/>
            </a:stretch>
          </a:blipFill>
        </p:spPr>
        <p:txBody>
          <a:bodyPr/>
          <a:lstStyle/>
          <a:p>
            <a:pPr>
              <a:defRPr/>
            </a:pPr>
            <a:r>
              <a:rPr lang="en-US">
                <a:noFill/>
              </a:rPr>
              <a:t> </a:t>
            </a: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ชื่อเรื่อง 1"/>
          <p:cNvSpPr>
            <a:spLocks noGrp="1"/>
          </p:cNvSpPr>
          <p:nvPr>
            <p:ph type="title"/>
          </p:nvPr>
        </p:nvSpPr>
        <p:spPr>
          <a:xfrm>
            <a:off x="457200" y="609600"/>
            <a:ext cx="8458200" cy="1143000"/>
          </a:xfrm>
        </p:spPr>
        <p:txBody>
          <a:bodyPr/>
          <a:lstStyle/>
          <a:p>
            <a:r>
              <a:rPr lang="en-US" altLang="en-US"/>
              <a:t>Asymptotic Notations and Nested Loop (formal definition)</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609600" y="1981200"/>
            <a:ext cx="8305800" cy="4114800"/>
          </a:xfrm>
          <a:blipFill>
            <a:blip r:embed="rId2"/>
            <a:stretch>
              <a:fillRect l="-1467" t="-1481"/>
            </a:stretch>
          </a:blipFill>
          <a:extLst/>
        </p:spPr>
        <p:txBody>
          <a:bodyPr/>
          <a:lstStyle/>
          <a:p>
            <a:pPr>
              <a:defRPr/>
            </a:pPr>
            <a:r>
              <a:rPr lang="en-US">
                <a:noFill/>
              </a:rPr>
              <a:t> </a:t>
            </a:r>
          </a:p>
        </p:txBody>
      </p:sp>
      <p:sp>
        <p:nvSpPr>
          <p:cNvPr id="4301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D7CD4E4C-3282-412F-BFB4-B0035566983C}" type="slidenum">
              <a:rPr lang="en-US" altLang="en-US" sz="1400" smtClean="0">
                <a:cs typeface="Arial" panose="020B0604020202020204" pitchFamily="34" charset="0"/>
              </a:rPr>
              <a:pPr>
                <a:spcBef>
                  <a:spcPct val="0"/>
                </a:spcBef>
                <a:buClrTx/>
                <a:buSzTx/>
                <a:buFontTx/>
                <a:buNone/>
              </a:pPr>
              <a:t>24</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ชื่อเรื่อง 1"/>
          <p:cNvSpPr>
            <a:spLocks noGrp="1"/>
          </p:cNvSpPr>
          <p:nvPr>
            <p:ph type="title"/>
          </p:nvPr>
        </p:nvSpPr>
        <p:spPr>
          <a:xfrm>
            <a:off x="533400" y="609600"/>
            <a:ext cx="8382000" cy="1143000"/>
          </a:xfrm>
        </p:spPr>
        <p:txBody>
          <a:bodyPr/>
          <a:lstStyle/>
          <a:p>
            <a:r>
              <a:rPr lang="en-US" altLang="en-US"/>
              <a:t>Asymptotic Runtime and Consecutive Operations </a:t>
            </a:r>
          </a:p>
        </p:txBody>
      </p:sp>
      <p:sp>
        <p:nvSpPr>
          <p:cNvPr id="44035" name="ตัวแทนเนื้อหา 2"/>
          <p:cNvSpPr>
            <a:spLocks noGrp="1"/>
          </p:cNvSpPr>
          <p:nvPr>
            <p:ph idx="1"/>
          </p:nvPr>
        </p:nvSpPr>
        <p:spPr>
          <a:xfrm>
            <a:off x="533400" y="1981200"/>
            <a:ext cx="8382000" cy="4114800"/>
          </a:xfrm>
        </p:spPr>
        <p:txBody>
          <a:bodyPr/>
          <a:lstStyle/>
          <a:p>
            <a:pPr marL="0" indent="0">
              <a:buFont typeface="Wingdings" panose="05000000000000000000" pitchFamily="2" charset="2"/>
              <a:buNone/>
            </a:pPr>
            <a:r>
              <a:rPr lang="en-US" altLang="en-US" sz="2400" b="1" dirty="0"/>
              <a:t>for(int </a:t>
            </a:r>
            <a:r>
              <a:rPr lang="en-US" altLang="en-US" sz="2400" b="1" dirty="0" err="1"/>
              <a:t>i</a:t>
            </a:r>
            <a:r>
              <a:rPr lang="en-US" altLang="en-US" sz="2400" b="1" dirty="0"/>
              <a:t> =1; </a:t>
            </a:r>
            <a:r>
              <a:rPr lang="en-US" altLang="en-US" sz="2400" b="1" dirty="0" err="1"/>
              <a:t>i</a:t>
            </a:r>
            <a:r>
              <a:rPr lang="en-US" altLang="en-US" sz="2400" b="1" dirty="0"/>
              <a:t>&lt;=n; </a:t>
            </a:r>
            <a:r>
              <a:rPr lang="en-US" altLang="en-US" sz="2400" b="1" dirty="0" err="1"/>
              <a:t>i</a:t>
            </a:r>
            <a:r>
              <a:rPr lang="en-US" altLang="en-US" sz="2400" b="1" dirty="0"/>
              <a:t>++) //first loop</a:t>
            </a:r>
          </a:p>
          <a:p>
            <a:pPr marL="0" indent="0">
              <a:buFont typeface="Wingdings" panose="05000000000000000000" pitchFamily="2" charset="2"/>
              <a:buNone/>
            </a:pPr>
            <a:r>
              <a:rPr lang="en-US" altLang="en-US" sz="2400" b="1" dirty="0"/>
              <a:t>	y = y*2;	</a:t>
            </a:r>
          </a:p>
          <a:p>
            <a:pPr marL="0" indent="0">
              <a:buFont typeface="Wingdings" panose="05000000000000000000" pitchFamily="2" charset="2"/>
              <a:buNone/>
            </a:pPr>
            <a:r>
              <a:rPr lang="en-US" altLang="en-US" sz="2400" b="1" dirty="0"/>
              <a:t>}</a:t>
            </a:r>
          </a:p>
          <a:p>
            <a:pPr marL="0" indent="0">
              <a:buFont typeface="Wingdings" panose="05000000000000000000" pitchFamily="2" charset="2"/>
              <a:buNone/>
            </a:pPr>
            <a:r>
              <a:rPr lang="en-US" altLang="en-US" sz="2400" b="1" dirty="0"/>
              <a:t> </a:t>
            </a:r>
          </a:p>
          <a:p>
            <a:pPr marL="0" indent="0">
              <a:buFont typeface="Wingdings" panose="05000000000000000000" pitchFamily="2" charset="2"/>
              <a:buNone/>
            </a:pPr>
            <a:r>
              <a:rPr lang="en-US" altLang="en-US" sz="2400" b="1" dirty="0"/>
              <a:t>for(int </a:t>
            </a:r>
            <a:r>
              <a:rPr lang="en-US" altLang="en-US" sz="2400" b="1" dirty="0" err="1"/>
              <a:t>i</a:t>
            </a:r>
            <a:r>
              <a:rPr lang="en-US" altLang="en-US" sz="2400" b="1" dirty="0"/>
              <a:t>=1; </a:t>
            </a:r>
            <a:r>
              <a:rPr lang="en-US" altLang="en-US" sz="2400" b="1" dirty="0" err="1"/>
              <a:t>i</a:t>
            </a:r>
            <a:r>
              <a:rPr lang="en-US" altLang="en-US" sz="2400" b="1" dirty="0"/>
              <a:t>&lt;=n; </a:t>
            </a:r>
            <a:r>
              <a:rPr lang="en-US" altLang="en-US" sz="2400" b="1" dirty="0" err="1"/>
              <a:t>i</a:t>
            </a:r>
            <a:r>
              <a:rPr lang="en-US" altLang="en-US" sz="2400" b="1" dirty="0"/>
              <a:t>++){ //second loop</a:t>
            </a:r>
          </a:p>
          <a:p>
            <a:pPr marL="0" indent="0">
              <a:buFont typeface="Wingdings" panose="05000000000000000000" pitchFamily="2" charset="2"/>
              <a:buNone/>
            </a:pPr>
            <a:r>
              <a:rPr lang="en-US" altLang="en-US" sz="2400" b="1" dirty="0"/>
              <a:t>	for(int j=5; j&lt;= n; </a:t>
            </a:r>
            <a:r>
              <a:rPr lang="en-US" altLang="en-US" sz="2400" b="1" dirty="0" err="1"/>
              <a:t>j++</a:t>
            </a:r>
            <a:r>
              <a:rPr lang="en-US" altLang="en-US" sz="2400" b="1" dirty="0"/>
              <a:t>){</a:t>
            </a:r>
          </a:p>
          <a:p>
            <a:pPr marL="0" indent="0">
              <a:buFont typeface="Wingdings" panose="05000000000000000000" pitchFamily="2" charset="2"/>
              <a:buNone/>
            </a:pPr>
            <a:r>
              <a:rPr lang="en-US" altLang="en-US" sz="2400" b="1" dirty="0"/>
              <a:t>        		 if(f(</a:t>
            </a:r>
            <a:r>
              <a:rPr lang="en-US" altLang="en-US" sz="2400" b="1" dirty="0" err="1"/>
              <a:t>i</a:t>
            </a:r>
            <a:r>
              <a:rPr lang="en-US" altLang="en-US" sz="2400" b="1" dirty="0"/>
              <a:t>)) break;</a:t>
            </a:r>
          </a:p>
          <a:p>
            <a:pPr marL="0" indent="0">
              <a:buFont typeface="Wingdings" panose="05000000000000000000" pitchFamily="2" charset="2"/>
              <a:buNone/>
            </a:pPr>
            <a:r>
              <a:rPr lang="en-US" altLang="en-US" sz="2400" b="1" dirty="0"/>
              <a:t>		x= x+1;   </a:t>
            </a:r>
          </a:p>
          <a:p>
            <a:pPr marL="0" indent="0">
              <a:buFont typeface="Wingdings" panose="05000000000000000000" pitchFamily="2" charset="2"/>
              <a:buNone/>
            </a:pPr>
            <a:r>
              <a:rPr lang="en-US" altLang="en-US" sz="2400" b="1" dirty="0"/>
              <a:t>	}</a:t>
            </a:r>
          </a:p>
          <a:p>
            <a:pPr marL="0" indent="0">
              <a:buFont typeface="Wingdings" panose="05000000000000000000" pitchFamily="2" charset="2"/>
              <a:buNone/>
            </a:pPr>
            <a:r>
              <a:rPr lang="en-US" altLang="en-US" sz="2400" b="1" dirty="0"/>
              <a:t>}</a:t>
            </a:r>
            <a:r>
              <a:rPr lang="en-US" altLang="en-US" dirty="0"/>
              <a:t>	</a:t>
            </a:r>
          </a:p>
        </p:txBody>
      </p:sp>
      <p:sp>
        <p:nvSpPr>
          <p:cNvPr id="4403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E5C9B693-23FC-41ED-B4A7-17C645B81A73}" type="slidenum">
              <a:rPr lang="en-US" altLang="en-US" sz="1400" smtClean="0">
                <a:cs typeface="Arial" panose="020B0604020202020204" pitchFamily="34" charset="0"/>
              </a:rPr>
              <a:pPr>
                <a:spcBef>
                  <a:spcPct val="0"/>
                </a:spcBef>
                <a:buClrTx/>
                <a:buSzTx/>
                <a:buFontTx/>
                <a:buNone/>
              </a:pPr>
              <a:t>25</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5560852" y="2514600"/>
            <a:ext cx="943463" cy="461665"/>
          </a:xfrm>
          <a:prstGeom prst="rect">
            <a:avLst/>
          </a:prstGeom>
          <a:blipFill>
            <a:blip r:embed="rId3"/>
            <a:stretch>
              <a:fillRect/>
            </a:stretch>
          </a:blipFill>
        </p:spPr>
        <p:txBody>
          <a:bodyPr/>
          <a:lstStyle/>
          <a:p>
            <a:pPr>
              <a:defRPr/>
            </a:pPr>
            <a:r>
              <a:rPr lang="en-US">
                <a:noFill/>
              </a:rPr>
              <a:t> </a:t>
            </a:r>
          </a:p>
        </p:txBody>
      </p:sp>
      <p:sp>
        <p:nvSpPr>
          <p:cNvPr id="7" name="สี่เหลี่ยมผืนผ้า 6"/>
          <p:cNvSpPr>
            <a:spLocks noRot="1" noChangeAspect="1" noMove="1" noResize="1" noEditPoints="1" noAdjustHandles="1" noChangeArrowheads="1" noChangeShapeType="1" noTextEdit="1"/>
          </p:cNvSpPr>
          <p:nvPr/>
        </p:nvSpPr>
        <p:spPr>
          <a:xfrm>
            <a:off x="5560852" y="4876800"/>
            <a:ext cx="1110304" cy="509178"/>
          </a:xfrm>
          <a:prstGeom prst="rect">
            <a:avLst/>
          </a:prstGeom>
          <a:blipFill>
            <a:blip r:embed="rId4"/>
            <a:stretch>
              <a:fillRect/>
            </a:stretch>
          </a:blipFill>
        </p:spPr>
        <p:txBody>
          <a:bodyPr/>
          <a:lstStyle/>
          <a:p>
            <a:pPr>
              <a:defRPr/>
            </a:pPr>
            <a:r>
              <a:rPr lang="en-US">
                <a:noFill/>
              </a:rPr>
              <a:t> </a:t>
            </a:r>
          </a:p>
        </p:txBody>
      </p:sp>
      <p:sp>
        <p:nvSpPr>
          <p:cNvPr id="8" name="สี่เหลี่ยมผืนผ้า 7"/>
          <p:cNvSpPr>
            <a:spLocks noRot="1" noChangeAspect="1" noMove="1" noResize="1" noEditPoints="1" noAdjustHandles="1" noChangeArrowheads="1" noChangeShapeType="1" noTextEdit="1"/>
          </p:cNvSpPr>
          <p:nvPr/>
        </p:nvSpPr>
        <p:spPr>
          <a:xfrm>
            <a:off x="2057400" y="2989745"/>
            <a:ext cx="6511444" cy="878510"/>
          </a:xfrm>
          <a:prstGeom prst="rect">
            <a:avLst/>
          </a:prstGeom>
          <a:blipFill>
            <a:blip r:embed="rId5"/>
            <a:stretch>
              <a:fillRect l="-1498" t="-5517" b="-12414"/>
            </a:stretch>
          </a:blipFill>
        </p:spPr>
        <p:txBody>
          <a:bodyPr/>
          <a:lstStyle/>
          <a:p>
            <a:pPr>
              <a:defRPr/>
            </a:pPr>
            <a:r>
              <a:rPr lang="en-US">
                <a:noFill/>
              </a:rPr>
              <a:t> </a:t>
            </a:r>
          </a:p>
        </p:txBody>
      </p:sp>
      <p:sp>
        <p:nvSpPr>
          <p:cNvPr id="9" name="สี่เหลี่ยมผืนผ้า 8"/>
          <p:cNvSpPr>
            <a:spLocks noRot="1" noChangeAspect="1" noMove="1" noResize="1" noEditPoints="1" noAdjustHandles="1" noChangeArrowheads="1" noChangeShapeType="1" noTextEdit="1"/>
          </p:cNvSpPr>
          <p:nvPr/>
        </p:nvSpPr>
        <p:spPr>
          <a:xfrm>
            <a:off x="1932314" y="5429071"/>
            <a:ext cx="6636529" cy="878510"/>
          </a:xfrm>
          <a:prstGeom prst="rect">
            <a:avLst/>
          </a:prstGeom>
          <a:blipFill>
            <a:blip r:embed="rId6"/>
            <a:stretch>
              <a:fillRect l="-1469" t="-5556" r="-643" b="-13194"/>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ชื่อเรื่อง 1"/>
          <p:cNvSpPr>
            <a:spLocks noGrp="1"/>
          </p:cNvSpPr>
          <p:nvPr>
            <p:ph type="title"/>
          </p:nvPr>
        </p:nvSpPr>
        <p:spPr>
          <a:xfrm>
            <a:off x="476250" y="685800"/>
            <a:ext cx="6096000" cy="1143000"/>
          </a:xfrm>
        </p:spPr>
        <p:txBody>
          <a:bodyPr/>
          <a:lstStyle/>
          <a:p>
            <a:r>
              <a:rPr lang="en-US" altLang="en-US"/>
              <a:t>Asymptotic Runtime and Consecutive Operations (formal definition)</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476250" y="2343150"/>
            <a:ext cx="8439150" cy="4114800"/>
          </a:xfrm>
          <a:blipFill>
            <a:blip r:embed="rId3"/>
            <a:stretch>
              <a:fillRect l="-1444" t="-1481"/>
            </a:stretch>
          </a:blipFill>
          <a:extLst/>
        </p:spPr>
        <p:txBody>
          <a:bodyPr/>
          <a:lstStyle/>
          <a:p>
            <a:pPr>
              <a:defRPr/>
            </a:pPr>
            <a:r>
              <a:rPr lang="en-US">
                <a:noFill/>
              </a:rPr>
              <a:t> </a:t>
            </a:r>
          </a:p>
        </p:txBody>
      </p:sp>
      <p:sp>
        <p:nvSpPr>
          <p:cNvPr id="4608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7988909A-0E9A-4FF8-A14B-504F514365D0}" type="slidenum">
              <a:rPr lang="en-US" altLang="en-US" sz="1400" smtClean="0">
                <a:cs typeface="Arial" panose="020B0604020202020204" pitchFamily="34" charset="0"/>
              </a:rPr>
              <a:pPr>
                <a:spcBef>
                  <a:spcPct val="0"/>
                </a:spcBef>
                <a:buClrTx/>
                <a:buSzTx/>
                <a:buFontTx/>
                <a:buNone/>
              </a:pPr>
              <a:t>26</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ชื่อเรื่อง 1"/>
          <p:cNvSpPr>
            <a:spLocks noGrp="1"/>
          </p:cNvSpPr>
          <p:nvPr>
            <p:ph type="title"/>
          </p:nvPr>
        </p:nvSpPr>
        <p:spPr>
          <a:xfrm>
            <a:off x="457200" y="609600"/>
            <a:ext cx="8458200" cy="1143000"/>
          </a:xfrm>
        </p:spPr>
        <p:txBody>
          <a:bodyPr/>
          <a:lstStyle/>
          <a:p>
            <a:r>
              <a:rPr lang="en-US" altLang="en-US"/>
              <a:t>Asymptotic Runtime and Conditional Operations</a:t>
            </a:r>
          </a:p>
        </p:txBody>
      </p:sp>
      <p:sp>
        <p:nvSpPr>
          <p:cNvPr id="48131" name="ตัวแทนเนื้อหา 2"/>
          <p:cNvSpPr>
            <a:spLocks noGrp="1"/>
          </p:cNvSpPr>
          <p:nvPr>
            <p:ph idx="1"/>
          </p:nvPr>
        </p:nvSpPr>
        <p:spPr>
          <a:xfrm>
            <a:off x="457200" y="1981200"/>
            <a:ext cx="8458200" cy="2209800"/>
          </a:xfrm>
        </p:spPr>
        <p:txBody>
          <a:bodyPr/>
          <a:lstStyle/>
          <a:p>
            <a:pPr marL="0" indent="0">
              <a:buFont typeface="Wingdings" panose="05000000000000000000" pitchFamily="2" charset="2"/>
              <a:buNone/>
            </a:pPr>
            <a:r>
              <a:rPr lang="en-US" altLang="en-US" sz="3200" dirty="0">
                <a:solidFill>
                  <a:schemeClr val="bg2"/>
                </a:solidFill>
                <a:latin typeface="Consolas" panose="020B0609020204030204" pitchFamily="49" charset="0"/>
                <a:cs typeface="Consolas" panose="020B0609020204030204" pitchFamily="49" charset="0"/>
              </a:rPr>
              <a:t>if </a:t>
            </a:r>
            <a:r>
              <a:rPr lang="th-TH" altLang="en-US" sz="3200" dirty="0">
                <a:solidFill>
                  <a:schemeClr val="bg2"/>
                </a:solidFill>
                <a:latin typeface="Consolas" panose="020B0609020204030204" pitchFamily="49" charset="0"/>
                <a:cs typeface="Consolas" panose="020B0609020204030204" pitchFamily="49" charset="0"/>
              </a:rPr>
              <a:t>(</a:t>
            </a:r>
            <a:r>
              <a:rPr lang="en-US" altLang="en-US" sz="3200" dirty="0">
                <a:solidFill>
                  <a:schemeClr val="bg2"/>
                </a:solidFill>
                <a:latin typeface="Consolas" panose="020B0609020204030204" pitchFamily="49" charset="0"/>
                <a:cs typeface="Consolas" panose="020B0609020204030204" pitchFamily="49" charset="0"/>
              </a:rPr>
              <a:t>condition)</a:t>
            </a:r>
          </a:p>
          <a:p>
            <a:pPr marL="0" indent="0">
              <a:buFont typeface="Wingdings" panose="05000000000000000000" pitchFamily="2" charset="2"/>
              <a:buNone/>
            </a:pPr>
            <a:r>
              <a:rPr lang="en-US" altLang="en-US" sz="3200" dirty="0">
                <a:solidFill>
                  <a:schemeClr val="bg2"/>
                </a:solidFill>
                <a:latin typeface="Consolas" panose="020B0609020204030204" pitchFamily="49" charset="0"/>
                <a:cs typeface="Consolas" panose="020B0609020204030204" pitchFamily="49" charset="0"/>
              </a:rPr>
              <a:t>		Statement</a:t>
            </a:r>
            <a:r>
              <a:rPr lang="th-TH" altLang="en-US" sz="3200" dirty="0">
                <a:solidFill>
                  <a:schemeClr val="bg2"/>
                </a:solidFill>
                <a:latin typeface="Consolas" panose="020B0609020204030204" pitchFamily="49" charset="0"/>
                <a:cs typeface="Consolas" panose="020B0609020204030204" pitchFamily="49" charset="0"/>
              </a:rPr>
              <a:t>1</a:t>
            </a:r>
            <a:endParaRPr lang="en-US" altLang="en-US" sz="3200" dirty="0">
              <a:solidFill>
                <a:schemeClr val="bg2"/>
              </a:solidFill>
              <a:latin typeface="Consolas" panose="020B0609020204030204" pitchFamily="49" charset="0"/>
              <a:cs typeface="Consolas" panose="020B0609020204030204" pitchFamily="49" charset="0"/>
            </a:endParaRPr>
          </a:p>
          <a:p>
            <a:pPr marL="0" indent="0">
              <a:buFont typeface="Wingdings" panose="05000000000000000000" pitchFamily="2" charset="2"/>
              <a:buNone/>
            </a:pPr>
            <a:r>
              <a:rPr lang="en-US" altLang="en-US" sz="3200" dirty="0">
                <a:solidFill>
                  <a:schemeClr val="bg2"/>
                </a:solidFill>
                <a:latin typeface="Consolas" panose="020B0609020204030204" pitchFamily="49" charset="0"/>
                <a:cs typeface="Consolas" panose="020B0609020204030204" pitchFamily="49" charset="0"/>
              </a:rPr>
              <a:t>else</a:t>
            </a:r>
          </a:p>
          <a:p>
            <a:pPr marL="0" indent="0">
              <a:buFont typeface="Wingdings" panose="05000000000000000000" pitchFamily="2" charset="2"/>
              <a:buNone/>
            </a:pPr>
            <a:r>
              <a:rPr lang="en-US" altLang="en-US" sz="3200" dirty="0">
                <a:solidFill>
                  <a:schemeClr val="bg2"/>
                </a:solidFill>
                <a:latin typeface="Consolas" panose="020B0609020204030204" pitchFamily="49" charset="0"/>
                <a:cs typeface="Consolas" panose="020B0609020204030204" pitchFamily="49" charset="0"/>
              </a:rPr>
              <a:t>		Statement</a:t>
            </a:r>
            <a:r>
              <a:rPr lang="th-TH" altLang="en-US" sz="3200" dirty="0">
                <a:solidFill>
                  <a:schemeClr val="bg2"/>
                </a:solidFill>
                <a:latin typeface="Consolas" panose="020B0609020204030204" pitchFamily="49" charset="0"/>
                <a:cs typeface="Consolas" panose="020B0609020204030204" pitchFamily="49" charset="0"/>
              </a:rPr>
              <a:t>2</a:t>
            </a:r>
            <a:endParaRPr lang="en-US" altLang="en-US" sz="3200" dirty="0">
              <a:solidFill>
                <a:schemeClr val="bg2"/>
              </a:solidFill>
              <a:latin typeface="Consolas" panose="020B0609020204030204" pitchFamily="49" charset="0"/>
              <a:cs typeface="Consolas" panose="020B0609020204030204" pitchFamily="49" charset="0"/>
            </a:endParaRPr>
          </a:p>
          <a:p>
            <a:pPr marL="0" indent="0">
              <a:buFont typeface="Wingdings" panose="05000000000000000000" pitchFamily="2" charset="2"/>
              <a:buNone/>
            </a:pPr>
            <a:endParaRPr lang="en-US" altLang="en-US" dirty="0"/>
          </a:p>
        </p:txBody>
      </p:sp>
      <p:sp>
        <p:nvSpPr>
          <p:cNvPr id="4813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2E5B086C-F58F-40E7-B475-42C7CC78BD96}" type="slidenum">
              <a:rPr lang="en-US" altLang="en-US" sz="1400" smtClean="0">
                <a:cs typeface="Arial" panose="020B0604020202020204" pitchFamily="34" charset="0"/>
              </a:rPr>
              <a:pPr>
                <a:spcBef>
                  <a:spcPct val="0"/>
                </a:spcBef>
                <a:buClrTx/>
                <a:buSzTx/>
                <a:buFontTx/>
                <a:buNone/>
              </a:pPr>
              <a:t>27</a:t>
            </a:fld>
            <a:endParaRPr lang="en-US" altLang="en-US" sz="1400">
              <a:cs typeface="Arial" panose="020B0604020202020204" pitchFamily="34" charset="0"/>
            </a:endParaRPr>
          </a:p>
        </p:txBody>
      </p:sp>
      <p:sp>
        <p:nvSpPr>
          <p:cNvPr id="48133" name="สี่เหลี่ยมผืนผ้า 5"/>
          <p:cNvSpPr>
            <a:spLocks noChangeArrowheads="1"/>
          </p:cNvSpPr>
          <p:nvPr/>
        </p:nvSpPr>
        <p:spPr bwMode="auto">
          <a:xfrm>
            <a:off x="171450" y="4559300"/>
            <a:ext cx="3638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thaiDist" eaLnBrk="1" hangingPunct="1">
              <a:spcBef>
                <a:spcPct val="0"/>
              </a:spcBef>
              <a:buClrTx/>
              <a:buSzTx/>
              <a:buFontTx/>
              <a:buNone/>
            </a:pPr>
            <a:r>
              <a:rPr lang="en-US" altLang="en-US" sz="2400" b="1">
                <a:solidFill>
                  <a:schemeClr val="bg2"/>
                </a:solidFill>
                <a:latin typeface="Palatino Linotype" panose="02040502050505030304" pitchFamily="18" charset="0"/>
                <a:cs typeface="Times New Roman" panose="02020603050405020304" pitchFamily="18" charset="0"/>
              </a:rPr>
              <a:t>This code either executes Statement 1 or Statement 2, never both. </a:t>
            </a:r>
            <a:endParaRPr lang="en-US" altLang="en-US" sz="2400" b="1">
              <a:solidFill>
                <a:schemeClr val="bg2"/>
              </a:solidFill>
              <a:latin typeface="Times New Roman" panose="02020603050405020304" pitchFamily="18" charset="0"/>
            </a:endParaRPr>
          </a:p>
        </p:txBody>
      </p:sp>
      <p:sp>
        <p:nvSpPr>
          <p:cNvPr id="7" name="สี่เหลี่ยมผืนผ้า 6"/>
          <p:cNvSpPr>
            <a:spLocks noChangeArrowheads="1"/>
          </p:cNvSpPr>
          <p:nvPr/>
        </p:nvSpPr>
        <p:spPr bwMode="auto">
          <a:xfrm>
            <a:off x="4572000" y="4419600"/>
            <a:ext cx="457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thaiDist" eaLnBrk="1" hangingPunct="1">
              <a:spcBef>
                <a:spcPct val="0"/>
              </a:spcBef>
              <a:buClrTx/>
              <a:buSzTx/>
              <a:buFontTx/>
              <a:buNone/>
            </a:pPr>
            <a:r>
              <a:rPr lang="en-US" altLang="en-US" sz="2400" b="1" dirty="0">
                <a:solidFill>
                  <a:schemeClr val="bg2"/>
                </a:solidFill>
                <a:latin typeface="Palatino Linotype" panose="02040502050505030304" pitchFamily="18" charset="0"/>
                <a:cs typeface="Times New Roman" panose="02020603050405020304" pitchFamily="18" charset="0"/>
              </a:rPr>
              <a:t>The running time we should assume should be the worst case scenario, that is, the most time consuming statement.</a:t>
            </a:r>
            <a:endParaRPr lang="en-US" altLang="en-US" sz="2400" b="1" dirty="0">
              <a:solidFill>
                <a:schemeClr val="bg2"/>
              </a:solidFill>
              <a:latin typeface="Times New Roman" panose="02020603050405020304" pitchFamily="18" charset="0"/>
            </a:endParaRP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ชื่อเรื่อง 1"/>
          <p:cNvSpPr>
            <a:spLocks noGrp="1"/>
          </p:cNvSpPr>
          <p:nvPr>
            <p:ph type="title"/>
          </p:nvPr>
        </p:nvSpPr>
        <p:spPr>
          <a:xfrm>
            <a:off x="457200" y="609600"/>
            <a:ext cx="8458200" cy="1143000"/>
          </a:xfrm>
        </p:spPr>
        <p:txBody>
          <a:bodyPr/>
          <a:lstStyle/>
          <a:p>
            <a:r>
              <a:rPr lang="en-US" altLang="en-US"/>
              <a:t>Asymptotic Runtime and Recursion</a:t>
            </a:r>
          </a:p>
        </p:txBody>
      </p:sp>
      <p:sp>
        <p:nvSpPr>
          <p:cNvPr id="50179" name="ตัวแทนเนื้อหา 2"/>
          <p:cNvSpPr>
            <a:spLocks noGrp="1"/>
          </p:cNvSpPr>
          <p:nvPr>
            <p:ph idx="1"/>
          </p:nvPr>
        </p:nvSpPr>
        <p:spPr>
          <a:xfrm>
            <a:off x="457200" y="1998663"/>
            <a:ext cx="8458200" cy="4114800"/>
          </a:xfrm>
        </p:spPr>
        <p:txBody>
          <a:bodyPr/>
          <a:lstStyle/>
          <a:p>
            <a:pPr marL="0" indent="0">
              <a:buFont typeface="Wingdings" panose="05000000000000000000" pitchFamily="2" charset="2"/>
              <a:buNone/>
            </a:pPr>
            <a:r>
              <a:rPr lang="en-US" altLang="en-US">
                <a:solidFill>
                  <a:schemeClr val="bg2"/>
                </a:solidFill>
              </a:rPr>
              <a:t>mymethod </a:t>
            </a:r>
            <a:r>
              <a:rPr lang="th-TH" altLang="en-US">
                <a:solidFill>
                  <a:schemeClr val="bg2"/>
                </a:solidFill>
              </a:rPr>
              <a:t>(</a:t>
            </a:r>
            <a:r>
              <a:rPr lang="en-US" altLang="en-US">
                <a:solidFill>
                  <a:schemeClr val="bg2"/>
                </a:solidFill>
              </a:rPr>
              <a:t>int n</a:t>
            </a:r>
            <a:r>
              <a:rPr lang="th-TH" altLang="en-US">
                <a:solidFill>
                  <a:schemeClr val="bg2"/>
                </a:solidFill>
              </a:rPr>
              <a:t>) </a:t>
            </a:r>
            <a:r>
              <a:rPr lang="en-US" altLang="en-US">
                <a:solidFill>
                  <a:schemeClr val="bg2"/>
                </a:solidFill>
              </a:rPr>
              <a:t>{</a:t>
            </a:r>
          </a:p>
          <a:p>
            <a:pPr marL="0" indent="0">
              <a:buFont typeface="Wingdings" panose="05000000000000000000" pitchFamily="2" charset="2"/>
              <a:buNone/>
            </a:pPr>
            <a:r>
              <a:rPr lang="en-US" altLang="en-US">
                <a:solidFill>
                  <a:schemeClr val="bg2"/>
                </a:solidFill>
              </a:rPr>
              <a:t>	if </a:t>
            </a:r>
            <a:r>
              <a:rPr lang="th-TH" altLang="en-US">
                <a:solidFill>
                  <a:schemeClr val="bg2"/>
                </a:solidFill>
              </a:rPr>
              <a:t>(</a:t>
            </a:r>
            <a:r>
              <a:rPr lang="en-US" altLang="en-US">
                <a:solidFill>
                  <a:schemeClr val="bg2"/>
                </a:solidFill>
              </a:rPr>
              <a:t>n </a:t>
            </a:r>
            <a:r>
              <a:rPr lang="th-TH" altLang="en-US">
                <a:solidFill>
                  <a:schemeClr val="bg2"/>
                </a:solidFill>
              </a:rPr>
              <a:t>=</a:t>
            </a:r>
            <a:r>
              <a:rPr lang="en-US" altLang="en-US">
                <a:solidFill>
                  <a:schemeClr val="bg2"/>
                </a:solidFill>
              </a:rPr>
              <a:t>= 1) {</a:t>
            </a:r>
          </a:p>
          <a:p>
            <a:pPr marL="0" indent="0">
              <a:buFont typeface="Wingdings" panose="05000000000000000000" pitchFamily="2" charset="2"/>
              <a:buNone/>
            </a:pPr>
            <a:r>
              <a:rPr lang="en-US" altLang="en-US">
                <a:solidFill>
                  <a:schemeClr val="bg2"/>
                </a:solidFill>
              </a:rPr>
              <a:t>		return 1;</a:t>
            </a:r>
          </a:p>
          <a:p>
            <a:pPr marL="0" indent="0">
              <a:buFont typeface="Wingdings" panose="05000000000000000000" pitchFamily="2" charset="2"/>
              <a:buNone/>
            </a:pPr>
            <a:r>
              <a:rPr lang="en-US" altLang="en-US">
                <a:solidFill>
                  <a:schemeClr val="bg2"/>
                </a:solidFill>
              </a:rPr>
              <a:t>	} else {</a:t>
            </a:r>
          </a:p>
          <a:p>
            <a:pPr marL="0" indent="0">
              <a:buFont typeface="Wingdings" panose="05000000000000000000" pitchFamily="2" charset="2"/>
              <a:buNone/>
            </a:pPr>
            <a:r>
              <a:rPr lang="en-US" altLang="en-US">
                <a:solidFill>
                  <a:schemeClr val="bg2"/>
                </a:solidFill>
              </a:rPr>
              <a:t>		return 2*mymethod(n – 1) + 1;</a:t>
            </a:r>
          </a:p>
          <a:p>
            <a:pPr marL="0" indent="0">
              <a:buFont typeface="Wingdings" panose="05000000000000000000" pitchFamily="2" charset="2"/>
              <a:buNone/>
            </a:pPr>
            <a:r>
              <a:rPr lang="en-US" altLang="en-US">
                <a:solidFill>
                  <a:schemeClr val="bg2"/>
                </a:solidFill>
              </a:rPr>
              <a:t>	}</a:t>
            </a:r>
          </a:p>
          <a:p>
            <a:pPr marL="0" indent="0">
              <a:buFont typeface="Wingdings" panose="05000000000000000000" pitchFamily="2" charset="2"/>
              <a:buNone/>
            </a:pPr>
            <a:r>
              <a:rPr lang="en-US" altLang="en-US">
                <a:solidFill>
                  <a:schemeClr val="bg2"/>
                </a:solidFill>
              </a:rPr>
              <a:t>}</a:t>
            </a:r>
          </a:p>
        </p:txBody>
      </p:sp>
      <p:sp>
        <p:nvSpPr>
          <p:cNvPr id="5018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24FCEB4E-A5D3-4928-94E9-B7575B05C59A}" type="slidenum">
              <a:rPr lang="en-US" altLang="en-US" sz="1400" smtClean="0">
                <a:cs typeface="Arial" panose="020B0604020202020204" pitchFamily="34" charset="0"/>
              </a:rPr>
              <a:pPr>
                <a:spcBef>
                  <a:spcPct val="0"/>
                </a:spcBef>
                <a:buClrTx/>
                <a:buSzTx/>
                <a:buFontTx/>
                <a:buNone/>
              </a:pPr>
              <a:t>28</a:t>
            </a:fld>
            <a:endParaRPr lang="en-US" altLang="en-US" sz="1400">
              <a:cs typeface="Arial" panose="020B0604020202020204" pitchFamily="34" charset="0"/>
            </a:endParaRPr>
          </a:p>
        </p:txBody>
      </p:sp>
      <p:sp>
        <p:nvSpPr>
          <p:cNvPr id="6" name="สี่เหลี่ยมผืนผ้า 5"/>
          <p:cNvSpPr>
            <a:spLocks noChangeArrowheads="1"/>
          </p:cNvSpPr>
          <p:nvPr/>
        </p:nvSpPr>
        <p:spPr bwMode="auto">
          <a:xfrm>
            <a:off x="4191000" y="1447800"/>
            <a:ext cx="457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thaiDist" eaLnBrk="1" hangingPunct="1">
              <a:spcBef>
                <a:spcPct val="0"/>
              </a:spcBef>
              <a:buClrTx/>
              <a:buSzTx/>
              <a:buFontTx/>
              <a:buNone/>
            </a:pPr>
            <a:r>
              <a:rPr lang="en-US" altLang="en-US" sz="2400" b="1">
                <a:solidFill>
                  <a:schemeClr val="bg2"/>
                </a:solidFill>
                <a:latin typeface="Palatino Linotype" panose="02040502050505030304" pitchFamily="18" charset="0"/>
                <a:cs typeface="Times New Roman" panose="02020603050405020304" pitchFamily="18" charset="0"/>
              </a:rPr>
              <a:t>From the code, the input is originally n. It reduces by 1 each time </a:t>
            </a:r>
            <a:r>
              <a:rPr lang="en-US" altLang="en-US" sz="2400" b="1" i="1">
                <a:solidFill>
                  <a:schemeClr val="bg2"/>
                </a:solidFill>
                <a:latin typeface="Palatino Linotype" panose="02040502050505030304" pitchFamily="18" charset="0"/>
                <a:cs typeface="Times New Roman" panose="02020603050405020304" pitchFamily="18" charset="0"/>
              </a:rPr>
              <a:t>mymethod</a:t>
            </a:r>
            <a:r>
              <a:rPr lang="en-US" altLang="en-US" sz="2400" b="1">
                <a:solidFill>
                  <a:schemeClr val="bg2"/>
                </a:solidFill>
                <a:latin typeface="Palatino Linotype" panose="02040502050505030304" pitchFamily="18" charset="0"/>
                <a:cs typeface="Times New Roman" panose="02020603050405020304" pitchFamily="18" charset="0"/>
              </a:rPr>
              <a:t> is called. This is similar to executing a loop for about n times.</a:t>
            </a:r>
            <a:endParaRPr lang="en-US" altLang="en-US" sz="2400" b="1">
              <a:solidFill>
                <a:schemeClr val="bg2"/>
              </a:solidFill>
              <a:latin typeface="Times New Roman" panose="02020603050405020304" pitchFamily="18" charset="0"/>
            </a:endParaRPr>
          </a:p>
        </p:txBody>
      </p:sp>
      <p:sp>
        <p:nvSpPr>
          <p:cNvPr id="7" name="สี่เหลี่ยมผืนผ้า 6"/>
          <p:cNvSpPr>
            <a:spLocks noRot="1" noChangeAspect="1" noMove="1" noResize="1" noEditPoints="1" noAdjustHandles="1" noChangeArrowheads="1" noChangeShapeType="1" noTextEdit="1"/>
          </p:cNvSpPr>
          <p:nvPr/>
        </p:nvSpPr>
        <p:spPr>
          <a:xfrm>
            <a:off x="4191000" y="4724400"/>
            <a:ext cx="4572000" cy="830997"/>
          </a:xfrm>
          <a:prstGeom prst="rect">
            <a:avLst/>
          </a:prstGeom>
          <a:blipFill>
            <a:blip r:embed="rId2"/>
            <a:stretch>
              <a:fillRect l="-2133" t="-5882" b="-16176"/>
            </a:stretch>
          </a:blipFill>
        </p:spPr>
        <p:txBody>
          <a:bodyPr/>
          <a:lstStyle/>
          <a:p>
            <a:pPr>
              <a:defRPr/>
            </a:pPr>
            <a:r>
              <a:rPr lang="en-US">
                <a:noFill/>
              </a:rPr>
              <a:t> </a:t>
            </a: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ชื่อเรื่อง 1"/>
          <p:cNvSpPr>
            <a:spLocks noGrp="1"/>
          </p:cNvSpPr>
          <p:nvPr>
            <p:ph type="title"/>
          </p:nvPr>
        </p:nvSpPr>
        <p:spPr>
          <a:xfrm>
            <a:off x="457200" y="228600"/>
            <a:ext cx="8458200" cy="1828800"/>
          </a:xfrm>
        </p:spPr>
        <p:txBody>
          <a:bodyPr/>
          <a:lstStyle/>
          <a:p>
            <a:r>
              <a:rPr lang="en-US" altLang="en-US"/>
              <a:t>Asymptotic Runtime in Logarithmic Form (binary search example)</a:t>
            </a:r>
          </a:p>
        </p:txBody>
      </p:sp>
      <p:sp>
        <p:nvSpPr>
          <p:cNvPr id="51203"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40E681E0-CF6F-4AEE-87A3-494B345B4ABD}" type="slidenum">
              <a:rPr lang="en-US" altLang="en-US" sz="1400" smtClean="0">
                <a:cs typeface="Arial" panose="020B0604020202020204" pitchFamily="34" charset="0"/>
              </a:rPr>
              <a:pPr>
                <a:spcBef>
                  <a:spcPct val="0"/>
                </a:spcBef>
                <a:buClrTx/>
                <a:buSzTx/>
                <a:buFontTx/>
                <a:buNone/>
              </a:pPr>
              <a:t>29</a:t>
            </a:fld>
            <a:endParaRPr lang="en-US" altLang="en-US" sz="1400">
              <a:cs typeface="Arial" panose="020B0604020202020204" pitchFamily="34" charset="0"/>
            </a:endParaRPr>
          </a:p>
        </p:txBody>
      </p:sp>
      <p:graphicFrame>
        <p:nvGraphicFramePr>
          <p:cNvPr id="6" name="ตาราง 5"/>
          <p:cNvGraphicFramePr>
            <a:graphicFrameLocks noGrp="1"/>
          </p:cNvGraphicFramePr>
          <p:nvPr/>
        </p:nvGraphicFramePr>
        <p:xfrm>
          <a:off x="457200" y="3352800"/>
          <a:ext cx="8153400" cy="457200"/>
        </p:xfrm>
        <a:graphic>
          <a:graphicData uri="http://schemas.openxmlformats.org/drawingml/2006/table">
            <a:tbl>
              <a:tblPr firstRow="1" firstCol="1" bandRow="1">
                <a:tableStyleId>{5C22544A-7EE6-4342-B048-85BDC9FD1C3A}</a:tableStyleId>
              </a:tblPr>
              <a:tblGrid>
                <a:gridCol w="1018749">
                  <a:extLst>
                    <a:ext uri="{9D8B030D-6E8A-4147-A177-3AD203B41FA5}">
                      <a16:colId xmlns:a16="http://schemas.microsoft.com/office/drawing/2014/main" val="3204080802"/>
                    </a:ext>
                  </a:extLst>
                </a:gridCol>
                <a:gridCol w="1018749">
                  <a:extLst>
                    <a:ext uri="{9D8B030D-6E8A-4147-A177-3AD203B41FA5}">
                      <a16:colId xmlns:a16="http://schemas.microsoft.com/office/drawing/2014/main" val="4064558919"/>
                    </a:ext>
                  </a:extLst>
                </a:gridCol>
                <a:gridCol w="1018749">
                  <a:extLst>
                    <a:ext uri="{9D8B030D-6E8A-4147-A177-3AD203B41FA5}">
                      <a16:colId xmlns:a16="http://schemas.microsoft.com/office/drawing/2014/main" val="3815292831"/>
                    </a:ext>
                  </a:extLst>
                </a:gridCol>
                <a:gridCol w="1018749">
                  <a:extLst>
                    <a:ext uri="{9D8B030D-6E8A-4147-A177-3AD203B41FA5}">
                      <a16:colId xmlns:a16="http://schemas.microsoft.com/office/drawing/2014/main" val="461788314"/>
                    </a:ext>
                  </a:extLst>
                </a:gridCol>
                <a:gridCol w="1018749">
                  <a:extLst>
                    <a:ext uri="{9D8B030D-6E8A-4147-A177-3AD203B41FA5}">
                      <a16:colId xmlns:a16="http://schemas.microsoft.com/office/drawing/2014/main" val="610394409"/>
                    </a:ext>
                  </a:extLst>
                </a:gridCol>
                <a:gridCol w="1019885">
                  <a:extLst>
                    <a:ext uri="{9D8B030D-6E8A-4147-A177-3AD203B41FA5}">
                      <a16:colId xmlns:a16="http://schemas.microsoft.com/office/drawing/2014/main" val="3756891836"/>
                    </a:ext>
                  </a:extLst>
                </a:gridCol>
                <a:gridCol w="1019885">
                  <a:extLst>
                    <a:ext uri="{9D8B030D-6E8A-4147-A177-3AD203B41FA5}">
                      <a16:colId xmlns:a16="http://schemas.microsoft.com/office/drawing/2014/main" val="3425314311"/>
                    </a:ext>
                  </a:extLst>
                </a:gridCol>
                <a:gridCol w="1019885">
                  <a:extLst>
                    <a:ext uri="{9D8B030D-6E8A-4147-A177-3AD203B41FA5}">
                      <a16:colId xmlns:a16="http://schemas.microsoft.com/office/drawing/2014/main" val="2067418567"/>
                    </a:ext>
                  </a:extLst>
                </a:gridCol>
              </a:tblGrid>
              <a:tr h="457200">
                <a:tc>
                  <a:txBody>
                    <a:bodyPr/>
                    <a:lstStyle/>
                    <a:p>
                      <a:pPr marL="0" marR="0">
                        <a:spcBef>
                          <a:spcPts val="0"/>
                        </a:spcBef>
                        <a:spcAft>
                          <a:spcPts val="0"/>
                        </a:spcAft>
                      </a:pPr>
                      <a:r>
                        <a:rPr lang="en-US" sz="1400" dirty="0">
                          <a:effectLst/>
                        </a:rPr>
                        <a:t>1</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2</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3</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5</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6</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7</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8</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extLst>
                  <a:ext uri="{0D108BD9-81ED-4DB2-BD59-A6C34878D82A}">
                    <a16:rowId xmlns:a16="http://schemas.microsoft.com/office/drawing/2014/main" val="4160850884"/>
                  </a:ext>
                </a:extLst>
              </a:tr>
            </a:tbl>
          </a:graphicData>
        </a:graphic>
      </p:graphicFrame>
      <p:grpSp>
        <p:nvGrpSpPr>
          <p:cNvPr id="11" name="กลุ่ม 10"/>
          <p:cNvGrpSpPr>
            <a:grpSpLocks/>
          </p:cNvGrpSpPr>
          <p:nvPr/>
        </p:nvGrpSpPr>
        <p:grpSpPr bwMode="auto">
          <a:xfrm>
            <a:off x="3276600" y="1709738"/>
            <a:ext cx="2514600" cy="1490662"/>
            <a:chOff x="3276600" y="1710035"/>
            <a:chExt cx="2514600" cy="1490365"/>
          </a:xfrm>
        </p:grpSpPr>
        <p:sp>
          <p:nvSpPr>
            <p:cNvPr id="51234" name="ลูกศรลง 8"/>
            <p:cNvSpPr>
              <a:spLocks noChangeArrowheads="1"/>
            </p:cNvSpPr>
            <p:nvPr/>
          </p:nvSpPr>
          <p:spPr bwMode="auto">
            <a:xfrm>
              <a:off x="3581400" y="2286000"/>
              <a:ext cx="762000" cy="914400"/>
            </a:xfrm>
            <a:prstGeom prst="downArrow">
              <a:avLst>
                <a:gd name="adj1" fmla="val 50000"/>
                <a:gd name="adj2" fmla="val 50000"/>
              </a:avLst>
            </a:prstGeom>
            <a:solidFill>
              <a:srgbClr val="003399"/>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1235" name="กล่องข้อความ 9"/>
            <p:cNvSpPr txBox="1">
              <a:spLocks noChangeArrowheads="1"/>
            </p:cNvSpPr>
            <p:nvPr/>
          </p:nvSpPr>
          <p:spPr bwMode="auto">
            <a:xfrm>
              <a:off x="3276600" y="1710035"/>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solidFill>
                    <a:schemeClr val="bg2"/>
                  </a:solidFill>
                  <a:latin typeface="Times New Roman" panose="02020603050405020304" pitchFamily="18" charset="0"/>
                </a:rPr>
                <a:t>index (0+7)/2</a:t>
              </a:r>
            </a:p>
          </p:txBody>
        </p:sp>
      </p:grpSp>
      <p:grpSp>
        <p:nvGrpSpPr>
          <p:cNvPr id="12" name="กลุ่ม 11"/>
          <p:cNvGrpSpPr>
            <a:grpSpLocks/>
          </p:cNvGrpSpPr>
          <p:nvPr/>
        </p:nvGrpSpPr>
        <p:grpSpPr bwMode="auto">
          <a:xfrm>
            <a:off x="5448300" y="1747838"/>
            <a:ext cx="2514600" cy="1490662"/>
            <a:chOff x="3276600" y="1710035"/>
            <a:chExt cx="2514600" cy="1490365"/>
          </a:xfrm>
        </p:grpSpPr>
        <p:sp>
          <p:nvSpPr>
            <p:cNvPr id="51232" name="ลูกศรลง 12"/>
            <p:cNvSpPr>
              <a:spLocks noChangeArrowheads="1"/>
            </p:cNvSpPr>
            <p:nvPr/>
          </p:nvSpPr>
          <p:spPr bwMode="auto">
            <a:xfrm>
              <a:off x="3581400" y="2286000"/>
              <a:ext cx="762000" cy="914400"/>
            </a:xfrm>
            <a:prstGeom prst="downArrow">
              <a:avLst>
                <a:gd name="adj1" fmla="val 50000"/>
                <a:gd name="adj2" fmla="val 50000"/>
              </a:avLst>
            </a:prstGeom>
            <a:solidFill>
              <a:srgbClr val="003399"/>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1233" name="กล่องข้อความ 13"/>
            <p:cNvSpPr txBox="1">
              <a:spLocks noChangeArrowheads="1"/>
            </p:cNvSpPr>
            <p:nvPr/>
          </p:nvSpPr>
          <p:spPr bwMode="auto">
            <a:xfrm>
              <a:off x="3276600" y="1710035"/>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solidFill>
                    <a:schemeClr val="bg2"/>
                  </a:solidFill>
                  <a:latin typeface="Times New Roman" panose="02020603050405020304" pitchFamily="18" charset="0"/>
                </a:rPr>
                <a:t>index (4+7)/2</a:t>
              </a:r>
            </a:p>
          </p:txBody>
        </p:sp>
      </p:grpSp>
      <p:sp>
        <p:nvSpPr>
          <p:cNvPr id="15" name="คูณ 14"/>
          <p:cNvSpPr/>
          <p:nvPr/>
        </p:nvSpPr>
        <p:spPr bwMode="auto">
          <a:xfrm>
            <a:off x="-1181100" y="3200400"/>
            <a:ext cx="7315200" cy="6858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16" name="คูณ 15"/>
          <p:cNvSpPr/>
          <p:nvPr/>
        </p:nvSpPr>
        <p:spPr bwMode="auto">
          <a:xfrm>
            <a:off x="3962400" y="3081338"/>
            <a:ext cx="3124200" cy="9906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grpSp>
        <p:nvGrpSpPr>
          <p:cNvPr id="17" name="กลุ่ม 16"/>
          <p:cNvGrpSpPr>
            <a:grpSpLocks/>
          </p:cNvGrpSpPr>
          <p:nvPr/>
        </p:nvGrpSpPr>
        <p:grpSpPr bwMode="auto">
          <a:xfrm>
            <a:off x="6515100" y="1998663"/>
            <a:ext cx="2514600" cy="1489075"/>
            <a:chOff x="3276600" y="1710035"/>
            <a:chExt cx="2514600" cy="1490365"/>
          </a:xfrm>
        </p:grpSpPr>
        <p:sp>
          <p:nvSpPr>
            <p:cNvPr id="51230" name="ลูกศรลง 17"/>
            <p:cNvSpPr>
              <a:spLocks noChangeArrowheads="1"/>
            </p:cNvSpPr>
            <p:nvPr/>
          </p:nvSpPr>
          <p:spPr bwMode="auto">
            <a:xfrm>
              <a:off x="3581400" y="2286000"/>
              <a:ext cx="762000" cy="914400"/>
            </a:xfrm>
            <a:prstGeom prst="downArrow">
              <a:avLst>
                <a:gd name="adj1" fmla="val 50000"/>
                <a:gd name="adj2" fmla="val 50000"/>
              </a:avLst>
            </a:prstGeom>
            <a:solidFill>
              <a:srgbClr val="003399"/>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1231" name="กล่องข้อความ 18"/>
            <p:cNvSpPr txBox="1">
              <a:spLocks noChangeArrowheads="1"/>
            </p:cNvSpPr>
            <p:nvPr/>
          </p:nvSpPr>
          <p:spPr bwMode="auto">
            <a:xfrm>
              <a:off x="3276600" y="1710035"/>
              <a:ext cx="2514600" cy="4616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solidFill>
                    <a:schemeClr val="bg2"/>
                  </a:solidFill>
                  <a:latin typeface="Times New Roman" panose="02020603050405020304" pitchFamily="18" charset="0"/>
                </a:rPr>
                <a:t>index (6+7)/2</a:t>
              </a:r>
            </a:p>
          </p:txBody>
        </p:sp>
      </p:grpSp>
      <p:sp>
        <p:nvSpPr>
          <p:cNvPr id="18"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a:xfrm>
            <a:off x="3581400" y="6248400"/>
            <a:ext cx="36576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77D3051C-E4A0-434D-B04D-A2DF8CE2335A}" type="slidenum">
              <a:rPr lang="en-US" altLang="en-US" sz="1400" smtClean="0">
                <a:solidFill>
                  <a:schemeClr val="bg2"/>
                </a:solidFill>
                <a:cs typeface="Arial" panose="020B0604020202020204" pitchFamily="34" charset="0"/>
              </a:rPr>
              <a:pPr>
                <a:spcBef>
                  <a:spcPct val="0"/>
                </a:spcBef>
                <a:buClrTx/>
                <a:buSzTx/>
                <a:buFontTx/>
                <a:buNone/>
              </a:pPr>
              <a:t>3</a:t>
            </a:fld>
            <a:endParaRPr lang="en-US" altLang="en-US" sz="1400">
              <a:solidFill>
                <a:schemeClr val="bg2"/>
              </a:solidFill>
              <a:cs typeface="Arial" panose="020B0604020202020204" pitchFamily="34" charset="0"/>
            </a:endParaRPr>
          </a:p>
        </p:txBody>
      </p:sp>
      <p:sp>
        <p:nvSpPr>
          <p:cNvPr id="9220" name="Rectangle 6"/>
          <p:cNvSpPr>
            <a:spLocks noGrp="1" noChangeArrowheads="1"/>
          </p:cNvSpPr>
          <p:nvPr>
            <p:ph type="title"/>
          </p:nvPr>
        </p:nvSpPr>
        <p:spPr>
          <a:xfrm>
            <a:off x="228600" y="685800"/>
            <a:ext cx="8763000" cy="1295400"/>
          </a:xfrm>
        </p:spPr>
        <p:txBody>
          <a:bodyPr/>
          <a:lstStyle/>
          <a:p>
            <a:pPr eaLnBrk="1" hangingPunct="1"/>
            <a:r>
              <a:rPr lang="en-US" altLang="en-US" sz="5300">
                <a:latin typeface="Angsana New" panose="02020603050405020304" pitchFamily="18" charset="-34"/>
              </a:rPr>
              <a:t>Example, storing 5 numbers</a:t>
            </a:r>
            <a:endParaRPr lang="th-TH" altLang="en-US" sz="5300">
              <a:latin typeface="Angsana New" panose="02020603050405020304" pitchFamily="18" charset="-34"/>
            </a:endParaRPr>
          </a:p>
        </p:txBody>
      </p:sp>
      <p:sp>
        <p:nvSpPr>
          <p:cNvPr id="9221" name="Rectangle 10"/>
          <p:cNvSpPr>
            <a:spLocks noChangeArrowheads="1"/>
          </p:cNvSpPr>
          <p:nvPr/>
        </p:nvSpPr>
        <p:spPr bwMode="auto">
          <a:xfrm>
            <a:off x="990600" y="2590800"/>
            <a:ext cx="914400" cy="68580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22" name="Text Box 11"/>
          <p:cNvSpPr txBox="1">
            <a:spLocks noChangeArrowheads="1"/>
          </p:cNvSpPr>
          <p:nvPr/>
        </p:nvSpPr>
        <p:spPr bwMode="auto">
          <a:xfrm>
            <a:off x="1066800" y="26670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1</a:t>
            </a:r>
          </a:p>
        </p:txBody>
      </p:sp>
      <p:sp>
        <p:nvSpPr>
          <p:cNvPr id="9223" name="Line 13"/>
          <p:cNvSpPr>
            <a:spLocks noChangeShapeType="1"/>
          </p:cNvSpPr>
          <p:nvPr/>
        </p:nvSpPr>
        <p:spPr bwMode="auto">
          <a:xfrm flipH="1">
            <a:off x="1447800" y="2608263"/>
            <a:ext cx="4763" cy="674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24" name="Line 14"/>
          <p:cNvSpPr>
            <a:spLocks noChangeShapeType="1"/>
          </p:cNvSpPr>
          <p:nvPr/>
        </p:nvSpPr>
        <p:spPr bwMode="auto">
          <a:xfrm>
            <a:off x="1900238" y="2960688"/>
            <a:ext cx="517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25" name="Rectangle 15"/>
          <p:cNvSpPr>
            <a:spLocks noChangeArrowheads="1"/>
          </p:cNvSpPr>
          <p:nvPr/>
        </p:nvSpPr>
        <p:spPr bwMode="auto">
          <a:xfrm>
            <a:off x="2438400" y="2590800"/>
            <a:ext cx="914400" cy="66833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26" name="Text Box 16"/>
          <p:cNvSpPr txBox="1">
            <a:spLocks noChangeArrowheads="1"/>
          </p:cNvSpPr>
          <p:nvPr/>
        </p:nvSpPr>
        <p:spPr bwMode="auto">
          <a:xfrm>
            <a:off x="2514600" y="26670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2</a:t>
            </a:r>
          </a:p>
        </p:txBody>
      </p:sp>
      <p:sp>
        <p:nvSpPr>
          <p:cNvPr id="9227" name="Line 17"/>
          <p:cNvSpPr>
            <a:spLocks noChangeShapeType="1"/>
          </p:cNvSpPr>
          <p:nvPr/>
        </p:nvSpPr>
        <p:spPr bwMode="auto">
          <a:xfrm>
            <a:off x="2895600" y="2614613"/>
            <a:ext cx="0" cy="668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28" name="Line 18"/>
          <p:cNvSpPr>
            <a:spLocks noChangeShapeType="1"/>
          </p:cNvSpPr>
          <p:nvPr/>
        </p:nvSpPr>
        <p:spPr bwMode="auto">
          <a:xfrm>
            <a:off x="3382963" y="2960688"/>
            <a:ext cx="5159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29" name="Rectangle 19"/>
          <p:cNvSpPr>
            <a:spLocks noChangeArrowheads="1"/>
          </p:cNvSpPr>
          <p:nvPr/>
        </p:nvSpPr>
        <p:spPr bwMode="auto">
          <a:xfrm>
            <a:off x="3886200" y="2614613"/>
            <a:ext cx="914400" cy="6683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30" name="Text Box 20"/>
          <p:cNvSpPr txBox="1">
            <a:spLocks noChangeArrowheads="1"/>
          </p:cNvSpPr>
          <p:nvPr/>
        </p:nvSpPr>
        <p:spPr bwMode="auto">
          <a:xfrm>
            <a:off x="3962400" y="26670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3</a:t>
            </a:r>
          </a:p>
        </p:txBody>
      </p:sp>
      <p:sp>
        <p:nvSpPr>
          <p:cNvPr id="9231" name="Line 21"/>
          <p:cNvSpPr>
            <a:spLocks noChangeShapeType="1"/>
          </p:cNvSpPr>
          <p:nvPr/>
        </p:nvSpPr>
        <p:spPr bwMode="auto">
          <a:xfrm>
            <a:off x="4800600" y="2947988"/>
            <a:ext cx="515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32" name="Rectangle 22"/>
          <p:cNvSpPr>
            <a:spLocks noChangeArrowheads="1"/>
          </p:cNvSpPr>
          <p:nvPr/>
        </p:nvSpPr>
        <p:spPr bwMode="auto">
          <a:xfrm>
            <a:off x="6781800" y="2614613"/>
            <a:ext cx="914400" cy="6683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33" name="Rectangle 23"/>
          <p:cNvSpPr>
            <a:spLocks noChangeArrowheads="1"/>
          </p:cNvSpPr>
          <p:nvPr/>
        </p:nvSpPr>
        <p:spPr bwMode="auto">
          <a:xfrm>
            <a:off x="5334000" y="2614613"/>
            <a:ext cx="914400" cy="6683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34" name="Text Box 24"/>
          <p:cNvSpPr txBox="1">
            <a:spLocks noChangeArrowheads="1"/>
          </p:cNvSpPr>
          <p:nvPr/>
        </p:nvSpPr>
        <p:spPr bwMode="auto">
          <a:xfrm>
            <a:off x="6858000" y="2667000"/>
            <a:ext cx="30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5</a:t>
            </a:r>
          </a:p>
        </p:txBody>
      </p:sp>
      <p:sp>
        <p:nvSpPr>
          <p:cNvPr id="9235" name="Line 25"/>
          <p:cNvSpPr>
            <a:spLocks noChangeShapeType="1"/>
          </p:cNvSpPr>
          <p:nvPr/>
        </p:nvSpPr>
        <p:spPr bwMode="auto">
          <a:xfrm>
            <a:off x="4343400" y="2614613"/>
            <a:ext cx="0" cy="668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36" name="Text Box 26"/>
          <p:cNvSpPr txBox="1">
            <a:spLocks noChangeArrowheads="1"/>
          </p:cNvSpPr>
          <p:nvPr/>
        </p:nvSpPr>
        <p:spPr bwMode="auto">
          <a:xfrm>
            <a:off x="5334000" y="26670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4</a:t>
            </a:r>
          </a:p>
        </p:txBody>
      </p:sp>
      <p:sp>
        <p:nvSpPr>
          <p:cNvPr id="9237" name="Line 27"/>
          <p:cNvSpPr>
            <a:spLocks noChangeShapeType="1"/>
          </p:cNvSpPr>
          <p:nvPr/>
        </p:nvSpPr>
        <p:spPr bwMode="auto">
          <a:xfrm>
            <a:off x="5799138" y="2630488"/>
            <a:ext cx="0" cy="668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38" name="Line 28"/>
          <p:cNvSpPr>
            <a:spLocks noChangeShapeType="1"/>
          </p:cNvSpPr>
          <p:nvPr/>
        </p:nvSpPr>
        <p:spPr bwMode="auto">
          <a:xfrm>
            <a:off x="7239000" y="2590800"/>
            <a:ext cx="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39" name="Line 29"/>
          <p:cNvSpPr>
            <a:spLocks noChangeShapeType="1"/>
          </p:cNvSpPr>
          <p:nvPr/>
        </p:nvSpPr>
        <p:spPr bwMode="auto">
          <a:xfrm>
            <a:off x="6259513" y="2952750"/>
            <a:ext cx="5159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0" name="Line 30"/>
          <p:cNvSpPr>
            <a:spLocks noChangeShapeType="1"/>
          </p:cNvSpPr>
          <p:nvPr/>
        </p:nvSpPr>
        <p:spPr bwMode="auto">
          <a:xfrm flipV="1">
            <a:off x="7691438" y="2947988"/>
            <a:ext cx="614362" cy="1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1" name="Line 31"/>
          <p:cNvSpPr>
            <a:spLocks noChangeShapeType="1"/>
          </p:cNvSpPr>
          <p:nvPr/>
        </p:nvSpPr>
        <p:spPr bwMode="auto">
          <a:xfrm>
            <a:off x="8305800" y="2725738"/>
            <a:ext cx="0" cy="446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2" name="Line 32"/>
          <p:cNvSpPr>
            <a:spLocks noChangeShapeType="1"/>
          </p:cNvSpPr>
          <p:nvPr/>
        </p:nvSpPr>
        <p:spPr bwMode="auto">
          <a:xfrm>
            <a:off x="8382000" y="2836863"/>
            <a:ext cx="0" cy="222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3" name="Line 33"/>
          <p:cNvSpPr>
            <a:spLocks noChangeShapeType="1"/>
          </p:cNvSpPr>
          <p:nvPr/>
        </p:nvSpPr>
        <p:spPr bwMode="auto">
          <a:xfrm>
            <a:off x="609600" y="2057400"/>
            <a:ext cx="381000" cy="557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4" name="Text Box 34"/>
          <p:cNvSpPr>
            <a:spLocks noGrp="1" noChangeArrowheads="1"/>
          </p:cNvSpPr>
          <p:nvPr>
            <p:ph type="body" idx="1"/>
          </p:nvPr>
        </p:nvSpPr>
        <p:spPr>
          <a:xfrm>
            <a:off x="457200" y="1981200"/>
            <a:ext cx="8458200" cy="4114800"/>
          </a:xfrm>
        </p:spPr>
        <p:txBody>
          <a:bodyPr/>
          <a:lstStyle/>
          <a:p>
            <a:pPr>
              <a:spcBef>
                <a:spcPct val="0"/>
              </a:spcBef>
              <a:buClrTx/>
              <a:buSzTx/>
              <a:buFontTx/>
              <a:buNone/>
            </a:pPr>
            <a:r>
              <a:rPr lang="en-US" altLang="en-US">
                <a:solidFill>
                  <a:schemeClr val="bg2"/>
                </a:solidFill>
                <a:latin typeface="Angsana New" panose="02020603050405020304" pitchFamily="18" charset="-34"/>
              </a:rPr>
              <a:t>P</a:t>
            </a:r>
            <a:endParaRPr lang="en-US" altLang="en-US">
              <a:solidFill>
                <a:schemeClr val="bg2"/>
              </a:solidFill>
              <a:latin typeface="Angsana New" panose="02020603050405020304" pitchFamily="18" charset="-34"/>
              <a:cs typeface="Times New Roman" panose="02020603050405020304" pitchFamily="18" charset="0"/>
            </a:endParaRPr>
          </a:p>
        </p:txBody>
      </p:sp>
      <p:sp>
        <p:nvSpPr>
          <p:cNvPr id="9245" name="Text Box 35"/>
          <p:cNvSpPr txBox="1">
            <a:spLocks noChangeArrowheads="1"/>
          </p:cNvSpPr>
          <p:nvPr/>
        </p:nvSpPr>
        <p:spPr bwMode="auto">
          <a:xfrm>
            <a:off x="3200400" y="1752600"/>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Linked ist</a:t>
            </a:r>
            <a:endParaRPr kumimoji="0" lang="th-TH" altLang="en-US" sz="2400">
              <a:solidFill>
                <a:schemeClr val="bg2"/>
              </a:solidFill>
              <a:latin typeface="Times New Roman" panose="02020603050405020304" pitchFamily="18" charset="0"/>
            </a:endParaRPr>
          </a:p>
        </p:txBody>
      </p:sp>
      <p:grpSp>
        <p:nvGrpSpPr>
          <p:cNvPr id="9246" name="Group 36"/>
          <p:cNvGrpSpPr>
            <a:grpSpLocks/>
          </p:cNvGrpSpPr>
          <p:nvPr/>
        </p:nvGrpSpPr>
        <p:grpSpPr bwMode="auto">
          <a:xfrm>
            <a:off x="3733800" y="3581400"/>
            <a:ext cx="3581400" cy="2362200"/>
            <a:chOff x="4836" y="9120"/>
            <a:chExt cx="2114" cy="2472"/>
          </a:xfrm>
        </p:grpSpPr>
        <p:grpSp>
          <p:nvGrpSpPr>
            <p:cNvPr id="9248" name="Group 37"/>
            <p:cNvGrpSpPr>
              <a:grpSpLocks/>
            </p:cNvGrpSpPr>
            <p:nvPr/>
          </p:nvGrpSpPr>
          <p:grpSpPr bwMode="auto">
            <a:xfrm>
              <a:off x="4836" y="9597"/>
              <a:ext cx="2114" cy="1995"/>
              <a:chOff x="4779" y="6602"/>
              <a:chExt cx="2114" cy="1995"/>
            </a:xfrm>
          </p:grpSpPr>
          <p:sp>
            <p:nvSpPr>
              <p:cNvPr id="9252" name="Oval 38"/>
              <p:cNvSpPr>
                <a:spLocks noChangeArrowheads="1"/>
              </p:cNvSpPr>
              <p:nvPr/>
            </p:nvSpPr>
            <p:spPr bwMode="auto">
              <a:xfrm>
                <a:off x="4779" y="7286"/>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3" name="Oval 39"/>
              <p:cNvSpPr>
                <a:spLocks noChangeArrowheads="1"/>
              </p:cNvSpPr>
              <p:nvPr/>
            </p:nvSpPr>
            <p:spPr bwMode="auto">
              <a:xfrm>
                <a:off x="5862" y="7286"/>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4" name="Oval 40"/>
              <p:cNvSpPr>
                <a:spLocks noChangeArrowheads="1"/>
              </p:cNvSpPr>
              <p:nvPr/>
            </p:nvSpPr>
            <p:spPr bwMode="auto">
              <a:xfrm>
                <a:off x="6318" y="8084"/>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5" name="Oval 41"/>
              <p:cNvSpPr>
                <a:spLocks noChangeArrowheads="1"/>
              </p:cNvSpPr>
              <p:nvPr/>
            </p:nvSpPr>
            <p:spPr bwMode="auto">
              <a:xfrm>
                <a:off x="5406" y="8084"/>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6" name="Oval 42"/>
              <p:cNvSpPr>
                <a:spLocks noChangeArrowheads="1"/>
              </p:cNvSpPr>
              <p:nvPr/>
            </p:nvSpPr>
            <p:spPr bwMode="auto">
              <a:xfrm>
                <a:off x="5349" y="6602"/>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7" name="Text Box 43"/>
              <p:cNvSpPr txBox="1">
                <a:spLocks noChangeArrowheads="1"/>
              </p:cNvSpPr>
              <p:nvPr/>
            </p:nvSpPr>
            <p:spPr bwMode="auto">
              <a:xfrm>
                <a:off x="5406" y="6602"/>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2</a:t>
                </a:r>
              </a:p>
            </p:txBody>
          </p:sp>
          <p:sp>
            <p:nvSpPr>
              <p:cNvPr id="9258" name="Text Box 44"/>
              <p:cNvSpPr txBox="1">
                <a:spLocks noChangeArrowheads="1"/>
              </p:cNvSpPr>
              <p:nvPr/>
            </p:nvSpPr>
            <p:spPr bwMode="auto">
              <a:xfrm>
                <a:off x="4836" y="7291"/>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1</a:t>
                </a:r>
              </a:p>
            </p:txBody>
          </p:sp>
          <p:sp>
            <p:nvSpPr>
              <p:cNvPr id="9259" name="Text Box 45"/>
              <p:cNvSpPr txBox="1">
                <a:spLocks noChangeArrowheads="1"/>
              </p:cNvSpPr>
              <p:nvPr/>
            </p:nvSpPr>
            <p:spPr bwMode="auto">
              <a:xfrm>
                <a:off x="5916" y="7305"/>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4</a:t>
                </a:r>
              </a:p>
            </p:txBody>
          </p:sp>
          <p:sp>
            <p:nvSpPr>
              <p:cNvPr id="9260" name="Text Box 46"/>
              <p:cNvSpPr txBox="1">
                <a:spLocks noChangeArrowheads="1"/>
              </p:cNvSpPr>
              <p:nvPr/>
            </p:nvSpPr>
            <p:spPr bwMode="auto">
              <a:xfrm>
                <a:off x="5467" y="8075"/>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3</a:t>
                </a:r>
              </a:p>
            </p:txBody>
          </p:sp>
          <p:sp>
            <p:nvSpPr>
              <p:cNvPr id="9261" name="Text Box 47"/>
              <p:cNvSpPr txBox="1">
                <a:spLocks noChangeArrowheads="1"/>
              </p:cNvSpPr>
              <p:nvPr/>
            </p:nvSpPr>
            <p:spPr bwMode="auto">
              <a:xfrm>
                <a:off x="6380" y="8090"/>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5</a:t>
                </a:r>
              </a:p>
            </p:txBody>
          </p:sp>
          <p:sp>
            <p:nvSpPr>
              <p:cNvPr id="9262" name="Line 48"/>
              <p:cNvSpPr>
                <a:spLocks noChangeShapeType="1"/>
              </p:cNvSpPr>
              <p:nvPr/>
            </p:nvSpPr>
            <p:spPr bwMode="auto">
              <a:xfrm flipH="1">
                <a:off x="5169" y="7058"/>
                <a:ext cx="280"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63" name="Line 49"/>
              <p:cNvSpPr>
                <a:spLocks noChangeShapeType="1"/>
              </p:cNvSpPr>
              <p:nvPr/>
            </p:nvSpPr>
            <p:spPr bwMode="auto">
              <a:xfrm>
                <a:off x="5770" y="7058"/>
                <a:ext cx="311"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64" name="Line 50"/>
              <p:cNvSpPr>
                <a:spLocks noChangeShapeType="1"/>
              </p:cNvSpPr>
              <p:nvPr/>
            </p:nvSpPr>
            <p:spPr bwMode="auto">
              <a:xfrm flipH="1">
                <a:off x="5770" y="7747"/>
                <a:ext cx="193"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65" name="Line 51"/>
              <p:cNvSpPr>
                <a:spLocks noChangeShapeType="1"/>
              </p:cNvSpPr>
              <p:nvPr/>
            </p:nvSpPr>
            <p:spPr bwMode="auto">
              <a:xfrm>
                <a:off x="6297" y="7747"/>
                <a:ext cx="196"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grpSp>
        <p:grpSp>
          <p:nvGrpSpPr>
            <p:cNvPr id="9249" name="Group 52"/>
            <p:cNvGrpSpPr>
              <a:grpSpLocks/>
            </p:cNvGrpSpPr>
            <p:nvPr/>
          </p:nvGrpSpPr>
          <p:grpSpPr bwMode="auto">
            <a:xfrm>
              <a:off x="4976" y="9120"/>
              <a:ext cx="465" cy="573"/>
              <a:chOff x="4976" y="6473"/>
              <a:chExt cx="465" cy="573"/>
            </a:xfrm>
          </p:grpSpPr>
          <p:sp>
            <p:nvSpPr>
              <p:cNvPr id="9250" name="Line 53"/>
              <p:cNvSpPr>
                <a:spLocks noChangeShapeType="1"/>
              </p:cNvSpPr>
              <p:nvPr/>
            </p:nvSpPr>
            <p:spPr bwMode="auto">
              <a:xfrm>
                <a:off x="5213" y="6763"/>
                <a:ext cx="228" cy="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51" name="Text Box 54"/>
              <p:cNvSpPr txBox="1">
                <a:spLocks noChangeArrowheads="1"/>
              </p:cNvSpPr>
              <p:nvPr/>
            </p:nvSpPr>
            <p:spPr bwMode="auto">
              <a:xfrm>
                <a:off x="4976" y="6473"/>
                <a:ext cx="430"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2000">
                    <a:solidFill>
                      <a:schemeClr val="bg2"/>
                    </a:solidFill>
                    <a:latin typeface="Angsana New" panose="02020603050405020304" pitchFamily="18" charset="-34"/>
                    <a:cs typeface="Times New Roman" panose="02020603050405020304" pitchFamily="18" charset="0"/>
                  </a:rPr>
                  <a:t>P</a:t>
                </a:r>
              </a:p>
            </p:txBody>
          </p:sp>
        </p:grpSp>
      </p:grpSp>
      <p:sp>
        <p:nvSpPr>
          <p:cNvPr id="9247" name="Text Box 55"/>
          <p:cNvSpPr txBox="1">
            <a:spLocks noChangeArrowheads="1"/>
          </p:cNvSpPr>
          <p:nvPr/>
        </p:nvSpPr>
        <p:spPr bwMode="auto">
          <a:xfrm>
            <a:off x="1066800" y="4038600"/>
            <a:ext cx="2209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Tree (Binary Search Tree)</a:t>
            </a:r>
            <a:endParaRPr kumimoji="0" lang="th-TH" altLang="en-US" sz="2400">
              <a:solidFill>
                <a:schemeClr val="bg2"/>
              </a:solidFill>
              <a:latin typeface="Times New Roman" panose="02020603050405020304" pitchFamily="18" charset="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ชื่อเรื่อง 1"/>
          <p:cNvSpPr>
            <a:spLocks noGrp="1"/>
          </p:cNvSpPr>
          <p:nvPr>
            <p:ph type="title"/>
          </p:nvPr>
        </p:nvSpPr>
        <p:spPr>
          <a:xfrm>
            <a:off x="304800" y="255588"/>
            <a:ext cx="8458200" cy="1143000"/>
          </a:xfrm>
        </p:spPr>
        <p:txBody>
          <a:bodyPr/>
          <a:lstStyle/>
          <a:p>
            <a:r>
              <a:rPr lang="en-US" altLang="en-US" dirty="0"/>
              <a:t>Binary search (code)</a:t>
            </a:r>
          </a:p>
        </p:txBody>
      </p:sp>
      <p:sp>
        <p:nvSpPr>
          <p:cNvPr id="53251" name="ตัวแทนเนื้อหา 2"/>
          <p:cNvSpPr>
            <a:spLocks noGrp="1"/>
          </p:cNvSpPr>
          <p:nvPr>
            <p:ph idx="1"/>
          </p:nvPr>
        </p:nvSpPr>
        <p:spPr>
          <a:xfrm>
            <a:off x="457200" y="1447800"/>
            <a:ext cx="8458200" cy="7315200"/>
          </a:xfrm>
        </p:spPr>
        <p:txBody>
          <a:bodyPr/>
          <a:lstStyle/>
          <a:p>
            <a:pPr marL="0" indent="0">
              <a:buFont typeface="Wingdings" panose="05000000000000000000" pitchFamily="2" charset="2"/>
              <a:buNone/>
            </a:pPr>
            <a:r>
              <a:rPr lang="en-US" altLang="en-US" sz="2000" b="1">
                <a:solidFill>
                  <a:schemeClr val="bg2"/>
                </a:solidFill>
              </a:rPr>
              <a:t>int binarySearch </a:t>
            </a:r>
            <a:r>
              <a:rPr lang="th-TH" altLang="en-US" sz="2000" b="1">
                <a:solidFill>
                  <a:schemeClr val="bg2"/>
                </a:solidFill>
              </a:rPr>
              <a:t>(</a:t>
            </a:r>
            <a:r>
              <a:rPr lang="en-US" altLang="en-US" sz="2000" b="1">
                <a:solidFill>
                  <a:schemeClr val="bg2"/>
                </a:solidFill>
              </a:rPr>
              <a:t>int</a:t>
            </a:r>
            <a:r>
              <a:rPr lang="th-TH" altLang="en-US" sz="2000" b="1">
                <a:solidFill>
                  <a:schemeClr val="bg2"/>
                </a:solidFill>
              </a:rPr>
              <a:t>[] </a:t>
            </a:r>
            <a:r>
              <a:rPr lang="en-US" altLang="en-US" sz="2000" b="1">
                <a:solidFill>
                  <a:schemeClr val="bg2"/>
                </a:solidFill>
              </a:rPr>
              <a:t>a, int x</a:t>
            </a:r>
            <a:r>
              <a:rPr lang="th-TH" altLang="en-US" sz="2000" b="1">
                <a:solidFill>
                  <a:schemeClr val="bg2"/>
                </a:solidFill>
              </a:rPr>
              <a:t>) </a:t>
            </a:r>
            <a:r>
              <a:rPr lang="en-US" altLang="en-US" sz="2000" b="1">
                <a:solidFill>
                  <a:schemeClr val="bg2"/>
                </a:solidFill>
              </a:rPr>
              <a:t>{</a:t>
            </a:r>
          </a:p>
          <a:p>
            <a:pPr marL="0" indent="0">
              <a:buFont typeface="Wingdings" panose="05000000000000000000" pitchFamily="2" charset="2"/>
              <a:buNone/>
            </a:pPr>
            <a:r>
              <a:rPr lang="en-US" altLang="en-US" sz="2000" b="1">
                <a:solidFill>
                  <a:schemeClr val="bg2"/>
                </a:solidFill>
              </a:rPr>
              <a:t>	int left </a:t>
            </a:r>
            <a:r>
              <a:rPr lang="th-TH" altLang="en-US" sz="2000" b="1">
                <a:solidFill>
                  <a:schemeClr val="bg2"/>
                </a:solidFill>
              </a:rPr>
              <a:t>= 0</a:t>
            </a:r>
            <a:r>
              <a:rPr lang="en-US" altLang="en-US" sz="2000" b="1">
                <a:solidFill>
                  <a:schemeClr val="bg2"/>
                </a:solidFill>
              </a:rPr>
              <a:t>, right </a:t>
            </a:r>
            <a:r>
              <a:rPr lang="th-TH" altLang="en-US" sz="2000" b="1">
                <a:solidFill>
                  <a:schemeClr val="bg2"/>
                </a:solidFill>
              </a:rPr>
              <a:t>= </a:t>
            </a:r>
            <a:r>
              <a:rPr lang="en-US" altLang="en-US" sz="2000" b="1">
                <a:solidFill>
                  <a:schemeClr val="bg2"/>
                </a:solidFill>
              </a:rPr>
              <a:t>a</a:t>
            </a:r>
            <a:r>
              <a:rPr lang="th-TH" altLang="en-US" sz="2000" b="1">
                <a:solidFill>
                  <a:schemeClr val="bg2"/>
                </a:solidFill>
              </a:rPr>
              <a:t>.</a:t>
            </a:r>
            <a:r>
              <a:rPr lang="en-US" altLang="en-US" sz="2000" b="1">
                <a:solidFill>
                  <a:schemeClr val="bg2"/>
                </a:solidFill>
              </a:rPr>
              <a:t>length – </a:t>
            </a:r>
            <a:r>
              <a:rPr lang="th-TH" altLang="en-US" sz="2000" b="1">
                <a:solidFill>
                  <a:schemeClr val="bg2"/>
                </a:solidFill>
              </a:rPr>
              <a:t>1</a:t>
            </a:r>
            <a:r>
              <a:rPr lang="en-US" altLang="en-US" sz="2000" b="1">
                <a:solidFill>
                  <a:schemeClr val="bg2"/>
                </a:solidFill>
              </a:rPr>
              <a:t>;</a:t>
            </a:r>
          </a:p>
          <a:p>
            <a:pPr marL="0" indent="0">
              <a:buFont typeface="Wingdings" panose="05000000000000000000" pitchFamily="2" charset="2"/>
              <a:buNone/>
            </a:pPr>
            <a:r>
              <a:rPr lang="en-US" altLang="en-US" sz="2000" b="1">
                <a:solidFill>
                  <a:schemeClr val="bg2"/>
                </a:solidFill>
              </a:rPr>
              <a:t>	while (left &lt;=right) {</a:t>
            </a:r>
          </a:p>
          <a:p>
            <a:pPr marL="0" indent="0">
              <a:buFont typeface="Wingdings" panose="05000000000000000000" pitchFamily="2" charset="2"/>
              <a:buNone/>
            </a:pPr>
            <a:r>
              <a:rPr lang="en-US" altLang="en-US" sz="2000" b="1">
                <a:solidFill>
                  <a:schemeClr val="bg2"/>
                </a:solidFill>
              </a:rPr>
              <a:t>		int mid = (left + right)/2;</a:t>
            </a:r>
          </a:p>
          <a:p>
            <a:pPr marL="0" indent="0">
              <a:buFont typeface="Wingdings" panose="05000000000000000000" pitchFamily="2" charset="2"/>
              <a:buNone/>
            </a:pPr>
            <a:r>
              <a:rPr lang="en-US" altLang="en-US" sz="2000" b="1">
                <a:solidFill>
                  <a:schemeClr val="bg2"/>
                </a:solidFill>
              </a:rPr>
              <a:t>		if (a[mid] &lt; x ) {</a:t>
            </a:r>
          </a:p>
          <a:p>
            <a:pPr marL="0" indent="0">
              <a:buFont typeface="Wingdings" panose="05000000000000000000" pitchFamily="2" charset="2"/>
              <a:buNone/>
            </a:pPr>
            <a:r>
              <a:rPr lang="en-US" altLang="en-US" sz="2000" b="1">
                <a:solidFill>
                  <a:schemeClr val="bg2"/>
                </a:solidFill>
              </a:rPr>
              <a:t>			left = mid + 1;</a:t>
            </a:r>
          </a:p>
          <a:p>
            <a:pPr marL="0" indent="0">
              <a:buFont typeface="Wingdings" panose="05000000000000000000" pitchFamily="2" charset="2"/>
              <a:buNone/>
            </a:pPr>
            <a:r>
              <a:rPr lang="en-US" altLang="en-US" sz="2000" b="1">
                <a:solidFill>
                  <a:schemeClr val="bg2"/>
                </a:solidFill>
              </a:rPr>
              <a:t>		} else if (a[mid] &gt; x) {</a:t>
            </a:r>
          </a:p>
          <a:p>
            <a:pPr marL="0" indent="0">
              <a:buFont typeface="Wingdings" panose="05000000000000000000" pitchFamily="2" charset="2"/>
              <a:buNone/>
            </a:pPr>
            <a:r>
              <a:rPr lang="en-US" altLang="en-US" sz="2000" b="1">
                <a:solidFill>
                  <a:schemeClr val="bg2"/>
                </a:solidFill>
              </a:rPr>
              <a:t>			right = mid – 1;</a:t>
            </a:r>
          </a:p>
          <a:p>
            <a:pPr marL="0" indent="0">
              <a:buFont typeface="Wingdings" panose="05000000000000000000" pitchFamily="2" charset="2"/>
              <a:buNone/>
            </a:pPr>
            <a:r>
              <a:rPr lang="en-US" altLang="en-US" sz="2000" b="1">
                <a:solidFill>
                  <a:schemeClr val="bg2"/>
                </a:solidFill>
              </a:rPr>
              <a:t>		} else {</a:t>
            </a:r>
          </a:p>
          <a:p>
            <a:pPr marL="0" indent="0">
              <a:buFont typeface="Wingdings" panose="05000000000000000000" pitchFamily="2" charset="2"/>
              <a:buNone/>
            </a:pPr>
            <a:r>
              <a:rPr lang="en-US" altLang="en-US" sz="2000" b="1">
                <a:solidFill>
                  <a:schemeClr val="bg2"/>
                </a:solidFill>
              </a:rPr>
              <a:t>			return mid;</a:t>
            </a:r>
          </a:p>
          <a:p>
            <a:pPr marL="0" indent="0">
              <a:buFont typeface="Wingdings" panose="05000000000000000000" pitchFamily="2" charset="2"/>
              <a:buNone/>
            </a:pPr>
            <a:r>
              <a:rPr lang="en-US" altLang="en-US" sz="2000" b="1">
                <a:solidFill>
                  <a:schemeClr val="bg2"/>
                </a:solidFill>
              </a:rPr>
              <a:t>		}</a:t>
            </a:r>
          </a:p>
          <a:p>
            <a:pPr marL="0" indent="0">
              <a:buFont typeface="Wingdings" panose="05000000000000000000" pitchFamily="2" charset="2"/>
              <a:buNone/>
            </a:pPr>
            <a:r>
              <a:rPr lang="en-US" altLang="en-US" sz="2000" b="1">
                <a:solidFill>
                  <a:schemeClr val="bg2"/>
                </a:solidFill>
              </a:rPr>
              <a:t>	}</a:t>
            </a:r>
          </a:p>
          <a:p>
            <a:pPr marL="0" indent="0">
              <a:buFont typeface="Wingdings" panose="05000000000000000000" pitchFamily="2" charset="2"/>
              <a:buNone/>
            </a:pPr>
            <a:r>
              <a:rPr lang="en-US" altLang="en-US" sz="2000" b="1">
                <a:solidFill>
                  <a:schemeClr val="bg2"/>
                </a:solidFill>
              </a:rPr>
              <a:t>	return </a:t>
            </a:r>
            <a:r>
              <a:rPr lang="th-TH" altLang="en-US" sz="2000" b="1">
                <a:solidFill>
                  <a:schemeClr val="bg2"/>
                </a:solidFill>
              </a:rPr>
              <a:t>-1</a:t>
            </a:r>
            <a:r>
              <a:rPr lang="en-US" altLang="en-US" sz="2000" b="1">
                <a:solidFill>
                  <a:schemeClr val="bg2"/>
                </a:solidFill>
              </a:rPr>
              <a:t>; </a:t>
            </a:r>
            <a:r>
              <a:rPr lang="th-TH" altLang="en-US" sz="2000" b="1">
                <a:solidFill>
                  <a:schemeClr val="bg2"/>
                </a:solidFill>
              </a:rPr>
              <a:t>// </a:t>
            </a:r>
            <a:r>
              <a:rPr lang="en-US" altLang="en-US" sz="2000" b="1">
                <a:solidFill>
                  <a:schemeClr val="bg2"/>
                </a:solidFill>
              </a:rPr>
              <a:t>number not found</a:t>
            </a:r>
          </a:p>
          <a:p>
            <a:pPr marL="0" indent="0">
              <a:buFont typeface="Wingdings" panose="05000000000000000000" pitchFamily="2" charset="2"/>
              <a:buNone/>
            </a:pPr>
            <a:r>
              <a:rPr lang="en-US" altLang="en-US" sz="2000" b="1">
                <a:solidFill>
                  <a:schemeClr val="bg2"/>
                </a:solidFill>
              </a:rPr>
              <a:t>}</a:t>
            </a:r>
          </a:p>
        </p:txBody>
      </p:sp>
      <p:sp>
        <p:nvSpPr>
          <p:cNvPr id="5325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BA89E428-27FB-4CE1-A9AE-733B81E20737}" type="slidenum">
              <a:rPr lang="en-US" altLang="en-US" sz="1400" smtClean="0">
                <a:cs typeface="Arial" panose="020B0604020202020204" pitchFamily="34" charset="0"/>
              </a:rPr>
              <a:pPr>
                <a:spcBef>
                  <a:spcPct val="0"/>
                </a:spcBef>
                <a:buClrTx/>
                <a:buSzTx/>
                <a:buFontTx/>
                <a:buNone/>
              </a:pPr>
              <a:t>30</a:t>
            </a:fld>
            <a:endParaRPr lang="en-US" altLang="en-US" sz="1400">
              <a:cs typeface="Arial" panose="020B0604020202020204" pitchFamily="34" charset="0"/>
            </a:endParaRPr>
          </a:p>
        </p:txBody>
      </p:sp>
      <p:sp>
        <p:nvSpPr>
          <p:cNvPr id="6" name="สี่เหลี่ยมผืนผ้า 5"/>
          <p:cNvSpPr>
            <a:spLocks noChangeArrowheads="1"/>
          </p:cNvSpPr>
          <p:nvPr/>
        </p:nvSpPr>
        <p:spPr bwMode="auto">
          <a:xfrm>
            <a:off x="5486400" y="1020763"/>
            <a:ext cx="3886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dirty="0">
                <a:solidFill>
                  <a:schemeClr val="bg2">
                    <a:lumMod val="90000"/>
                    <a:lumOff val="10000"/>
                  </a:schemeClr>
                </a:solidFill>
                <a:latin typeface="Palatino Linotype" panose="02040502050505030304" pitchFamily="18" charset="0"/>
                <a:cs typeface="Times New Roman" panose="02020603050405020304" pitchFamily="18" charset="0"/>
              </a:rPr>
              <a:t>The longest time that the code runs is when we cannot find the required number in the array.</a:t>
            </a:r>
            <a:endParaRPr lang="en-US" altLang="en-US" sz="2400" b="1" dirty="0">
              <a:solidFill>
                <a:schemeClr val="bg2">
                  <a:lumMod val="90000"/>
                  <a:lumOff val="10000"/>
                </a:schemeClr>
              </a:solidFill>
              <a:latin typeface="Times New Roman" panose="02020603050405020304" pitchFamily="18" charset="0"/>
            </a:endParaRPr>
          </a:p>
        </p:txBody>
      </p:sp>
      <p:sp>
        <p:nvSpPr>
          <p:cNvPr id="7" name="สี่เหลี่ยมผืนผ้า 6"/>
          <p:cNvSpPr>
            <a:spLocks noChangeArrowheads="1"/>
          </p:cNvSpPr>
          <p:nvPr/>
        </p:nvSpPr>
        <p:spPr bwMode="auto">
          <a:xfrm>
            <a:off x="5486400" y="2784475"/>
            <a:ext cx="325755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dirty="0">
                <a:solidFill>
                  <a:schemeClr val="bg2">
                    <a:lumMod val="90000"/>
                    <a:lumOff val="10000"/>
                  </a:schemeClr>
                </a:solidFill>
                <a:latin typeface="Palatino Linotype" panose="02040502050505030304" pitchFamily="18" charset="0"/>
                <a:cs typeface="Times New Roman" panose="02020603050405020304" pitchFamily="18" charset="0"/>
              </a:rPr>
              <a:t>If the array size is n, the size of a portion that we need to investigate reduces by half each iteration. </a:t>
            </a:r>
            <a:endParaRPr lang="en-US" altLang="en-US" sz="2400" b="1" dirty="0">
              <a:solidFill>
                <a:schemeClr val="bg2">
                  <a:lumMod val="90000"/>
                  <a:lumOff val="10000"/>
                </a:schemeClr>
              </a:solidFill>
              <a:latin typeface="Times New Roman" panose="02020603050405020304" pitchFamily="18" charset="0"/>
            </a:endParaRPr>
          </a:p>
        </p:txBody>
      </p:sp>
      <p:sp>
        <p:nvSpPr>
          <p:cNvPr id="8" name="สี่เหลี่ยมผืนผ้า 7"/>
          <p:cNvSpPr>
            <a:spLocks noRot="1" noChangeAspect="1" noMove="1" noResize="1" noEditPoints="1" noAdjustHandles="1" noChangeArrowheads="1" noChangeShapeType="1" noTextEdit="1"/>
          </p:cNvSpPr>
          <p:nvPr/>
        </p:nvSpPr>
        <p:spPr>
          <a:xfrm>
            <a:off x="4829175" y="5192147"/>
            <a:ext cx="4572000" cy="1209755"/>
          </a:xfrm>
          <a:prstGeom prst="rect">
            <a:avLst/>
          </a:prstGeom>
          <a:blipFill>
            <a:blip r:embed="rId3"/>
            <a:stretch>
              <a:fillRect t="-3030" b="-11111"/>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CCE0BB4-B47C-45AD-8718-3A32AA21BE54}" type="slidenum">
              <a:rPr lang="en-US" altLang="en-US" sz="1400" smtClean="0">
                <a:cs typeface="Arial" panose="020B0604020202020204" pitchFamily="34" charset="0"/>
              </a:rPr>
              <a:pPr>
                <a:spcBef>
                  <a:spcPct val="0"/>
                </a:spcBef>
                <a:buClrTx/>
                <a:buSzTx/>
                <a:buFontTx/>
                <a:buNone/>
              </a:pPr>
              <a:t>31</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533400" y="1066800"/>
            <a:ext cx="8229600" cy="4412234"/>
          </a:xfrm>
          <a:prstGeom prst="rect">
            <a:avLst/>
          </a:prstGeom>
          <a:blipFill>
            <a:blip r:embed="rId3"/>
            <a:stretch>
              <a:fillRect l="-1556" t="-1381" r="-519" b="-2901"/>
            </a:stretch>
          </a:blipFill>
        </p:spPr>
        <p:txBody>
          <a:bodyPr/>
          <a:lstStyle/>
          <a:p>
            <a:pPr>
              <a:defRPr/>
            </a:pPr>
            <a:r>
              <a:rPr lang="en-US">
                <a:noFill/>
              </a:rPr>
              <a:t> </a:t>
            </a: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ชื่อเรื่อง 1"/>
          <p:cNvSpPr>
            <a:spLocks noGrp="1"/>
          </p:cNvSpPr>
          <p:nvPr>
            <p:ph type="title"/>
          </p:nvPr>
        </p:nvSpPr>
        <p:spPr>
          <a:xfrm>
            <a:off x="533400" y="609600"/>
            <a:ext cx="8382000" cy="1143000"/>
          </a:xfrm>
        </p:spPr>
        <p:txBody>
          <a:bodyPr/>
          <a:lstStyle/>
          <a:p>
            <a:r>
              <a:rPr lang="en-US" altLang="en-US"/>
              <a:t>The base of the log is not important in its asymptotic form: let’s see the definition.</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304800" y="2819400"/>
            <a:ext cx="8382000" cy="2286000"/>
          </a:xfrm>
          <a:blipFill>
            <a:blip r:embed="rId2"/>
            <a:stretch>
              <a:fillRect l="-1818" t="-3467" r="-3273"/>
            </a:stretch>
          </a:blipFill>
          <a:extLst/>
        </p:spPr>
        <p:txBody>
          <a:bodyPr/>
          <a:lstStyle/>
          <a:p>
            <a:pPr>
              <a:defRPr/>
            </a:pPr>
            <a:r>
              <a:rPr lang="en-US">
                <a:noFill/>
              </a:rPr>
              <a:t> </a:t>
            </a:r>
          </a:p>
        </p:txBody>
      </p:sp>
      <p:sp>
        <p:nvSpPr>
          <p:cNvPr id="5530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1D389F16-6E8B-4E6C-BAF6-6ECCC4A3D35B}" type="slidenum">
              <a:rPr lang="en-US" altLang="en-US" sz="1400" smtClean="0">
                <a:cs typeface="Arial" panose="020B0604020202020204" pitchFamily="34" charset="0"/>
              </a:rPr>
              <a:pPr>
                <a:spcBef>
                  <a:spcPct val="0"/>
                </a:spcBef>
                <a:buClrTx/>
                <a:buSzTx/>
                <a:buFontTx/>
                <a:buNone/>
              </a:pPr>
              <a:t>32</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5843AD6-7E4C-4B1D-9F4E-0D96A0B96496}" type="slidenum">
              <a:rPr lang="en-US" altLang="en-US" sz="1400" smtClean="0">
                <a:cs typeface="Arial" panose="020B0604020202020204" pitchFamily="34" charset="0"/>
              </a:rPr>
              <a:pPr>
                <a:spcBef>
                  <a:spcPct val="0"/>
                </a:spcBef>
                <a:buClrTx/>
                <a:buSzTx/>
                <a:buFontTx/>
                <a:buNone/>
              </a:pPr>
              <a:t>33</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457200" y="381001"/>
            <a:ext cx="8458200" cy="6333722"/>
          </a:xfrm>
          <a:prstGeom prst="rect">
            <a:avLst/>
          </a:prstGeom>
          <a:blipFill>
            <a:blip r:embed="rId3"/>
            <a:stretch>
              <a:fillRect l="-1081" t="-771" b="-578"/>
            </a:stretch>
          </a:blipFill>
        </p:spPr>
        <p:txBody>
          <a:bodyPr/>
          <a:lstStyle/>
          <a:p>
            <a:pPr>
              <a:defRPr/>
            </a:pPr>
            <a:r>
              <a:rPr lang="en-US">
                <a:noFill/>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ชื่อเรื่อง 1"/>
          <p:cNvSpPr>
            <a:spLocks noGrp="1"/>
          </p:cNvSpPr>
          <p:nvPr>
            <p:ph type="title"/>
          </p:nvPr>
        </p:nvSpPr>
        <p:spPr>
          <a:xfrm>
            <a:off x="381000" y="609600"/>
            <a:ext cx="8534400" cy="1143000"/>
          </a:xfrm>
        </p:spPr>
        <p:txBody>
          <a:bodyPr/>
          <a:lstStyle/>
          <a:p>
            <a:r>
              <a:rPr lang="en-US" altLang="en-US"/>
              <a:t>logarithmic runtime has a very low growth rate. </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990600" y="1981200"/>
            <a:ext cx="7924800" cy="4114800"/>
          </a:xfrm>
          <a:blipFill>
            <a:blip r:embed="rId2"/>
            <a:stretch>
              <a:fillRect t="-1481"/>
            </a:stretch>
          </a:blipFill>
          <a:effectLst>
            <a:outerShdw blurRad="901700" dist="50800" dir="5400000" algn="ctr" rotWithShape="0">
              <a:schemeClr val="bg2">
                <a:alpha val="14000"/>
              </a:schemeClr>
            </a:outerShdw>
          </a:effectLst>
          <a:extLst/>
        </p:spPr>
        <p:txBody>
          <a:bodyPr/>
          <a:lstStyle/>
          <a:p>
            <a:pPr>
              <a:defRPr/>
            </a:pPr>
            <a:r>
              <a:rPr lang="en-US" dirty="0">
                <a:solidFill>
                  <a:schemeClr val="bg2">
                    <a:lumMod val="90000"/>
                    <a:lumOff val="10000"/>
                  </a:schemeClr>
                </a:solidFill>
              </a:rPr>
              <a:t> </a:t>
            </a:r>
          </a:p>
        </p:txBody>
      </p:sp>
      <p:sp>
        <p:nvSpPr>
          <p:cNvPr id="5837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E660A03-CB31-4362-B35A-82DDADD61BFC}" type="slidenum">
              <a:rPr lang="en-US" altLang="en-US" sz="1400" smtClean="0">
                <a:cs typeface="Arial" panose="020B0604020202020204" pitchFamily="34" charset="0"/>
              </a:rPr>
              <a:pPr>
                <a:spcBef>
                  <a:spcPct val="0"/>
                </a:spcBef>
                <a:buClrTx/>
                <a:buSzTx/>
                <a:buFontTx/>
                <a:buNone/>
              </a:pPr>
              <a:t>34</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ชื่อเรื่อง 1"/>
          <p:cNvSpPr>
            <a:spLocks noGrp="1"/>
          </p:cNvSpPr>
          <p:nvPr>
            <p:ph type="title"/>
          </p:nvPr>
        </p:nvSpPr>
        <p:spPr>
          <a:xfrm>
            <a:off x="381000" y="609600"/>
            <a:ext cx="8534400" cy="1143000"/>
          </a:xfrm>
        </p:spPr>
        <p:txBody>
          <a:bodyPr/>
          <a:lstStyle/>
          <a:p>
            <a:r>
              <a:rPr lang="en-US" altLang="en-US"/>
              <a:t>Another Logarithmic Runtime Example: Greatest Common Divisor</a:t>
            </a:r>
          </a:p>
        </p:txBody>
      </p:sp>
      <p:sp>
        <p:nvSpPr>
          <p:cNvPr id="59395" name="ตัวแทนเนื้อหา 2"/>
          <p:cNvSpPr>
            <a:spLocks noGrp="1"/>
          </p:cNvSpPr>
          <p:nvPr>
            <p:ph idx="1"/>
          </p:nvPr>
        </p:nvSpPr>
        <p:spPr>
          <a:xfrm>
            <a:off x="381000" y="1981200"/>
            <a:ext cx="8534400" cy="4114800"/>
          </a:xfrm>
        </p:spPr>
        <p:txBody>
          <a:bodyPr/>
          <a:lstStyle/>
          <a:p>
            <a:pPr marL="0" indent="0">
              <a:buFont typeface="Wingdings" panose="05000000000000000000" pitchFamily="2" charset="2"/>
              <a:buNone/>
            </a:pPr>
            <a:r>
              <a:rPr lang="en-US" altLang="en-US" b="1">
                <a:solidFill>
                  <a:schemeClr val="bg2"/>
                </a:solidFill>
              </a:rPr>
              <a:t>long gcd </a:t>
            </a:r>
            <a:r>
              <a:rPr lang="th-TH" altLang="en-US" b="1">
                <a:solidFill>
                  <a:schemeClr val="bg2"/>
                </a:solidFill>
              </a:rPr>
              <a:t>(</a:t>
            </a:r>
            <a:r>
              <a:rPr lang="en-US" altLang="en-US" b="1">
                <a:solidFill>
                  <a:schemeClr val="bg2"/>
                </a:solidFill>
              </a:rPr>
              <a:t>long m , long n) {</a:t>
            </a:r>
          </a:p>
          <a:p>
            <a:pPr marL="0" indent="0">
              <a:buFont typeface="Wingdings" panose="05000000000000000000" pitchFamily="2" charset="2"/>
              <a:buNone/>
            </a:pPr>
            <a:r>
              <a:rPr lang="en-US" altLang="en-US" b="1">
                <a:solidFill>
                  <a:schemeClr val="bg2"/>
                </a:solidFill>
              </a:rPr>
              <a:t>	while (n!=0) {</a:t>
            </a:r>
          </a:p>
          <a:p>
            <a:pPr marL="0" indent="0">
              <a:buFont typeface="Wingdings" panose="05000000000000000000" pitchFamily="2" charset="2"/>
              <a:buNone/>
            </a:pPr>
            <a:r>
              <a:rPr lang="en-US" altLang="en-US" b="1">
                <a:solidFill>
                  <a:schemeClr val="bg2"/>
                </a:solidFill>
              </a:rPr>
              <a:t>		long rem = m%n;</a:t>
            </a:r>
          </a:p>
          <a:p>
            <a:pPr marL="0" indent="0">
              <a:buFont typeface="Wingdings" panose="05000000000000000000" pitchFamily="2" charset="2"/>
              <a:buNone/>
            </a:pPr>
            <a:r>
              <a:rPr lang="en-US" altLang="en-US" b="1">
                <a:solidFill>
                  <a:schemeClr val="bg2"/>
                </a:solidFill>
              </a:rPr>
              <a:t>		m = n;</a:t>
            </a:r>
          </a:p>
          <a:p>
            <a:pPr marL="0" indent="0">
              <a:buFont typeface="Wingdings" panose="05000000000000000000" pitchFamily="2" charset="2"/>
              <a:buNone/>
            </a:pPr>
            <a:r>
              <a:rPr lang="en-US" altLang="en-US" b="1">
                <a:solidFill>
                  <a:schemeClr val="bg2"/>
                </a:solidFill>
              </a:rPr>
              <a:t>		n = rem;</a:t>
            </a:r>
          </a:p>
          <a:p>
            <a:pPr marL="0" indent="0">
              <a:buFont typeface="Wingdings" panose="05000000000000000000" pitchFamily="2" charset="2"/>
              <a:buNone/>
            </a:pPr>
            <a:r>
              <a:rPr lang="en-US" altLang="en-US" b="1">
                <a:solidFill>
                  <a:schemeClr val="bg2"/>
                </a:solidFill>
              </a:rPr>
              <a:t>	}</a:t>
            </a:r>
          </a:p>
          <a:p>
            <a:pPr marL="0" indent="0">
              <a:buFont typeface="Wingdings" panose="05000000000000000000" pitchFamily="2" charset="2"/>
              <a:buNone/>
            </a:pPr>
            <a:r>
              <a:rPr lang="en-US" altLang="en-US" b="1">
                <a:solidFill>
                  <a:schemeClr val="bg2"/>
                </a:solidFill>
              </a:rPr>
              <a:t>	return m;</a:t>
            </a:r>
          </a:p>
          <a:p>
            <a:pPr marL="0" indent="0">
              <a:buFont typeface="Wingdings" panose="05000000000000000000" pitchFamily="2" charset="2"/>
              <a:buNone/>
            </a:pPr>
            <a:r>
              <a:rPr lang="en-US" altLang="en-US" b="1">
                <a:solidFill>
                  <a:schemeClr val="bg2"/>
                </a:solidFill>
              </a:rPr>
              <a:t>}</a:t>
            </a:r>
          </a:p>
          <a:p>
            <a:pPr marL="0" indent="0">
              <a:buFont typeface="Wingdings" panose="05000000000000000000" pitchFamily="2" charset="2"/>
              <a:buNone/>
            </a:pPr>
            <a:endParaRPr lang="en-US" altLang="en-US"/>
          </a:p>
        </p:txBody>
      </p:sp>
      <p:sp>
        <p:nvSpPr>
          <p:cNvPr id="5939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F8A6EDDE-DE26-4E4F-827E-D39A7ACC06B7}" type="slidenum">
              <a:rPr lang="en-US" altLang="en-US" sz="1400" smtClean="0">
                <a:cs typeface="Arial" panose="020B0604020202020204" pitchFamily="34" charset="0"/>
              </a:rPr>
              <a:pPr>
                <a:spcBef>
                  <a:spcPct val="0"/>
                </a:spcBef>
                <a:buClrTx/>
                <a:buSzTx/>
                <a:buFontTx/>
                <a:buNone/>
              </a:pPr>
              <a:t>35</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4191000" y="4038600"/>
            <a:ext cx="4572000" cy="1569660"/>
          </a:xfrm>
          <a:prstGeom prst="rect">
            <a:avLst/>
          </a:prstGeom>
          <a:blipFill>
            <a:blip r:embed="rId3"/>
            <a:stretch>
              <a:fillRect l="-1583" t="-1509" b="-6038"/>
            </a:stretch>
          </a:blipFill>
          <a:ln w="50800">
            <a:solidFill>
              <a:schemeClr val="bg2">
                <a:lumMod val="50000"/>
                <a:lumOff val="50000"/>
              </a:schemeClr>
            </a:solidFill>
          </a:ln>
        </p:spPr>
        <p:txBody>
          <a:bodyPr/>
          <a:lstStyle/>
          <a:p>
            <a:pPr>
              <a:defRPr/>
            </a:pPr>
            <a:r>
              <a:rPr lang="en-US">
                <a:noFill/>
              </a:rPr>
              <a:t> </a:t>
            </a:r>
          </a:p>
        </p:txBody>
      </p:sp>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ชื่อเรื่อง 1"/>
          <p:cNvSpPr>
            <a:spLocks noGrp="1"/>
          </p:cNvSpPr>
          <p:nvPr>
            <p:ph type="title"/>
          </p:nvPr>
        </p:nvSpPr>
        <p:spPr>
          <a:xfrm>
            <a:off x="228600" y="304800"/>
            <a:ext cx="8686800" cy="1447800"/>
          </a:xfrm>
        </p:spPr>
        <p:txBody>
          <a:bodyPr/>
          <a:lstStyle/>
          <a:p>
            <a:r>
              <a:rPr lang="en-US" altLang="en-US"/>
              <a:t>Let’s run gcd with m = 1974 and n = 1288</a:t>
            </a:r>
          </a:p>
        </p:txBody>
      </p:sp>
      <p:sp>
        <p:nvSpPr>
          <p:cNvPr id="61443"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A0BB05C-8A56-4382-A8C4-DC4D799CC0FF}" type="slidenum">
              <a:rPr lang="en-US" altLang="en-US" sz="1400" smtClean="0">
                <a:cs typeface="Arial" panose="020B0604020202020204" pitchFamily="34" charset="0"/>
              </a:rPr>
              <a:pPr>
                <a:spcBef>
                  <a:spcPct val="0"/>
                </a:spcBef>
                <a:buClrTx/>
                <a:buSzTx/>
                <a:buFontTx/>
                <a:buNone/>
              </a:pPr>
              <a:t>36</a:t>
            </a:fld>
            <a:endParaRPr lang="en-US" altLang="en-US" sz="1400">
              <a:cs typeface="Arial" panose="020B0604020202020204" pitchFamily="34" charset="0"/>
            </a:endParaRPr>
          </a:p>
        </p:txBody>
      </p:sp>
      <p:sp>
        <p:nvSpPr>
          <p:cNvPr id="61444" name="สี่เหลี่ยมผืนผ้า 6"/>
          <p:cNvSpPr>
            <a:spLocks noChangeArrowheads="1"/>
          </p:cNvSpPr>
          <p:nvPr/>
        </p:nvSpPr>
        <p:spPr bwMode="auto">
          <a:xfrm>
            <a:off x="2771775" y="1628775"/>
            <a:ext cx="3733800" cy="8302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1</a:t>
            </a:r>
            <a:r>
              <a:rPr lang="en-US" altLang="en-US" sz="2400" b="1" baseline="30000">
                <a:solidFill>
                  <a:schemeClr val="bg2"/>
                </a:solidFill>
                <a:latin typeface="Times New Roman" panose="02020603050405020304" pitchFamily="18" charset="0"/>
                <a:cs typeface="Times New Roman" panose="02020603050405020304" pitchFamily="18" charset="0"/>
              </a:rPr>
              <a:t>st</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1974 mod 1288 = 686</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1288, n=686</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5" name="สี่เหลี่ยมผืนผ้า 7"/>
          <p:cNvSpPr>
            <a:spLocks noChangeArrowheads="1"/>
          </p:cNvSpPr>
          <p:nvPr/>
        </p:nvSpPr>
        <p:spPr bwMode="auto">
          <a:xfrm>
            <a:off x="2771775" y="2590800"/>
            <a:ext cx="3733800" cy="8302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2</a:t>
            </a:r>
            <a:r>
              <a:rPr lang="en-US" altLang="en-US" sz="2400" b="1" baseline="30000">
                <a:solidFill>
                  <a:schemeClr val="bg2"/>
                </a:solidFill>
                <a:latin typeface="Times New Roman" panose="02020603050405020304" pitchFamily="18" charset="0"/>
                <a:cs typeface="Times New Roman" panose="02020603050405020304" pitchFamily="18" charset="0"/>
              </a:rPr>
              <a:t>nd</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1288 mod 686 = 602</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686, n = 602</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6" name="สี่เหลี่ยมผืนผ้า 8"/>
          <p:cNvSpPr>
            <a:spLocks noChangeArrowheads="1"/>
          </p:cNvSpPr>
          <p:nvPr/>
        </p:nvSpPr>
        <p:spPr bwMode="auto">
          <a:xfrm>
            <a:off x="2771775" y="3552825"/>
            <a:ext cx="3733800" cy="8318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3</a:t>
            </a:r>
            <a:r>
              <a:rPr lang="en-US" altLang="en-US" sz="2400" b="1" baseline="30000">
                <a:solidFill>
                  <a:schemeClr val="bg2"/>
                </a:solidFill>
                <a:latin typeface="Times New Roman" panose="02020603050405020304" pitchFamily="18" charset="0"/>
                <a:cs typeface="Times New Roman" panose="02020603050405020304" pitchFamily="18" charset="0"/>
              </a:rPr>
              <a:t>rd</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686 mod 602 = 84</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602, n = 84</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7" name="สี่เหลี่ยมผืนผ้า 9"/>
          <p:cNvSpPr>
            <a:spLocks noChangeArrowheads="1"/>
          </p:cNvSpPr>
          <p:nvPr/>
        </p:nvSpPr>
        <p:spPr bwMode="auto">
          <a:xfrm>
            <a:off x="2771775" y="4516438"/>
            <a:ext cx="3733800" cy="8302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4</a:t>
            </a:r>
            <a:r>
              <a:rPr lang="en-US" altLang="en-US" sz="2400" b="1" baseline="30000">
                <a:solidFill>
                  <a:schemeClr val="bg2"/>
                </a:solidFill>
                <a:latin typeface="Times New Roman" panose="02020603050405020304" pitchFamily="18" charset="0"/>
                <a:cs typeface="Times New Roman" panose="02020603050405020304" pitchFamily="18" charset="0"/>
              </a:rPr>
              <a:t>th</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602 mod 84 = 14</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84, n = 14</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8" name="สี่เหลี่ยมผืนผ้า 10"/>
          <p:cNvSpPr>
            <a:spLocks noChangeArrowheads="1"/>
          </p:cNvSpPr>
          <p:nvPr/>
        </p:nvSpPr>
        <p:spPr bwMode="auto">
          <a:xfrm>
            <a:off x="2771775" y="5478463"/>
            <a:ext cx="3733800" cy="8302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5</a:t>
            </a:r>
            <a:r>
              <a:rPr lang="en-US" altLang="en-US" sz="2400" b="1" baseline="30000">
                <a:solidFill>
                  <a:schemeClr val="bg2"/>
                </a:solidFill>
                <a:latin typeface="Times New Roman" panose="02020603050405020304" pitchFamily="18" charset="0"/>
                <a:cs typeface="Times New Roman" panose="02020603050405020304" pitchFamily="18" charset="0"/>
              </a:rPr>
              <a:t>th</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84 mod 14 = 0</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14, n = 0</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9" name="สี่เหลี่ยมผืนผ้า 11"/>
          <p:cNvSpPr>
            <a:spLocks noChangeArrowheads="1"/>
          </p:cNvSpPr>
          <p:nvPr/>
        </p:nvSpPr>
        <p:spPr bwMode="auto">
          <a:xfrm>
            <a:off x="457200" y="3035300"/>
            <a:ext cx="2028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The value of n does decrease, but there seems to be no obvious pattern</a:t>
            </a:r>
            <a:endParaRPr lang="en-US" altLang="en-US" sz="2400" b="1">
              <a:solidFill>
                <a:schemeClr val="bg2"/>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noRot="1" noChangeAspect="1" noMove="1" noResize="1" noEditPoints="1" noAdjustHandles="1" noChangeArrowheads="1" noChangeShapeType="1" noTextEdit="1"/>
          </p:cNvSpPr>
          <p:nvPr>
            <p:ph type="title"/>
          </p:nvPr>
        </p:nvSpPr>
        <p:spPr>
          <a:xfrm>
            <a:off x="457200" y="228600"/>
            <a:ext cx="8458200" cy="2133600"/>
          </a:xfrm>
          <a:blipFill>
            <a:blip r:embed="rId3"/>
            <a:stretch>
              <a:fillRect l="-3242" t="-8857"/>
            </a:stretch>
          </a:blipFill>
          <a:extLst/>
        </p:spPr>
        <p:txBody>
          <a:bodyPr/>
          <a:lstStyle/>
          <a:p>
            <a:pPr>
              <a:defRPr/>
            </a:pPr>
            <a:r>
              <a:rPr lang="en-US">
                <a:noFill/>
              </a:rPr>
              <a:t> </a:t>
            </a:r>
          </a:p>
        </p:txBody>
      </p:sp>
      <p:sp>
        <p:nvSpPr>
          <p:cNvPr id="63491"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02E6A19-77BC-4BA0-92A4-D135C88FC742}" type="slidenum">
              <a:rPr lang="en-US" altLang="en-US" sz="1400" smtClean="0">
                <a:cs typeface="Arial" panose="020B0604020202020204" pitchFamily="34" charset="0"/>
              </a:rPr>
              <a:pPr>
                <a:spcBef>
                  <a:spcPct val="0"/>
                </a:spcBef>
                <a:buClrTx/>
                <a:buSzTx/>
                <a:buFontTx/>
                <a:buNone/>
              </a:pPr>
              <a:t>37</a:t>
            </a:fld>
            <a:endParaRPr lang="en-US" altLang="en-US" sz="1400">
              <a:cs typeface="Arial" panose="020B0604020202020204" pitchFamily="34" charset="0"/>
            </a:endParaRPr>
          </a:p>
        </p:txBody>
      </p:sp>
      <p:sp>
        <p:nvSpPr>
          <p:cNvPr id="6" name="สี่เหลี่ยมผืนผ้า 5"/>
          <p:cNvSpPr/>
          <p:nvPr/>
        </p:nvSpPr>
        <p:spPr bwMode="auto">
          <a:xfrm>
            <a:off x="762000" y="1981200"/>
            <a:ext cx="457200" cy="4267200"/>
          </a:xfrm>
          <a:prstGeom prst="rect">
            <a:avLst/>
          </a:prstGeom>
          <a:solidFill>
            <a:schemeClr val="bg2">
              <a:lumMod val="50000"/>
              <a:lumOff val="5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7" name="สี่เหลี่ยมผืนผ้า 6"/>
          <p:cNvSpPr/>
          <p:nvPr/>
        </p:nvSpPr>
        <p:spPr bwMode="auto">
          <a:xfrm>
            <a:off x="5241925" y="1927225"/>
            <a:ext cx="457200" cy="4267200"/>
          </a:xfrm>
          <a:prstGeom prst="rect">
            <a:avLst/>
          </a:prstGeom>
          <a:solidFill>
            <a:schemeClr val="bg2">
              <a:lumMod val="50000"/>
              <a:lumOff val="5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63494" name="สี่เหลี่ยมผืนผ้า 7"/>
          <p:cNvSpPr>
            <a:spLocks noChangeArrowheads="1"/>
          </p:cNvSpPr>
          <p:nvPr/>
        </p:nvSpPr>
        <p:spPr bwMode="auto">
          <a:xfrm>
            <a:off x="1219200" y="4648200"/>
            <a:ext cx="457200" cy="1600200"/>
          </a:xfrm>
          <a:prstGeom prst="rect">
            <a:avLst/>
          </a:prstGeom>
          <a:solidFill>
            <a:srgbClr val="00CC66"/>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63495" name="กล่องข้อความ 8"/>
          <p:cNvSpPr txBox="1">
            <a:spLocks noChangeArrowheads="1"/>
          </p:cNvSpPr>
          <p:nvPr/>
        </p:nvSpPr>
        <p:spPr bwMode="auto">
          <a:xfrm>
            <a:off x="766763" y="6248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a</a:t>
            </a:r>
          </a:p>
        </p:txBody>
      </p:sp>
      <p:sp>
        <p:nvSpPr>
          <p:cNvPr id="63496" name="กล่องข้อความ 9"/>
          <p:cNvSpPr txBox="1">
            <a:spLocks noChangeArrowheads="1"/>
          </p:cNvSpPr>
          <p:nvPr/>
        </p:nvSpPr>
        <p:spPr bwMode="auto">
          <a:xfrm>
            <a:off x="5241925" y="61944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a</a:t>
            </a:r>
          </a:p>
        </p:txBody>
      </p:sp>
      <p:sp>
        <p:nvSpPr>
          <p:cNvPr id="63497" name="กล่องข้อความ 10"/>
          <p:cNvSpPr txBox="1">
            <a:spLocks noChangeArrowheads="1"/>
          </p:cNvSpPr>
          <p:nvPr/>
        </p:nvSpPr>
        <p:spPr bwMode="auto">
          <a:xfrm>
            <a:off x="1250950" y="6253163"/>
            <a:ext cx="43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63498" name="กล่องข้อความ 11"/>
          <p:cNvSpPr txBox="1">
            <a:spLocks noChangeArrowheads="1"/>
          </p:cNvSpPr>
          <p:nvPr/>
        </p:nvSpPr>
        <p:spPr bwMode="auto">
          <a:xfrm>
            <a:off x="5695950" y="6197600"/>
            <a:ext cx="43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63499" name="สี่เหลี่ยมผืนผ้า 12"/>
          <p:cNvSpPr>
            <a:spLocks noChangeArrowheads="1"/>
          </p:cNvSpPr>
          <p:nvPr/>
        </p:nvSpPr>
        <p:spPr bwMode="auto">
          <a:xfrm>
            <a:off x="5711825" y="2994025"/>
            <a:ext cx="417513" cy="3208338"/>
          </a:xfrm>
          <a:prstGeom prst="rect">
            <a:avLst/>
          </a:prstGeom>
          <a:solidFill>
            <a:srgbClr val="00CC66"/>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63500" name="สี่เหลี่ยมผืนผ้า 13"/>
          <p:cNvSpPr>
            <a:spLocks noChangeArrowheads="1"/>
          </p:cNvSpPr>
          <p:nvPr/>
        </p:nvSpPr>
        <p:spPr bwMode="auto">
          <a:xfrm>
            <a:off x="1258888" y="3043238"/>
            <a:ext cx="457200" cy="1600200"/>
          </a:xfrm>
          <a:prstGeom prst="rect">
            <a:avLst/>
          </a:prstGeom>
          <a:solidFill>
            <a:srgbClr val="00CC66">
              <a:alpha val="43921"/>
            </a:srgb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5" name="วงเล็บปีกกาขวา 14"/>
          <p:cNvSpPr/>
          <p:nvPr/>
        </p:nvSpPr>
        <p:spPr bwMode="auto">
          <a:xfrm>
            <a:off x="1676400" y="1981200"/>
            <a:ext cx="533400" cy="1071563"/>
          </a:xfrm>
          <a:prstGeom prst="rightBrace">
            <a:avLst/>
          </a:prstGeom>
          <a:noFill/>
          <a:ln w="50800" cap="flat" cmpd="sng" algn="ctr">
            <a:solidFill>
              <a:schemeClr val="bg2">
                <a:lumMod val="90000"/>
                <a:lumOff val="10000"/>
              </a:schemeClr>
            </a:solidFill>
            <a:prstDash val="solid"/>
            <a:round/>
            <a:headEnd type="none" w="med" len="med"/>
            <a:tailEnd type="none" w="med" len="med"/>
          </a:ln>
          <a:effectLst/>
        </p:spPr>
        <p:txBody>
          <a:bodyPr/>
          <a:lstStyle/>
          <a:p>
            <a:pPr eaLnBrk="1" hangingPunct="1">
              <a:defRPr/>
            </a:pPr>
            <a:endParaRPr lang="en-US"/>
          </a:p>
        </p:txBody>
      </p:sp>
      <p:sp>
        <p:nvSpPr>
          <p:cNvPr id="16" name="สี่เหลี่ยมผืนผ้า 15"/>
          <p:cNvSpPr>
            <a:spLocks noRot="1" noChangeAspect="1" noMove="1" noResize="1" noEditPoints="1" noAdjustHandles="1" noChangeArrowheads="1" noChangeShapeType="1" noTextEdit="1"/>
          </p:cNvSpPr>
          <p:nvPr/>
        </p:nvSpPr>
        <p:spPr>
          <a:xfrm>
            <a:off x="1279905" y="4911651"/>
            <a:ext cx="1326389" cy="939553"/>
          </a:xfrm>
          <a:prstGeom prst="rect">
            <a:avLst/>
          </a:prstGeom>
          <a:blipFill>
            <a:blip r:embed="rId4"/>
            <a:stretch>
              <a:fillRect/>
            </a:stretch>
          </a:blipFill>
        </p:spPr>
        <p:txBody>
          <a:bodyPr/>
          <a:lstStyle/>
          <a:p>
            <a:pPr>
              <a:defRPr/>
            </a:pPr>
            <a:r>
              <a:rPr lang="en-US">
                <a:noFill/>
              </a:rPr>
              <a:t> </a:t>
            </a:r>
          </a:p>
        </p:txBody>
      </p:sp>
      <p:sp>
        <p:nvSpPr>
          <p:cNvPr id="17" name="สี่เหลี่ยมผืนผ้า 16"/>
          <p:cNvSpPr>
            <a:spLocks noRot="1" noChangeAspect="1" noMove="1" noResize="1" noEditPoints="1" noAdjustHandles="1" noChangeArrowheads="1" noChangeShapeType="1" noTextEdit="1"/>
          </p:cNvSpPr>
          <p:nvPr/>
        </p:nvSpPr>
        <p:spPr>
          <a:xfrm>
            <a:off x="2310724" y="2118319"/>
            <a:ext cx="1878271" cy="584775"/>
          </a:xfrm>
          <a:prstGeom prst="rect">
            <a:avLst/>
          </a:prstGeom>
          <a:blipFill>
            <a:blip r:embed="rId5"/>
            <a:stretch>
              <a:fillRect/>
            </a:stretch>
          </a:blipFill>
          <a:ln>
            <a:noFill/>
          </a:ln>
        </p:spPr>
        <p:txBody>
          <a:bodyPr/>
          <a:lstStyle/>
          <a:p>
            <a:pPr>
              <a:defRPr/>
            </a:pPr>
            <a:r>
              <a:rPr lang="en-US">
                <a:noFill/>
              </a:rPr>
              <a:t> </a:t>
            </a:r>
          </a:p>
        </p:txBody>
      </p:sp>
      <p:sp>
        <p:nvSpPr>
          <p:cNvPr id="18" name="ลูกศรลง 17"/>
          <p:cNvSpPr/>
          <p:nvPr/>
        </p:nvSpPr>
        <p:spPr bwMode="auto">
          <a:xfrm rot="2307854">
            <a:off x="3125788" y="2652713"/>
            <a:ext cx="838200" cy="1141412"/>
          </a:xfrm>
          <a:prstGeom prst="downArrow">
            <a:avLst/>
          </a:prstGeom>
          <a:solidFill>
            <a:srgbClr val="003399"/>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0" name="สี่เหลี่ยมผืนผ้า 19"/>
          <p:cNvSpPr>
            <a:spLocks noRot="1" noChangeAspect="1" noMove="1" noResize="1" noEditPoints="1" noAdjustHandles="1" noChangeArrowheads="1" noChangeShapeType="1" noTextEdit="1"/>
          </p:cNvSpPr>
          <p:nvPr/>
        </p:nvSpPr>
        <p:spPr>
          <a:xfrm>
            <a:off x="2051987" y="3445335"/>
            <a:ext cx="2352119" cy="1198854"/>
          </a:xfrm>
          <a:prstGeom prst="rect">
            <a:avLst/>
          </a:prstGeom>
          <a:blipFill>
            <a:blip r:embed="rId6"/>
            <a:stretch>
              <a:fillRect/>
            </a:stretch>
          </a:blipFill>
        </p:spPr>
        <p:txBody>
          <a:bodyPr/>
          <a:lstStyle/>
          <a:p>
            <a:pPr>
              <a:defRPr/>
            </a:pPr>
            <a:r>
              <a:rPr lang="en-US">
                <a:noFill/>
              </a:rPr>
              <a:t> </a:t>
            </a:r>
          </a:p>
        </p:txBody>
      </p:sp>
      <p:sp>
        <p:nvSpPr>
          <p:cNvPr id="21" name="สี่เหลี่ยมผืนผ้า 20"/>
          <p:cNvSpPr>
            <a:spLocks noRot="1" noChangeAspect="1" noMove="1" noResize="1" noEditPoints="1" noAdjustHandles="1" noChangeArrowheads="1" noChangeShapeType="1" noTextEdit="1"/>
          </p:cNvSpPr>
          <p:nvPr/>
        </p:nvSpPr>
        <p:spPr>
          <a:xfrm>
            <a:off x="5802915" y="4991118"/>
            <a:ext cx="1470274" cy="1045414"/>
          </a:xfrm>
          <a:prstGeom prst="rect">
            <a:avLst/>
          </a:prstGeom>
          <a:blipFill>
            <a:blip r:embed="rId7"/>
            <a:stretch>
              <a:fillRect/>
            </a:stretch>
          </a:blipFill>
        </p:spPr>
        <p:txBody>
          <a:bodyPr/>
          <a:lstStyle/>
          <a:p>
            <a:pPr>
              <a:defRPr/>
            </a:pPr>
            <a:r>
              <a:rPr lang="en-US">
                <a:noFill/>
              </a:rPr>
              <a:t> </a:t>
            </a:r>
          </a:p>
        </p:txBody>
      </p:sp>
      <p:sp>
        <p:nvSpPr>
          <p:cNvPr id="22" name="วงเล็บปีกกาขวา 21"/>
          <p:cNvSpPr/>
          <p:nvPr/>
        </p:nvSpPr>
        <p:spPr bwMode="auto">
          <a:xfrm>
            <a:off x="6140450" y="1927225"/>
            <a:ext cx="533400" cy="1069975"/>
          </a:xfrm>
          <a:prstGeom prst="rightBrace">
            <a:avLst/>
          </a:prstGeom>
          <a:noFill/>
          <a:ln w="50800" cap="flat" cmpd="sng" algn="ctr">
            <a:solidFill>
              <a:schemeClr val="bg2">
                <a:lumMod val="90000"/>
                <a:lumOff val="10000"/>
              </a:schemeClr>
            </a:solidFill>
            <a:prstDash val="solid"/>
            <a:round/>
            <a:headEnd type="none" w="med" len="med"/>
            <a:tailEnd type="none" w="med" len="med"/>
          </a:ln>
          <a:effectLst/>
        </p:spPr>
        <p:txBody>
          <a:bodyPr/>
          <a:lstStyle/>
          <a:p>
            <a:pPr eaLnBrk="1" hangingPunct="1">
              <a:defRPr/>
            </a:pPr>
            <a:endParaRPr lang="en-US"/>
          </a:p>
        </p:txBody>
      </p:sp>
      <p:sp>
        <p:nvSpPr>
          <p:cNvPr id="23" name="สี่เหลี่ยมผืนผ้า 22"/>
          <p:cNvSpPr>
            <a:spLocks noRot="1" noChangeAspect="1" noMove="1" noResize="1" noEditPoints="1" noAdjustHandles="1" noChangeArrowheads="1" noChangeShapeType="1" noTextEdit="1"/>
          </p:cNvSpPr>
          <p:nvPr/>
        </p:nvSpPr>
        <p:spPr>
          <a:xfrm>
            <a:off x="6612468" y="2097127"/>
            <a:ext cx="2717411" cy="954107"/>
          </a:xfrm>
          <a:prstGeom prst="rect">
            <a:avLst/>
          </a:prstGeom>
          <a:blipFill>
            <a:blip r:embed="rId8"/>
            <a:stretch>
              <a:fillRect/>
            </a:stretch>
          </a:blipFill>
        </p:spPr>
        <p:txBody>
          <a:bodyPr/>
          <a:lstStyle/>
          <a:p>
            <a:pPr>
              <a:defRPr/>
            </a:pPr>
            <a:r>
              <a:rPr lang="en-US">
                <a:noFill/>
              </a:rPr>
              <a:t> </a:t>
            </a:r>
          </a:p>
        </p:txBody>
      </p:sp>
      <p:sp>
        <p:nvSpPr>
          <p:cNvPr id="24" name="ลูกศรลง 23"/>
          <p:cNvSpPr/>
          <p:nvPr/>
        </p:nvSpPr>
        <p:spPr bwMode="auto">
          <a:xfrm rot="20694648">
            <a:off x="7240588" y="2663825"/>
            <a:ext cx="838200" cy="1141413"/>
          </a:xfrm>
          <a:prstGeom prst="downArrow">
            <a:avLst/>
          </a:prstGeom>
          <a:solidFill>
            <a:srgbClr val="003399"/>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6" name="กล่องข้อความ 25"/>
          <p:cNvSpPr txBox="1">
            <a:spLocks noRot="1" noChangeAspect="1" noMove="1" noResize="1" noEditPoints="1" noAdjustHandles="1" noChangeArrowheads="1" noChangeShapeType="1" noTextEdit="1"/>
          </p:cNvSpPr>
          <p:nvPr/>
        </p:nvSpPr>
        <p:spPr>
          <a:xfrm>
            <a:off x="7234951" y="3694903"/>
            <a:ext cx="1809453" cy="664862"/>
          </a:xfrm>
          <a:prstGeom prst="rect">
            <a:avLst/>
          </a:prstGeom>
          <a:blipFill>
            <a:blip r:embed="rId9"/>
            <a:stretch>
              <a:fillRect l="-7071" t="-1835" r="-4377" b="-11009"/>
            </a:stretch>
          </a:blipFill>
        </p:spPr>
        <p:txBody>
          <a:bodyPr/>
          <a:lstStyle/>
          <a:p>
            <a:pPr>
              <a:defRPr/>
            </a:pPr>
            <a:r>
              <a:rPr lang="en-US">
                <a:noFill/>
              </a:rPr>
              <a:t> </a:t>
            </a:r>
          </a:p>
        </p:txBody>
      </p:sp>
      <p:sp>
        <p:nvSpPr>
          <p:cNvPr id="27" name="กล่องข้อความ 26"/>
          <p:cNvSpPr txBox="1">
            <a:spLocks noRot="1" noChangeAspect="1" noMove="1" noResize="1" noEditPoints="1" noAdjustHandles="1" noChangeArrowheads="1" noChangeShapeType="1" noTextEdit="1"/>
          </p:cNvSpPr>
          <p:nvPr/>
        </p:nvSpPr>
        <p:spPr>
          <a:xfrm>
            <a:off x="7239564" y="4148313"/>
            <a:ext cx="1642211" cy="828560"/>
          </a:xfrm>
          <a:prstGeom prst="rect">
            <a:avLst/>
          </a:prstGeom>
          <a:blipFill>
            <a:blip r:embed="rId10"/>
            <a:stretch>
              <a:fillRect l="-11524" t="-4412" b="-11765"/>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23AA6AE-CE69-4C4C-B3E4-482D273C9358}" type="slidenum">
              <a:rPr lang="en-US" altLang="en-US" sz="1400" smtClean="0">
                <a:cs typeface="Arial" panose="020B0604020202020204" pitchFamily="34" charset="0"/>
              </a:rPr>
              <a:pPr>
                <a:spcBef>
                  <a:spcPct val="0"/>
                </a:spcBef>
                <a:buClrTx/>
                <a:buSzTx/>
                <a:buFontTx/>
                <a:buNone/>
              </a:pPr>
              <a:t>38</a:t>
            </a:fld>
            <a:endParaRPr lang="en-US" altLang="en-US" sz="1400">
              <a:cs typeface="Arial" panose="020B0604020202020204" pitchFamily="34" charset="0"/>
            </a:endParaRPr>
          </a:p>
        </p:txBody>
      </p:sp>
      <p:sp>
        <p:nvSpPr>
          <p:cNvPr id="65539" name="สี่เหลี่ยมผืนผ้า 5"/>
          <p:cNvSpPr>
            <a:spLocks noChangeArrowheads="1"/>
          </p:cNvSpPr>
          <p:nvPr/>
        </p:nvSpPr>
        <p:spPr bwMode="auto">
          <a:xfrm>
            <a:off x="2706688" y="914400"/>
            <a:ext cx="3733800" cy="8302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1</a:t>
            </a:r>
            <a:r>
              <a:rPr lang="en-US" altLang="en-US" sz="2400" b="1" baseline="30000">
                <a:solidFill>
                  <a:schemeClr val="bg2"/>
                </a:solidFill>
                <a:latin typeface="Times New Roman" panose="02020603050405020304" pitchFamily="18" charset="0"/>
                <a:cs typeface="Times New Roman" panose="02020603050405020304" pitchFamily="18" charset="0"/>
              </a:rPr>
              <a:t>st</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1974 mod 1288 = 686</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1288, n=686</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5540" name="สี่เหลี่ยมผืนผ้า 6"/>
          <p:cNvSpPr>
            <a:spLocks noChangeArrowheads="1"/>
          </p:cNvSpPr>
          <p:nvPr/>
        </p:nvSpPr>
        <p:spPr bwMode="auto">
          <a:xfrm>
            <a:off x="2706688" y="1876425"/>
            <a:ext cx="3733800" cy="8318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2</a:t>
            </a:r>
            <a:r>
              <a:rPr lang="en-US" altLang="en-US" sz="2400" b="1" baseline="30000">
                <a:solidFill>
                  <a:schemeClr val="bg2"/>
                </a:solidFill>
                <a:latin typeface="Times New Roman" panose="02020603050405020304" pitchFamily="18" charset="0"/>
                <a:cs typeface="Times New Roman" panose="02020603050405020304" pitchFamily="18" charset="0"/>
              </a:rPr>
              <a:t>nd</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1288 mod 686 = 602</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686, n = 602</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5541" name="สี่เหลี่ยมผืนผ้า 7"/>
          <p:cNvSpPr>
            <a:spLocks noChangeArrowheads="1"/>
          </p:cNvSpPr>
          <p:nvPr/>
        </p:nvSpPr>
        <p:spPr bwMode="auto">
          <a:xfrm>
            <a:off x="2706688" y="2840038"/>
            <a:ext cx="3733800" cy="8302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3</a:t>
            </a:r>
            <a:r>
              <a:rPr lang="en-US" altLang="en-US" sz="2400" b="1" baseline="30000">
                <a:solidFill>
                  <a:schemeClr val="bg2"/>
                </a:solidFill>
                <a:latin typeface="Times New Roman" panose="02020603050405020304" pitchFamily="18" charset="0"/>
                <a:cs typeface="Times New Roman" panose="02020603050405020304" pitchFamily="18" charset="0"/>
              </a:rPr>
              <a:t>rd</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686 mod 602 = 84</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602, n = 84</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5542" name="สี่เหลี่ยมผืนผ้า 8"/>
          <p:cNvSpPr>
            <a:spLocks noChangeArrowheads="1"/>
          </p:cNvSpPr>
          <p:nvPr/>
        </p:nvSpPr>
        <p:spPr bwMode="auto">
          <a:xfrm>
            <a:off x="2706688" y="3802063"/>
            <a:ext cx="3733800" cy="8302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4</a:t>
            </a:r>
            <a:r>
              <a:rPr lang="en-US" altLang="en-US" sz="2400" b="1" baseline="30000">
                <a:solidFill>
                  <a:schemeClr val="bg2"/>
                </a:solidFill>
                <a:latin typeface="Times New Roman" panose="02020603050405020304" pitchFamily="18" charset="0"/>
                <a:cs typeface="Times New Roman" panose="02020603050405020304" pitchFamily="18" charset="0"/>
              </a:rPr>
              <a:t>th</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602 mod 84 = 14</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84, n = 14</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5543" name="สี่เหลี่ยมผืนผ้า 9"/>
          <p:cNvSpPr>
            <a:spLocks noChangeArrowheads="1"/>
          </p:cNvSpPr>
          <p:nvPr/>
        </p:nvSpPr>
        <p:spPr bwMode="auto">
          <a:xfrm>
            <a:off x="2706688" y="4764088"/>
            <a:ext cx="3733800" cy="8318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5</a:t>
            </a:r>
            <a:r>
              <a:rPr lang="en-US" altLang="en-US" sz="2400" b="1" baseline="30000">
                <a:solidFill>
                  <a:schemeClr val="bg2"/>
                </a:solidFill>
                <a:latin typeface="Times New Roman" panose="02020603050405020304" pitchFamily="18" charset="0"/>
                <a:cs typeface="Times New Roman" panose="02020603050405020304" pitchFamily="18" charset="0"/>
              </a:rPr>
              <a:t>th</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84 mod 14 = 0</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14, n = 0</a:t>
            </a:r>
            <a:endParaRPr lang="en-US" altLang="en-US" sz="2400" b="1">
              <a:solidFill>
                <a:schemeClr val="bg2"/>
              </a:solidFill>
              <a:latin typeface="Times New Roman" panose="02020603050405020304" pitchFamily="18" charset="0"/>
              <a:cs typeface="Times New Roman" panose="02020603050405020304" pitchFamily="18" charset="0"/>
            </a:endParaRPr>
          </a:p>
        </p:txBody>
      </p:sp>
      <p:grpSp>
        <p:nvGrpSpPr>
          <p:cNvPr id="17" name="กลุ่ม 16"/>
          <p:cNvGrpSpPr>
            <a:grpSpLocks/>
          </p:cNvGrpSpPr>
          <p:nvPr/>
        </p:nvGrpSpPr>
        <p:grpSpPr bwMode="auto">
          <a:xfrm>
            <a:off x="6173788" y="1330325"/>
            <a:ext cx="2589212" cy="2576513"/>
            <a:chOff x="6174205" y="1329898"/>
            <a:chExt cx="2588795" cy="2577523"/>
          </a:xfrm>
        </p:grpSpPr>
        <p:sp>
          <p:nvSpPr>
            <p:cNvPr id="11" name="ลูกศรขวา 10"/>
            <p:cNvSpPr/>
            <p:nvPr/>
          </p:nvSpPr>
          <p:spPr bwMode="auto">
            <a:xfrm>
              <a:off x="6174205" y="1375954"/>
              <a:ext cx="533314" cy="381149"/>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12" name="ลูกศรขวา 11"/>
            <p:cNvSpPr/>
            <p:nvPr/>
          </p:nvSpPr>
          <p:spPr bwMode="auto">
            <a:xfrm>
              <a:off x="6174205" y="2290712"/>
              <a:ext cx="533314" cy="379561"/>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13" name="ลูกศรขวา 12"/>
            <p:cNvSpPr/>
            <p:nvPr/>
          </p:nvSpPr>
          <p:spPr bwMode="auto">
            <a:xfrm>
              <a:off x="6174205" y="3241997"/>
              <a:ext cx="533314" cy="379562"/>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65564" name="กล่องข้อความ 13"/>
            <p:cNvSpPr txBox="1">
              <a:spLocks noChangeArrowheads="1"/>
            </p:cNvSpPr>
            <p:nvPr/>
          </p:nvSpPr>
          <p:spPr bwMode="auto">
            <a:xfrm>
              <a:off x="6707605" y="1329898"/>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dirty="0">
                  <a:solidFill>
                    <a:schemeClr val="bg2"/>
                  </a:solidFill>
                  <a:latin typeface="Times New Roman" panose="02020603050405020304" pitchFamily="18" charset="0"/>
                </a:rPr>
                <a:t>a</a:t>
              </a:r>
            </a:p>
          </p:txBody>
        </p:sp>
        <p:sp>
          <p:nvSpPr>
            <p:cNvPr id="65565" name="กล่องข้อความ 14"/>
            <p:cNvSpPr txBox="1">
              <a:spLocks noChangeArrowheads="1"/>
            </p:cNvSpPr>
            <p:nvPr/>
          </p:nvSpPr>
          <p:spPr bwMode="auto">
            <a:xfrm>
              <a:off x="6730642" y="2209266"/>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16" name="กล่องข้อความ 15"/>
            <p:cNvSpPr txBox="1">
              <a:spLocks noRot="1" noChangeAspect="1" noMove="1" noResize="1" noEditPoints="1" noAdjustHandles="1" noChangeArrowheads="1" noChangeShapeType="1" noTextEdit="1"/>
            </p:cNvSpPr>
            <p:nvPr/>
          </p:nvSpPr>
          <p:spPr>
            <a:xfrm>
              <a:off x="6734186" y="3160613"/>
              <a:ext cx="2028814" cy="746808"/>
            </a:xfrm>
            <a:prstGeom prst="rect">
              <a:avLst/>
            </a:prstGeom>
            <a:blipFill>
              <a:blip r:embed="rId3"/>
              <a:stretch>
                <a:fillRect l="-4805" t="-4065" b="-10569"/>
              </a:stretch>
            </a:blipFill>
          </p:spPr>
          <p:txBody>
            <a:bodyPr/>
            <a:lstStyle/>
            <a:p>
              <a:pPr>
                <a:defRPr/>
              </a:pPr>
              <a:r>
                <a:rPr lang="en-US">
                  <a:noFill/>
                </a:rPr>
                <a:t> </a:t>
              </a:r>
            </a:p>
          </p:txBody>
        </p:sp>
      </p:grpSp>
      <p:grpSp>
        <p:nvGrpSpPr>
          <p:cNvPr id="18" name="กลุ่ม 17"/>
          <p:cNvGrpSpPr>
            <a:grpSpLocks/>
          </p:cNvGrpSpPr>
          <p:nvPr/>
        </p:nvGrpSpPr>
        <p:grpSpPr bwMode="auto">
          <a:xfrm>
            <a:off x="6153150" y="2297113"/>
            <a:ext cx="2589213" cy="2578100"/>
            <a:chOff x="6174205" y="1329898"/>
            <a:chExt cx="2588795" cy="2577523"/>
          </a:xfrm>
        </p:grpSpPr>
        <p:sp>
          <p:nvSpPr>
            <p:cNvPr id="19" name="ลูกศรขวา 18"/>
            <p:cNvSpPr/>
            <p:nvPr/>
          </p:nvSpPr>
          <p:spPr bwMode="auto">
            <a:xfrm>
              <a:off x="6174205" y="1375925"/>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0" name="ลูกศรขวา 19"/>
            <p:cNvSpPr/>
            <p:nvPr/>
          </p:nvSpPr>
          <p:spPr bwMode="auto">
            <a:xfrm>
              <a:off x="6174205" y="2290120"/>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1" name="ลูกศรขวา 20"/>
            <p:cNvSpPr/>
            <p:nvPr/>
          </p:nvSpPr>
          <p:spPr bwMode="auto">
            <a:xfrm>
              <a:off x="6174205" y="3240820"/>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65558" name="กล่องข้อความ 21"/>
            <p:cNvSpPr txBox="1">
              <a:spLocks noChangeArrowheads="1"/>
            </p:cNvSpPr>
            <p:nvPr/>
          </p:nvSpPr>
          <p:spPr bwMode="auto">
            <a:xfrm>
              <a:off x="6707605" y="1329898"/>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a</a:t>
              </a:r>
            </a:p>
          </p:txBody>
        </p:sp>
        <p:sp>
          <p:nvSpPr>
            <p:cNvPr id="65559" name="กล่องข้อความ 22"/>
            <p:cNvSpPr txBox="1">
              <a:spLocks noChangeArrowheads="1"/>
            </p:cNvSpPr>
            <p:nvPr/>
          </p:nvSpPr>
          <p:spPr bwMode="auto">
            <a:xfrm>
              <a:off x="6730642" y="2209266"/>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24" name="กล่องข้อความ 23"/>
            <p:cNvSpPr txBox="1">
              <a:spLocks noRot="1" noChangeAspect="1" noMove="1" noResize="1" noEditPoints="1" noAdjustHandles="1" noChangeArrowheads="1" noChangeShapeType="1" noTextEdit="1"/>
            </p:cNvSpPr>
            <p:nvPr/>
          </p:nvSpPr>
          <p:spPr>
            <a:xfrm>
              <a:off x="6734186" y="3160613"/>
              <a:ext cx="2028814" cy="746808"/>
            </a:xfrm>
            <a:prstGeom prst="rect">
              <a:avLst/>
            </a:prstGeom>
            <a:blipFill>
              <a:blip r:embed="rId4"/>
              <a:stretch>
                <a:fillRect l="-4505" t="-4065" b="-10569"/>
              </a:stretch>
            </a:blipFill>
          </p:spPr>
          <p:txBody>
            <a:bodyPr/>
            <a:lstStyle/>
            <a:p>
              <a:pPr>
                <a:defRPr/>
              </a:pPr>
              <a:r>
                <a:rPr lang="en-US">
                  <a:noFill/>
                </a:rPr>
                <a:t> </a:t>
              </a:r>
            </a:p>
          </p:txBody>
        </p:sp>
      </p:grpSp>
      <p:grpSp>
        <p:nvGrpSpPr>
          <p:cNvPr id="25" name="กลุ่ม 24"/>
          <p:cNvGrpSpPr>
            <a:grpSpLocks/>
          </p:cNvGrpSpPr>
          <p:nvPr/>
        </p:nvGrpSpPr>
        <p:grpSpPr bwMode="auto">
          <a:xfrm>
            <a:off x="6075363" y="3248025"/>
            <a:ext cx="2589212" cy="2578100"/>
            <a:chOff x="6174205" y="1329898"/>
            <a:chExt cx="2588795" cy="2577523"/>
          </a:xfrm>
        </p:grpSpPr>
        <p:sp>
          <p:nvSpPr>
            <p:cNvPr id="26" name="ลูกศรขวา 25"/>
            <p:cNvSpPr/>
            <p:nvPr/>
          </p:nvSpPr>
          <p:spPr bwMode="auto">
            <a:xfrm>
              <a:off x="6174205" y="1375926"/>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7" name="ลูกศรขวา 26"/>
            <p:cNvSpPr/>
            <p:nvPr/>
          </p:nvSpPr>
          <p:spPr bwMode="auto">
            <a:xfrm>
              <a:off x="6174205" y="2290121"/>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8" name="ลูกศรขวา 27"/>
            <p:cNvSpPr/>
            <p:nvPr/>
          </p:nvSpPr>
          <p:spPr bwMode="auto">
            <a:xfrm>
              <a:off x="6174205" y="3240820"/>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65552" name="กล่องข้อความ 28"/>
            <p:cNvSpPr txBox="1">
              <a:spLocks noChangeArrowheads="1"/>
            </p:cNvSpPr>
            <p:nvPr/>
          </p:nvSpPr>
          <p:spPr bwMode="auto">
            <a:xfrm>
              <a:off x="6707605" y="1329898"/>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a</a:t>
              </a:r>
            </a:p>
          </p:txBody>
        </p:sp>
        <p:sp>
          <p:nvSpPr>
            <p:cNvPr id="65553" name="กล่องข้อความ 29"/>
            <p:cNvSpPr txBox="1">
              <a:spLocks noChangeArrowheads="1"/>
            </p:cNvSpPr>
            <p:nvPr/>
          </p:nvSpPr>
          <p:spPr bwMode="auto">
            <a:xfrm>
              <a:off x="6730642" y="2209266"/>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31" name="กล่องข้อความ 30"/>
            <p:cNvSpPr txBox="1">
              <a:spLocks noRot="1" noChangeAspect="1" noMove="1" noResize="1" noEditPoints="1" noAdjustHandles="1" noChangeArrowheads="1" noChangeShapeType="1" noTextEdit="1"/>
            </p:cNvSpPr>
            <p:nvPr/>
          </p:nvSpPr>
          <p:spPr>
            <a:xfrm>
              <a:off x="6734186" y="3160613"/>
              <a:ext cx="2028814" cy="746808"/>
            </a:xfrm>
            <a:prstGeom prst="rect">
              <a:avLst/>
            </a:prstGeom>
            <a:blipFill>
              <a:blip r:embed="rId5"/>
              <a:stretch>
                <a:fillRect l="-4819" t="-4065" b="-10569"/>
              </a:stretch>
            </a:blipFill>
          </p:spPr>
          <p:txBody>
            <a:bodyPr/>
            <a:lstStyle/>
            <a:p>
              <a:pPr>
                <a:defRPr/>
              </a:pPr>
              <a:r>
                <a:rPr lang="en-US">
                  <a:noFill/>
                </a:rPr>
                <a:t> </a:t>
              </a:r>
            </a:p>
          </p:txBody>
        </p:sp>
      </p:grpSp>
      <p:sp>
        <p:nvSpPr>
          <p:cNvPr id="32" name="สี่เหลี่ยมผืนผ้า 31"/>
          <p:cNvSpPr>
            <a:spLocks noRot="1" noChangeAspect="1" noMove="1" noResize="1" noEditPoints="1" noAdjustHandles="1" noChangeArrowheads="1" noChangeShapeType="1" noTextEdit="1"/>
          </p:cNvSpPr>
          <p:nvPr/>
        </p:nvSpPr>
        <p:spPr>
          <a:xfrm>
            <a:off x="-596983" y="2843780"/>
            <a:ext cx="3868518" cy="830997"/>
          </a:xfrm>
          <a:prstGeom prst="rect">
            <a:avLst/>
          </a:prstGeom>
          <a:blipFill>
            <a:blip r:embed="rId6"/>
            <a:stretch>
              <a:fillRect/>
            </a:stretch>
          </a:blipFill>
        </p:spPr>
        <p:txBody>
          <a:bodyPr/>
          <a:lstStyle/>
          <a:p>
            <a:pPr>
              <a:defRPr/>
            </a:pPr>
            <a:r>
              <a:rPr lang="en-US">
                <a:noFill/>
              </a:rPr>
              <a:t> </a:t>
            </a:r>
          </a:p>
        </p:txBody>
      </p:sp>
      <p:sp>
        <p:nvSpPr>
          <p:cNvPr id="33"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7"/>
                                        </p:tgtEl>
                                        <p:attrNameLst>
                                          <p:attrName>ppt_x</p:attrName>
                                        </p:attrNameLst>
                                      </p:cBhvr>
                                      <p:tavLst>
                                        <p:tav tm="0">
                                          <p:val>
                                            <p:strVal val="ppt_x"/>
                                          </p:val>
                                        </p:tav>
                                        <p:tav tm="100000">
                                          <p:val>
                                            <p:strVal val="ppt_x"/>
                                          </p:val>
                                        </p:tav>
                                      </p:tavLst>
                                    </p:anim>
                                    <p:anim calcmode="lin" valueType="num">
                                      <p:cBhvr additive="base">
                                        <p:cTn id="13" dur="500"/>
                                        <p:tgtEl>
                                          <p:spTgt spid="17"/>
                                        </p:tgtEl>
                                        <p:attrNameLst>
                                          <p:attrName>ppt_y</p:attrName>
                                        </p:attrNameLst>
                                      </p:cBhvr>
                                      <p:tavLst>
                                        <p:tav tm="0">
                                          <p:val>
                                            <p:strVal val="ppt_y"/>
                                          </p:val>
                                        </p:tav>
                                        <p:tav tm="100000">
                                          <p:val>
                                            <p:strVal val="1+ppt_h/2"/>
                                          </p:val>
                                        </p:tav>
                                      </p:tavLst>
                                    </p:anim>
                                    <p:set>
                                      <p:cBhvr>
                                        <p:cTn id="14" dur="1" fill="hold">
                                          <p:stCondLst>
                                            <p:cond delay="499"/>
                                          </p:stCondLst>
                                        </p:cTn>
                                        <p:tgtEl>
                                          <p:spTgt spid="1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18"/>
                                        </p:tgtEl>
                                        <p:attrNameLst>
                                          <p:attrName>ppt_x</p:attrName>
                                        </p:attrNameLst>
                                      </p:cBhvr>
                                      <p:tavLst>
                                        <p:tav tm="0">
                                          <p:val>
                                            <p:strVal val="ppt_x"/>
                                          </p:val>
                                        </p:tav>
                                        <p:tav tm="100000">
                                          <p:val>
                                            <p:strVal val="ppt_x"/>
                                          </p:val>
                                        </p:tav>
                                      </p:tavLst>
                                    </p:anim>
                                    <p:anim calcmode="lin" valueType="num">
                                      <p:cBhvr additive="base">
                                        <p:cTn id="25" dur="500"/>
                                        <p:tgtEl>
                                          <p:spTgt spid="18"/>
                                        </p:tgtEl>
                                        <p:attrNameLst>
                                          <p:attrName>ppt_y</p:attrName>
                                        </p:attrNameLst>
                                      </p:cBhvr>
                                      <p:tavLst>
                                        <p:tav tm="0">
                                          <p:val>
                                            <p:strVal val="ppt_y"/>
                                          </p:val>
                                        </p:tav>
                                        <p:tav tm="100000">
                                          <p:val>
                                            <p:strVal val="1+ppt_h/2"/>
                                          </p:val>
                                        </p:tav>
                                      </p:tavLst>
                                    </p:anim>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nodeType="clickEffect">
                                  <p:stCondLst>
                                    <p:cond delay="0"/>
                                  </p:stCondLst>
                                  <p:childTnLst>
                                    <p:anim calcmode="lin" valueType="num">
                                      <p:cBhvr additive="base">
                                        <p:cTn id="36" dur="500"/>
                                        <p:tgtEl>
                                          <p:spTgt spid="25"/>
                                        </p:tgtEl>
                                        <p:attrNameLst>
                                          <p:attrName>ppt_x</p:attrName>
                                        </p:attrNameLst>
                                      </p:cBhvr>
                                      <p:tavLst>
                                        <p:tav tm="0">
                                          <p:val>
                                            <p:strVal val="ppt_x"/>
                                          </p:val>
                                        </p:tav>
                                        <p:tav tm="100000">
                                          <p:val>
                                            <p:strVal val="ppt_x"/>
                                          </p:val>
                                        </p:tav>
                                      </p:tavLst>
                                    </p:anim>
                                    <p:anim calcmode="lin" valueType="num">
                                      <p:cBhvr additive="base">
                                        <p:cTn id="37" dur="500"/>
                                        <p:tgtEl>
                                          <p:spTgt spid="25"/>
                                        </p:tgtEl>
                                        <p:attrNameLst>
                                          <p:attrName>ppt_y</p:attrName>
                                        </p:attrNameLst>
                                      </p:cBhvr>
                                      <p:tavLst>
                                        <p:tav tm="0">
                                          <p:val>
                                            <p:strVal val="ppt_y"/>
                                          </p:val>
                                        </p:tav>
                                        <p:tav tm="100000">
                                          <p:val>
                                            <p:strVal val="1+ppt_h/2"/>
                                          </p:val>
                                        </p:tav>
                                      </p:tavLst>
                                    </p:anim>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ชื่อเรื่อง 1"/>
          <p:cNvSpPr>
            <a:spLocks noGrp="1"/>
          </p:cNvSpPr>
          <p:nvPr>
            <p:ph type="title"/>
          </p:nvPr>
        </p:nvSpPr>
        <p:spPr>
          <a:xfrm>
            <a:off x="457200" y="457200"/>
            <a:ext cx="8686800" cy="1143000"/>
          </a:xfrm>
        </p:spPr>
        <p:txBody>
          <a:bodyPr/>
          <a:lstStyle/>
          <a:p>
            <a:r>
              <a:rPr lang="en-US" altLang="en-US" sz="4400"/>
              <a:t>Asymptotic Runtime and Its Application in Choosing Implementation</a:t>
            </a:r>
          </a:p>
        </p:txBody>
      </p:sp>
      <p:sp>
        <p:nvSpPr>
          <p:cNvPr id="67587" name="ตัวแทนเนื้อหา 2"/>
          <p:cNvSpPr>
            <a:spLocks noGrp="1"/>
          </p:cNvSpPr>
          <p:nvPr>
            <p:ph idx="1"/>
          </p:nvPr>
        </p:nvSpPr>
        <p:spPr>
          <a:xfrm>
            <a:off x="228600" y="1981200"/>
            <a:ext cx="8686800" cy="4114800"/>
          </a:xfrm>
        </p:spPr>
        <p:txBody>
          <a:bodyPr/>
          <a:lstStyle/>
          <a:p>
            <a:r>
              <a:rPr lang="en-US" altLang="en-US" b="1">
                <a:solidFill>
                  <a:schemeClr val="bg2"/>
                </a:solidFill>
              </a:rPr>
              <a:t>Different solutions for a problem often have different asymptotic runtime. </a:t>
            </a:r>
          </a:p>
          <a:p>
            <a:pPr lvl="1"/>
            <a:r>
              <a:rPr lang="en-US" altLang="en-US" b="1">
                <a:solidFill>
                  <a:schemeClr val="bg2"/>
                </a:solidFill>
              </a:rPr>
              <a:t>We can analyze the runtime of each solution and pick the most efficient solution.</a:t>
            </a:r>
          </a:p>
        </p:txBody>
      </p:sp>
      <p:sp>
        <p:nvSpPr>
          <p:cNvPr id="67588"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FDD5998-AAD6-4DEF-A966-113B0B299CF5}" type="slidenum">
              <a:rPr lang="en-US" altLang="en-US" sz="1400" smtClean="0">
                <a:cs typeface="Arial" panose="020B0604020202020204" pitchFamily="34" charset="0"/>
              </a:rPr>
              <a:pPr>
                <a:spcBef>
                  <a:spcPct val="0"/>
                </a:spcBef>
                <a:buClrTx/>
                <a:buSzTx/>
                <a:buFontTx/>
                <a:buNone/>
              </a:pPr>
              <a:t>39</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E37C953-DAE4-4E46-9482-D781B639D75D}" type="slidenum">
              <a:rPr lang="en-US" altLang="en-US" sz="1400" smtClean="0">
                <a:solidFill>
                  <a:schemeClr val="bg2"/>
                </a:solidFill>
                <a:cs typeface="Arial" panose="020B0604020202020204" pitchFamily="34" charset="0"/>
              </a:rPr>
              <a:pPr>
                <a:spcBef>
                  <a:spcPct val="0"/>
                </a:spcBef>
                <a:buClrTx/>
                <a:buSzTx/>
                <a:buFontTx/>
                <a:buNone/>
              </a:pPr>
              <a:t>4</a:t>
            </a:fld>
            <a:endParaRPr lang="en-US" altLang="en-US" sz="1400">
              <a:solidFill>
                <a:schemeClr val="bg2"/>
              </a:solidFill>
              <a:cs typeface="Arial" panose="020B0604020202020204" pitchFamily="34" charset="0"/>
            </a:endParaRPr>
          </a:p>
        </p:txBody>
      </p:sp>
      <p:sp>
        <p:nvSpPr>
          <p:cNvPr id="11267" name="Rectangle 6"/>
          <p:cNvSpPr>
            <a:spLocks noGrp="1" noChangeArrowheads="1"/>
          </p:cNvSpPr>
          <p:nvPr>
            <p:ph type="title"/>
          </p:nvPr>
        </p:nvSpPr>
        <p:spPr>
          <a:xfrm>
            <a:off x="1676400" y="457200"/>
            <a:ext cx="6096000" cy="1295400"/>
          </a:xfrm>
        </p:spPr>
        <p:txBody>
          <a:bodyPr/>
          <a:lstStyle/>
          <a:p>
            <a:pPr algn="ctr" eaLnBrk="1" hangingPunct="1"/>
            <a:r>
              <a:rPr lang="en-US" altLang="en-US"/>
              <a:t>Choosing the implementation</a:t>
            </a:r>
            <a:endParaRPr lang="th-TH" altLang="en-US"/>
          </a:p>
        </p:txBody>
      </p:sp>
      <p:sp>
        <p:nvSpPr>
          <p:cNvPr id="11268" name="Rectangle 7"/>
          <p:cNvSpPr>
            <a:spLocks noGrp="1" noChangeArrowheads="1"/>
          </p:cNvSpPr>
          <p:nvPr>
            <p:ph type="body" idx="1"/>
          </p:nvPr>
        </p:nvSpPr>
        <p:spPr>
          <a:xfrm>
            <a:off x="533400" y="1981200"/>
            <a:ext cx="8153400" cy="4114800"/>
          </a:xfrm>
        </p:spPr>
        <p:txBody>
          <a:bodyPr/>
          <a:lstStyle/>
          <a:p>
            <a:pPr eaLnBrk="1" hangingPunct="1">
              <a:buFont typeface="Wingdings" panose="05000000000000000000" pitchFamily="2" charset="2"/>
              <a:buNone/>
            </a:pPr>
            <a:r>
              <a:rPr lang="en-US" altLang="en-US">
                <a:solidFill>
                  <a:schemeClr val="bg2"/>
                </a:solidFill>
              </a:rPr>
              <a:t>Heap  </a:t>
            </a:r>
          </a:p>
        </p:txBody>
      </p:sp>
      <p:grpSp>
        <p:nvGrpSpPr>
          <p:cNvPr id="11269" name="Group 8"/>
          <p:cNvGrpSpPr>
            <a:grpSpLocks/>
          </p:cNvGrpSpPr>
          <p:nvPr/>
        </p:nvGrpSpPr>
        <p:grpSpPr bwMode="auto">
          <a:xfrm>
            <a:off x="762000" y="2057400"/>
            <a:ext cx="3429000" cy="3124200"/>
            <a:chOff x="5136" y="4253"/>
            <a:chExt cx="2106" cy="2010"/>
          </a:xfrm>
        </p:grpSpPr>
        <p:sp>
          <p:nvSpPr>
            <p:cNvPr id="11272" name="Oval 9"/>
            <p:cNvSpPr>
              <a:spLocks noChangeArrowheads="1"/>
            </p:cNvSpPr>
            <p:nvPr/>
          </p:nvSpPr>
          <p:spPr bwMode="auto">
            <a:xfrm>
              <a:off x="5592" y="4937"/>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73" name="Oval 10"/>
            <p:cNvSpPr>
              <a:spLocks noChangeArrowheads="1"/>
            </p:cNvSpPr>
            <p:nvPr/>
          </p:nvSpPr>
          <p:spPr bwMode="auto">
            <a:xfrm>
              <a:off x="6675" y="4937"/>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74" name="Oval 11"/>
            <p:cNvSpPr>
              <a:spLocks noChangeArrowheads="1"/>
            </p:cNvSpPr>
            <p:nvPr/>
          </p:nvSpPr>
          <p:spPr bwMode="auto">
            <a:xfrm>
              <a:off x="5136" y="5736"/>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75" name="Oval 12"/>
            <p:cNvSpPr>
              <a:spLocks noChangeArrowheads="1"/>
            </p:cNvSpPr>
            <p:nvPr/>
          </p:nvSpPr>
          <p:spPr bwMode="auto">
            <a:xfrm>
              <a:off x="6162" y="4253"/>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76" name="Text Box 13"/>
            <p:cNvSpPr txBox="1">
              <a:spLocks noChangeArrowheads="1"/>
            </p:cNvSpPr>
            <p:nvPr/>
          </p:nvSpPr>
          <p:spPr bwMode="auto">
            <a:xfrm>
              <a:off x="6219" y="4253"/>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5</a:t>
              </a:r>
            </a:p>
          </p:txBody>
        </p:sp>
        <p:sp>
          <p:nvSpPr>
            <p:cNvPr id="11277" name="Text Box 14"/>
            <p:cNvSpPr txBox="1">
              <a:spLocks noChangeArrowheads="1"/>
            </p:cNvSpPr>
            <p:nvPr/>
          </p:nvSpPr>
          <p:spPr bwMode="auto">
            <a:xfrm>
              <a:off x="5649" y="4942"/>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4</a:t>
              </a:r>
            </a:p>
          </p:txBody>
        </p:sp>
        <p:sp>
          <p:nvSpPr>
            <p:cNvPr id="11278" name="Text Box 15"/>
            <p:cNvSpPr txBox="1">
              <a:spLocks noChangeArrowheads="1"/>
            </p:cNvSpPr>
            <p:nvPr/>
          </p:nvSpPr>
          <p:spPr bwMode="auto">
            <a:xfrm>
              <a:off x="6729" y="4956"/>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3</a:t>
              </a:r>
            </a:p>
          </p:txBody>
        </p:sp>
        <p:sp>
          <p:nvSpPr>
            <p:cNvPr id="11279" name="Line 16"/>
            <p:cNvSpPr>
              <a:spLocks noChangeShapeType="1"/>
            </p:cNvSpPr>
            <p:nvPr/>
          </p:nvSpPr>
          <p:spPr bwMode="auto">
            <a:xfrm flipH="1">
              <a:off x="5982" y="4709"/>
              <a:ext cx="280"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11280" name="Line 17"/>
            <p:cNvSpPr>
              <a:spLocks noChangeShapeType="1"/>
            </p:cNvSpPr>
            <p:nvPr/>
          </p:nvSpPr>
          <p:spPr bwMode="auto">
            <a:xfrm>
              <a:off x="6583" y="4709"/>
              <a:ext cx="311"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grpSp>
          <p:nvGrpSpPr>
            <p:cNvPr id="11281" name="Group 18"/>
            <p:cNvGrpSpPr>
              <a:grpSpLocks/>
            </p:cNvGrpSpPr>
            <p:nvPr/>
          </p:nvGrpSpPr>
          <p:grpSpPr bwMode="auto">
            <a:xfrm>
              <a:off x="5201" y="5413"/>
              <a:ext cx="1426" cy="850"/>
              <a:chOff x="5690" y="12055"/>
              <a:chExt cx="1426" cy="850"/>
            </a:xfrm>
          </p:grpSpPr>
          <p:sp>
            <p:nvSpPr>
              <p:cNvPr id="11282" name="Oval 19"/>
              <p:cNvSpPr>
                <a:spLocks noChangeArrowheads="1"/>
              </p:cNvSpPr>
              <p:nvPr/>
            </p:nvSpPr>
            <p:spPr bwMode="auto">
              <a:xfrm>
                <a:off x="6541" y="12392"/>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83" name="Text Box 20"/>
              <p:cNvSpPr txBox="1">
                <a:spLocks noChangeArrowheads="1"/>
              </p:cNvSpPr>
              <p:nvPr/>
            </p:nvSpPr>
            <p:spPr bwMode="auto">
              <a:xfrm>
                <a:off x="5690" y="12383"/>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2</a:t>
                </a:r>
              </a:p>
            </p:txBody>
          </p:sp>
          <p:sp>
            <p:nvSpPr>
              <p:cNvPr id="11284" name="Text Box 21"/>
              <p:cNvSpPr txBox="1">
                <a:spLocks noChangeArrowheads="1"/>
              </p:cNvSpPr>
              <p:nvPr/>
            </p:nvSpPr>
            <p:spPr bwMode="auto">
              <a:xfrm>
                <a:off x="6603" y="12398"/>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1</a:t>
                </a:r>
              </a:p>
            </p:txBody>
          </p:sp>
          <p:sp>
            <p:nvSpPr>
              <p:cNvPr id="11285" name="Line 22"/>
              <p:cNvSpPr>
                <a:spLocks noChangeShapeType="1"/>
              </p:cNvSpPr>
              <p:nvPr/>
            </p:nvSpPr>
            <p:spPr bwMode="auto">
              <a:xfrm flipH="1">
                <a:off x="5993" y="12055"/>
                <a:ext cx="193"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11286" name="Line 23"/>
              <p:cNvSpPr>
                <a:spLocks noChangeShapeType="1"/>
              </p:cNvSpPr>
              <p:nvPr/>
            </p:nvSpPr>
            <p:spPr bwMode="auto">
              <a:xfrm>
                <a:off x="6520" y="12055"/>
                <a:ext cx="196"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grpSp>
      </p:grpSp>
      <p:sp>
        <p:nvSpPr>
          <p:cNvPr id="11270" name="Text Box 24"/>
          <p:cNvSpPr txBox="1">
            <a:spLocks noChangeArrowheads="1"/>
          </p:cNvSpPr>
          <p:nvPr/>
        </p:nvSpPr>
        <p:spPr bwMode="auto">
          <a:xfrm>
            <a:off x="4724400" y="2133600"/>
            <a:ext cx="3733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3600">
                <a:solidFill>
                  <a:schemeClr val="bg2"/>
                </a:solidFill>
                <a:latin typeface="Times New Roman" panose="02020603050405020304" pitchFamily="18" charset="0"/>
              </a:rPr>
              <a:t>If we want to always retrieve a maximum value, heap is the best for that.</a:t>
            </a:r>
            <a:endParaRPr kumimoji="0" lang="th-TH" altLang="en-US" sz="3600">
              <a:solidFill>
                <a:schemeClr val="bg2"/>
              </a:solidFill>
              <a:latin typeface="Times New Roman" panose="02020603050405020304" pitchFamily="18" charset="0"/>
            </a:endParaRPr>
          </a:p>
        </p:txBody>
      </p:sp>
      <p:sp>
        <p:nvSpPr>
          <p:cNvPr id="11271" name="Rectangle 7"/>
          <p:cNvSpPr txBox="1">
            <a:spLocks noChangeArrowheads="1"/>
          </p:cNvSpPr>
          <p:nvPr/>
        </p:nvSpPr>
        <p:spPr bwMode="auto">
          <a:xfrm>
            <a:off x="3117850" y="6189663"/>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spcBef>
                <a:spcPct val="0"/>
              </a:spcBef>
              <a:buClrTx/>
              <a:buSzTx/>
              <a:buFontTx/>
              <a:buNone/>
            </a:pPr>
            <a:r>
              <a:rPr kumimoji="0" lang="en-US" altLang="en-US" sz="1400">
                <a:solidFill>
                  <a:schemeClr val="bg2"/>
                </a:solidFill>
                <a:cs typeface="Arial" panose="020B0604020202020204" pitchFamily="34" charset="0"/>
              </a:rPr>
              <a:t>Copyright©Vishnu Kotrajaras, PhD.</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noRot="1" noChangeAspect="1" noMove="1" noResize="1" noEditPoints="1" noAdjustHandles="1" noChangeArrowheads="1" noChangeShapeType="1" noTextEdit="1"/>
          </p:cNvSpPr>
          <p:nvPr>
            <p:ph type="title"/>
          </p:nvPr>
        </p:nvSpPr>
        <p:spPr>
          <a:xfrm>
            <a:off x="533400" y="609600"/>
            <a:ext cx="8382000" cy="1143000"/>
          </a:xfrm>
          <a:blipFill>
            <a:blip r:embed="rId3"/>
            <a:stretch>
              <a:fillRect l="-3345" t="-7447" b="-4787"/>
            </a:stretch>
          </a:blipFill>
          <a:extLst/>
        </p:spPr>
        <p:txBody>
          <a:bodyPr/>
          <a:lstStyle/>
          <a:p>
            <a:pPr>
              <a:defRPr/>
            </a:pPr>
            <a:r>
              <a:rPr lang="en-US">
                <a:noFill/>
              </a:rPr>
              <a:t> </a:t>
            </a:r>
          </a:p>
        </p:txBody>
      </p:sp>
      <p:sp>
        <p:nvSpPr>
          <p:cNvPr id="68611" name="ตัวแทนเนื้อหา 2"/>
          <p:cNvSpPr>
            <a:spLocks noGrp="1"/>
          </p:cNvSpPr>
          <p:nvPr>
            <p:ph idx="1"/>
          </p:nvPr>
        </p:nvSpPr>
        <p:spPr>
          <a:xfrm>
            <a:off x="304800" y="1747838"/>
            <a:ext cx="4114800" cy="3675062"/>
          </a:xfrm>
          <a:ln w="63500">
            <a:solidFill>
              <a:srgbClr val="000000"/>
            </a:solidFill>
            <a:miter lim="800000"/>
            <a:headEnd/>
            <a:tailEnd/>
          </a:ln>
        </p:spPr>
        <p:txBody>
          <a:bodyPr/>
          <a:lstStyle/>
          <a:p>
            <a:pPr marL="0" indent="0">
              <a:buFont typeface="Wingdings" panose="05000000000000000000" pitchFamily="2" charset="2"/>
              <a:buNone/>
            </a:pPr>
            <a:r>
              <a:rPr lang="en-US" altLang="en-US" sz="2400" b="1">
                <a:solidFill>
                  <a:schemeClr val="bg2"/>
                </a:solidFill>
              </a:rPr>
              <a:t>long power </a:t>
            </a:r>
            <a:r>
              <a:rPr lang="th-TH" altLang="en-US" sz="2400" b="1">
                <a:solidFill>
                  <a:schemeClr val="bg2"/>
                </a:solidFill>
              </a:rPr>
              <a:t>(</a:t>
            </a:r>
            <a:r>
              <a:rPr lang="en-US" altLang="en-US" sz="2400" b="1">
                <a:solidFill>
                  <a:schemeClr val="bg2"/>
                </a:solidFill>
              </a:rPr>
              <a:t>long x, int n</a:t>
            </a:r>
            <a:r>
              <a:rPr lang="th-TH" altLang="en-US" sz="2400" b="1">
                <a:solidFill>
                  <a:schemeClr val="bg2"/>
                </a:solidFill>
              </a:rPr>
              <a:t>) </a:t>
            </a:r>
            <a:r>
              <a:rPr lang="en-US" altLang="en-US" sz="2400" b="1">
                <a:solidFill>
                  <a:schemeClr val="bg2"/>
                </a:solidFill>
              </a:rPr>
              <a:t>{</a:t>
            </a:r>
          </a:p>
          <a:p>
            <a:pPr marL="0" indent="0">
              <a:buFont typeface="Wingdings" panose="05000000000000000000" pitchFamily="2" charset="2"/>
              <a:buNone/>
            </a:pPr>
            <a:r>
              <a:rPr lang="en-US" altLang="en-US" sz="2400" b="1">
                <a:solidFill>
                  <a:schemeClr val="bg2"/>
                </a:solidFill>
              </a:rPr>
              <a:t>   long result =1;</a:t>
            </a:r>
          </a:p>
          <a:p>
            <a:pPr marL="0" indent="0">
              <a:buFont typeface="Wingdings" panose="05000000000000000000" pitchFamily="2" charset="2"/>
              <a:buNone/>
            </a:pPr>
            <a:r>
              <a:rPr lang="en-US" altLang="en-US" sz="2400" b="1">
                <a:solidFill>
                  <a:schemeClr val="bg2"/>
                </a:solidFill>
              </a:rPr>
              <a:t>   for(int i=0;i&lt;n;i++){</a:t>
            </a:r>
          </a:p>
          <a:p>
            <a:pPr marL="0" indent="0">
              <a:buFont typeface="Wingdings" panose="05000000000000000000" pitchFamily="2" charset="2"/>
              <a:buNone/>
            </a:pPr>
            <a:r>
              <a:rPr lang="en-US" altLang="en-US" sz="2400" b="1">
                <a:solidFill>
                  <a:schemeClr val="bg2"/>
                </a:solidFill>
              </a:rPr>
              <a:t>	result = result * x;</a:t>
            </a:r>
          </a:p>
          <a:p>
            <a:pPr marL="0" indent="0">
              <a:buFont typeface="Wingdings" panose="05000000000000000000" pitchFamily="2" charset="2"/>
              <a:buNone/>
            </a:pPr>
            <a:r>
              <a:rPr lang="en-US" altLang="en-US" sz="2400" b="1">
                <a:solidFill>
                  <a:schemeClr val="bg2"/>
                </a:solidFill>
              </a:rPr>
              <a:t>   }</a:t>
            </a:r>
          </a:p>
          <a:p>
            <a:pPr marL="0" indent="0">
              <a:buFont typeface="Wingdings" panose="05000000000000000000" pitchFamily="2" charset="2"/>
              <a:buNone/>
            </a:pPr>
            <a:r>
              <a:rPr lang="en-US" altLang="en-US" sz="2400" b="1">
                <a:solidFill>
                  <a:schemeClr val="bg2"/>
                </a:solidFill>
              </a:rPr>
              <a:t>   Return result;</a:t>
            </a:r>
          </a:p>
          <a:p>
            <a:pPr marL="0" indent="0">
              <a:buFont typeface="Wingdings" panose="05000000000000000000" pitchFamily="2" charset="2"/>
              <a:buNone/>
            </a:pPr>
            <a:r>
              <a:rPr lang="en-US" altLang="en-US" sz="2400" b="1">
                <a:solidFill>
                  <a:schemeClr val="bg2"/>
                </a:solidFill>
              </a:rPr>
              <a:t>}</a:t>
            </a:r>
          </a:p>
        </p:txBody>
      </p:sp>
      <p:sp>
        <p:nvSpPr>
          <p:cNvPr id="6861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03CC326-71D8-4115-ADB2-5152417DBFCC}" type="slidenum">
              <a:rPr lang="en-US" altLang="en-US" sz="1400" smtClean="0">
                <a:cs typeface="Arial" panose="020B0604020202020204" pitchFamily="34" charset="0"/>
              </a:rPr>
              <a:pPr>
                <a:spcBef>
                  <a:spcPct val="0"/>
                </a:spcBef>
                <a:buClrTx/>
                <a:buSzTx/>
                <a:buFontTx/>
                <a:buNone/>
              </a:pPr>
              <a:t>40</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1622931" y="5540514"/>
            <a:ext cx="1425069" cy="707886"/>
          </a:xfrm>
          <a:prstGeom prst="rect">
            <a:avLst/>
          </a:prstGeom>
          <a:blipFill>
            <a:blip r:embed="rId4"/>
            <a:stretch>
              <a:fillRect/>
            </a:stretch>
          </a:blipFill>
        </p:spPr>
        <p:txBody>
          <a:bodyPr/>
          <a:lstStyle/>
          <a:p>
            <a:pPr>
              <a:defRPr/>
            </a:pPr>
            <a:r>
              <a:rPr lang="en-US">
                <a:noFill/>
              </a:rPr>
              <a:t> </a:t>
            </a:r>
          </a:p>
        </p:txBody>
      </p:sp>
      <p:sp>
        <p:nvSpPr>
          <p:cNvPr id="68614" name="สี่เหลี่ยมผืนผ้า 6"/>
          <p:cNvSpPr>
            <a:spLocks noChangeArrowheads="1"/>
          </p:cNvSpPr>
          <p:nvPr/>
        </p:nvSpPr>
        <p:spPr bwMode="auto">
          <a:xfrm>
            <a:off x="4572000" y="1747838"/>
            <a:ext cx="4343400" cy="3416300"/>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long power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long x, int n</a:t>
            </a:r>
            <a:r>
              <a:rPr lang="th-TH" altLang="en-US" sz="2000" b="1">
                <a:solidFill>
                  <a:schemeClr val="bg2"/>
                </a:solidFill>
                <a:latin typeface="Courier New" panose="02070309020205020404" pitchFamily="49" charset="0"/>
                <a:cs typeface="Times New Roman" panose="02020603050405020304" pitchFamily="18" charset="0"/>
              </a:rPr>
              <a:t>) </a:t>
            </a:r>
            <a:r>
              <a:rPr lang="en-US" altLang="en-US" sz="20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if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n</a:t>
            </a:r>
            <a:r>
              <a:rPr lang="th-TH" altLang="en-US" sz="2000" b="1">
                <a:solidFill>
                  <a:schemeClr val="bg2"/>
                </a:solidFill>
                <a:latin typeface="Courier New" panose="02070309020205020404" pitchFamily="49" charset="0"/>
                <a:cs typeface="Times New Roman" panose="02020603050405020304" pitchFamily="18" charset="0"/>
              </a:rPr>
              <a:t>==0)</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return </a:t>
            </a:r>
            <a:r>
              <a:rPr lang="th-TH" altLang="en-US" sz="2000" b="1">
                <a:solidFill>
                  <a:schemeClr val="bg2"/>
                </a:solidFill>
                <a:latin typeface="Courier New" panose="02070309020205020404" pitchFamily="49" charset="0"/>
                <a:cs typeface="Times New Roman" panose="02020603050405020304" pitchFamily="18" charset="0"/>
              </a:rPr>
              <a:t>1</a:t>
            </a:r>
            <a:r>
              <a:rPr lang="en-US" altLang="en-US" sz="20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if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isEven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n</a:t>
            </a:r>
            <a:r>
              <a:rPr lang="th-TH" altLang="en-US" sz="20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return power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x</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x, n</a:t>
            </a:r>
            <a:r>
              <a:rPr lang="th-TH" altLang="en-US" sz="2000" b="1">
                <a:solidFill>
                  <a:schemeClr val="bg2"/>
                </a:solidFill>
                <a:latin typeface="Courier New" panose="02070309020205020404" pitchFamily="49" charset="0"/>
                <a:cs typeface="Times New Roman" panose="02020603050405020304" pitchFamily="18" charset="0"/>
              </a:rPr>
              <a:t>/2)</a:t>
            </a:r>
            <a:r>
              <a:rPr lang="en-US" altLang="en-US" sz="20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else</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return power (x*x, n/2)*x;</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36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endParaRPr>
          </a:p>
        </p:txBody>
      </p:sp>
      <p:sp>
        <p:nvSpPr>
          <p:cNvPr id="8" name="สี่เหลี่ยมผืนผ้า 7"/>
          <p:cNvSpPr>
            <a:spLocks noRot="1" noChangeAspect="1" noMove="1" noResize="1" noEditPoints="1" noAdjustHandles="1" noChangeArrowheads="1" noChangeShapeType="1" noTextEdit="1"/>
          </p:cNvSpPr>
          <p:nvPr/>
        </p:nvSpPr>
        <p:spPr>
          <a:xfrm>
            <a:off x="5807041" y="5512440"/>
            <a:ext cx="2044983" cy="646331"/>
          </a:xfrm>
          <a:prstGeom prst="rect">
            <a:avLst/>
          </a:prstGeom>
          <a:blipFill>
            <a:blip r:embed="rId5"/>
            <a:stretch>
              <a:fillRect/>
            </a:stretch>
          </a:blipFill>
        </p:spPr>
        <p:txBody>
          <a:bodyPr/>
          <a:lstStyle/>
          <a:p>
            <a:pPr>
              <a:defRPr/>
            </a:pPr>
            <a:r>
              <a:rPr lang="en-US">
                <a:noFill/>
              </a:rPr>
              <a:t> </a:t>
            </a:r>
          </a:p>
        </p:txBody>
      </p:sp>
      <p:sp>
        <p:nvSpPr>
          <p:cNvPr id="9"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ชื่อเรื่อง 1"/>
          <p:cNvSpPr>
            <a:spLocks noGrp="1"/>
          </p:cNvSpPr>
          <p:nvPr>
            <p:ph type="title"/>
          </p:nvPr>
        </p:nvSpPr>
        <p:spPr>
          <a:xfrm>
            <a:off x="533400" y="609600"/>
            <a:ext cx="8382000" cy="1143000"/>
          </a:xfrm>
        </p:spPr>
        <p:txBody>
          <a:bodyPr/>
          <a:lstStyle/>
          <a:p>
            <a:r>
              <a:rPr lang="en-US" altLang="en-US"/>
              <a:t>Example: largest gap between 2 values</a:t>
            </a:r>
          </a:p>
        </p:txBody>
      </p:sp>
      <p:sp>
        <p:nvSpPr>
          <p:cNvPr id="70659"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7C96CF5-6C5D-4602-931A-5998B8A98B75}" type="slidenum">
              <a:rPr lang="en-US" altLang="en-US" sz="1400" smtClean="0">
                <a:cs typeface="Arial" panose="020B0604020202020204" pitchFamily="34" charset="0"/>
              </a:rPr>
              <a:pPr>
                <a:spcBef>
                  <a:spcPct val="0"/>
                </a:spcBef>
                <a:buClrTx/>
                <a:buSzTx/>
                <a:buFontTx/>
                <a:buNone/>
              </a:pPr>
              <a:t>41</a:t>
            </a:fld>
            <a:endParaRPr lang="en-US" altLang="en-US" sz="1400">
              <a:cs typeface="Arial" panose="020B0604020202020204" pitchFamily="34" charset="0"/>
            </a:endParaRPr>
          </a:p>
        </p:txBody>
      </p:sp>
      <p:sp>
        <p:nvSpPr>
          <p:cNvPr id="70660" name="สี่เหลี่ยมผืนผ้า 5"/>
          <p:cNvSpPr>
            <a:spLocks noChangeArrowheads="1"/>
          </p:cNvSpPr>
          <p:nvPr/>
        </p:nvSpPr>
        <p:spPr bwMode="auto">
          <a:xfrm>
            <a:off x="220663" y="1922463"/>
            <a:ext cx="86868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int largestGap </a:t>
            </a:r>
            <a:r>
              <a:rPr lang="th-TH" altLang="en-US" sz="2400" b="1">
                <a:solidFill>
                  <a:schemeClr val="bg2"/>
                </a:solidFill>
                <a:latin typeface="Courier New" panose="02070309020205020404" pitchFamily="49" charset="0"/>
                <a:cs typeface="Times New Roman" panose="02020603050405020304" pitchFamily="18" charset="0"/>
              </a:rPr>
              <a:t>(</a:t>
            </a:r>
            <a:r>
              <a:rPr lang="en-US" altLang="en-US" sz="2400" b="1">
                <a:solidFill>
                  <a:schemeClr val="bg2"/>
                </a:solidFill>
                <a:latin typeface="Courier New" panose="02070309020205020404" pitchFamily="49" charset="0"/>
                <a:cs typeface="Times New Roman" panose="02020603050405020304" pitchFamily="18" charset="0"/>
              </a:rPr>
              <a:t>int[] a</a:t>
            </a:r>
            <a:r>
              <a:rPr lang="th-TH" altLang="en-US" sz="2400" b="1">
                <a:solidFill>
                  <a:schemeClr val="bg2"/>
                </a:solidFill>
                <a:latin typeface="Courier New" panose="02070309020205020404" pitchFamily="49" charset="0"/>
                <a:cs typeface="Times New Roman" panose="02020603050405020304" pitchFamily="18" charset="0"/>
              </a:rPr>
              <a:t>) </a:t>
            </a:r>
            <a:r>
              <a:rPr lang="en-US" altLang="en-US" sz="2400" b="1">
                <a:solidFill>
                  <a:schemeClr val="bg2"/>
                </a:solidFill>
                <a:latin typeface="Courier New" panose="02070309020205020404" pitchFamily="49" charset="0"/>
                <a:cs typeface="Times New Roman" panose="02020603050405020304" pitchFamily="18" charset="0"/>
              </a:rPr>
              <a:t>{</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int largestGap = 0;</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for (int i = 0; i &lt; a.length; i++) {</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for (int j = i+1; j &lt; a.length; j++) {	</a:t>
            </a:r>
            <a:endParaRPr lang="en-US" altLang="en-US" sz="2400" b="1">
              <a:solidFill>
                <a:schemeClr val="bg2"/>
              </a:solidFill>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US" altLang="en-US" sz="2400" b="1">
                <a:solidFill>
                  <a:schemeClr val="bg2"/>
                </a:solidFill>
                <a:latin typeface="Palatino Linotype" panose="02040502050505030304" pitchFamily="18" charset="0"/>
                <a:cs typeface="Times New Roman" panose="02020603050405020304" pitchFamily="18" charset="0"/>
              </a:rPr>
              <a:t> 			</a:t>
            </a:r>
            <a:r>
              <a:rPr lang="en-US" altLang="en-US" sz="2400" b="1">
                <a:solidFill>
                  <a:schemeClr val="bg2"/>
                </a:solidFill>
                <a:latin typeface="Courier New" panose="02070309020205020404" pitchFamily="49" charset="0"/>
                <a:cs typeface="Times New Roman" panose="02020603050405020304" pitchFamily="18" charset="0"/>
              </a:rPr>
              <a:t>int dif = Math.abs(a[i] - a[j]);</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if (dif &gt; largestGap) largestGap = dif;</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return largestGap;</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7" name="สี่เหลี่ยมผืนผ้า 6"/>
          <p:cNvSpPr/>
          <p:nvPr/>
        </p:nvSpPr>
        <p:spPr>
          <a:xfrm>
            <a:off x="1371600" y="5735638"/>
            <a:ext cx="6705600" cy="830262"/>
          </a:xfrm>
          <a:prstGeom prst="rect">
            <a:avLst/>
          </a:prstGeom>
          <a:ln>
            <a:noFill/>
          </a:ln>
        </p:spPr>
        <p:txBody>
          <a:bodyPr>
            <a:spAutoFit/>
          </a:bodyPr>
          <a:lstStyle/>
          <a:p>
            <a:pPr eaLnBrk="1" hangingPunct="1">
              <a:defRPr/>
            </a:pPr>
            <a:r>
              <a:rPr lang="en-US" b="1" dirty="0">
                <a:solidFill>
                  <a:schemeClr val="accent5">
                    <a:lumMod val="25000"/>
                  </a:schemeClr>
                </a:solidFill>
                <a:latin typeface="Palatino Linotype" panose="02040502050505030304" pitchFamily="18" charset="0"/>
                <a:ea typeface="Times New Roman" panose="02020603050405020304" pitchFamily="18" charset="0"/>
              </a:rPr>
              <a:t>This version calculates the difference between every value pair</a:t>
            </a:r>
            <a:endParaRPr lang="en-US" b="1" dirty="0">
              <a:solidFill>
                <a:schemeClr val="accent5">
                  <a:lumMod val="25000"/>
                </a:schemeClr>
              </a:solidFill>
            </a:endParaRPr>
          </a:p>
        </p:txBody>
      </p:sp>
      <p:sp>
        <p:nvSpPr>
          <p:cNvPr id="8" name="สี่เหลี่ยมผืนผ้า 7"/>
          <p:cNvSpPr>
            <a:spLocks noRot="1" noChangeAspect="1" noMove="1" noResize="1" noEditPoints="1" noAdjustHandles="1" noChangeArrowheads="1" noChangeShapeType="1" noTextEdit="1"/>
          </p:cNvSpPr>
          <p:nvPr/>
        </p:nvSpPr>
        <p:spPr>
          <a:xfrm>
            <a:off x="5855245" y="1434337"/>
            <a:ext cx="2221955" cy="942053"/>
          </a:xfrm>
          <a:prstGeom prst="rect">
            <a:avLst/>
          </a:prstGeom>
          <a:blipFill>
            <a:blip r:embed="rId3"/>
            <a:stretch>
              <a:fillRect/>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ชื่อเรื่อง 1"/>
          <p:cNvSpPr>
            <a:spLocks noGrp="1"/>
          </p:cNvSpPr>
          <p:nvPr>
            <p:ph type="title"/>
          </p:nvPr>
        </p:nvSpPr>
        <p:spPr>
          <a:xfrm>
            <a:off x="609600" y="609600"/>
            <a:ext cx="8305800" cy="1143000"/>
          </a:xfrm>
        </p:spPr>
        <p:txBody>
          <a:bodyPr/>
          <a:lstStyle/>
          <a:p>
            <a:r>
              <a:rPr lang="en-US" altLang="en-US"/>
              <a:t>Alternative version</a:t>
            </a:r>
          </a:p>
        </p:txBody>
      </p:sp>
      <p:sp>
        <p:nvSpPr>
          <p:cNvPr id="72707"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8DF4454F-4ECC-46F7-8EAA-CB12EC70CC1D}" type="slidenum">
              <a:rPr lang="en-US" altLang="en-US" sz="1400" smtClean="0">
                <a:cs typeface="Arial" panose="020B0604020202020204" pitchFamily="34" charset="0"/>
              </a:rPr>
              <a:pPr>
                <a:spcBef>
                  <a:spcPct val="0"/>
                </a:spcBef>
                <a:buClrTx/>
                <a:buSzTx/>
                <a:buFontTx/>
                <a:buNone/>
              </a:pPr>
              <a:t>42</a:t>
            </a:fld>
            <a:endParaRPr lang="en-US" altLang="en-US" sz="1400">
              <a:cs typeface="Arial" panose="020B0604020202020204" pitchFamily="34" charset="0"/>
            </a:endParaRPr>
          </a:p>
        </p:txBody>
      </p:sp>
      <p:sp>
        <p:nvSpPr>
          <p:cNvPr id="72708" name="สี่เหลี่ยมผืนผ้า 5"/>
          <p:cNvSpPr>
            <a:spLocks noChangeArrowheads="1"/>
          </p:cNvSpPr>
          <p:nvPr/>
        </p:nvSpPr>
        <p:spPr bwMode="auto">
          <a:xfrm>
            <a:off x="609600" y="1524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int largestGap </a:t>
            </a:r>
            <a:r>
              <a:rPr lang="th-TH" altLang="en-US" b="1">
                <a:solidFill>
                  <a:schemeClr val="bg2"/>
                </a:solidFill>
                <a:latin typeface="Courier New" panose="02070309020205020404" pitchFamily="49" charset="0"/>
                <a:cs typeface="Times New Roman" panose="02020603050405020304" pitchFamily="18" charset="0"/>
              </a:rPr>
              <a:t>(</a:t>
            </a:r>
            <a:r>
              <a:rPr lang="en-US" altLang="en-US" b="1">
                <a:solidFill>
                  <a:schemeClr val="bg2"/>
                </a:solidFill>
                <a:latin typeface="Courier New" panose="02070309020205020404" pitchFamily="49" charset="0"/>
                <a:cs typeface="Times New Roman" panose="02020603050405020304" pitchFamily="18" charset="0"/>
              </a:rPr>
              <a:t>int[] a</a:t>
            </a:r>
            <a:r>
              <a:rPr lang="th-TH" altLang="en-US" b="1">
                <a:solidFill>
                  <a:schemeClr val="bg2"/>
                </a:solidFill>
                <a:latin typeface="Courier New" panose="02070309020205020404" pitchFamily="49" charset="0"/>
                <a:cs typeface="Times New Roman" panose="02020603050405020304" pitchFamily="18" charset="0"/>
              </a:rPr>
              <a:t>) </a:t>
            </a:r>
            <a:r>
              <a:rPr lang="en-US" altLang="en-US" b="1">
                <a:solidFill>
                  <a:schemeClr val="bg2"/>
                </a:solidFill>
                <a:latin typeface="Courier New" panose="02070309020205020404" pitchFamily="49" charset="0"/>
                <a:cs typeface="Times New Roman" panose="02020603050405020304" pitchFamily="18" charset="0"/>
              </a:rPr>
              <a:t>{</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int max = Integer.MIN_VALUE;</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int min = Integer.MAX_VALUE;</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for (int i = 0; i &lt; a.length; i++) {</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if (a[i] &gt; max) max = a[i];</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if (a[i] &lt; min) min = a[i];</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return max - min;</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a:t>
            </a:r>
            <a:endParaRPr lang="en-US" altLang="en-US" b="1">
              <a:solidFill>
                <a:schemeClr val="bg2"/>
              </a:solidFill>
              <a:latin typeface="Times New Roman" panose="02020603050405020304" pitchFamily="18" charset="0"/>
              <a:cs typeface="Times New Roman" panose="02020603050405020304" pitchFamily="18" charset="0"/>
            </a:endParaRPr>
          </a:p>
        </p:txBody>
      </p:sp>
      <p:sp>
        <p:nvSpPr>
          <p:cNvPr id="7" name="สี่เหลี่ยมผืนผ้า 6"/>
          <p:cNvSpPr/>
          <p:nvPr/>
        </p:nvSpPr>
        <p:spPr>
          <a:xfrm>
            <a:off x="914400" y="5575300"/>
            <a:ext cx="7696200" cy="954088"/>
          </a:xfrm>
          <a:prstGeom prst="rect">
            <a:avLst/>
          </a:prstGeom>
        </p:spPr>
        <p:txBody>
          <a:bodyPr>
            <a:spAutoFit/>
          </a:bodyPr>
          <a:lstStyle/>
          <a:p>
            <a:pPr eaLnBrk="1" hangingPunct="1">
              <a:defRPr/>
            </a:pPr>
            <a:r>
              <a:rPr lang="en-US" sz="2800" b="1" dirty="0">
                <a:solidFill>
                  <a:schemeClr val="accent5">
                    <a:lumMod val="25000"/>
                  </a:schemeClr>
                </a:solidFill>
                <a:latin typeface="Palatino Linotype" panose="02040502050505030304" pitchFamily="18" charset="0"/>
                <a:ea typeface="Times New Roman" panose="02020603050405020304" pitchFamily="18" charset="0"/>
              </a:rPr>
              <a:t>This version finds the maximum and the minimum value, and then subtracts them</a:t>
            </a:r>
            <a:endParaRPr lang="en-US" sz="2800" b="1" dirty="0">
              <a:solidFill>
                <a:schemeClr val="accent5">
                  <a:lumMod val="25000"/>
                </a:schemeClr>
              </a:solidFill>
            </a:endParaRPr>
          </a:p>
        </p:txBody>
      </p:sp>
      <p:sp>
        <p:nvSpPr>
          <p:cNvPr id="8" name="สี่เหลี่ยมผืนผ้า 7"/>
          <p:cNvSpPr>
            <a:spLocks noRot="1" noChangeAspect="1" noMove="1" noResize="1" noEditPoints="1" noAdjustHandles="1" noChangeArrowheads="1" noChangeShapeType="1" noTextEdit="1"/>
          </p:cNvSpPr>
          <p:nvPr/>
        </p:nvSpPr>
        <p:spPr>
          <a:xfrm>
            <a:off x="6781800" y="721861"/>
            <a:ext cx="1576072" cy="769441"/>
          </a:xfrm>
          <a:prstGeom prst="rect">
            <a:avLst/>
          </a:prstGeom>
          <a:blipFill>
            <a:blip r:embed="rId3"/>
            <a:stretch>
              <a:fillRect/>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0EC6EABF-2692-4434-8E82-BEC7FB6FC0A7}" type="slidenum">
              <a:rPr lang="en-US" altLang="en-US" sz="1400" smtClean="0">
                <a:cs typeface="Arial" panose="020B0604020202020204" pitchFamily="34" charset="0"/>
              </a:rPr>
              <a:pPr>
                <a:spcBef>
                  <a:spcPct val="0"/>
                </a:spcBef>
                <a:buClrTx/>
                <a:buSzTx/>
                <a:buFontTx/>
                <a:buNone/>
              </a:pPr>
              <a:t>43</a:t>
            </a:fld>
            <a:endParaRPr lang="en-US" altLang="en-US" sz="1400">
              <a:cs typeface="Arial" panose="020B0604020202020204" pitchFamily="34" charset="0"/>
            </a:endParaRPr>
          </a:p>
        </p:txBody>
      </p:sp>
      <p:sp>
        <p:nvSpPr>
          <p:cNvPr id="74755" name="Rectangle 2"/>
          <p:cNvSpPr>
            <a:spLocks noGrp="1" noChangeArrowheads="1"/>
          </p:cNvSpPr>
          <p:nvPr>
            <p:ph type="title"/>
          </p:nvPr>
        </p:nvSpPr>
        <p:spPr>
          <a:xfrm>
            <a:off x="304800" y="228600"/>
            <a:ext cx="8610600" cy="1524000"/>
          </a:xfrm>
        </p:spPr>
        <p:txBody>
          <a:bodyPr/>
          <a:lstStyle/>
          <a:p>
            <a:pPr eaLnBrk="1" hangingPunct="1"/>
            <a:r>
              <a:rPr lang="en-US" altLang="en-US"/>
              <a:t>Example: Maximum Subsequence</a:t>
            </a:r>
            <a:endParaRPr lang="th-TH" altLang="en-US"/>
          </a:p>
        </p:txBody>
      </p:sp>
      <p:sp>
        <p:nvSpPr>
          <p:cNvPr id="74756" name="Rectangle 3"/>
          <p:cNvSpPr>
            <a:spLocks noGrp="1" noChangeArrowheads="1"/>
          </p:cNvSpPr>
          <p:nvPr>
            <p:ph type="body" idx="1"/>
          </p:nvPr>
        </p:nvSpPr>
        <p:spPr>
          <a:xfrm>
            <a:off x="304800" y="1676400"/>
            <a:ext cx="8610600" cy="4419600"/>
          </a:xfrm>
        </p:spPr>
        <p:txBody>
          <a:bodyPr/>
          <a:lstStyle/>
          <a:p>
            <a:pPr eaLnBrk="1" hangingPunct="1"/>
            <a:r>
              <a:rPr lang="en-US" altLang="en-US" sz="2400" b="1">
                <a:solidFill>
                  <a:schemeClr val="bg2"/>
                </a:solidFill>
              </a:rPr>
              <a:t>Maximum Subsequence Sum is:</a:t>
            </a:r>
          </a:p>
          <a:p>
            <a:pPr lvl="1" eaLnBrk="1" hangingPunct="1"/>
            <a:r>
              <a:rPr lang="en-US" altLang="en-US" sz="2800" b="1">
                <a:solidFill>
                  <a:schemeClr val="bg2"/>
                </a:solidFill>
              </a:rPr>
              <a:t>For integer</a:t>
            </a:r>
            <a:r>
              <a:rPr lang="th-TH" altLang="en-US" sz="2800" b="1">
                <a:solidFill>
                  <a:schemeClr val="bg2"/>
                </a:solidFill>
              </a:rPr>
              <a:t> </a:t>
            </a:r>
            <a:r>
              <a:rPr lang="en-US" altLang="en-US" sz="2800" b="1">
                <a:solidFill>
                  <a:schemeClr val="bg2"/>
                </a:solidFill>
              </a:rPr>
              <a:t>A</a:t>
            </a:r>
            <a:r>
              <a:rPr lang="en-US" altLang="en-US" sz="2800" b="1" baseline="-25000">
                <a:solidFill>
                  <a:schemeClr val="bg2"/>
                </a:solidFill>
              </a:rPr>
              <a:t>1</a:t>
            </a:r>
            <a:r>
              <a:rPr lang="en-US" altLang="en-US" sz="2800" b="1">
                <a:solidFill>
                  <a:schemeClr val="bg2"/>
                </a:solidFill>
              </a:rPr>
              <a:t>,A</a:t>
            </a:r>
            <a:r>
              <a:rPr lang="en-US" altLang="en-US" sz="2800" b="1" baseline="-25000">
                <a:solidFill>
                  <a:schemeClr val="bg2"/>
                </a:solidFill>
              </a:rPr>
              <a:t>2</a:t>
            </a:r>
            <a:r>
              <a:rPr lang="en-US" altLang="en-US" sz="2800" b="1">
                <a:solidFill>
                  <a:schemeClr val="bg2"/>
                </a:solidFill>
              </a:rPr>
              <a:t>, </a:t>
            </a:r>
            <a:r>
              <a:rPr lang="en-US" altLang="en-US" sz="2800" b="1">
                <a:solidFill>
                  <a:schemeClr val="bg2"/>
                </a:solidFill>
                <a:latin typeface="Times New Roman" panose="02020603050405020304" pitchFamily="18" charset="0"/>
              </a:rPr>
              <a:t>…</a:t>
            </a:r>
            <a:r>
              <a:rPr lang="en-US" altLang="en-US" sz="2800" b="1">
                <a:solidFill>
                  <a:schemeClr val="bg2"/>
                </a:solidFill>
              </a:rPr>
              <a:t>,</a:t>
            </a:r>
            <a:r>
              <a:rPr lang="th-TH" altLang="en-US" sz="2800" b="1">
                <a:solidFill>
                  <a:schemeClr val="bg2"/>
                </a:solidFill>
              </a:rPr>
              <a:t> </a:t>
            </a:r>
            <a:r>
              <a:rPr lang="en-US" altLang="en-US" sz="2800" b="1">
                <a:solidFill>
                  <a:schemeClr val="bg2"/>
                </a:solidFill>
              </a:rPr>
              <a:t>A</a:t>
            </a:r>
            <a:r>
              <a:rPr lang="en-US" altLang="en-US" sz="2800" b="1" baseline="-25000">
                <a:solidFill>
                  <a:schemeClr val="bg2"/>
                </a:solidFill>
              </a:rPr>
              <a:t>n</a:t>
            </a:r>
          </a:p>
          <a:p>
            <a:pPr lvl="1" eaLnBrk="1" hangingPunct="1"/>
            <a:r>
              <a:rPr lang="en-US" altLang="en-US" sz="2800" b="1">
                <a:solidFill>
                  <a:schemeClr val="bg2"/>
                </a:solidFill>
              </a:rPr>
              <a:t>Maximum Subsequence Sum is</a:t>
            </a:r>
            <a:r>
              <a:rPr lang="th-TH" altLang="en-US" sz="2800" b="1">
                <a:solidFill>
                  <a:schemeClr val="bg2"/>
                </a:solidFill>
              </a:rPr>
              <a:t>     </a:t>
            </a:r>
            <a:r>
              <a:rPr lang="en-US" altLang="en-US" sz="2800" b="1">
                <a:solidFill>
                  <a:schemeClr val="bg2"/>
                </a:solidFill>
              </a:rPr>
              <a:t>         that gives the maximum value. It is a consecutive sequence that gives the highest added value.</a:t>
            </a:r>
          </a:p>
          <a:p>
            <a:pPr lvl="1" eaLnBrk="1" hangingPunct="1"/>
            <a:r>
              <a:rPr lang="en-US" altLang="en-US" sz="2800" b="1">
                <a:solidFill>
                  <a:schemeClr val="bg2"/>
                </a:solidFill>
                <a:latin typeface="Angsana New" panose="02020603050405020304" pitchFamily="18" charset="-34"/>
              </a:rPr>
              <a:t>Example:</a:t>
            </a:r>
            <a:r>
              <a:rPr lang="th-TH" altLang="en-US" sz="2800" b="1">
                <a:solidFill>
                  <a:schemeClr val="bg2"/>
                </a:solidFill>
                <a:latin typeface="Angsana New" panose="02020603050405020304" pitchFamily="18" charset="-34"/>
              </a:rPr>
              <a:t> </a:t>
            </a:r>
            <a:r>
              <a:rPr lang="en-US" altLang="en-US" sz="2800" b="1">
                <a:solidFill>
                  <a:schemeClr val="bg2"/>
                </a:solidFill>
                <a:latin typeface="Angsana New" panose="02020603050405020304" pitchFamily="18" charset="-34"/>
              </a:rPr>
              <a:t>-2, 11, -6, 16, -5, 7</a:t>
            </a:r>
            <a:endParaRPr lang="en-US" altLang="en-US" sz="2800" b="1">
              <a:solidFill>
                <a:schemeClr val="bg2"/>
              </a:solidFill>
              <a:cs typeface="Times New Roman" panose="02020603050405020304" pitchFamily="18" charset="0"/>
            </a:endParaRPr>
          </a:p>
          <a:p>
            <a:pPr lvl="2" eaLnBrk="1" hangingPunct="1"/>
            <a:r>
              <a:rPr lang="en-US" altLang="en-US" sz="2800" b="1">
                <a:solidFill>
                  <a:schemeClr val="bg2"/>
                </a:solidFill>
                <a:latin typeface="Angsana New" panose="02020603050405020304" pitchFamily="18" charset="-34"/>
              </a:rPr>
              <a:t>The sum of 11, -6, 16 is 21. But the max sequence is 11, -6, 16, -5, 7 -&gt; the sum is 23.</a:t>
            </a:r>
          </a:p>
          <a:p>
            <a:pPr lvl="2" eaLnBrk="1" hangingPunct="1"/>
            <a:r>
              <a:rPr lang="en-US" altLang="en-US" sz="2800" b="1">
                <a:solidFill>
                  <a:schemeClr val="bg2"/>
                </a:solidFill>
              </a:rPr>
              <a:t>23 is our answer.</a:t>
            </a:r>
            <a:endParaRPr lang="th-TH" altLang="en-US" sz="2800" b="1">
              <a:solidFill>
                <a:schemeClr val="bg2"/>
              </a:solidFill>
            </a:endParaRPr>
          </a:p>
          <a:p>
            <a:pPr lvl="1" eaLnBrk="1" hangingPunct="1"/>
            <a:endParaRPr lang="th-TH" altLang="en-US" sz="2800"/>
          </a:p>
        </p:txBody>
      </p:sp>
      <p:graphicFrame>
        <p:nvGraphicFramePr>
          <p:cNvPr id="74757" name="Object 4"/>
          <p:cNvGraphicFramePr>
            <a:graphicFrameLocks noChangeAspect="1"/>
          </p:cNvGraphicFramePr>
          <p:nvPr/>
        </p:nvGraphicFramePr>
        <p:xfrm>
          <a:off x="6345238" y="2241550"/>
          <a:ext cx="944562" cy="1066800"/>
        </p:xfrm>
        <a:graphic>
          <a:graphicData uri="http://schemas.openxmlformats.org/presentationml/2006/ole">
            <mc:AlternateContent xmlns:mc="http://schemas.openxmlformats.org/markup-compatibility/2006">
              <mc:Choice xmlns:v="urn:schemas-microsoft-com:vml" Requires="v">
                <p:oleObj spid="_x0000_s74810" name="Equation" r:id="rId4" imgW="393529" imgH="444307" progId="Equation.3">
                  <p:embed/>
                </p:oleObj>
              </mc:Choice>
              <mc:Fallback>
                <p:oleObj name="Equation" r:id="rId4" imgW="393529"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238" y="2241550"/>
                        <a:ext cx="9445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8" name="Freeform 5"/>
          <p:cNvSpPr>
            <a:spLocks/>
          </p:cNvSpPr>
          <p:nvPr/>
        </p:nvSpPr>
        <p:spPr bwMode="auto">
          <a:xfrm>
            <a:off x="2667000" y="4572000"/>
            <a:ext cx="838200" cy="107950"/>
          </a:xfrm>
          <a:custGeom>
            <a:avLst/>
            <a:gdLst>
              <a:gd name="T0" fmla="*/ 0 w 586"/>
              <a:gd name="T1" fmla="*/ 2147483646 h 68"/>
              <a:gd name="T2" fmla="*/ 2147483646 w 586"/>
              <a:gd name="T3" fmla="*/ 2147483646 h 68"/>
              <a:gd name="T4" fmla="*/ 2147483646 w 586"/>
              <a:gd name="T5" fmla="*/ 2147483646 h 68"/>
              <a:gd name="T6" fmla="*/ 2147483646 w 586"/>
              <a:gd name="T7" fmla="*/ 2147483646 h 68"/>
              <a:gd name="T8" fmla="*/ 2147483646 w 586"/>
              <a:gd name="T9" fmla="*/ 2147483646 h 68"/>
              <a:gd name="T10" fmla="*/ 2147483646 w 586"/>
              <a:gd name="T11" fmla="*/ 2147483646 h 68"/>
              <a:gd name="T12" fmla="*/ 2147483646 w 586"/>
              <a:gd name="T13" fmla="*/ 2147483646 h 68"/>
              <a:gd name="T14" fmla="*/ 0 60000 65536"/>
              <a:gd name="T15" fmla="*/ 0 60000 65536"/>
              <a:gd name="T16" fmla="*/ 0 60000 65536"/>
              <a:gd name="T17" fmla="*/ 0 60000 65536"/>
              <a:gd name="T18" fmla="*/ 0 60000 65536"/>
              <a:gd name="T19" fmla="*/ 0 60000 65536"/>
              <a:gd name="T20" fmla="*/ 0 60000 65536"/>
              <a:gd name="T21" fmla="*/ 0 w 586"/>
              <a:gd name="T22" fmla="*/ 0 h 68"/>
              <a:gd name="T23" fmla="*/ 586 w 586"/>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6" h="68">
                <a:moveTo>
                  <a:pt x="0" y="63"/>
                </a:moveTo>
                <a:cubicBezTo>
                  <a:pt x="43" y="0"/>
                  <a:pt x="87" y="29"/>
                  <a:pt x="170" y="35"/>
                </a:cubicBezTo>
                <a:cubicBezTo>
                  <a:pt x="189" y="38"/>
                  <a:pt x="208" y="40"/>
                  <a:pt x="227" y="44"/>
                </a:cubicBezTo>
                <a:cubicBezTo>
                  <a:pt x="237" y="46"/>
                  <a:pt x="245" y="55"/>
                  <a:pt x="255" y="54"/>
                </a:cubicBezTo>
                <a:cubicBezTo>
                  <a:pt x="275" y="52"/>
                  <a:pt x="312" y="35"/>
                  <a:pt x="312" y="35"/>
                </a:cubicBezTo>
                <a:cubicBezTo>
                  <a:pt x="411" y="68"/>
                  <a:pt x="349" y="56"/>
                  <a:pt x="501" y="44"/>
                </a:cubicBezTo>
                <a:cubicBezTo>
                  <a:pt x="543" y="34"/>
                  <a:pt x="556" y="33"/>
                  <a:pt x="586" y="63"/>
                </a:cubicBez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59" name="Line 6"/>
          <p:cNvSpPr>
            <a:spLocks noChangeShapeType="1"/>
          </p:cNvSpPr>
          <p:nvPr/>
        </p:nvSpPr>
        <p:spPr bwMode="auto">
          <a:xfrm flipV="1">
            <a:off x="3505200" y="4343400"/>
            <a:ext cx="1676400" cy="2286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0" name="Text Box 7"/>
          <p:cNvSpPr txBox="1">
            <a:spLocks noChangeArrowheads="1"/>
          </p:cNvSpPr>
          <p:nvPr/>
        </p:nvSpPr>
        <p:spPr bwMode="auto">
          <a:xfrm>
            <a:off x="4724400" y="4038600"/>
            <a:ext cx="1620838"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latin typeface="Times New Roman" panose="02020603050405020304" pitchFamily="18" charset="0"/>
              </a:rPr>
              <a:t>consecutive</a:t>
            </a:r>
            <a:endParaRPr kumimoji="0" lang="th-TH" altLang="en-US" sz="2400">
              <a:latin typeface="Times New Roman" panose="02020603050405020304" pitchFamily="18" charset="0"/>
            </a:endParaRPr>
          </a:p>
        </p:txBody>
      </p:sp>
      <p:sp>
        <p:nvSpPr>
          <p:cNvPr id="10"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pPr>
              <a:defRPr/>
            </a:pPr>
            <a:r>
              <a:rPr lang="en-US"/>
              <a:t>Vishnu Kotrajaras, PhD.</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016AE93-16FA-41E2-82FD-283E4B366363}" type="slidenum">
              <a:rPr lang="en-US" altLang="en-US" sz="1400" smtClean="0">
                <a:cs typeface="Arial" panose="020B0604020202020204" pitchFamily="34" charset="0"/>
              </a:rPr>
              <a:pPr>
                <a:spcBef>
                  <a:spcPct val="0"/>
                </a:spcBef>
                <a:buClrTx/>
                <a:buSzTx/>
                <a:buFontTx/>
                <a:buNone/>
              </a:pPr>
              <a:t>44</a:t>
            </a:fld>
            <a:endParaRPr lang="en-US" altLang="en-US" sz="1400">
              <a:cs typeface="Arial" panose="020B0604020202020204" pitchFamily="34" charset="0"/>
            </a:endParaRPr>
          </a:p>
        </p:txBody>
      </p:sp>
      <p:sp>
        <p:nvSpPr>
          <p:cNvPr id="76804" name="Rectangle 2"/>
          <p:cNvSpPr>
            <a:spLocks noGrp="1" noChangeArrowheads="1"/>
          </p:cNvSpPr>
          <p:nvPr>
            <p:ph type="title"/>
          </p:nvPr>
        </p:nvSpPr>
        <p:spPr>
          <a:xfrm>
            <a:off x="457200" y="0"/>
            <a:ext cx="8458200" cy="990600"/>
          </a:xfrm>
        </p:spPr>
        <p:txBody>
          <a:bodyPr/>
          <a:lstStyle/>
          <a:p>
            <a:pPr algn="ctr" eaLnBrk="1" hangingPunct="1"/>
            <a:r>
              <a:rPr lang="en-US" altLang="en-US"/>
              <a:t>Solving</a:t>
            </a:r>
            <a:r>
              <a:rPr lang="th-TH" altLang="en-US"/>
              <a:t> </a:t>
            </a:r>
            <a:r>
              <a:rPr lang="en-US" altLang="en-US"/>
              <a:t>max sub sum: 1</a:t>
            </a:r>
            <a:r>
              <a:rPr lang="en-US" altLang="en-US" baseline="30000"/>
              <a:t>st</a:t>
            </a:r>
            <a:r>
              <a:rPr lang="en-US" altLang="en-US"/>
              <a:t> method</a:t>
            </a:r>
            <a:endParaRPr lang="th-TH" altLang="en-US"/>
          </a:p>
        </p:txBody>
      </p:sp>
      <p:sp>
        <p:nvSpPr>
          <p:cNvPr id="76805" name="Rectangle 3"/>
          <p:cNvSpPr>
            <a:spLocks noGrp="1" noChangeArrowheads="1"/>
          </p:cNvSpPr>
          <p:nvPr>
            <p:ph type="body" idx="1"/>
          </p:nvPr>
        </p:nvSpPr>
        <p:spPr>
          <a:xfrm>
            <a:off x="381000" y="685800"/>
            <a:ext cx="8382000" cy="6172200"/>
          </a:xfrm>
        </p:spPr>
        <p:txBody>
          <a:bodyPr/>
          <a:lstStyle/>
          <a:p>
            <a:pPr eaLnBrk="1" hangingPunct="1">
              <a:lnSpc>
                <a:spcPct val="90000"/>
              </a:lnSpc>
              <a:buFont typeface="Wingdings" panose="05000000000000000000" pitchFamily="2" charset="2"/>
              <a:buNone/>
            </a:pPr>
            <a:r>
              <a:rPr lang="en-US" altLang="en-US" sz="2400">
                <a:cs typeface="Courier New" panose="02070309020205020404" pitchFamily="49" charset="0"/>
              </a:rPr>
              <a:t>1</a:t>
            </a:r>
            <a:r>
              <a:rPr lang="en-US" altLang="en-US" sz="2400" b="1">
                <a:cs typeface="Courier New" panose="02070309020205020404" pitchFamily="49" charset="0"/>
              </a:rPr>
              <a:t>: </a:t>
            </a:r>
            <a:r>
              <a:rPr lang="en-US" altLang="en-US" sz="2400" b="1">
                <a:solidFill>
                  <a:schemeClr val="bg2"/>
                </a:solidFill>
                <a:cs typeface="Courier New" panose="02070309020205020404" pitchFamily="49" charset="0"/>
              </a:rPr>
              <a:t>int maxSubSum01 ( int [] a)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2: 	int maxSum = 0;</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3: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for (int i = 0; i &lt; a.length; i++)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4: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for (int j = i; j &lt; a.length; j++)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5: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int theSum = 0;</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6: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for (int k = i; k &lt;= j; k++)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7: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theSum += a[k];</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8: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9: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if (theSum &gt; maxSum)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10: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maxSum = theSum;</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11: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12: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13: </a:t>
            </a:r>
            <a:r>
              <a:rPr lang="en-US" altLang="en-US" sz="2400" b="1">
                <a:solidFill>
                  <a:schemeClr val="bg2"/>
                </a:solidFill>
                <a:latin typeface="Times New Roman" panose="02020603050405020304" pitchFamily="18" charset="0"/>
                <a:cs typeface="Courier New" panose="02070309020205020404" pitchFamily="49" charset="0"/>
              </a:rPr>
              <a:t>     </a:t>
            </a:r>
            <a:r>
              <a:rPr lang="en-US" altLang="en-US" sz="2400" b="1">
                <a:solidFill>
                  <a:schemeClr val="bg2"/>
                </a:solidFill>
                <a:cs typeface="Courier New" panose="02070309020205020404" pitchFamily="49" charset="0"/>
              </a:rPr>
              <a:t>}</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14:      return maxSum;   </a:t>
            </a:r>
          </a:p>
          <a:p>
            <a:pPr eaLnBrk="1" hangingPunct="1">
              <a:lnSpc>
                <a:spcPct val="90000"/>
              </a:lnSpc>
              <a:buFont typeface="Wingdings" panose="05000000000000000000" pitchFamily="2" charset="2"/>
              <a:buNone/>
            </a:pPr>
            <a:r>
              <a:rPr lang="en-US" altLang="en-US" sz="2400" b="1">
                <a:solidFill>
                  <a:schemeClr val="bg2"/>
                </a:solidFill>
                <a:cs typeface="Courier New" panose="02070309020205020404" pitchFamily="49" charset="0"/>
              </a:rPr>
              <a:t>15: }</a:t>
            </a:r>
          </a:p>
          <a:p>
            <a:pPr eaLnBrk="1" hangingPunct="1">
              <a:lnSpc>
                <a:spcPct val="90000"/>
              </a:lnSpc>
            </a:pPr>
            <a:endParaRPr lang="th-TH" altLang="en-US" sz="2400">
              <a:cs typeface="Courier New" panose="02070309020205020404" pitchFamily="49" charset="0"/>
            </a:endParaRPr>
          </a:p>
        </p:txBody>
      </p:sp>
      <p:sp>
        <p:nvSpPr>
          <p:cNvPr id="76806" name="Line 4"/>
          <p:cNvSpPr>
            <a:spLocks noChangeShapeType="1"/>
          </p:cNvSpPr>
          <p:nvPr/>
        </p:nvSpPr>
        <p:spPr bwMode="auto">
          <a:xfrm flipV="1">
            <a:off x="5638800" y="12954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7" name="Line 5"/>
          <p:cNvSpPr>
            <a:spLocks noChangeShapeType="1"/>
          </p:cNvSpPr>
          <p:nvPr/>
        </p:nvSpPr>
        <p:spPr bwMode="auto">
          <a:xfrm flipV="1">
            <a:off x="6400800" y="18288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8" name="Freeform 6"/>
          <p:cNvSpPr>
            <a:spLocks/>
          </p:cNvSpPr>
          <p:nvPr/>
        </p:nvSpPr>
        <p:spPr bwMode="auto">
          <a:xfrm>
            <a:off x="6731000" y="2787650"/>
            <a:ext cx="196850" cy="974725"/>
          </a:xfrm>
          <a:custGeom>
            <a:avLst/>
            <a:gdLst>
              <a:gd name="T0" fmla="*/ 2147483646 w 124"/>
              <a:gd name="T1" fmla="*/ 0 h 614"/>
              <a:gd name="T2" fmla="*/ 2147483646 w 124"/>
              <a:gd name="T3" fmla="*/ 2147483646 h 614"/>
              <a:gd name="T4" fmla="*/ 2147483646 w 124"/>
              <a:gd name="T5" fmla="*/ 2147483646 h 614"/>
              <a:gd name="T6" fmla="*/ 2147483646 w 124"/>
              <a:gd name="T7" fmla="*/ 2147483646 h 614"/>
              <a:gd name="T8" fmla="*/ 2147483646 w 124"/>
              <a:gd name="T9" fmla="*/ 2147483646 h 614"/>
              <a:gd name="T10" fmla="*/ 2147483646 w 124"/>
              <a:gd name="T11" fmla="*/ 2147483646 h 614"/>
              <a:gd name="T12" fmla="*/ 2147483646 w 124"/>
              <a:gd name="T13" fmla="*/ 2147483646 h 614"/>
              <a:gd name="T14" fmla="*/ 2147483646 w 124"/>
              <a:gd name="T15" fmla="*/ 2147483646 h 614"/>
              <a:gd name="T16" fmla="*/ 2147483646 w 124"/>
              <a:gd name="T17" fmla="*/ 2147483646 h 614"/>
              <a:gd name="T18" fmla="*/ 2147483646 w 124"/>
              <a:gd name="T19" fmla="*/ 2147483646 h 6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614"/>
              <a:gd name="T32" fmla="*/ 124 w 124"/>
              <a:gd name="T33" fmla="*/ 614 h 6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614">
                <a:moveTo>
                  <a:pt x="38" y="0"/>
                </a:moveTo>
                <a:cubicBezTo>
                  <a:pt x="60" y="3"/>
                  <a:pt x="84" y="0"/>
                  <a:pt x="104" y="10"/>
                </a:cubicBezTo>
                <a:cubicBezTo>
                  <a:pt x="124" y="20"/>
                  <a:pt x="106" y="69"/>
                  <a:pt x="104" y="76"/>
                </a:cubicBezTo>
                <a:cubicBezTo>
                  <a:pt x="92" y="117"/>
                  <a:pt x="79" y="158"/>
                  <a:pt x="66" y="199"/>
                </a:cubicBezTo>
                <a:cubicBezTo>
                  <a:pt x="69" y="218"/>
                  <a:pt x="69" y="237"/>
                  <a:pt x="75" y="255"/>
                </a:cubicBezTo>
                <a:cubicBezTo>
                  <a:pt x="79" y="266"/>
                  <a:pt x="101" y="275"/>
                  <a:pt x="94" y="284"/>
                </a:cubicBezTo>
                <a:cubicBezTo>
                  <a:pt x="82" y="299"/>
                  <a:pt x="38" y="302"/>
                  <a:pt x="38" y="302"/>
                </a:cubicBezTo>
                <a:cubicBezTo>
                  <a:pt x="28" y="312"/>
                  <a:pt x="11" y="318"/>
                  <a:pt x="9" y="331"/>
                </a:cubicBezTo>
                <a:cubicBezTo>
                  <a:pt x="0" y="379"/>
                  <a:pt x="39" y="495"/>
                  <a:pt x="47" y="548"/>
                </a:cubicBezTo>
                <a:cubicBezTo>
                  <a:pt x="37" y="612"/>
                  <a:pt x="55" y="597"/>
                  <a:pt x="19" y="6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09" name="Freeform 7"/>
          <p:cNvSpPr>
            <a:spLocks/>
          </p:cNvSpPr>
          <p:nvPr/>
        </p:nvSpPr>
        <p:spPr bwMode="auto">
          <a:xfrm>
            <a:off x="6805613" y="3987800"/>
            <a:ext cx="285750" cy="1063625"/>
          </a:xfrm>
          <a:custGeom>
            <a:avLst/>
            <a:gdLst>
              <a:gd name="T0" fmla="*/ 2147483646 w 179"/>
              <a:gd name="T1" fmla="*/ 0 h 670"/>
              <a:gd name="T2" fmla="*/ 2147483646 w 179"/>
              <a:gd name="T3" fmla="*/ 2147483646 h 670"/>
              <a:gd name="T4" fmla="*/ 2147483646 w 179"/>
              <a:gd name="T5" fmla="*/ 2147483646 h 670"/>
              <a:gd name="T6" fmla="*/ 2147483646 w 179"/>
              <a:gd name="T7" fmla="*/ 2147483646 h 670"/>
              <a:gd name="T8" fmla="*/ 2147483646 w 179"/>
              <a:gd name="T9" fmla="*/ 2147483646 h 670"/>
              <a:gd name="T10" fmla="*/ 2147483646 w 179"/>
              <a:gd name="T11" fmla="*/ 2147483646 h 670"/>
              <a:gd name="T12" fmla="*/ 0 w 179"/>
              <a:gd name="T13" fmla="*/ 2147483646 h 670"/>
              <a:gd name="T14" fmla="*/ 0 60000 65536"/>
              <a:gd name="T15" fmla="*/ 0 60000 65536"/>
              <a:gd name="T16" fmla="*/ 0 60000 65536"/>
              <a:gd name="T17" fmla="*/ 0 60000 65536"/>
              <a:gd name="T18" fmla="*/ 0 60000 65536"/>
              <a:gd name="T19" fmla="*/ 0 60000 65536"/>
              <a:gd name="T20" fmla="*/ 0 60000 65536"/>
              <a:gd name="T21" fmla="*/ 0 w 179"/>
              <a:gd name="T22" fmla="*/ 0 h 670"/>
              <a:gd name="T23" fmla="*/ 179 w 179"/>
              <a:gd name="T24" fmla="*/ 670 h 6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670">
                <a:moveTo>
                  <a:pt x="57" y="0"/>
                </a:moveTo>
                <a:cubicBezTo>
                  <a:pt x="151" y="11"/>
                  <a:pt x="153" y="2"/>
                  <a:pt x="179" y="85"/>
                </a:cubicBezTo>
                <a:cubicBezTo>
                  <a:pt x="171" y="144"/>
                  <a:pt x="166" y="195"/>
                  <a:pt x="132" y="245"/>
                </a:cubicBezTo>
                <a:cubicBezTo>
                  <a:pt x="121" y="317"/>
                  <a:pt x="113" y="309"/>
                  <a:pt x="179" y="330"/>
                </a:cubicBezTo>
                <a:cubicBezTo>
                  <a:pt x="116" y="394"/>
                  <a:pt x="132" y="362"/>
                  <a:pt x="113" y="415"/>
                </a:cubicBezTo>
                <a:cubicBezTo>
                  <a:pt x="112" y="429"/>
                  <a:pt x="128" y="600"/>
                  <a:pt x="75" y="642"/>
                </a:cubicBezTo>
                <a:cubicBezTo>
                  <a:pt x="58" y="656"/>
                  <a:pt x="21" y="660"/>
                  <a:pt x="0" y="6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10" name="Text Box 8"/>
          <p:cNvSpPr txBox="1">
            <a:spLocks noChangeArrowheads="1"/>
          </p:cNvSpPr>
          <p:nvPr/>
        </p:nvSpPr>
        <p:spPr bwMode="auto">
          <a:xfrm>
            <a:off x="6553200" y="1066800"/>
            <a:ext cx="2590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3200">
                <a:latin typeface="Times New Roman" panose="02020603050405020304" pitchFamily="18" charset="0"/>
              </a:rPr>
              <a:t>First index</a:t>
            </a:r>
            <a:endParaRPr kumimoji="0" lang="th-TH" altLang="en-US" sz="3200">
              <a:latin typeface="Times New Roman" panose="02020603050405020304" pitchFamily="18" charset="0"/>
            </a:endParaRPr>
          </a:p>
        </p:txBody>
      </p:sp>
      <p:sp>
        <p:nvSpPr>
          <p:cNvPr id="76811" name="Text Box 9"/>
          <p:cNvSpPr txBox="1">
            <a:spLocks noChangeArrowheads="1"/>
          </p:cNvSpPr>
          <p:nvPr/>
        </p:nvSpPr>
        <p:spPr bwMode="auto">
          <a:xfrm>
            <a:off x="6934200" y="1676400"/>
            <a:ext cx="213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3200">
                <a:latin typeface="Times New Roman" panose="02020603050405020304" pitchFamily="18" charset="0"/>
              </a:rPr>
              <a:t>Last index</a:t>
            </a:r>
            <a:r>
              <a:rPr kumimoji="0" lang="th-TH" altLang="en-US" sz="3200">
                <a:latin typeface="Times New Roman" panose="02020603050405020304" pitchFamily="18" charset="0"/>
              </a:rPr>
              <a:t> </a:t>
            </a:r>
          </a:p>
        </p:txBody>
      </p:sp>
      <p:sp>
        <p:nvSpPr>
          <p:cNvPr id="76812" name="Text Box 10"/>
          <p:cNvSpPr txBox="1">
            <a:spLocks noChangeArrowheads="1"/>
          </p:cNvSpPr>
          <p:nvPr/>
        </p:nvSpPr>
        <p:spPr bwMode="auto">
          <a:xfrm>
            <a:off x="6934200" y="2743200"/>
            <a:ext cx="213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3200">
                <a:latin typeface="Times New Roman" panose="02020603050405020304" pitchFamily="18" charset="0"/>
              </a:rPr>
              <a:t>Sum from first to last.</a:t>
            </a:r>
            <a:endParaRPr kumimoji="0" lang="th-TH" altLang="en-US" sz="3200">
              <a:latin typeface="Times New Roman" panose="02020603050405020304" pitchFamily="18" charset="0"/>
            </a:endParaRPr>
          </a:p>
        </p:txBody>
      </p:sp>
      <p:sp>
        <p:nvSpPr>
          <p:cNvPr id="76813" name="Text Box 11"/>
          <p:cNvSpPr txBox="1">
            <a:spLocks noChangeArrowheads="1"/>
          </p:cNvSpPr>
          <p:nvPr/>
        </p:nvSpPr>
        <p:spPr bwMode="auto">
          <a:xfrm>
            <a:off x="7239000" y="3886200"/>
            <a:ext cx="16764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3200">
                <a:latin typeface="Times New Roman" panose="02020603050405020304" pitchFamily="18" charset="0"/>
              </a:rPr>
              <a:t>Choose to store max value.</a:t>
            </a:r>
            <a:endParaRPr kumimoji="0" lang="th-TH" altLang="en-US" sz="32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792C75F9-2216-4274-A559-FD80290E1A81}" type="slidenum">
              <a:rPr lang="en-US" altLang="en-US" sz="1400" smtClean="0">
                <a:cs typeface="Arial" panose="020B0604020202020204" pitchFamily="34" charset="0"/>
              </a:rPr>
              <a:pPr>
                <a:spcBef>
                  <a:spcPct val="0"/>
                </a:spcBef>
                <a:buClrTx/>
                <a:buSzTx/>
                <a:buFontTx/>
                <a:buNone/>
              </a:pPr>
              <a:t>45</a:t>
            </a:fld>
            <a:endParaRPr lang="en-US" altLang="en-US" sz="1400">
              <a:cs typeface="Arial" panose="020B0604020202020204" pitchFamily="34" charset="0"/>
            </a:endParaRPr>
          </a:p>
        </p:txBody>
      </p:sp>
      <p:sp>
        <p:nvSpPr>
          <p:cNvPr id="78851" name="Rectangle 3"/>
          <p:cNvSpPr>
            <a:spLocks noGrp="1" noChangeArrowheads="1"/>
          </p:cNvSpPr>
          <p:nvPr>
            <p:ph type="body" idx="1"/>
          </p:nvPr>
        </p:nvSpPr>
        <p:spPr>
          <a:xfrm>
            <a:off x="533400" y="838200"/>
            <a:ext cx="8382000" cy="5257800"/>
          </a:xfrm>
        </p:spPr>
        <p:txBody>
          <a:bodyPr/>
          <a:lstStyle/>
          <a:p>
            <a:pPr eaLnBrk="1" hangingPunct="1"/>
            <a:r>
              <a:rPr lang="en-US" altLang="en-US" sz="4400" b="1">
                <a:solidFill>
                  <a:schemeClr val="bg2"/>
                </a:solidFill>
              </a:rPr>
              <a:t>This first method has asymptotic runtime = </a:t>
            </a:r>
            <a:r>
              <a:rPr lang="en-US" altLang="en-US" sz="4400" b="1">
                <a:solidFill>
                  <a:schemeClr val="bg2"/>
                </a:solidFill>
                <a:latin typeface="Cambria Math" panose="02040503050406030204" pitchFamily="18" charset="0"/>
              </a:rPr>
              <a:t>𝛩</a:t>
            </a:r>
            <a:r>
              <a:rPr lang="en-US" altLang="en-US" sz="4400" b="1">
                <a:solidFill>
                  <a:schemeClr val="bg2"/>
                </a:solidFill>
              </a:rPr>
              <a:t>(n</a:t>
            </a:r>
            <a:r>
              <a:rPr lang="en-US" altLang="en-US" sz="4400" b="1" baseline="30000">
                <a:solidFill>
                  <a:schemeClr val="bg2"/>
                </a:solidFill>
              </a:rPr>
              <a:t>3</a:t>
            </a:r>
            <a:r>
              <a:rPr lang="en-US" altLang="en-US" sz="4400" b="1">
                <a:solidFill>
                  <a:schemeClr val="bg2"/>
                </a:solidFill>
              </a:rPr>
              <a:t>).</a:t>
            </a:r>
          </a:p>
          <a:p>
            <a:pPr eaLnBrk="1" hangingPunct="1"/>
            <a:r>
              <a:rPr lang="en-US" altLang="en-US" sz="4400" b="1">
                <a:solidFill>
                  <a:schemeClr val="bg2"/>
                </a:solidFill>
              </a:rPr>
              <a:t>Not good enough. Too many redundant calculations. </a:t>
            </a:r>
            <a:endParaRPr lang="th-TH" altLang="en-US" sz="4400" b="1">
              <a:solidFill>
                <a:schemeClr val="bg2"/>
              </a:solidFill>
            </a:endParaRPr>
          </a:p>
          <a:p>
            <a:pPr lvl="1" eaLnBrk="1" hangingPunct="1"/>
            <a:r>
              <a:rPr lang="en-US" altLang="en-US" sz="3600" b="1">
                <a:solidFill>
                  <a:schemeClr val="bg2"/>
                </a:solidFill>
                <a:latin typeface="Angsana New" panose="02020603050405020304" pitchFamily="18" charset="-34"/>
              </a:rPr>
              <a:t>Example: If we have added elements from index 0 to 2, when we add elements from index 0 to 3, we should not start the addition from scratch. This is redundant calculation.</a:t>
            </a:r>
            <a:endParaRPr lang="th-TH" altLang="en-US" sz="3600" b="1">
              <a:solidFill>
                <a:schemeClr val="bg2"/>
              </a:solidFill>
              <a:latin typeface="Angsana New" panose="02020603050405020304" pitchFamily="18" charset="-34"/>
            </a:endParaRPr>
          </a:p>
        </p:txBody>
      </p:sp>
      <p:sp>
        <p:nvSpPr>
          <p:cNvPr id="78852"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600" b="1">
                <a:solidFill>
                  <a:schemeClr val="tx2"/>
                </a:solidFill>
                <a:latin typeface="Times New Roman" panose="02020603050405020304" pitchFamily="18" charset="0"/>
              </a:rPr>
              <a:t>Solving</a:t>
            </a:r>
            <a:r>
              <a:rPr kumimoji="0" lang="th-TH" altLang="en-US" sz="3600" b="1">
                <a:solidFill>
                  <a:schemeClr val="tx2"/>
                </a:solidFill>
                <a:latin typeface="Times New Roman" panose="02020603050405020304" pitchFamily="18" charset="0"/>
              </a:rPr>
              <a:t> </a:t>
            </a:r>
            <a:r>
              <a:rPr kumimoji="0" lang="en-US" altLang="en-US" sz="3600" b="1">
                <a:solidFill>
                  <a:schemeClr val="tx2"/>
                </a:solidFill>
                <a:latin typeface="Times New Roman" panose="02020603050405020304" pitchFamily="18" charset="0"/>
              </a:rPr>
              <a:t>max sub sum: 1st method(cont.)</a:t>
            </a:r>
            <a:endParaRPr kumimoji="0" lang="th-TH" altLang="en-US" sz="3600" b="1">
              <a:solidFill>
                <a:schemeClr val="tx2"/>
              </a:solidFill>
              <a:latin typeface="Times New Roman" panose="02020603050405020304" pitchFamily="18"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3ACDB76-1235-4782-B6E8-0A0D687818EE}" type="slidenum">
              <a:rPr lang="en-US" altLang="en-US" sz="1400" smtClean="0">
                <a:cs typeface="Arial" panose="020B0604020202020204" pitchFamily="34" charset="0"/>
              </a:rPr>
              <a:pPr>
                <a:spcBef>
                  <a:spcPct val="0"/>
                </a:spcBef>
                <a:buClrTx/>
                <a:buSzTx/>
                <a:buFontTx/>
                <a:buNone/>
              </a:pPr>
              <a:t>46</a:t>
            </a:fld>
            <a:endParaRPr lang="en-US" altLang="en-US" sz="1400">
              <a:cs typeface="Arial" panose="020B0604020202020204" pitchFamily="34" charset="0"/>
            </a:endParaRPr>
          </a:p>
        </p:txBody>
      </p:sp>
      <p:sp>
        <p:nvSpPr>
          <p:cNvPr id="80899" name="Rectangle 3"/>
          <p:cNvSpPr>
            <a:spLocks noGrp="1" noChangeArrowheads="1"/>
          </p:cNvSpPr>
          <p:nvPr>
            <p:ph type="body" idx="1"/>
          </p:nvPr>
        </p:nvSpPr>
        <p:spPr>
          <a:xfrm>
            <a:off x="381000" y="762000"/>
            <a:ext cx="8534400" cy="5334000"/>
          </a:xfrm>
        </p:spPr>
        <p:txBody>
          <a:bodyPr/>
          <a:lstStyle/>
          <a:p>
            <a:pPr eaLnBrk="1" hangingPunct="1">
              <a:lnSpc>
                <a:spcPct val="90000"/>
              </a:lnSpc>
              <a:buFont typeface="Wingdings" panose="05000000000000000000" pitchFamily="2" charset="2"/>
              <a:buNone/>
            </a:pPr>
            <a:r>
              <a:rPr lang="en-US" altLang="en-US" sz="2400">
                <a:cs typeface="Courier New" panose="02070309020205020404" pitchFamily="49" charset="0"/>
              </a:rPr>
              <a:t>1: </a:t>
            </a:r>
            <a:r>
              <a:rPr lang="en-US" altLang="en-US" sz="2400">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int maxSubSum02 (int [] a) {</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2: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int maxSum = 0;</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3: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for (int i = 0; i &lt; a.length; i++) {</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4: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int theSum = 0;</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5: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for (int j = i; j &lt; a.length; j++) {</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6: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theSum += a[j];</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7: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a:t>
            </a:r>
            <a:r>
              <a:rPr lang="th-TH" altLang="en-US" sz="2400">
                <a:solidFill>
                  <a:schemeClr val="bg2"/>
                </a:solidFill>
                <a:cs typeface="Courier New" panose="02070309020205020404" pitchFamily="49" charset="0"/>
              </a:rPr>
              <a:t>		</a:t>
            </a:r>
            <a:r>
              <a:rPr lang="en-US" altLang="en-US" sz="2400">
                <a:solidFill>
                  <a:schemeClr val="bg2"/>
                </a:solidFill>
                <a:cs typeface="Courier New" panose="02070309020205020404" pitchFamily="49" charset="0"/>
              </a:rPr>
              <a:t>if (theSum &gt; maxSum) {</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8: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maxSum = theSum;                       </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9: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a:t>
            </a:r>
            <a:r>
              <a:rPr lang="th-TH" altLang="en-US" sz="2400">
                <a:solidFill>
                  <a:schemeClr val="bg2"/>
                </a:solidFill>
                <a:cs typeface="Courier New" panose="02070309020205020404" pitchFamily="49" charset="0"/>
              </a:rPr>
              <a:t>  </a:t>
            </a:r>
            <a:r>
              <a:rPr lang="en-US" altLang="en-US" sz="2400">
                <a:solidFill>
                  <a:schemeClr val="bg2"/>
                </a:solidFill>
                <a:cs typeface="Courier New" panose="02070309020205020404" pitchFamily="49" charset="0"/>
              </a:rPr>
              <a:t>}</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10: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11: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12: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cs typeface="Courier New" panose="02070309020205020404" pitchFamily="49" charset="0"/>
              </a:rPr>
              <a:t> 	return maxSum;</a:t>
            </a:r>
          </a:p>
          <a:p>
            <a:pPr eaLnBrk="1" hangingPunct="1">
              <a:lnSpc>
                <a:spcPct val="90000"/>
              </a:lnSpc>
              <a:buFont typeface="Wingdings" panose="05000000000000000000" pitchFamily="2" charset="2"/>
              <a:buNone/>
            </a:pPr>
            <a:r>
              <a:rPr lang="en-US" altLang="en-US" sz="2400">
                <a:solidFill>
                  <a:schemeClr val="bg2"/>
                </a:solidFill>
                <a:cs typeface="Courier New" panose="02070309020205020404" pitchFamily="49" charset="0"/>
              </a:rPr>
              <a:t>13: </a:t>
            </a:r>
            <a:r>
              <a:rPr lang="en-US" altLang="en-US" sz="2400">
                <a:solidFill>
                  <a:schemeClr val="bg2"/>
                </a:solidFill>
                <a:latin typeface="Times New Roman" panose="02020603050405020304" pitchFamily="18" charset="0"/>
                <a:cs typeface="Courier New" panose="02070309020205020404" pitchFamily="49" charset="0"/>
              </a:rPr>
              <a:t>  </a:t>
            </a:r>
            <a:r>
              <a:rPr lang="en-US" altLang="en-US" sz="2400">
                <a:solidFill>
                  <a:schemeClr val="bg2"/>
                </a:solidFill>
                <a:latin typeface="Times New Roman" panose="02020603050405020304" pitchFamily="18" charset="0"/>
                <a:cs typeface="Times New Roman" panose="02020603050405020304" pitchFamily="18" charset="0"/>
              </a:rPr>
              <a:t>           </a:t>
            </a:r>
            <a:r>
              <a:rPr lang="en-US" altLang="en-US" sz="2400">
                <a:solidFill>
                  <a:schemeClr val="bg2"/>
                </a:solidFill>
                <a:cs typeface="Times New Roman" panose="02020603050405020304" pitchFamily="18" charset="0"/>
              </a:rPr>
              <a:t>}</a:t>
            </a:r>
          </a:p>
          <a:p>
            <a:pPr eaLnBrk="1" hangingPunct="1">
              <a:lnSpc>
                <a:spcPct val="90000"/>
              </a:lnSpc>
              <a:buFont typeface="Wingdings" panose="05000000000000000000" pitchFamily="2" charset="2"/>
              <a:buNone/>
            </a:pPr>
            <a:endParaRPr lang="th-TH" altLang="en-US" sz="2400"/>
          </a:p>
        </p:txBody>
      </p:sp>
      <p:sp>
        <p:nvSpPr>
          <p:cNvPr id="80900"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600" b="1">
                <a:solidFill>
                  <a:schemeClr val="tx2"/>
                </a:solidFill>
                <a:latin typeface="Times New Roman" panose="02020603050405020304" pitchFamily="18" charset="0"/>
              </a:rPr>
              <a:t>Solving</a:t>
            </a:r>
            <a:r>
              <a:rPr kumimoji="0" lang="th-TH" altLang="en-US" sz="3600" b="1">
                <a:solidFill>
                  <a:schemeClr val="tx2"/>
                </a:solidFill>
                <a:latin typeface="Times New Roman" panose="02020603050405020304" pitchFamily="18" charset="0"/>
              </a:rPr>
              <a:t> </a:t>
            </a:r>
            <a:r>
              <a:rPr kumimoji="0" lang="en-US" altLang="en-US" sz="3600" b="1">
                <a:solidFill>
                  <a:schemeClr val="tx2"/>
                </a:solidFill>
                <a:latin typeface="Times New Roman" panose="02020603050405020304" pitchFamily="18" charset="0"/>
              </a:rPr>
              <a:t>max sub sum: 2</a:t>
            </a:r>
            <a:r>
              <a:rPr kumimoji="0" lang="en-US" altLang="en-US" sz="3600" b="1" baseline="30000">
                <a:solidFill>
                  <a:schemeClr val="tx2"/>
                </a:solidFill>
                <a:latin typeface="Times New Roman" panose="02020603050405020304" pitchFamily="18" charset="0"/>
              </a:rPr>
              <a:t>nd</a:t>
            </a:r>
            <a:r>
              <a:rPr kumimoji="0" lang="en-US" altLang="en-US" sz="3600" b="1">
                <a:solidFill>
                  <a:schemeClr val="tx2"/>
                </a:solidFill>
                <a:latin typeface="Times New Roman" panose="02020603050405020304" pitchFamily="18" charset="0"/>
              </a:rPr>
              <a:t> method</a:t>
            </a:r>
            <a:endParaRPr kumimoji="0" lang="th-TH" altLang="en-US" sz="3600" b="1">
              <a:solidFill>
                <a:schemeClr val="tx2"/>
              </a:solidFill>
              <a:latin typeface="Times New Roman" panose="02020603050405020304" pitchFamily="18" charset="0"/>
            </a:endParaRPr>
          </a:p>
        </p:txBody>
      </p:sp>
      <p:sp>
        <p:nvSpPr>
          <p:cNvPr id="80901" name="Line 5"/>
          <p:cNvSpPr>
            <a:spLocks noChangeShapeType="1"/>
          </p:cNvSpPr>
          <p:nvPr/>
        </p:nvSpPr>
        <p:spPr bwMode="auto">
          <a:xfrm flipV="1">
            <a:off x="5715000" y="1295400"/>
            <a:ext cx="990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2" name="Text Box 6"/>
          <p:cNvSpPr txBox="1">
            <a:spLocks noChangeArrowheads="1"/>
          </p:cNvSpPr>
          <p:nvPr/>
        </p:nvSpPr>
        <p:spPr bwMode="auto">
          <a:xfrm>
            <a:off x="6781800" y="990600"/>
            <a:ext cx="167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3200">
                <a:latin typeface="Times New Roman" panose="02020603050405020304" pitchFamily="18" charset="0"/>
              </a:rPr>
              <a:t>Starting position</a:t>
            </a:r>
            <a:endParaRPr kumimoji="0" lang="th-TH" altLang="en-US" sz="3200">
              <a:latin typeface="Times New Roman" panose="02020603050405020304" pitchFamily="18" charset="0"/>
            </a:endParaRPr>
          </a:p>
        </p:txBody>
      </p:sp>
      <p:sp>
        <p:nvSpPr>
          <p:cNvPr id="80903" name="Freeform 7"/>
          <p:cNvSpPr>
            <a:spLocks/>
          </p:cNvSpPr>
          <p:nvPr/>
        </p:nvSpPr>
        <p:spPr bwMode="auto">
          <a:xfrm>
            <a:off x="2547938" y="2454275"/>
            <a:ext cx="511175" cy="2266950"/>
          </a:xfrm>
          <a:custGeom>
            <a:avLst/>
            <a:gdLst>
              <a:gd name="T0" fmla="*/ 2147483646 w 321"/>
              <a:gd name="T1" fmla="*/ 2147483646 h 1428"/>
              <a:gd name="T2" fmla="*/ 2147483646 w 321"/>
              <a:gd name="T3" fmla="*/ 2147483646 h 1428"/>
              <a:gd name="T4" fmla="*/ 2147483646 w 321"/>
              <a:gd name="T5" fmla="*/ 2147483646 h 1428"/>
              <a:gd name="T6" fmla="*/ 2147483646 w 321"/>
              <a:gd name="T7" fmla="*/ 2147483646 h 1428"/>
              <a:gd name="T8" fmla="*/ 0 w 321"/>
              <a:gd name="T9" fmla="*/ 2147483646 h 1428"/>
              <a:gd name="T10" fmla="*/ 2147483646 w 321"/>
              <a:gd name="T11" fmla="*/ 2147483646 h 1428"/>
              <a:gd name="T12" fmla="*/ 2147483646 w 321"/>
              <a:gd name="T13" fmla="*/ 2147483646 h 1428"/>
              <a:gd name="T14" fmla="*/ 2147483646 w 321"/>
              <a:gd name="T15" fmla="*/ 2147483646 h 1428"/>
              <a:gd name="T16" fmla="*/ 2147483646 w 321"/>
              <a:gd name="T17" fmla="*/ 2147483646 h 1428"/>
              <a:gd name="T18" fmla="*/ 2147483646 w 321"/>
              <a:gd name="T19" fmla="*/ 2147483646 h 1428"/>
              <a:gd name="T20" fmla="*/ 2147483646 w 321"/>
              <a:gd name="T21" fmla="*/ 2147483646 h 1428"/>
              <a:gd name="T22" fmla="*/ 2147483646 w 321"/>
              <a:gd name="T23" fmla="*/ 2147483646 h 14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1"/>
              <a:gd name="T37" fmla="*/ 0 h 1428"/>
              <a:gd name="T38" fmla="*/ 321 w 321"/>
              <a:gd name="T39" fmla="*/ 1428 h 14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1" h="1428">
                <a:moveTo>
                  <a:pt x="265" y="12"/>
                </a:moveTo>
                <a:cubicBezTo>
                  <a:pt x="166" y="19"/>
                  <a:pt x="135" y="0"/>
                  <a:pt x="76" y="59"/>
                </a:cubicBezTo>
                <a:cubicBezTo>
                  <a:pt x="43" y="156"/>
                  <a:pt x="79" y="299"/>
                  <a:pt x="66" y="418"/>
                </a:cubicBezTo>
                <a:cubicBezTo>
                  <a:pt x="63" y="443"/>
                  <a:pt x="72" y="473"/>
                  <a:pt x="57" y="494"/>
                </a:cubicBezTo>
                <a:cubicBezTo>
                  <a:pt x="46" y="510"/>
                  <a:pt x="0" y="512"/>
                  <a:pt x="0" y="512"/>
                </a:cubicBezTo>
                <a:cubicBezTo>
                  <a:pt x="6" y="522"/>
                  <a:pt x="10" y="534"/>
                  <a:pt x="19" y="541"/>
                </a:cubicBezTo>
                <a:cubicBezTo>
                  <a:pt x="66" y="579"/>
                  <a:pt x="35" y="514"/>
                  <a:pt x="57" y="579"/>
                </a:cubicBezTo>
                <a:cubicBezTo>
                  <a:pt x="69" y="778"/>
                  <a:pt x="94" y="975"/>
                  <a:pt x="114" y="1173"/>
                </a:cubicBezTo>
                <a:cubicBezTo>
                  <a:pt x="115" y="1187"/>
                  <a:pt x="145" y="1319"/>
                  <a:pt x="161" y="1334"/>
                </a:cubicBezTo>
                <a:cubicBezTo>
                  <a:pt x="168" y="1341"/>
                  <a:pt x="180" y="1340"/>
                  <a:pt x="189" y="1343"/>
                </a:cubicBezTo>
                <a:cubicBezTo>
                  <a:pt x="221" y="1391"/>
                  <a:pt x="198" y="1366"/>
                  <a:pt x="265" y="1410"/>
                </a:cubicBezTo>
                <a:cubicBezTo>
                  <a:pt x="281" y="1421"/>
                  <a:pt x="321" y="1428"/>
                  <a:pt x="321" y="14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04" name="Text Box 8"/>
          <p:cNvSpPr txBox="1">
            <a:spLocks noChangeArrowheads="1"/>
          </p:cNvSpPr>
          <p:nvPr/>
        </p:nvSpPr>
        <p:spPr bwMode="auto">
          <a:xfrm>
            <a:off x="914400" y="2362200"/>
            <a:ext cx="161766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latin typeface="Times New Roman" panose="02020603050405020304" pitchFamily="18" charset="0"/>
              </a:rPr>
              <a:t>Do the addition from the starting position and collect the result.</a:t>
            </a:r>
            <a:endParaRPr kumimoji="0" lang="th-TH" altLang="en-US" sz="2400">
              <a:latin typeface="Times New Roman" panose="02020603050405020304" pitchFamily="18" charset="0"/>
            </a:endParaRPr>
          </a:p>
        </p:txBody>
      </p:sp>
      <p:sp>
        <p:nvSpPr>
          <p:cNvPr id="80905" name="Text Box 9"/>
          <p:cNvSpPr txBox="1">
            <a:spLocks noChangeArrowheads="1"/>
          </p:cNvSpPr>
          <p:nvPr/>
        </p:nvSpPr>
        <p:spPr bwMode="auto">
          <a:xfrm>
            <a:off x="5867400" y="4548188"/>
            <a:ext cx="1981200" cy="7080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4000" b="1">
                <a:solidFill>
                  <a:schemeClr val="bg2"/>
                </a:solidFill>
                <a:latin typeface="Cambria Math" panose="02040503050406030204" pitchFamily="18" charset="0"/>
              </a:rPr>
              <a:t>𝛩</a:t>
            </a:r>
            <a:r>
              <a:rPr kumimoji="0" lang="en-US" altLang="en-US" sz="4000" b="1">
                <a:solidFill>
                  <a:schemeClr val="bg2"/>
                </a:solidFill>
                <a:latin typeface="Times New Roman" panose="02020603050405020304" pitchFamily="18" charset="0"/>
              </a:rPr>
              <a:t>(n</a:t>
            </a:r>
            <a:r>
              <a:rPr kumimoji="0" lang="en-US" altLang="en-US" sz="4000" b="1" baseline="30000">
                <a:solidFill>
                  <a:schemeClr val="bg2"/>
                </a:solidFill>
                <a:latin typeface="Times New Roman" panose="02020603050405020304" pitchFamily="18" charset="0"/>
              </a:rPr>
              <a:t>2</a:t>
            </a:r>
            <a:r>
              <a:rPr kumimoji="0" lang="en-US" altLang="en-US" sz="4000" b="1">
                <a:solidFill>
                  <a:schemeClr val="bg2"/>
                </a:solidFill>
                <a:latin typeface="Times New Roman" panose="02020603050405020304" pitchFamily="18" charset="0"/>
              </a:rPr>
              <a:t>)</a:t>
            </a:r>
            <a:endParaRPr kumimoji="0" lang="th-TH" altLang="en-US" sz="4000" b="1">
              <a:solidFill>
                <a:schemeClr val="bg2"/>
              </a:solidFill>
              <a:latin typeface="Times New Roman" panose="02020603050405020304" pitchFamily="18" charset="0"/>
            </a:endParaRPr>
          </a:p>
        </p:txBody>
      </p:sp>
      <p:sp>
        <p:nvSpPr>
          <p:cNvPr id="11"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pPr>
              <a:defRPr/>
            </a:pPr>
            <a:r>
              <a:rPr lang="en-US"/>
              <a:t>Vishnu Kotrajaras, PhD.</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CF53012-A487-4D96-9D66-10C0921A3984}" type="slidenum">
              <a:rPr lang="en-US" altLang="en-US" sz="1400" smtClean="0">
                <a:cs typeface="Arial" panose="020B0604020202020204" pitchFamily="34" charset="0"/>
              </a:rPr>
              <a:pPr>
                <a:spcBef>
                  <a:spcPct val="0"/>
                </a:spcBef>
                <a:buClrTx/>
                <a:buSzTx/>
                <a:buFontTx/>
                <a:buNone/>
              </a:pPr>
              <a:t>47</a:t>
            </a:fld>
            <a:endParaRPr lang="en-US" altLang="en-US" sz="1400">
              <a:cs typeface="Arial" panose="020B0604020202020204" pitchFamily="34" charset="0"/>
            </a:endParaRPr>
          </a:p>
        </p:txBody>
      </p:sp>
      <p:sp>
        <p:nvSpPr>
          <p:cNvPr id="82948" name="Rectangle 6"/>
          <p:cNvSpPr>
            <a:spLocks noChangeArrowheads="1"/>
          </p:cNvSpPr>
          <p:nvPr/>
        </p:nvSpPr>
        <p:spPr bwMode="auto">
          <a:xfrm>
            <a:off x="381000" y="762000"/>
            <a:ext cx="8305800" cy="579120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latin typeface="Times New Roman" panose="02020603050405020304" pitchFamily="18" charset="0"/>
            </a:endParaRPr>
          </a:p>
        </p:txBody>
      </p:sp>
      <p:sp>
        <p:nvSpPr>
          <p:cNvPr id="82949" name="Text Box 8"/>
          <p:cNvSpPr txBox="1">
            <a:spLocks noChangeArrowheads="1"/>
          </p:cNvSpPr>
          <p:nvPr/>
        </p:nvSpPr>
        <p:spPr bwMode="auto">
          <a:xfrm>
            <a:off x="2887663" y="849313"/>
            <a:ext cx="909637" cy="75088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600">
                <a:latin typeface="Angsana New" panose="02020603050405020304" pitchFamily="18" charset="-34"/>
                <a:cs typeface="Times New Roman" panose="02020603050405020304" pitchFamily="18" charset="0"/>
              </a:rPr>
              <a:t>-2</a:t>
            </a:r>
          </a:p>
        </p:txBody>
      </p:sp>
      <p:sp>
        <p:nvSpPr>
          <p:cNvPr id="82950" name="Text Box 9"/>
          <p:cNvSpPr txBox="1">
            <a:spLocks noChangeArrowheads="1"/>
          </p:cNvSpPr>
          <p:nvPr/>
        </p:nvSpPr>
        <p:spPr bwMode="auto">
          <a:xfrm>
            <a:off x="3797300" y="849313"/>
            <a:ext cx="909638" cy="75088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600">
                <a:latin typeface="Angsana New" panose="02020603050405020304" pitchFamily="18" charset="-34"/>
                <a:cs typeface="Times New Roman" panose="02020603050405020304" pitchFamily="18" charset="0"/>
              </a:rPr>
              <a:t>11</a:t>
            </a:r>
          </a:p>
        </p:txBody>
      </p:sp>
      <p:sp>
        <p:nvSpPr>
          <p:cNvPr id="82951" name="Text Box 10"/>
          <p:cNvSpPr txBox="1">
            <a:spLocks noChangeArrowheads="1"/>
          </p:cNvSpPr>
          <p:nvPr/>
        </p:nvSpPr>
        <p:spPr bwMode="auto">
          <a:xfrm>
            <a:off x="4706938" y="849313"/>
            <a:ext cx="911225" cy="75088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600">
                <a:latin typeface="Angsana New" panose="02020603050405020304" pitchFamily="18" charset="-34"/>
                <a:cs typeface="Times New Roman" panose="02020603050405020304" pitchFamily="18" charset="0"/>
              </a:rPr>
              <a:t>-6</a:t>
            </a:r>
          </a:p>
        </p:txBody>
      </p:sp>
      <p:sp>
        <p:nvSpPr>
          <p:cNvPr id="82952" name="Text Box 11"/>
          <p:cNvSpPr txBox="1">
            <a:spLocks noChangeArrowheads="1"/>
          </p:cNvSpPr>
          <p:nvPr/>
        </p:nvSpPr>
        <p:spPr bwMode="auto">
          <a:xfrm>
            <a:off x="5618163" y="849313"/>
            <a:ext cx="909637" cy="75088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600">
                <a:latin typeface="Angsana New" panose="02020603050405020304" pitchFamily="18" charset="-34"/>
                <a:cs typeface="Times New Roman" panose="02020603050405020304" pitchFamily="18" charset="0"/>
              </a:rPr>
              <a:t>4</a:t>
            </a:r>
          </a:p>
        </p:txBody>
      </p:sp>
      <p:grpSp>
        <p:nvGrpSpPr>
          <p:cNvPr id="82953" name="Group 12"/>
          <p:cNvGrpSpPr>
            <a:grpSpLocks/>
          </p:cNvGrpSpPr>
          <p:nvPr/>
        </p:nvGrpSpPr>
        <p:grpSpPr bwMode="auto">
          <a:xfrm>
            <a:off x="2887663" y="1536700"/>
            <a:ext cx="908050" cy="385763"/>
            <a:chOff x="4893" y="11183"/>
            <a:chExt cx="684" cy="264"/>
          </a:xfrm>
        </p:grpSpPr>
        <p:sp>
          <p:nvSpPr>
            <p:cNvPr id="82965" name="Line 13"/>
            <p:cNvSpPr>
              <a:spLocks noChangeShapeType="1"/>
            </p:cNvSpPr>
            <p:nvPr/>
          </p:nvSpPr>
          <p:spPr bwMode="auto">
            <a:xfrm>
              <a:off x="4893" y="11183"/>
              <a:ext cx="114" cy="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6" name="Line 14"/>
            <p:cNvSpPr>
              <a:spLocks noChangeShapeType="1"/>
            </p:cNvSpPr>
            <p:nvPr/>
          </p:nvSpPr>
          <p:spPr bwMode="auto">
            <a:xfrm flipH="1">
              <a:off x="5463" y="11183"/>
              <a:ext cx="114" cy="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967" name="Group 15"/>
            <p:cNvGrpSpPr>
              <a:grpSpLocks/>
            </p:cNvGrpSpPr>
            <p:nvPr/>
          </p:nvGrpSpPr>
          <p:grpSpPr bwMode="auto">
            <a:xfrm>
              <a:off x="5007" y="11333"/>
              <a:ext cx="456" cy="114"/>
              <a:chOff x="5007" y="11333"/>
              <a:chExt cx="456" cy="114"/>
            </a:xfrm>
          </p:grpSpPr>
          <p:sp>
            <p:nvSpPr>
              <p:cNvPr id="82968" name="Line 16"/>
              <p:cNvSpPr>
                <a:spLocks noChangeShapeType="1"/>
              </p:cNvSpPr>
              <p:nvPr/>
            </p:nvSpPr>
            <p:spPr bwMode="auto">
              <a:xfrm>
                <a:off x="5007" y="11333"/>
                <a:ext cx="1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9" name="Line 17"/>
              <p:cNvSpPr>
                <a:spLocks noChangeShapeType="1"/>
              </p:cNvSpPr>
              <p:nvPr/>
            </p:nvSpPr>
            <p:spPr bwMode="auto">
              <a:xfrm flipH="1">
                <a:off x="5292" y="11333"/>
                <a:ext cx="1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0" name="Line 18"/>
              <p:cNvSpPr>
                <a:spLocks noChangeShapeType="1"/>
              </p:cNvSpPr>
              <p:nvPr/>
            </p:nvSpPr>
            <p:spPr bwMode="auto">
              <a:xfrm>
                <a:off x="5178" y="11333"/>
                <a:ext cx="0" cy="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1" name="Line 19"/>
              <p:cNvSpPr>
                <a:spLocks noChangeShapeType="1"/>
              </p:cNvSpPr>
              <p:nvPr/>
            </p:nvSpPr>
            <p:spPr bwMode="auto">
              <a:xfrm flipH="1">
                <a:off x="5178" y="11333"/>
                <a:ext cx="114"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2" name="Line 20"/>
              <p:cNvSpPr>
                <a:spLocks noChangeShapeType="1"/>
              </p:cNvSpPr>
              <p:nvPr/>
            </p:nvSpPr>
            <p:spPr bwMode="auto">
              <a:xfrm>
                <a:off x="5178" y="11333"/>
                <a:ext cx="0"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2954" name="Oval 21"/>
          <p:cNvSpPr>
            <a:spLocks noChangeArrowheads="1"/>
          </p:cNvSpPr>
          <p:nvPr/>
        </p:nvSpPr>
        <p:spPr bwMode="auto">
          <a:xfrm>
            <a:off x="3541713" y="1673225"/>
            <a:ext cx="600075" cy="60960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latin typeface="Times New Roman" panose="02020603050405020304" pitchFamily="18" charset="0"/>
            </a:endParaRPr>
          </a:p>
        </p:txBody>
      </p:sp>
      <p:sp>
        <p:nvSpPr>
          <p:cNvPr id="82955" name="Line 22"/>
          <p:cNvSpPr>
            <a:spLocks noChangeShapeType="1"/>
          </p:cNvSpPr>
          <p:nvPr/>
        </p:nvSpPr>
        <p:spPr bwMode="auto">
          <a:xfrm>
            <a:off x="3795713" y="2282825"/>
            <a:ext cx="107950" cy="565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6" name="Oval 23"/>
          <p:cNvSpPr>
            <a:spLocks noChangeArrowheads="1"/>
          </p:cNvSpPr>
          <p:nvPr/>
        </p:nvSpPr>
        <p:spPr bwMode="auto">
          <a:xfrm>
            <a:off x="3795713" y="2763838"/>
            <a:ext cx="496887" cy="433387"/>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latin typeface="Times New Roman" panose="02020603050405020304" pitchFamily="18" charset="0"/>
            </a:endParaRPr>
          </a:p>
        </p:txBody>
      </p:sp>
      <p:sp>
        <p:nvSpPr>
          <p:cNvPr id="82957" name="Oval 24"/>
          <p:cNvSpPr>
            <a:spLocks noChangeArrowheads="1"/>
          </p:cNvSpPr>
          <p:nvPr/>
        </p:nvSpPr>
        <p:spPr bwMode="auto">
          <a:xfrm>
            <a:off x="5100638" y="2763838"/>
            <a:ext cx="393700" cy="433387"/>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latin typeface="Times New Roman" panose="02020603050405020304" pitchFamily="18" charset="0"/>
            </a:endParaRPr>
          </a:p>
        </p:txBody>
      </p:sp>
      <p:sp>
        <p:nvSpPr>
          <p:cNvPr id="82958" name="Oval 25"/>
          <p:cNvSpPr>
            <a:spLocks noChangeArrowheads="1"/>
          </p:cNvSpPr>
          <p:nvPr/>
        </p:nvSpPr>
        <p:spPr bwMode="auto">
          <a:xfrm>
            <a:off x="3644900" y="3890963"/>
            <a:ext cx="496888" cy="433387"/>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latin typeface="Times New Roman" panose="02020603050405020304" pitchFamily="18" charset="0"/>
            </a:endParaRPr>
          </a:p>
        </p:txBody>
      </p:sp>
      <p:sp>
        <p:nvSpPr>
          <p:cNvPr id="82959" name="Line 26"/>
          <p:cNvSpPr>
            <a:spLocks noChangeShapeType="1"/>
          </p:cNvSpPr>
          <p:nvPr/>
        </p:nvSpPr>
        <p:spPr bwMode="auto">
          <a:xfrm flipH="1">
            <a:off x="3903663" y="3101975"/>
            <a:ext cx="1316037" cy="7889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60" name="Oval 27"/>
          <p:cNvSpPr>
            <a:spLocks noChangeArrowheads="1"/>
          </p:cNvSpPr>
          <p:nvPr/>
        </p:nvSpPr>
        <p:spPr bwMode="auto">
          <a:xfrm>
            <a:off x="5219700" y="3890963"/>
            <a:ext cx="398463" cy="433387"/>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latin typeface="Times New Roman" panose="02020603050405020304" pitchFamily="18" charset="0"/>
            </a:endParaRPr>
          </a:p>
        </p:txBody>
      </p:sp>
      <p:sp>
        <p:nvSpPr>
          <p:cNvPr id="82961" name="Oval 28"/>
          <p:cNvSpPr>
            <a:spLocks noChangeArrowheads="1"/>
          </p:cNvSpPr>
          <p:nvPr/>
        </p:nvSpPr>
        <p:spPr bwMode="auto">
          <a:xfrm>
            <a:off x="3644900" y="4964113"/>
            <a:ext cx="496888" cy="45085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latin typeface="Times New Roman" panose="02020603050405020304" pitchFamily="18" charset="0"/>
            </a:endParaRPr>
          </a:p>
        </p:txBody>
      </p:sp>
      <p:sp>
        <p:nvSpPr>
          <p:cNvPr id="82962" name="Line 29"/>
          <p:cNvSpPr>
            <a:spLocks noChangeShapeType="1"/>
          </p:cNvSpPr>
          <p:nvPr/>
        </p:nvSpPr>
        <p:spPr bwMode="auto">
          <a:xfrm flipH="1">
            <a:off x="3903663" y="4192588"/>
            <a:ext cx="1400175" cy="771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63" name="Rectangle 3"/>
          <p:cNvSpPr>
            <a:spLocks noGrp="1" noChangeArrowheads="1"/>
          </p:cNvSpPr>
          <p:nvPr>
            <p:ph type="body" idx="1"/>
          </p:nvPr>
        </p:nvSpPr>
        <p:spPr>
          <a:xfrm>
            <a:off x="304800" y="1828800"/>
            <a:ext cx="8610600" cy="4267200"/>
          </a:xfrm>
        </p:spPr>
        <p:txBody>
          <a:bodyPr/>
          <a:lstStyle/>
          <a:p>
            <a:pPr eaLnBrk="1" hangingPunct="1">
              <a:buFont typeface="Wingdings" panose="05000000000000000000" pitchFamily="2" charset="2"/>
              <a:buNone/>
            </a:pPr>
            <a:r>
              <a:rPr lang="en-US" altLang="en-US">
                <a:solidFill>
                  <a:schemeClr val="bg2"/>
                </a:solidFill>
                <a:latin typeface="Angsana New" panose="02020603050405020304" pitchFamily="18" charset="-34"/>
              </a:rPr>
              <a:t>when i=0, j=0:	</a:t>
            </a:r>
            <a:r>
              <a:rPr lang="th-TH" altLang="en-US">
                <a:solidFill>
                  <a:schemeClr val="bg2"/>
                </a:solidFill>
                <a:latin typeface="Angsana New" panose="02020603050405020304" pitchFamily="18" charset="-34"/>
              </a:rPr>
              <a:t>          </a:t>
            </a:r>
            <a:r>
              <a:rPr lang="en-US" altLang="en-US" b="1">
                <a:solidFill>
                  <a:schemeClr val="bg2"/>
                </a:solidFill>
                <a:latin typeface="Angsana New" panose="02020603050405020304" pitchFamily="18" charset="-34"/>
              </a:rPr>
              <a:t>theSum</a:t>
            </a:r>
            <a:r>
              <a:rPr lang="en-US" altLang="en-US">
                <a:solidFill>
                  <a:schemeClr val="bg2"/>
                </a:solidFill>
                <a:latin typeface="Angsana New" panose="02020603050405020304" pitchFamily="18" charset="-34"/>
              </a:rPr>
              <a:t> = -2</a:t>
            </a:r>
            <a:r>
              <a:rPr lang="th-TH" altLang="en-US">
                <a:solidFill>
                  <a:schemeClr val="bg2"/>
                </a:solidFill>
                <a:latin typeface="Angsana New" panose="02020603050405020304" pitchFamily="18" charset="-34"/>
              </a:rPr>
              <a:t>	         </a:t>
            </a:r>
            <a:r>
              <a:rPr lang="en-US" altLang="en-US" b="1">
                <a:solidFill>
                  <a:schemeClr val="bg2"/>
                </a:solidFill>
                <a:latin typeface="Angsana New" panose="02020603050405020304" pitchFamily="18" charset="-34"/>
              </a:rPr>
              <a:t>maxSum</a:t>
            </a:r>
            <a:r>
              <a:rPr lang="en-US" altLang="en-US">
                <a:solidFill>
                  <a:schemeClr val="bg2"/>
                </a:solidFill>
                <a:latin typeface="Angsana New" panose="02020603050405020304" pitchFamily="18" charset="-34"/>
              </a:rPr>
              <a:t> = 0</a:t>
            </a:r>
            <a:endParaRPr lang="en-US" altLang="en-US">
              <a:solidFill>
                <a:schemeClr val="bg2"/>
              </a:solidFill>
              <a:cs typeface="Times New Roman" panose="02020603050405020304" pitchFamily="18" charset="0"/>
            </a:endParaRPr>
          </a:p>
          <a:p>
            <a:pPr eaLnBrk="1" hangingPunct="1">
              <a:buFont typeface="Wingdings" panose="05000000000000000000" pitchFamily="2" charset="2"/>
              <a:buNone/>
            </a:pPr>
            <a:r>
              <a:rPr lang="en-US" altLang="en-US">
                <a:solidFill>
                  <a:schemeClr val="bg2"/>
                </a:solidFill>
                <a:latin typeface="Times New Roman" panose="02020603050405020304" pitchFamily="18" charset="0"/>
                <a:cs typeface="Times New Roman" panose="02020603050405020304" pitchFamily="18" charset="0"/>
              </a:rPr>
              <a:t> </a:t>
            </a:r>
            <a:endParaRPr lang="en-US" altLang="en-US">
              <a:solidFill>
                <a:schemeClr val="bg2"/>
              </a:solidFill>
              <a:cs typeface="Times New Roman" panose="02020603050405020304" pitchFamily="18" charset="0"/>
            </a:endParaRPr>
          </a:p>
          <a:p>
            <a:pPr eaLnBrk="1" hangingPunct="1">
              <a:buFont typeface="Wingdings" panose="05000000000000000000" pitchFamily="2" charset="2"/>
              <a:buNone/>
            </a:pPr>
            <a:r>
              <a:rPr lang="en-US" altLang="en-US">
                <a:solidFill>
                  <a:schemeClr val="bg2"/>
                </a:solidFill>
                <a:latin typeface="Angsana New" panose="02020603050405020304" pitchFamily="18" charset="-34"/>
              </a:rPr>
              <a:t>when i=0, j=1:	</a:t>
            </a:r>
            <a:r>
              <a:rPr lang="th-TH" altLang="en-US">
                <a:solidFill>
                  <a:schemeClr val="bg2"/>
                </a:solidFill>
                <a:latin typeface="Angsana New" panose="02020603050405020304" pitchFamily="18" charset="-34"/>
              </a:rPr>
              <a:t>           </a:t>
            </a:r>
            <a:r>
              <a:rPr lang="en-US" altLang="en-US" b="1">
                <a:solidFill>
                  <a:schemeClr val="bg2"/>
                </a:solidFill>
                <a:latin typeface="Angsana New" panose="02020603050405020304" pitchFamily="18" charset="-34"/>
              </a:rPr>
              <a:t>theSum</a:t>
            </a:r>
            <a:r>
              <a:rPr lang="en-US" altLang="en-US">
                <a:solidFill>
                  <a:schemeClr val="bg2"/>
                </a:solidFill>
                <a:latin typeface="Angsana New" panose="02020603050405020304" pitchFamily="18" charset="-34"/>
              </a:rPr>
              <a:t> =   -2   + 11 =    9	   </a:t>
            </a:r>
            <a:r>
              <a:rPr lang="en-US" altLang="en-US" b="1">
                <a:solidFill>
                  <a:schemeClr val="bg2"/>
                </a:solidFill>
                <a:latin typeface="Angsana New" panose="02020603050405020304" pitchFamily="18" charset="-34"/>
              </a:rPr>
              <a:t>maxSum</a:t>
            </a:r>
            <a:r>
              <a:rPr lang="en-US" altLang="en-US">
                <a:solidFill>
                  <a:schemeClr val="bg2"/>
                </a:solidFill>
                <a:latin typeface="Angsana New" panose="02020603050405020304" pitchFamily="18" charset="-34"/>
              </a:rPr>
              <a:t> becomes 9.</a:t>
            </a:r>
            <a:endParaRPr lang="en-US" altLang="en-US">
              <a:solidFill>
                <a:schemeClr val="bg2"/>
              </a:solidFill>
              <a:cs typeface="Times New Roman" panose="02020603050405020304" pitchFamily="18" charset="0"/>
            </a:endParaRPr>
          </a:p>
          <a:p>
            <a:pPr eaLnBrk="1" hangingPunct="1">
              <a:buFont typeface="Wingdings" panose="05000000000000000000" pitchFamily="2" charset="2"/>
              <a:buNone/>
            </a:pPr>
            <a:r>
              <a:rPr lang="en-US" altLang="en-US">
                <a:solidFill>
                  <a:schemeClr val="bg2"/>
                </a:solidFill>
                <a:latin typeface="Times New Roman" panose="02020603050405020304" pitchFamily="18" charset="0"/>
              </a:rPr>
              <a:t> </a:t>
            </a:r>
            <a:endParaRPr lang="en-US" altLang="en-US">
              <a:solidFill>
                <a:schemeClr val="bg2"/>
              </a:solidFill>
              <a:cs typeface="Times New Roman" panose="02020603050405020304" pitchFamily="18" charset="0"/>
            </a:endParaRPr>
          </a:p>
          <a:p>
            <a:pPr eaLnBrk="1" hangingPunct="1">
              <a:buFont typeface="Wingdings" panose="05000000000000000000" pitchFamily="2" charset="2"/>
              <a:buNone/>
            </a:pPr>
            <a:r>
              <a:rPr lang="en-US" altLang="en-US">
                <a:solidFill>
                  <a:schemeClr val="bg2"/>
                </a:solidFill>
                <a:latin typeface="Angsana New" panose="02020603050405020304" pitchFamily="18" charset="-34"/>
              </a:rPr>
              <a:t>when i=0, j=2:	</a:t>
            </a:r>
            <a:r>
              <a:rPr lang="th-TH" altLang="en-US">
                <a:solidFill>
                  <a:schemeClr val="bg2"/>
                </a:solidFill>
                <a:latin typeface="Angsana New" panose="02020603050405020304" pitchFamily="18" charset="-34"/>
              </a:rPr>
              <a:t>         </a:t>
            </a:r>
            <a:r>
              <a:rPr lang="en-US" altLang="en-US" b="1">
                <a:solidFill>
                  <a:schemeClr val="bg2"/>
                </a:solidFill>
                <a:latin typeface="Angsana New" panose="02020603050405020304" pitchFamily="18" charset="-34"/>
              </a:rPr>
              <a:t>theSum</a:t>
            </a:r>
            <a:r>
              <a:rPr lang="en-US" altLang="en-US">
                <a:solidFill>
                  <a:schemeClr val="bg2"/>
                </a:solidFill>
                <a:latin typeface="Angsana New" panose="02020603050405020304" pitchFamily="18" charset="-34"/>
              </a:rPr>
              <a:t> =   9   +  (-6) =    </a:t>
            </a:r>
            <a:r>
              <a:rPr lang="th-TH" altLang="en-US">
                <a:solidFill>
                  <a:schemeClr val="bg2"/>
                </a:solidFill>
                <a:latin typeface="Angsana New" panose="02020603050405020304" pitchFamily="18" charset="-34"/>
              </a:rPr>
              <a:t> </a:t>
            </a:r>
            <a:r>
              <a:rPr lang="en-US" altLang="en-US">
                <a:solidFill>
                  <a:schemeClr val="bg2"/>
                </a:solidFill>
                <a:latin typeface="Angsana New" panose="02020603050405020304" pitchFamily="18" charset="-34"/>
              </a:rPr>
              <a:t>3	</a:t>
            </a:r>
            <a:r>
              <a:rPr lang="th-TH" altLang="en-US">
                <a:solidFill>
                  <a:schemeClr val="bg2"/>
                </a:solidFill>
                <a:latin typeface="Angsana New" panose="02020603050405020304" pitchFamily="18" charset="-34"/>
              </a:rPr>
              <a:t>   </a:t>
            </a:r>
            <a:r>
              <a:rPr lang="en-US" altLang="en-US" b="1">
                <a:solidFill>
                  <a:schemeClr val="bg2"/>
                </a:solidFill>
                <a:latin typeface="Angsana New" panose="02020603050405020304" pitchFamily="18" charset="-34"/>
              </a:rPr>
              <a:t>maxSum</a:t>
            </a:r>
            <a:r>
              <a:rPr lang="en-US" altLang="en-US">
                <a:solidFill>
                  <a:schemeClr val="bg2"/>
                </a:solidFill>
                <a:latin typeface="Angsana New" panose="02020603050405020304" pitchFamily="18" charset="-34"/>
              </a:rPr>
              <a:t> is still 9.</a:t>
            </a:r>
            <a:endParaRPr lang="en-US" altLang="en-US">
              <a:solidFill>
                <a:schemeClr val="bg2"/>
              </a:solidFill>
              <a:cs typeface="Times New Roman" panose="02020603050405020304" pitchFamily="18" charset="0"/>
            </a:endParaRPr>
          </a:p>
          <a:p>
            <a:pPr eaLnBrk="1" hangingPunct="1">
              <a:buFont typeface="Wingdings" panose="05000000000000000000" pitchFamily="2" charset="2"/>
              <a:buNone/>
            </a:pPr>
            <a:r>
              <a:rPr lang="en-US" altLang="en-US">
                <a:solidFill>
                  <a:schemeClr val="bg2"/>
                </a:solidFill>
                <a:latin typeface="Times New Roman" panose="02020603050405020304" pitchFamily="18" charset="0"/>
              </a:rPr>
              <a:t> </a:t>
            </a:r>
            <a:endParaRPr lang="en-US" altLang="en-US">
              <a:solidFill>
                <a:schemeClr val="bg2"/>
              </a:solidFill>
              <a:cs typeface="Times New Roman" panose="02020603050405020304" pitchFamily="18" charset="0"/>
            </a:endParaRPr>
          </a:p>
          <a:p>
            <a:pPr eaLnBrk="1" hangingPunct="1">
              <a:buFont typeface="Wingdings" panose="05000000000000000000" pitchFamily="2" charset="2"/>
              <a:buNone/>
            </a:pPr>
            <a:r>
              <a:rPr lang="en-US" altLang="en-US">
                <a:solidFill>
                  <a:schemeClr val="bg2"/>
                </a:solidFill>
                <a:latin typeface="Angsana New" panose="02020603050405020304" pitchFamily="18" charset="-34"/>
              </a:rPr>
              <a:t>when i=0, j=3:	</a:t>
            </a:r>
            <a:r>
              <a:rPr lang="th-TH" altLang="en-US">
                <a:solidFill>
                  <a:schemeClr val="bg2"/>
                </a:solidFill>
                <a:latin typeface="Angsana New" panose="02020603050405020304" pitchFamily="18" charset="-34"/>
              </a:rPr>
              <a:t>         </a:t>
            </a:r>
            <a:r>
              <a:rPr lang="en-US" altLang="en-US" b="1">
                <a:solidFill>
                  <a:schemeClr val="bg2"/>
                </a:solidFill>
                <a:latin typeface="Angsana New" panose="02020603050405020304" pitchFamily="18" charset="-34"/>
              </a:rPr>
              <a:t>theSum</a:t>
            </a:r>
            <a:r>
              <a:rPr lang="en-US" altLang="en-US">
                <a:solidFill>
                  <a:schemeClr val="bg2"/>
                </a:solidFill>
                <a:latin typeface="Angsana New" panose="02020603050405020304" pitchFamily="18" charset="-34"/>
              </a:rPr>
              <a:t> =   3   + 4		</a:t>
            </a:r>
            <a:r>
              <a:rPr lang="th-TH" altLang="en-US">
                <a:solidFill>
                  <a:schemeClr val="bg2"/>
                </a:solidFill>
                <a:latin typeface="Angsana New" panose="02020603050405020304" pitchFamily="18" charset="-34"/>
              </a:rPr>
              <a:t>   </a:t>
            </a:r>
            <a:r>
              <a:rPr lang="en-US" altLang="en-US" b="1">
                <a:solidFill>
                  <a:schemeClr val="bg2"/>
                </a:solidFill>
                <a:latin typeface="Angsana New" panose="02020603050405020304" pitchFamily="18" charset="-34"/>
              </a:rPr>
              <a:t>maxSum</a:t>
            </a:r>
            <a:r>
              <a:rPr lang="en-US" altLang="en-US">
                <a:solidFill>
                  <a:schemeClr val="bg2"/>
                </a:solidFill>
                <a:latin typeface="Angsana New" panose="02020603050405020304" pitchFamily="18" charset="-34"/>
              </a:rPr>
              <a:t> is still 9.</a:t>
            </a:r>
          </a:p>
        </p:txBody>
      </p:sp>
      <p:sp>
        <p:nvSpPr>
          <p:cNvPr id="82964"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600" b="1">
                <a:solidFill>
                  <a:schemeClr val="tx2"/>
                </a:solidFill>
                <a:latin typeface="Times New Roman" panose="02020603050405020304" pitchFamily="18" charset="0"/>
              </a:rPr>
              <a:t>Solving</a:t>
            </a:r>
            <a:r>
              <a:rPr kumimoji="0" lang="th-TH" altLang="en-US" sz="3600" b="1">
                <a:solidFill>
                  <a:schemeClr val="tx2"/>
                </a:solidFill>
                <a:latin typeface="Times New Roman" panose="02020603050405020304" pitchFamily="18" charset="0"/>
              </a:rPr>
              <a:t> </a:t>
            </a:r>
            <a:r>
              <a:rPr kumimoji="0" lang="en-US" altLang="en-US" sz="3600" b="1">
                <a:solidFill>
                  <a:schemeClr val="tx2"/>
                </a:solidFill>
                <a:latin typeface="Times New Roman" panose="02020603050405020304" pitchFamily="18" charset="0"/>
              </a:rPr>
              <a:t>max sub sum: 2nd method(cont.)</a:t>
            </a:r>
            <a:endParaRPr kumimoji="0" lang="th-TH" altLang="en-US" sz="3600" b="1">
              <a:solidFill>
                <a:schemeClr val="tx2"/>
              </a:solidFill>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8A91C59E-9F3F-48CB-B72F-F7DF08C4D7C6}" type="slidenum">
              <a:rPr lang="en-US" altLang="en-US" sz="1400" smtClean="0">
                <a:cs typeface="Arial" panose="020B0604020202020204" pitchFamily="34" charset="0"/>
              </a:rPr>
              <a:pPr>
                <a:spcBef>
                  <a:spcPct val="0"/>
                </a:spcBef>
                <a:buClrTx/>
                <a:buSzTx/>
                <a:buFontTx/>
                <a:buNone/>
              </a:pPr>
              <a:t>48</a:t>
            </a:fld>
            <a:endParaRPr lang="en-US" altLang="en-US" sz="1400">
              <a:cs typeface="Arial" panose="020B0604020202020204" pitchFamily="34" charset="0"/>
            </a:endParaRPr>
          </a:p>
        </p:txBody>
      </p:sp>
      <p:sp>
        <p:nvSpPr>
          <p:cNvPr id="84995" name="Rectangle 3"/>
          <p:cNvSpPr>
            <a:spLocks noGrp="1" noChangeArrowheads="1"/>
          </p:cNvSpPr>
          <p:nvPr>
            <p:ph type="body" idx="1"/>
          </p:nvPr>
        </p:nvSpPr>
        <p:spPr>
          <a:xfrm>
            <a:off x="304800" y="762000"/>
            <a:ext cx="8610600" cy="5334000"/>
          </a:xfrm>
        </p:spPr>
        <p:txBody>
          <a:bodyPr/>
          <a:lstStyle/>
          <a:p>
            <a:pPr eaLnBrk="1" hangingPunct="1"/>
            <a:r>
              <a:rPr lang="en-US" altLang="en-US" sz="4400" b="1">
                <a:solidFill>
                  <a:schemeClr val="bg2"/>
                </a:solidFill>
              </a:rPr>
              <a:t>Use divide and conquer</a:t>
            </a:r>
          </a:p>
          <a:p>
            <a:pPr eaLnBrk="1" hangingPunct="1"/>
            <a:r>
              <a:rPr lang="en-US" altLang="en-US" sz="4400" b="1">
                <a:solidFill>
                  <a:schemeClr val="bg2"/>
                </a:solidFill>
                <a:latin typeface="Angsana New" panose="02020603050405020304" pitchFamily="18" charset="-34"/>
              </a:rPr>
              <a:t>The result sequence maybe in</a:t>
            </a:r>
            <a:endParaRPr lang="en-US" altLang="en-US" sz="4400" b="1">
              <a:solidFill>
                <a:schemeClr val="bg2"/>
              </a:solidFill>
              <a:cs typeface="Times New Roman" panose="02020603050405020304" pitchFamily="18" charset="0"/>
            </a:endParaRPr>
          </a:p>
          <a:p>
            <a:pPr lvl="1" eaLnBrk="1" hangingPunct="1"/>
            <a:r>
              <a:rPr lang="en-US" altLang="en-US" sz="4400" b="1">
                <a:solidFill>
                  <a:schemeClr val="bg2"/>
                </a:solidFill>
                <a:latin typeface="Angsana New" panose="02020603050405020304" pitchFamily="18" charset="-34"/>
              </a:rPr>
              <a:t>The left half or the array, or</a:t>
            </a:r>
            <a:endParaRPr lang="en-US" altLang="en-US" sz="4400" b="1">
              <a:solidFill>
                <a:schemeClr val="bg2"/>
              </a:solidFill>
              <a:cs typeface="Times New Roman" panose="02020603050405020304" pitchFamily="18" charset="0"/>
            </a:endParaRPr>
          </a:p>
          <a:p>
            <a:pPr lvl="1" eaLnBrk="1" hangingPunct="1"/>
            <a:r>
              <a:rPr lang="en-US" altLang="en-US" sz="4400" b="1">
                <a:solidFill>
                  <a:schemeClr val="bg2"/>
                </a:solidFill>
                <a:latin typeface="Angsana New" panose="02020603050405020304" pitchFamily="18" charset="-34"/>
              </a:rPr>
              <a:t>The right half, or</a:t>
            </a:r>
            <a:endParaRPr lang="en-US" altLang="en-US" sz="4400" b="1">
              <a:solidFill>
                <a:schemeClr val="bg2"/>
              </a:solidFill>
              <a:cs typeface="Times New Roman" panose="02020603050405020304" pitchFamily="18" charset="0"/>
            </a:endParaRPr>
          </a:p>
          <a:p>
            <a:pPr lvl="1" eaLnBrk="1" hangingPunct="1"/>
            <a:r>
              <a:rPr lang="en-US" altLang="en-US" sz="4400" b="1">
                <a:solidFill>
                  <a:schemeClr val="bg2"/>
                </a:solidFill>
                <a:latin typeface="Angsana New" panose="02020603050405020304" pitchFamily="18" charset="-34"/>
              </a:rPr>
              <a:t>Lie between the left half and the right half. (its sequence contains the last element of the left half and the first element of the right half.)</a:t>
            </a:r>
            <a:r>
              <a:rPr lang="en-US" altLang="en-US" sz="4400" b="1">
                <a:solidFill>
                  <a:schemeClr val="bg2"/>
                </a:solidFill>
              </a:rPr>
              <a:t> </a:t>
            </a:r>
            <a:endParaRPr lang="th-TH" altLang="en-US" sz="4400" b="1">
              <a:solidFill>
                <a:schemeClr val="bg2"/>
              </a:solidFill>
            </a:endParaRPr>
          </a:p>
        </p:txBody>
      </p:sp>
      <p:sp>
        <p:nvSpPr>
          <p:cNvPr id="84996"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600" b="1">
                <a:solidFill>
                  <a:schemeClr val="tx2"/>
                </a:solidFill>
                <a:latin typeface="Times New Roman" panose="02020603050405020304" pitchFamily="18" charset="0"/>
              </a:rPr>
              <a:t>Solving</a:t>
            </a:r>
            <a:r>
              <a:rPr kumimoji="0" lang="th-TH" altLang="en-US" sz="3600" b="1">
                <a:solidFill>
                  <a:schemeClr val="tx2"/>
                </a:solidFill>
                <a:latin typeface="Times New Roman" panose="02020603050405020304" pitchFamily="18" charset="0"/>
              </a:rPr>
              <a:t> </a:t>
            </a:r>
            <a:r>
              <a:rPr kumimoji="0" lang="en-US" altLang="en-US" sz="3600" b="1">
                <a:solidFill>
                  <a:schemeClr val="tx2"/>
                </a:solidFill>
                <a:latin typeface="Times New Roman" panose="02020603050405020304" pitchFamily="18" charset="0"/>
              </a:rPr>
              <a:t>max sub sum: 3</a:t>
            </a:r>
            <a:r>
              <a:rPr kumimoji="0" lang="en-US" altLang="en-US" sz="3600" b="1" baseline="30000">
                <a:solidFill>
                  <a:schemeClr val="tx2"/>
                </a:solidFill>
                <a:latin typeface="Times New Roman" panose="02020603050405020304" pitchFamily="18" charset="0"/>
              </a:rPr>
              <a:t>rd</a:t>
            </a:r>
            <a:r>
              <a:rPr kumimoji="0" lang="en-US" altLang="en-US" sz="3600" b="1">
                <a:solidFill>
                  <a:schemeClr val="tx2"/>
                </a:solidFill>
                <a:latin typeface="Times New Roman" panose="02020603050405020304" pitchFamily="18" charset="0"/>
              </a:rPr>
              <a:t> method</a:t>
            </a:r>
            <a:endParaRPr kumimoji="0" lang="th-TH" altLang="en-US" sz="3600" b="1">
              <a:solidFill>
                <a:schemeClr val="tx2"/>
              </a:solidFill>
              <a:latin typeface="Times New Roman" panose="02020603050405020304" pitchFamily="18" charset="0"/>
            </a:endParaRPr>
          </a:p>
          <a:p>
            <a:pPr algn="ctr" eaLnBrk="1" hangingPunct="1">
              <a:lnSpc>
                <a:spcPct val="70000"/>
              </a:lnSpc>
              <a:spcBef>
                <a:spcPct val="0"/>
              </a:spcBef>
              <a:buClrTx/>
              <a:buSzTx/>
              <a:buFontTx/>
              <a:buNone/>
            </a:pPr>
            <a:endParaRPr kumimoji="0" lang="th-TH" altLang="en-US" sz="3600" b="1">
              <a:solidFill>
                <a:schemeClr val="tx2"/>
              </a:solidFill>
              <a:latin typeface="Arial Narrow" panose="020B060602020203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99B4701-9C4C-42B4-A9CE-E1377B4B4D5D}" type="slidenum">
              <a:rPr lang="en-US" altLang="en-US" sz="1400" smtClean="0">
                <a:cs typeface="Arial" panose="020B0604020202020204" pitchFamily="34" charset="0"/>
              </a:rPr>
              <a:pPr>
                <a:spcBef>
                  <a:spcPct val="0"/>
                </a:spcBef>
                <a:buClrTx/>
                <a:buSzTx/>
                <a:buFontTx/>
                <a:buNone/>
              </a:pPr>
              <a:t>49</a:t>
            </a:fld>
            <a:endParaRPr lang="en-US" altLang="en-US" sz="1400">
              <a:cs typeface="Arial" panose="020B0604020202020204" pitchFamily="34" charset="0"/>
            </a:endParaRPr>
          </a:p>
        </p:txBody>
      </p:sp>
      <p:sp>
        <p:nvSpPr>
          <p:cNvPr id="87043" name="Rectangle 3"/>
          <p:cNvSpPr>
            <a:spLocks noGrp="1" noChangeArrowheads="1"/>
          </p:cNvSpPr>
          <p:nvPr>
            <p:ph type="body" idx="1"/>
          </p:nvPr>
        </p:nvSpPr>
        <p:spPr>
          <a:xfrm>
            <a:off x="304800" y="762000"/>
            <a:ext cx="8610600" cy="5334000"/>
          </a:xfrm>
        </p:spPr>
        <p:txBody>
          <a:bodyPr/>
          <a:lstStyle/>
          <a:p>
            <a:pPr eaLnBrk="1" hangingPunct="1">
              <a:buFont typeface="Wingdings" panose="05000000000000000000" pitchFamily="2" charset="2"/>
              <a:buNone/>
            </a:pPr>
            <a:endParaRPr lang="en-US" altLang="en-US">
              <a:cs typeface="Times New Roman" panose="02020603050405020304" pitchFamily="18" charset="0"/>
            </a:endParaRPr>
          </a:p>
          <a:p>
            <a:pPr eaLnBrk="1" hangingPunct="1"/>
            <a:endParaRPr lang="th-TH" altLang="en-US"/>
          </a:p>
        </p:txBody>
      </p:sp>
      <p:sp>
        <p:nvSpPr>
          <p:cNvPr id="87044"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3rd method (cont.)</a:t>
            </a:r>
            <a:endParaRPr kumimoji="0" lang="th-TH" altLang="en-US" sz="3200" b="1">
              <a:solidFill>
                <a:schemeClr val="tx2"/>
              </a:solidFill>
              <a:latin typeface="Times New Roman" panose="02020603050405020304" pitchFamily="18" charset="0"/>
            </a:endParaRPr>
          </a:p>
        </p:txBody>
      </p:sp>
      <p:graphicFrame>
        <p:nvGraphicFramePr>
          <p:cNvPr id="52249" name="Group 25"/>
          <p:cNvGraphicFramePr>
            <a:graphicFrameLocks noGrp="1"/>
          </p:cNvGraphicFramePr>
          <p:nvPr/>
        </p:nvGraphicFramePr>
        <p:xfrm>
          <a:off x="1524000" y="1143000"/>
          <a:ext cx="6019800" cy="660400"/>
        </p:xfrm>
        <a:graphic>
          <a:graphicData uri="http://schemas.openxmlformats.org/drawingml/2006/table">
            <a:tbl>
              <a:tblPr/>
              <a:tblGrid>
                <a:gridCol w="7524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2475">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2475">
                  <a:extLst>
                    <a:ext uri="{9D8B030D-6E8A-4147-A177-3AD203B41FA5}">
                      <a16:colId xmlns:a16="http://schemas.microsoft.com/office/drawing/2014/main" val="20007"/>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1</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-2</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7</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-6</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2</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8</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-5</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dirty="0">
                          <a:ln>
                            <a:noFill/>
                          </a:ln>
                          <a:solidFill>
                            <a:schemeClr val="bg2"/>
                          </a:solidFill>
                          <a:effectLst/>
                          <a:latin typeface="Arial" pitchFamily="34" charset="0"/>
                          <a:cs typeface="Angsana New" pitchFamily="18" charset="-34"/>
                        </a:rPr>
                        <a:t>4</a:t>
                      </a:r>
                      <a:endParaRPr kumimoji="0" lang="th-TH" sz="2400" b="0" i="0" u="none" strike="noStrike" cap="none" normalizeH="0" baseline="0" dirty="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42" name="Freeform 27"/>
          <p:cNvSpPr>
            <a:spLocks/>
          </p:cNvSpPr>
          <p:nvPr/>
        </p:nvSpPr>
        <p:spPr bwMode="auto">
          <a:xfrm>
            <a:off x="1528763" y="1933575"/>
            <a:ext cx="3022600" cy="600075"/>
          </a:xfrm>
          <a:custGeom>
            <a:avLst/>
            <a:gdLst>
              <a:gd name="T0" fmla="*/ 0 w 1904"/>
              <a:gd name="T1" fmla="*/ 0 h 378"/>
              <a:gd name="T2" fmla="*/ 2147483647 w 1904"/>
              <a:gd name="T3" fmla="*/ 2147483647 h 378"/>
              <a:gd name="T4" fmla="*/ 2147483647 w 1904"/>
              <a:gd name="T5" fmla="*/ 2147483647 h 378"/>
              <a:gd name="T6" fmla="*/ 2147483647 w 1904"/>
              <a:gd name="T7" fmla="*/ 2147483647 h 378"/>
              <a:gd name="T8" fmla="*/ 2147483647 w 1904"/>
              <a:gd name="T9" fmla="*/ 2147483647 h 378"/>
              <a:gd name="T10" fmla="*/ 2147483647 w 1904"/>
              <a:gd name="T11" fmla="*/ 2147483647 h 378"/>
              <a:gd name="T12" fmla="*/ 2147483647 w 1904"/>
              <a:gd name="T13" fmla="*/ 2147483647 h 378"/>
              <a:gd name="T14" fmla="*/ 2147483647 w 1904"/>
              <a:gd name="T15" fmla="*/ 2147483647 h 378"/>
              <a:gd name="T16" fmla="*/ 2147483647 w 1904"/>
              <a:gd name="T17" fmla="*/ 2147483647 h 378"/>
              <a:gd name="T18" fmla="*/ 2147483647 w 1904"/>
              <a:gd name="T19" fmla="*/ 2147483647 h 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4"/>
              <a:gd name="T31" fmla="*/ 0 h 378"/>
              <a:gd name="T32" fmla="*/ 1904 w 1904"/>
              <a:gd name="T33" fmla="*/ 378 h 3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4" h="378">
                <a:moveTo>
                  <a:pt x="0" y="0"/>
                </a:moveTo>
                <a:cubicBezTo>
                  <a:pt x="32" y="64"/>
                  <a:pt x="57" y="86"/>
                  <a:pt x="113" y="142"/>
                </a:cubicBezTo>
                <a:cubicBezTo>
                  <a:pt x="145" y="175"/>
                  <a:pt x="165" y="203"/>
                  <a:pt x="208" y="217"/>
                </a:cubicBezTo>
                <a:cubicBezTo>
                  <a:pt x="315" y="214"/>
                  <a:pt x="422" y="208"/>
                  <a:pt x="529" y="208"/>
                </a:cubicBezTo>
                <a:cubicBezTo>
                  <a:pt x="567" y="208"/>
                  <a:pt x="608" y="200"/>
                  <a:pt x="642" y="217"/>
                </a:cubicBezTo>
                <a:cubicBezTo>
                  <a:pt x="660" y="226"/>
                  <a:pt x="653" y="255"/>
                  <a:pt x="661" y="274"/>
                </a:cubicBezTo>
                <a:cubicBezTo>
                  <a:pt x="676" y="312"/>
                  <a:pt x="686" y="344"/>
                  <a:pt x="708" y="378"/>
                </a:cubicBezTo>
                <a:cubicBezTo>
                  <a:pt x="792" y="134"/>
                  <a:pt x="903" y="234"/>
                  <a:pt x="1199" y="227"/>
                </a:cubicBezTo>
                <a:cubicBezTo>
                  <a:pt x="1418" y="194"/>
                  <a:pt x="1647" y="248"/>
                  <a:pt x="1860" y="180"/>
                </a:cubicBezTo>
                <a:cubicBezTo>
                  <a:pt x="1904" y="136"/>
                  <a:pt x="1898" y="124"/>
                  <a:pt x="1898" y="57"/>
                </a:cubicBezTo>
              </a:path>
            </a:pathLst>
          </a:custGeom>
          <a:noFill/>
          <a:ln w="63500">
            <a:solidFill>
              <a:schemeClr val="accent1">
                <a:lumMod val="50000"/>
              </a:schemeClr>
            </a:solidFill>
            <a:round/>
            <a:headEnd/>
            <a:tailEnd/>
          </a:ln>
          <a:extLst/>
        </p:spPr>
        <p:txBody>
          <a:bodyPr/>
          <a:lstStyle/>
          <a:p>
            <a:pPr eaLnBrk="1" hangingPunct="1">
              <a:defRPr/>
            </a:pPr>
            <a:endParaRPr lang="en-US" dirty="0">
              <a:solidFill>
                <a:schemeClr val="bg2"/>
              </a:solidFill>
            </a:endParaRPr>
          </a:p>
        </p:txBody>
      </p:sp>
      <p:sp>
        <p:nvSpPr>
          <p:cNvPr id="87066" name="Freeform 28"/>
          <p:cNvSpPr>
            <a:spLocks/>
          </p:cNvSpPr>
          <p:nvPr/>
        </p:nvSpPr>
        <p:spPr bwMode="auto">
          <a:xfrm>
            <a:off x="4602163" y="2054225"/>
            <a:ext cx="2928937" cy="314325"/>
          </a:xfrm>
          <a:custGeom>
            <a:avLst/>
            <a:gdLst>
              <a:gd name="T0" fmla="*/ 0 w 1845"/>
              <a:gd name="T1" fmla="*/ 0 h 198"/>
              <a:gd name="T2" fmla="*/ 2147483646 w 1845"/>
              <a:gd name="T3" fmla="*/ 2147483646 h 198"/>
              <a:gd name="T4" fmla="*/ 2147483646 w 1845"/>
              <a:gd name="T5" fmla="*/ 2147483646 h 198"/>
              <a:gd name="T6" fmla="*/ 2147483646 w 1845"/>
              <a:gd name="T7" fmla="*/ 2147483646 h 198"/>
              <a:gd name="T8" fmla="*/ 2147483646 w 1845"/>
              <a:gd name="T9" fmla="*/ 2147483646 h 198"/>
              <a:gd name="T10" fmla="*/ 2147483646 w 1845"/>
              <a:gd name="T11" fmla="*/ 2147483646 h 198"/>
              <a:gd name="T12" fmla="*/ 2147483646 w 1845"/>
              <a:gd name="T13" fmla="*/ 2147483646 h 198"/>
              <a:gd name="T14" fmla="*/ 2147483646 w 1845"/>
              <a:gd name="T15" fmla="*/ 2147483646 h 198"/>
              <a:gd name="T16" fmla="*/ 2147483646 w 1845"/>
              <a:gd name="T17" fmla="*/ 2147483646 h 198"/>
              <a:gd name="T18" fmla="*/ 2147483646 w 1845"/>
              <a:gd name="T19" fmla="*/ 2147483646 h 198"/>
              <a:gd name="T20" fmla="*/ 2147483646 w 1845"/>
              <a:gd name="T21" fmla="*/ 2147483646 h 1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5"/>
              <a:gd name="T34" fmla="*/ 0 h 198"/>
              <a:gd name="T35" fmla="*/ 1845 w 1845"/>
              <a:gd name="T36" fmla="*/ 198 h 1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5" h="198">
                <a:moveTo>
                  <a:pt x="0" y="0"/>
                </a:moveTo>
                <a:cubicBezTo>
                  <a:pt x="1" y="7"/>
                  <a:pt x="1" y="83"/>
                  <a:pt x="28" y="94"/>
                </a:cubicBezTo>
                <a:cubicBezTo>
                  <a:pt x="90" y="119"/>
                  <a:pt x="161" y="108"/>
                  <a:pt x="227" y="113"/>
                </a:cubicBezTo>
                <a:cubicBezTo>
                  <a:pt x="400" y="110"/>
                  <a:pt x="573" y="104"/>
                  <a:pt x="746" y="104"/>
                </a:cubicBezTo>
                <a:cubicBezTo>
                  <a:pt x="796" y="104"/>
                  <a:pt x="848" y="102"/>
                  <a:pt x="897" y="113"/>
                </a:cubicBezTo>
                <a:cubicBezTo>
                  <a:pt x="902" y="114"/>
                  <a:pt x="932" y="189"/>
                  <a:pt x="935" y="198"/>
                </a:cubicBezTo>
                <a:cubicBezTo>
                  <a:pt x="984" y="122"/>
                  <a:pt x="950" y="144"/>
                  <a:pt x="1039" y="132"/>
                </a:cubicBezTo>
                <a:cubicBezTo>
                  <a:pt x="1115" y="105"/>
                  <a:pt x="1215" y="109"/>
                  <a:pt x="1294" y="104"/>
                </a:cubicBezTo>
                <a:cubicBezTo>
                  <a:pt x="1408" y="73"/>
                  <a:pt x="1527" y="88"/>
                  <a:pt x="1643" y="94"/>
                </a:cubicBezTo>
                <a:cubicBezTo>
                  <a:pt x="1705" y="101"/>
                  <a:pt x="1770" y="115"/>
                  <a:pt x="1832" y="94"/>
                </a:cubicBezTo>
                <a:cubicBezTo>
                  <a:pt x="1845" y="90"/>
                  <a:pt x="1841" y="30"/>
                  <a:pt x="1841" y="28"/>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7" name="Freeform 31"/>
          <p:cNvSpPr>
            <a:spLocks/>
          </p:cNvSpPr>
          <p:nvPr/>
        </p:nvSpPr>
        <p:spPr bwMode="auto">
          <a:xfrm>
            <a:off x="3033713" y="3402013"/>
            <a:ext cx="1430337" cy="376237"/>
          </a:xfrm>
          <a:custGeom>
            <a:avLst/>
            <a:gdLst>
              <a:gd name="T0" fmla="*/ 2147483646 w 901"/>
              <a:gd name="T1" fmla="*/ 0 h 237"/>
              <a:gd name="T2" fmla="*/ 2147483646 w 901"/>
              <a:gd name="T3" fmla="*/ 2147483646 h 237"/>
              <a:gd name="T4" fmla="*/ 2147483646 w 901"/>
              <a:gd name="T5" fmla="*/ 2147483646 h 237"/>
              <a:gd name="T6" fmla="*/ 2147483646 w 901"/>
              <a:gd name="T7" fmla="*/ 2147483646 h 237"/>
              <a:gd name="T8" fmla="*/ 2147483646 w 901"/>
              <a:gd name="T9" fmla="*/ 2147483646 h 237"/>
              <a:gd name="T10" fmla="*/ 2147483646 w 901"/>
              <a:gd name="T11" fmla="*/ 2147483646 h 237"/>
              <a:gd name="T12" fmla="*/ 2147483646 w 901"/>
              <a:gd name="T13" fmla="*/ 2147483646 h 237"/>
              <a:gd name="T14" fmla="*/ 2147483646 w 901"/>
              <a:gd name="T15" fmla="*/ 2147483646 h 237"/>
              <a:gd name="T16" fmla="*/ 2147483646 w 901"/>
              <a:gd name="T17" fmla="*/ 2147483646 h 237"/>
              <a:gd name="T18" fmla="*/ 2147483646 w 901"/>
              <a:gd name="T19" fmla="*/ 2147483646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1"/>
              <a:gd name="T31" fmla="*/ 0 h 237"/>
              <a:gd name="T32" fmla="*/ 901 w 901"/>
              <a:gd name="T33" fmla="*/ 237 h 2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1" h="237">
                <a:moveTo>
                  <a:pt x="15" y="0"/>
                </a:moveTo>
                <a:cubicBezTo>
                  <a:pt x="0" y="50"/>
                  <a:pt x="20" y="44"/>
                  <a:pt x="63" y="57"/>
                </a:cubicBezTo>
                <a:cubicBezTo>
                  <a:pt x="117" y="94"/>
                  <a:pt x="188" y="101"/>
                  <a:pt x="251" y="114"/>
                </a:cubicBezTo>
                <a:cubicBezTo>
                  <a:pt x="305" y="141"/>
                  <a:pt x="318" y="127"/>
                  <a:pt x="374" y="114"/>
                </a:cubicBezTo>
                <a:cubicBezTo>
                  <a:pt x="400" y="153"/>
                  <a:pt x="397" y="194"/>
                  <a:pt x="412" y="237"/>
                </a:cubicBezTo>
                <a:cubicBezTo>
                  <a:pt x="416" y="211"/>
                  <a:pt x="423" y="154"/>
                  <a:pt x="431" y="152"/>
                </a:cubicBezTo>
                <a:cubicBezTo>
                  <a:pt x="511" y="133"/>
                  <a:pt x="594" y="141"/>
                  <a:pt x="676" y="133"/>
                </a:cubicBezTo>
                <a:cubicBezTo>
                  <a:pt x="761" y="104"/>
                  <a:pt x="663" y="134"/>
                  <a:pt x="865" y="114"/>
                </a:cubicBezTo>
                <a:cubicBezTo>
                  <a:pt x="875" y="113"/>
                  <a:pt x="890" y="113"/>
                  <a:pt x="893" y="104"/>
                </a:cubicBezTo>
                <a:cubicBezTo>
                  <a:pt x="901" y="83"/>
                  <a:pt x="893" y="60"/>
                  <a:pt x="893" y="38"/>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8" name="Freeform 32"/>
          <p:cNvSpPr>
            <a:spLocks/>
          </p:cNvSpPr>
          <p:nvPr/>
        </p:nvSpPr>
        <p:spPr bwMode="auto">
          <a:xfrm>
            <a:off x="4513263" y="3432175"/>
            <a:ext cx="1485900" cy="296863"/>
          </a:xfrm>
          <a:custGeom>
            <a:avLst/>
            <a:gdLst>
              <a:gd name="T0" fmla="*/ 0 w 937"/>
              <a:gd name="T1" fmla="*/ 2147483646 h 187"/>
              <a:gd name="T2" fmla="*/ 2147483646 w 937"/>
              <a:gd name="T3" fmla="*/ 2147483646 h 187"/>
              <a:gd name="T4" fmla="*/ 2147483646 w 937"/>
              <a:gd name="T5" fmla="*/ 2147483646 h 187"/>
              <a:gd name="T6" fmla="*/ 2147483646 w 937"/>
              <a:gd name="T7" fmla="*/ 2147483646 h 187"/>
              <a:gd name="T8" fmla="*/ 2147483646 w 937"/>
              <a:gd name="T9" fmla="*/ 2147483646 h 187"/>
              <a:gd name="T10" fmla="*/ 2147483646 w 937"/>
              <a:gd name="T11" fmla="*/ 2147483646 h 187"/>
              <a:gd name="T12" fmla="*/ 2147483646 w 937"/>
              <a:gd name="T13" fmla="*/ 2147483646 h 187"/>
              <a:gd name="T14" fmla="*/ 2147483646 w 937"/>
              <a:gd name="T15" fmla="*/ 2147483646 h 187"/>
              <a:gd name="T16" fmla="*/ 2147483646 w 937"/>
              <a:gd name="T17" fmla="*/ 2147483646 h 187"/>
              <a:gd name="T18" fmla="*/ 2147483646 w 93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7"/>
              <a:gd name="T31" fmla="*/ 0 h 187"/>
              <a:gd name="T32" fmla="*/ 937 w 937"/>
              <a:gd name="T33" fmla="*/ 187 h 1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7" h="187">
                <a:moveTo>
                  <a:pt x="0" y="19"/>
                </a:moveTo>
                <a:cubicBezTo>
                  <a:pt x="29" y="154"/>
                  <a:pt x="57" y="94"/>
                  <a:pt x="246" y="85"/>
                </a:cubicBezTo>
                <a:cubicBezTo>
                  <a:pt x="307" y="92"/>
                  <a:pt x="373" y="88"/>
                  <a:pt x="425" y="123"/>
                </a:cubicBezTo>
                <a:cubicBezTo>
                  <a:pt x="431" y="132"/>
                  <a:pt x="439" y="141"/>
                  <a:pt x="444" y="151"/>
                </a:cubicBezTo>
                <a:cubicBezTo>
                  <a:pt x="448" y="160"/>
                  <a:pt x="446" y="187"/>
                  <a:pt x="453" y="180"/>
                </a:cubicBezTo>
                <a:cubicBezTo>
                  <a:pt x="465" y="169"/>
                  <a:pt x="454" y="146"/>
                  <a:pt x="463" y="133"/>
                </a:cubicBezTo>
                <a:cubicBezTo>
                  <a:pt x="464" y="131"/>
                  <a:pt x="518" y="114"/>
                  <a:pt x="520" y="114"/>
                </a:cubicBezTo>
                <a:cubicBezTo>
                  <a:pt x="599" y="91"/>
                  <a:pt x="570" y="103"/>
                  <a:pt x="708" y="95"/>
                </a:cubicBezTo>
                <a:cubicBezTo>
                  <a:pt x="784" y="85"/>
                  <a:pt x="860" y="89"/>
                  <a:pt x="926" y="48"/>
                </a:cubicBezTo>
                <a:cubicBezTo>
                  <a:pt x="937" y="13"/>
                  <a:pt x="935" y="29"/>
                  <a:pt x="935"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9" name="Text Box 33"/>
          <p:cNvSpPr txBox="1">
            <a:spLocks noChangeArrowheads="1"/>
          </p:cNvSpPr>
          <p:nvPr/>
        </p:nvSpPr>
        <p:spPr bwMode="auto">
          <a:xfrm>
            <a:off x="990600" y="3886200"/>
            <a:ext cx="335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Angsana New" panose="02020603050405020304" pitchFamily="18" charset="-34"/>
              </a:rPr>
              <a:t>Max sub sum on the left with (-6) is 1.</a:t>
            </a:r>
            <a:r>
              <a:rPr kumimoji="0" lang="en-US" altLang="en-US" sz="2400">
                <a:solidFill>
                  <a:schemeClr val="bg2"/>
                </a:solidFill>
                <a:latin typeface="Times New Roman" panose="02020603050405020304" pitchFamily="18" charset="0"/>
              </a:rPr>
              <a:t> </a:t>
            </a:r>
            <a:endParaRPr kumimoji="0" lang="th-TH" altLang="en-US" sz="2400">
              <a:solidFill>
                <a:schemeClr val="bg2"/>
              </a:solidFill>
              <a:latin typeface="Times New Roman" panose="02020603050405020304" pitchFamily="18" charset="0"/>
            </a:endParaRPr>
          </a:p>
        </p:txBody>
      </p:sp>
      <p:sp>
        <p:nvSpPr>
          <p:cNvPr id="87070" name="Rectangle 34"/>
          <p:cNvSpPr>
            <a:spLocks noChangeArrowheads="1"/>
          </p:cNvSpPr>
          <p:nvPr/>
        </p:nvSpPr>
        <p:spPr bwMode="auto">
          <a:xfrm>
            <a:off x="4648200" y="3886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2400">
                <a:solidFill>
                  <a:schemeClr val="bg2"/>
                </a:solidFill>
                <a:latin typeface="Angsana New" panose="02020603050405020304" pitchFamily="18" charset="-34"/>
              </a:rPr>
              <a:t>Max sub sum on the right with (2) is 10.</a:t>
            </a:r>
            <a:r>
              <a:rPr lang="en-US" altLang="en-US" sz="2400">
                <a:solidFill>
                  <a:schemeClr val="bg2"/>
                </a:solidFill>
                <a:latin typeface="Times New Roman" panose="02020603050405020304" pitchFamily="18" charset="0"/>
              </a:rPr>
              <a:t> </a:t>
            </a:r>
          </a:p>
        </p:txBody>
      </p:sp>
      <p:sp>
        <p:nvSpPr>
          <p:cNvPr id="87071" name="Line 37"/>
          <p:cNvSpPr>
            <a:spLocks noChangeShapeType="1"/>
          </p:cNvSpPr>
          <p:nvPr/>
        </p:nvSpPr>
        <p:spPr bwMode="auto">
          <a:xfrm>
            <a:off x="3048000" y="1828800"/>
            <a:ext cx="0" cy="1600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sysDot"/>
                <a:round/>
                <a:headEnd/>
                <a:tailEnd/>
              </a14:hiddenLine>
            </a:ext>
          </a:extLst>
        </p:spPr>
        <p:txBody>
          <a:bodyPr/>
          <a:lstStyle/>
          <a:p>
            <a:endParaRPr lang="en-US"/>
          </a:p>
        </p:txBody>
      </p:sp>
      <p:sp>
        <p:nvSpPr>
          <p:cNvPr id="87072" name="Line 38"/>
          <p:cNvSpPr>
            <a:spLocks noChangeShapeType="1"/>
          </p:cNvSpPr>
          <p:nvPr/>
        </p:nvSpPr>
        <p:spPr bwMode="auto">
          <a:xfrm>
            <a:off x="6019800" y="1828800"/>
            <a:ext cx="0" cy="1676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sysDot"/>
                <a:round/>
                <a:headEnd/>
                <a:tailEnd/>
              </a14:hiddenLine>
            </a:ext>
          </a:extLst>
        </p:spPr>
        <p:txBody>
          <a:bodyPr/>
          <a:lstStyle/>
          <a:p>
            <a:endParaRPr lang="en-US"/>
          </a:p>
        </p:txBody>
      </p:sp>
      <p:sp>
        <p:nvSpPr>
          <p:cNvPr id="87073" name="Line 39"/>
          <p:cNvSpPr>
            <a:spLocks noChangeShapeType="1"/>
          </p:cNvSpPr>
          <p:nvPr/>
        </p:nvSpPr>
        <p:spPr bwMode="auto">
          <a:xfrm>
            <a:off x="4495800" y="1905000"/>
            <a:ext cx="0" cy="1905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sysDot"/>
                <a:round/>
                <a:headEnd/>
                <a:tailEnd/>
              </a14:hiddenLine>
            </a:ext>
          </a:extLst>
        </p:spPr>
        <p:txBody>
          <a:bodyPr/>
          <a:lstStyle/>
          <a:p>
            <a:endParaRPr lang="en-US"/>
          </a:p>
        </p:txBody>
      </p:sp>
      <p:sp>
        <p:nvSpPr>
          <p:cNvPr id="87074" name="Text Box 29"/>
          <p:cNvSpPr txBox="1">
            <a:spLocks noChangeArrowheads="1"/>
          </p:cNvSpPr>
          <p:nvPr/>
        </p:nvSpPr>
        <p:spPr bwMode="auto">
          <a:xfrm>
            <a:off x="1371600" y="2590800"/>
            <a:ext cx="2895600"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Max sub sum on this side is 7.</a:t>
            </a:r>
            <a:r>
              <a:rPr kumimoji="0" lang="th-TH" altLang="en-US" sz="2400">
                <a:solidFill>
                  <a:schemeClr val="bg2"/>
                </a:solidFill>
                <a:latin typeface="Times New Roman" panose="02020603050405020304" pitchFamily="18" charset="0"/>
              </a:rPr>
              <a:t> </a:t>
            </a:r>
          </a:p>
        </p:txBody>
      </p:sp>
      <p:sp>
        <p:nvSpPr>
          <p:cNvPr id="87075" name="Text Box 30"/>
          <p:cNvSpPr txBox="1">
            <a:spLocks noChangeArrowheads="1"/>
          </p:cNvSpPr>
          <p:nvPr/>
        </p:nvSpPr>
        <p:spPr bwMode="auto">
          <a:xfrm>
            <a:off x="4724400" y="2590800"/>
            <a:ext cx="3429000"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Max sub sum on this side is 10.</a:t>
            </a:r>
            <a:r>
              <a:rPr kumimoji="0" lang="th-TH" altLang="en-US" sz="2400">
                <a:solidFill>
                  <a:schemeClr val="bg2"/>
                </a:solidFill>
                <a:latin typeface="Times New Roman" panose="02020603050405020304" pitchFamily="18" charset="0"/>
              </a:rPr>
              <a:t> </a:t>
            </a:r>
          </a:p>
        </p:txBody>
      </p:sp>
      <p:sp>
        <p:nvSpPr>
          <p:cNvPr id="87076" name="Text Box 40"/>
          <p:cNvSpPr txBox="1">
            <a:spLocks noChangeArrowheads="1"/>
          </p:cNvSpPr>
          <p:nvPr/>
        </p:nvSpPr>
        <p:spPr bwMode="auto">
          <a:xfrm>
            <a:off x="990600" y="5029200"/>
            <a:ext cx="7696200"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Max sub sum that covers between the left side and the right side is therefore 1 +10 = 11 (this is the final answer).</a:t>
            </a:r>
            <a:r>
              <a:rPr kumimoji="0" lang="th-TH" altLang="en-US" sz="2400">
                <a:solidFill>
                  <a:schemeClr val="bg2"/>
                </a:solidFill>
                <a:latin typeface="Times New Roman" panose="02020603050405020304" pitchFamily="18" charset="0"/>
              </a:rPr>
              <a:t> </a:t>
            </a:r>
          </a:p>
        </p:txBody>
      </p:sp>
      <p:sp>
        <p:nvSpPr>
          <p:cNvPr id="20" name="Freeform 27"/>
          <p:cNvSpPr>
            <a:spLocks/>
          </p:cNvSpPr>
          <p:nvPr/>
        </p:nvSpPr>
        <p:spPr bwMode="auto">
          <a:xfrm>
            <a:off x="4565650" y="1968500"/>
            <a:ext cx="3022600" cy="600075"/>
          </a:xfrm>
          <a:custGeom>
            <a:avLst/>
            <a:gdLst>
              <a:gd name="T0" fmla="*/ 0 w 1904"/>
              <a:gd name="T1" fmla="*/ 0 h 378"/>
              <a:gd name="T2" fmla="*/ 2147483647 w 1904"/>
              <a:gd name="T3" fmla="*/ 2147483647 h 378"/>
              <a:gd name="T4" fmla="*/ 2147483647 w 1904"/>
              <a:gd name="T5" fmla="*/ 2147483647 h 378"/>
              <a:gd name="T6" fmla="*/ 2147483647 w 1904"/>
              <a:gd name="T7" fmla="*/ 2147483647 h 378"/>
              <a:gd name="T8" fmla="*/ 2147483647 w 1904"/>
              <a:gd name="T9" fmla="*/ 2147483647 h 378"/>
              <a:gd name="T10" fmla="*/ 2147483647 w 1904"/>
              <a:gd name="T11" fmla="*/ 2147483647 h 378"/>
              <a:gd name="T12" fmla="*/ 2147483647 w 1904"/>
              <a:gd name="T13" fmla="*/ 2147483647 h 378"/>
              <a:gd name="T14" fmla="*/ 2147483647 w 1904"/>
              <a:gd name="T15" fmla="*/ 2147483647 h 378"/>
              <a:gd name="T16" fmla="*/ 2147483647 w 1904"/>
              <a:gd name="T17" fmla="*/ 2147483647 h 378"/>
              <a:gd name="T18" fmla="*/ 2147483647 w 1904"/>
              <a:gd name="T19" fmla="*/ 2147483647 h 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4"/>
              <a:gd name="T31" fmla="*/ 0 h 378"/>
              <a:gd name="T32" fmla="*/ 1904 w 1904"/>
              <a:gd name="T33" fmla="*/ 378 h 3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4" h="378">
                <a:moveTo>
                  <a:pt x="0" y="0"/>
                </a:moveTo>
                <a:cubicBezTo>
                  <a:pt x="32" y="64"/>
                  <a:pt x="57" y="86"/>
                  <a:pt x="113" y="142"/>
                </a:cubicBezTo>
                <a:cubicBezTo>
                  <a:pt x="145" y="175"/>
                  <a:pt x="165" y="203"/>
                  <a:pt x="208" y="217"/>
                </a:cubicBezTo>
                <a:cubicBezTo>
                  <a:pt x="315" y="214"/>
                  <a:pt x="422" y="208"/>
                  <a:pt x="529" y="208"/>
                </a:cubicBezTo>
                <a:cubicBezTo>
                  <a:pt x="567" y="208"/>
                  <a:pt x="608" y="200"/>
                  <a:pt x="642" y="217"/>
                </a:cubicBezTo>
                <a:cubicBezTo>
                  <a:pt x="660" y="226"/>
                  <a:pt x="653" y="255"/>
                  <a:pt x="661" y="274"/>
                </a:cubicBezTo>
                <a:cubicBezTo>
                  <a:pt x="676" y="312"/>
                  <a:pt x="686" y="344"/>
                  <a:pt x="708" y="378"/>
                </a:cubicBezTo>
                <a:cubicBezTo>
                  <a:pt x="792" y="134"/>
                  <a:pt x="903" y="234"/>
                  <a:pt x="1199" y="227"/>
                </a:cubicBezTo>
                <a:cubicBezTo>
                  <a:pt x="1418" y="194"/>
                  <a:pt x="1647" y="248"/>
                  <a:pt x="1860" y="180"/>
                </a:cubicBezTo>
                <a:cubicBezTo>
                  <a:pt x="1904" y="136"/>
                  <a:pt x="1898" y="124"/>
                  <a:pt x="1898" y="57"/>
                </a:cubicBezTo>
              </a:path>
            </a:pathLst>
          </a:custGeom>
          <a:noFill/>
          <a:ln w="63500">
            <a:solidFill>
              <a:schemeClr val="accent1">
                <a:lumMod val="50000"/>
              </a:schemeClr>
            </a:solidFill>
            <a:round/>
            <a:headEnd/>
            <a:tailEnd/>
          </a:ln>
          <a:extLst/>
        </p:spPr>
        <p:txBody>
          <a:bodyPr/>
          <a:lstStyle/>
          <a:p>
            <a:pPr eaLnBrk="1" hangingPunct="1">
              <a:defRPr/>
            </a:pPr>
            <a:endParaRPr lang="en-US" dirty="0">
              <a:solidFill>
                <a:schemeClr val="bg2"/>
              </a:solidFill>
            </a:endParaRPr>
          </a:p>
        </p:txBody>
      </p:sp>
      <p:sp>
        <p:nvSpPr>
          <p:cNvPr id="21" name="Freeform 27"/>
          <p:cNvSpPr>
            <a:spLocks/>
          </p:cNvSpPr>
          <p:nvPr/>
        </p:nvSpPr>
        <p:spPr bwMode="auto">
          <a:xfrm>
            <a:off x="3043238" y="4421188"/>
            <a:ext cx="3022600" cy="600075"/>
          </a:xfrm>
          <a:custGeom>
            <a:avLst/>
            <a:gdLst>
              <a:gd name="T0" fmla="*/ 0 w 1904"/>
              <a:gd name="T1" fmla="*/ 0 h 378"/>
              <a:gd name="T2" fmla="*/ 2147483647 w 1904"/>
              <a:gd name="T3" fmla="*/ 2147483647 h 378"/>
              <a:gd name="T4" fmla="*/ 2147483647 w 1904"/>
              <a:gd name="T5" fmla="*/ 2147483647 h 378"/>
              <a:gd name="T6" fmla="*/ 2147483647 w 1904"/>
              <a:gd name="T7" fmla="*/ 2147483647 h 378"/>
              <a:gd name="T8" fmla="*/ 2147483647 w 1904"/>
              <a:gd name="T9" fmla="*/ 2147483647 h 378"/>
              <a:gd name="T10" fmla="*/ 2147483647 w 1904"/>
              <a:gd name="T11" fmla="*/ 2147483647 h 378"/>
              <a:gd name="T12" fmla="*/ 2147483647 w 1904"/>
              <a:gd name="T13" fmla="*/ 2147483647 h 378"/>
              <a:gd name="T14" fmla="*/ 2147483647 w 1904"/>
              <a:gd name="T15" fmla="*/ 2147483647 h 378"/>
              <a:gd name="T16" fmla="*/ 2147483647 w 1904"/>
              <a:gd name="T17" fmla="*/ 2147483647 h 378"/>
              <a:gd name="T18" fmla="*/ 2147483647 w 1904"/>
              <a:gd name="T19" fmla="*/ 2147483647 h 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4"/>
              <a:gd name="T31" fmla="*/ 0 h 378"/>
              <a:gd name="T32" fmla="*/ 1904 w 1904"/>
              <a:gd name="T33" fmla="*/ 378 h 3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4" h="378">
                <a:moveTo>
                  <a:pt x="0" y="0"/>
                </a:moveTo>
                <a:cubicBezTo>
                  <a:pt x="32" y="64"/>
                  <a:pt x="57" y="86"/>
                  <a:pt x="113" y="142"/>
                </a:cubicBezTo>
                <a:cubicBezTo>
                  <a:pt x="145" y="175"/>
                  <a:pt x="165" y="203"/>
                  <a:pt x="208" y="217"/>
                </a:cubicBezTo>
                <a:cubicBezTo>
                  <a:pt x="315" y="214"/>
                  <a:pt x="422" y="208"/>
                  <a:pt x="529" y="208"/>
                </a:cubicBezTo>
                <a:cubicBezTo>
                  <a:pt x="567" y="208"/>
                  <a:pt x="608" y="200"/>
                  <a:pt x="642" y="217"/>
                </a:cubicBezTo>
                <a:cubicBezTo>
                  <a:pt x="660" y="226"/>
                  <a:pt x="653" y="255"/>
                  <a:pt x="661" y="274"/>
                </a:cubicBezTo>
                <a:cubicBezTo>
                  <a:pt x="676" y="312"/>
                  <a:pt x="686" y="344"/>
                  <a:pt x="708" y="378"/>
                </a:cubicBezTo>
                <a:cubicBezTo>
                  <a:pt x="792" y="134"/>
                  <a:pt x="903" y="234"/>
                  <a:pt x="1199" y="227"/>
                </a:cubicBezTo>
                <a:cubicBezTo>
                  <a:pt x="1418" y="194"/>
                  <a:pt x="1647" y="248"/>
                  <a:pt x="1860" y="180"/>
                </a:cubicBezTo>
                <a:cubicBezTo>
                  <a:pt x="1904" y="136"/>
                  <a:pt x="1898" y="124"/>
                  <a:pt x="1898" y="57"/>
                </a:cubicBezTo>
              </a:path>
            </a:pathLst>
          </a:custGeom>
          <a:noFill/>
          <a:ln w="63500">
            <a:solidFill>
              <a:schemeClr val="accent1">
                <a:lumMod val="50000"/>
              </a:schemeClr>
            </a:solidFill>
            <a:round/>
            <a:headEnd/>
            <a:tailEnd/>
          </a:ln>
          <a:extLst/>
        </p:spPr>
        <p:txBody>
          <a:bodyPr/>
          <a:lstStyle/>
          <a:p>
            <a:pPr eaLnBrk="1" hangingPunct="1">
              <a:defRPr/>
            </a:pPr>
            <a:endParaRPr lang="en-US" dirty="0">
              <a:solidFill>
                <a:schemeClr val="bg2"/>
              </a:solidFill>
            </a:endParaRPr>
          </a:p>
        </p:txBody>
      </p:sp>
      <p:sp>
        <p:nvSpPr>
          <p:cNvPr id="22"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ชื่อเรื่อง 1"/>
          <p:cNvSpPr>
            <a:spLocks noGrp="1"/>
          </p:cNvSpPr>
          <p:nvPr>
            <p:ph type="title"/>
          </p:nvPr>
        </p:nvSpPr>
        <p:spPr/>
        <p:txBody>
          <a:bodyPr/>
          <a:lstStyle/>
          <a:p>
            <a:r>
              <a:rPr lang="en-US" altLang="en-US"/>
              <a:t>Running time analysis (code speed estimation)</a:t>
            </a:r>
          </a:p>
        </p:txBody>
      </p:sp>
      <p:sp>
        <p:nvSpPr>
          <p:cNvPr id="3" name="ตัวแทนเนื้อหา 2"/>
          <p:cNvSpPr>
            <a:spLocks noGrp="1"/>
          </p:cNvSpPr>
          <p:nvPr>
            <p:ph idx="1"/>
          </p:nvPr>
        </p:nvSpPr>
        <p:spPr>
          <a:xfrm>
            <a:off x="990600" y="1981200"/>
            <a:ext cx="7924800" cy="4114800"/>
          </a:xfrm>
        </p:spPr>
        <p:txBody>
          <a:bodyPr/>
          <a:lstStyle/>
          <a:p>
            <a:pPr marL="514350" indent="-514350">
              <a:buFont typeface="+mj-lt"/>
              <a:buAutoNum type="arabicPeriod"/>
              <a:defRPr/>
            </a:pPr>
            <a:r>
              <a:rPr lang="en-US" dirty="0">
                <a:solidFill>
                  <a:schemeClr val="bg2"/>
                </a:solidFill>
              </a:rPr>
              <a:t>double average(</a:t>
            </a:r>
            <a:r>
              <a:rPr lang="en-US" dirty="0" err="1">
                <a:solidFill>
                  <a:schemeClr val="bg2"/>
                </a:solidFill>
              </a:rPr>
              <a:t>int</a:t>
            </a:r>
            <a:r>
              <a:rPr lang="en-US" dirty="0">
                <a:solidFill>
                  <a:schemeClr val="bg2"/>
                </a:solidFill>
              </a:rPr>
              <a:t>[] a)     </a:t>
            </a:r>
          </a:p>
          <a:p>
            <a:pPr marL="514350" indent="-514350">
              <a:buFont typeface="+mj-lt"/>
              <a:buAutoNum type="arabicPeriod"/>
              <a:defRPr/>
            </a:pP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int</a:t>
            </a:r>
            <a:r>
              <a:rPr lang="en-US" dirty="0">
                <a:solidFill>
                  <a:schemeClr val="bg2"/>
                </a:solidFill>
              </a:rPr>
              <a:t> n = </a:t>
            </a:r>
            <a:r>
              <a:rPr lang="en-US" dirty="0" err="1">
                <a:solidFill>
                  <a:schemeClr val="bg2"/>
                </a:solidFill>
              </a:rPr>
              <a:t>a.length</a:t>
            </a:r>
            <a:r>
              <a:rPr lang="en-US" dirty="0">
                <a:solidFill>
                  <a:schemeClr val="bg2"/>
                </a:solidFill>
              </a:rPr>
              <a:t>;</a:t>
            </a:r>
          </a:p>
          <a:p>
            <a:pPr marL="514350" indent="-514350">
              <a:buFont typeface="+mj-lt"/>
              <a:buAutoNum type="arabicPeriod"/>
              <a:defRPr/>
            </a:pPr>
            <a:r>
              <a:rPr lang="en-US" dirty="0">
                <a:solidFill>
                  <a:schemeClr val="bg2"/>
                </a:solidFill>
              </a:rPr>
              <a:t>    double </a:t>
            </a:r>
            <a:r>
              <a:rPr lang="en-US" dirty="0" err="1">
                <a:solidFill>
                  <a:schemeClr val="bg2"/>
                </a:solidFill>
              </a:rPr>
              <a:t>tempSum</a:t>
            </a:r>
            <a:r>
              <a:rPr lang="en-US" dirty="0">
                <a:solidFill>
                  <a:schemeClr val="bg2"/>
                </a:solidFill>
              </a:rPr>
              <a:t> = 0;  </a:t>
            </a:r>
          </a:p>
          <a:p>
            <a:pPr marL="514350" indent="-514350">
              <a:buFont typeface="+mj-lt"/>
              <a:buAutoNum type="arabicPeriod"/>
              <a:defRPr/>
            </a:pPr>
            <a:r>
              <a:rPr lang="en-US" dirty="0">
                <a:solidFill>
                  <a:schemeClr val="bg2"/>
                </a:solidFill>
              </a:rPr>
              <a:t>    for (</a:t>
            </a:r>
            <a:r>
              <a:rPr lang="en-US" dirty="0" err="1">
                <a:solidFill>
                  <a:schemeClr val="bg2"/>
                </a:solidFill>
              </a:rPr>
              <a:t>int</a:t>
            </a:r>
            <a:r>
              <a:rPr lang="en-US" dirty="0">
                <a:solidFill>
                  <a:schemeClr val="bg2"/>
                </a:solidFill>
              </a:rPr>
              <a:t> </a:t>
            </a:r>
            <a:r>
              <a:rPr lang="en-US" dirty="0" err="1">
                <a:solidFill>
                  <a:schemeClr val="bg2"/>
                </a:solidFill>
              </a:rPr>
              <a:t>i</a:t>
            </a:r>
            <a:r>
              <a:rPr lang="en-US" dirty="0">
                <a:solidFill>
                  <a:schemeClr val="bg2"/>
                </a:solidFill>
              </a:rPr>
              <a:t>=0;i&lt;</a:t>
            </a:r>
            <a:r>
              <a:rPr lang="en-US" dirty="0" err="1">
                <a:solidFill>
                  <a:schemeClr val="bg2"/>
                </a:solidFill>
              </a:rPr>
              <a:t>n;i</a:t>
            </a: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tempSum</a:t>
            </a:r>
            <a:r>
              <a:rPr lang="en-US" dirty="0">
                <a:solidFill>
                  <a:schemeClr val="bg2"/>
                </a:solidFill>
              </a:rPr>
              <a:t> += a[</a:t>
            </a:r>
            <a:r>
              <a:rPr lang="en-US" dirty="0" err="1">
                <a:solidFill>
                  <a:schemeClr val="bg2"/>
                </a:solidFill>
              </a:rPr>
              <a:t>i</a:t>
            </a:r>
            <a:r>
              <a:rPr lang="en-US" dirty="0">
                <a:solidFill>
                  <a:schemeClr val="bg2"/>
                </a:solidFill>
              </a:rPr>
              <a:t>];</a:t>
            </a:r>
          </a:p>
          <a:p>
            <a:pPr marL="514350" indent="-514350">
              <a:buFont typeface="+mj-lt"/>
              <a:buAutoNum type="arabicPeriod"/>
              <a:defRPr/>
            </a:pPr>
            <a:r>
              <a:rPr lang="en-US" dirty="0">
                <a:solidFill>
                  <a:schemeClr val="bg2"/>
                </a:solidFill>
              </a:rPr>
              <a:t> 	 return </a:t>
            </a:r>
            <a:r>
              <a:rPr lang="en-US" dirty="0" err="1">
                <a:solidFill>
                  <a:schemeClr val="bg2"/>
                </a:solidFill>
              </a:rPr>
              <a:t>tempSum</a:t>
            </a:r>
            <a:r>
              <a:rPr lang="en-US" dirty="0">
                <a:solidFill>
                  <a:schemeClr val="bg2"/>
                </a:solidFill>
              </a:rPr>
              <a:t>/n;</a:t>
            </a:r>
          </a:p>
          <a:p>
            <a:pPr marL="514350" indent="-514350">
              <a:buFont typeface="+mj-lt"/>
              <a:buAutoNum type="arabicPeriod"/>
              <a:defRPr/>
            </a:pPr>
            <a:r>
              <a:rPr lang="en-US" dirty="0">
                <a:solidFill>
                  <a:schemeClr val="bg2"/>
                </a:solidFill>
              </a:rPr>
              <a:t>}</a:t>
            </a:r>
          </a:p>
          <a:p>
            <a:pPr marL="0" indent="0">
              <a:buFont typeface="Wingdings" panose="05000000000000000000" pitchFamily="2" charset="2"/>
              <a:buNone/>
              <a:defRPr/>
            </a:pPr>
            <a:endParaRPr lang="en-US" dirty="0">
              <a:solidFill>
                <a:schemeClr val="bg2"/>
              </a:solidFill>
            </a:endParaRPr>
          </a:p>
        </p:txBody>
      </p:sp>
      <p:sp>
        <p:nvSpPr>
          <p:cNvPr id="1331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B645C14-DA7B-458C-82BA-28F8CB32AE0B}" type="slidenum">
              <a:rPr lang="en-US" altLang="en-US" sz="1400" smtClean="0">
                <a:solidFill>
                  <a:schemeClr val="bg2"/>
                </a:solidFill>
                <a:cs typeface="Arial" panose="020B0604020202020204" pitchFamily="34" charset="0"/>
              </a:rPr>
              <a:pPr>
                <a:spcBef>
                  <a:spcPct val="0"/>
                </a:spcBef>
                <a:buClrTx/>
                <a:buSzTx/>
                <a:buFontTx/>
                <a:buNone/>
              </a:pPr>
              <a:t>5</a:t>
            </a:fld>
            <a:endParaRPr lang="en-US" altLang="en-US" sz="1400">
              <a:solidFill>
                <a:schemeClr val="bg2"/>
              </a:solidFill>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3B6CA01-1F57-4A3A-AD35-A5943C930B6E}" type="slidenum">
              <a:rPr lang="en-US" altLang="en-US" sz="1400" smtClean="0">
                <a:cs typeface="Arial" panose="020B0604020202020204" pitchFamily="34" charset="0"/>
              </a:rPr>
              <a:pPr>
                <a:spcBef>
                  <a:spcPct val="0"/>
                </a:spcBef>
                <a:buClrTx/>
                <a:buSzTx/>
                <a:buFontTx/>
                <a:buNone/>
              </a:pPr>
              <a:t>50</a:t>
            </a:fld>
            <a:endParaRPr lang="en-US" altLang="en-US" sz="1400">
              <a:cs typeface="Arial" panose="020B0604020202020204" pitchFamily="34" charset="0"/>
            </a:endParaRPr>
          </a:p>
        </p:txBody>
      </p:sp>
      <p:sp>
        <p:nvSpPr>
          <p:cNvPr id="35844" name="Rectangle 3"/>
          <p:cNvSpPr>
            <a:spLocks noGrp="1" noChangeArrowheads="1"/>
          </p:cNvSpPr>
          <p:nvPr>
            <p:ph type="body" idx="1"/>
          </p:nvPr>
        </p:nvSpPr>
        <p:spPr>
          <a:xfrm>
            <a:off x="457200" y="914400"/>
            <a:ext cx="8458200" cy="5181600"/>
          </a:xfrm>
        </p:spPr>
        <p:txBody>
          <a:bodyPr/>
          <a:lstStyle/>
          <a:p>
            <a:pPr eaLnBrk="1" hangingPunct="1">
              <a:lnSpc>
                <a:spcPct val="90000"/>
              </a:lnSpc>
              <a:buFont typeface="Wingdings" panose="05000000000000000000" pitchFamily="2" charset="2"/>
              <a:buNone/>
              <a:defRPr/>
            </a:pPr>
            <a:r>
              <a:rPr lang="en-US" altLang="en-US" sz="2400" dirty="0">
                <a:cs typeface="Courier New" panose="02070309020205020404" pitchFamily="49" charset="0"/>
              </a:rPr>
              <a:t>1:int </a:t>
            </a:r>
            <a:r>
              <a:rPr lang="en-US" altLang="en-US" sz="2400" dirty="0" err="1">
                <a:solidFill>
                  <a:srgbClr val="FF3300"/>
                </a:solidFill>
                <a:cs typeface="Courier New" panose="02070309020205020404" pitchFamily="49" charset="0"/>
              </a:rPr>
              <a:t>maxSumDivideConquer</a:t>
            </a:r>
            <a:r>
              <a:rPr lang="en-US" altLang="en-US" sz="2400" dirty="0">
                <a:solidFill>
                  <a:srgbClr val="FF3300"/>
                </a:solidFill>
                <a:cs typeface="Courier New" panose="02070309020205020404" pitchFamily="49" charset="0"/>
              </a:rPr>
              <a:t> (</a:t>
            </a:r>
            <a:r>
              <a:rPr lang="en-US" altLang="en-US" sz="2400" dirty="0" err="1">
                <a:solidFill>
                  <a:srgbClr val="FF3300"/>
                </a:solidFill>
                <a:cs typeface="Courier New" panose="02070309020205020404" pitchFamily="49" charset="0"/>
              </a:rPr>
              <a:t>int</a:t>
            </a:r>
            <a:r>
              <a:rPr lang="en-US" altLang="en-US" sz="2400" dirty="0">
                <a:solidFill>
                  <a:srgbClr val="FF3300"/>
                </a:solidFill>
                <a:cs typeface="Courier New" panose="02070309020205020404" pitchFamily="49" charset="0"/>
              </a:rPr>
              <a:t> [] array, </a:t>
            </a:r>
            <a:r>
              <a:rPr lang="en-US" altLang="en-US" sz="2400" dirty="0" err="1">
                <a:solidFill>
                  <a:srgbClr val="FF3300"/>
                </a:solidFill>
                <a:cs typeface="Courier New" panose="02070309020205020404" pitchFamily="49" charset="0"/>
              </a:rPr>
              <a:t>int</a:t>
            </a:r>
            <a:r>
              <a:rPr lang="en-US" altLang="en-US" sz="2400" dirty="0">
                <a:solidFill>
                  <a:srgbClr val="FF3300"/>
                </a:solidFill>
                <a:cs typeface="Courier New" panose="02070309020205020404" pitchFamily="49" charset="0"/>
              </a:rPr>
              <a:t> </a:t>
            </a:r>
            <a:r>
              <a:rPr lang="en-US" altLang="en-US" sz="2400" dirty="0" err="1">
                <a:solidFill>
                  <a:srgbClr val="FF3300"/>
                </a:solidFill>
                <a:cs typeface="Courier New" panose="02070309020205020404" pitchFamily="49" charset="0"/>
              </a:rPr>
              <a:t>leftindex</a:t>
            </a:r>
            <a:r>
              <a:rPr lang="en-US" altLang="en-US" sz="2400" dirty="0">
                <a:solidFill>
                  <a:srgbClr val="FF3300"/>
                </a:solidFill>
                <a:cs typeface="Courier New" panose="02070309020205020404" pitchFamily="49" charset="0"/>
              </a:rPr>
              <a:t>, </a:t>
            </a:r>
            <a:r>
              <a:rPr lang="en-US" altLang="en-US" sz="2400" dirty="0" err="1">
                <a:solidFill>
                  <a:srgbClr val="FF3300"/>
                </a:solidFill>
                <a:cs typeface="Courier New" panose="02070309020205020404" pitchFamily="49" charset="0"/>
              </a:rPr>
              <a:t>int</a:t>
            </a:r>
            <a:r>
              <a:rPr lang="en-US" altLang="en-US" sz="2400" dirty="0">
                <a:solidFill>
                  <a:srgbClr val="FF3300"/>
                </a:solidFill>
                <a:cs typeface="Courier New" panose="02070309020205020404" pitchFamily="49" charset="0"/>
              </a:rPr>
              <a:t> </a:t>
            </a:r>
            <a:r>
              <a:rPr lang="en-US" altLang="en-US" sz="2400" dirty="0" err="1">
                <a:solidFill>
                  <a:srgbClr val="FF3300"/>
                </a:solidFill>
                <a:cs typeface="Courier New" panose="02070309020205020404" pitchFamily="49" charset="0"/>
              </a:rPr>
              <a:t>rightindex</a:t>
            </a:r>
            <a:r>
              <a:rPr lang="en-US" altLang="en-US" sz="2400" dirty="0">
                <a:solidFill>
                  <a:srgbClr val="FF3300"/>
                </a:solidFill>
                <a:cs typeface="Courier New" panose="02070309020205020404" pitchFamily="49" charset="0"/>
              </a:rPr>
              <a:t> {</a:t>
            </a:r>
          </a:p>
          <a:p>
            <a:pPr eaLnBrk="1" hangingPunct="1">
              <a:lnSpc>
                <a:spcPct val="90000"/>
              </a:lnSpc>
              <a:buFont typeface="Wingdings" panose="05000000000000000000" pitchFamily="2" charset="2"/>
              <a:buNone/>
              <a:defRPr/>
            </a:pPr>
            <a:r>
              <a:rPr lang="en-US" altLang="en-US" sz="2400" dirty="0">
                <a:cs typeface="Courier New" panose="02070309020205020404" pitchFamily="49" charset="0"/>
              </a:rPr>
              <a:t>2: //assume that</a:t>
            </a:r>
            <a:r>
              <a:rPr lang="en-US" altLang="en-US" sz="2400" dirty="0"/>
              <a:t> the array can be divided evenly.</a:t>
            </a:r>
            <a:endParaRPr lang="en-US" altLang="en-US" sz="2400" dirty="0">
              <a:cs typeface="Courier New" panose="02070309020205020404" pitchFamily="49" charset="0"/>
            </a:endParaRPr>
          </a:p>
          <a:p>
            <a:pPr eaLnBrk="1" hangingPunct="1">
              <a:lnSpc>
                <a:spcPct val="90000"/>
              </a:lnSpc>
              <a:buFont typeface="Wingdings" panose="05000000000000000000" pitchFamily="2" charset="2"/>
              <a:buNone/>
              <a:defRPr/>
            </a:pPr>
            <a:r>
              <a:rPr lang="en-US" altLang="en-US" sz="2400" dirty="0">
                <a:solidFill>
                  <a:srgbClr val="00B050"/>
                </a:solidFill>
                <a:cs typeface="Courier New" panose="02070309020205020404" pitchFamily="49" charset="0"/>
              </a:rPr>
              <a:t>3:      if (</a:t>
            </a:r>
            <a:r>
              <a:rPr lang="en-US" altLang="en-US" sz="2400" dirty="0" err="1">
                <a:solidFill>
                  <a:srgbClr val="00B050"/>
                </a:solidFill>
                <a:cs typeface="Courier New" panose="02070309020205020404" pitchFamily="49" charset="0"/>
              </a:rPr>
              <a:t>leftindex</a:t>
            </a:r>
            <a:r>
              <a:rPr lang="en-US" altLang="en-US" sz="2400" dirty="0">
                <a:solidFill>
                  <a:srgbClr val="00B050"/>
                </a:solidFill>
                <a:cs typeface="Courier New" panose="02070309020205020404" pitchFamily="49" charset="0"/>
              </a:rPr>
              <a:t> == </a:t>
            </a:r>
            <a:r>
              <a:rPr lang="en-US" altLang="en-US" sz="2400" dirty="0" err="1">
                <a:solidFill>
                  <a:srgbClr val="00B050"/>
                </a:solidFill>
                <a:cs typeface="Courier New" panose="02070309020205020404" pitchFamily="49" charset="0"/>
              </a:rPr>
              <a:t>rightindex</a:t>
            </a:r>
            <a:r>
              <a:rPr lang="en-US" altLang="en-US" sz="2400" dirty="0">
                <a:solidFill>
                  <a:srgbClr val="00B050"/>
                </a:solidFill>
                <a:cs typeface="Courier New" panose="02070309020205020404" pitchFamily="49" charset="0"/>
              </a:rPr>
              <a:t>) { // Base Case</a:t>
            </a:r>
          </a:p>
          <a:p>
            <a:pPr eaLnBrk="1" hangingPunct="1">
              <a:lnSpc>
                <a:spcPct val="90000"/>
              </a:lnSpc>
              <a:buFont typeface="Wingdings" panose="05000000000000000000" pitchFamily="2" charset="2"/>
              <a:buNone/>
              <a:defRPr/>
            </a:pPr>
            <a:r>
              <a:rPr lang="en-US" altLang="en-US" sz="2400" dirty="0">
                <a:solidFill>
                  <a:srgbClr val="00B050"/>
                </a:solidFill>
                <a:cs typeface="Courier New" panose="02070309020205020404" pitchFamily="49" charset="0"/>
              </a:rPr>
              <a:t>5: </a:t>
            </a:r>
            <a:r>
              <a:rPr lang="en-US" altLang="en-US" sz="2400" dirty="0">
                <a:solidFill>
                  <a:srgbClr val="00B050"/>
                </a:solidFill>
                <a:latin typeface="Times New Roman" panose="02020603050405020304" pitchFamily="18" charset="0"/>
                <a:cs typeface="Courier New" panose="02070309020205020404" pitchFamily="49" charset="0"/>
              </a:rPr>
              <a:t>      </a:t>
            </a:r>
            <a:r>
              <a:rPr lang="en-US" altLang="en-US" sz="2400" dirty="0">
                <a:solidFill>
                  <a:srgbClr val="00B050"/>
                </a:solidFill>
                <a:cs typeface="Courier New" panose="02070309020205020404" pitchFamily="49" charset="0"/>
              </a:rPr>
              <a:t>		if (array[</a:t>
            </a:r>
            <a:r>
              <a:rPr lang="en-US" altLang="en-US" sz="2400" dirty="0" err="1">
                <a:solidFill>
                  <a:srgbClr val="00B050"/>
                </a:solidFill>
                <a:cs typeface="Courier New" panose="02070309020205020404" pitchFamily="49" charset="0"/>
              </a:rPr>
              <a:t>leftindex</a:t>
            </a:r>
            <a:r>
              <a:rPr lang="en-US" altLang="en-US" sz="2400" dirty="0">
                <a:solidFill>
                  <a:srgbClr val="00B050"/>
                </a:solidFill>
                <a:cs typeface="Courier New" panose="02070309020205020404" pitchFamily="49" charset="0"/>
              </a:rPr>
              <a:t>] &gt; 0 )</a:t>
            </a:r>
          </a:p>
          <a:p>
            <a:pPr eaLnBrk="1" hangingPunct="1">
              <a:lnSpc>
                <a:spcPct val="90000"/>
              </a:lnSpc>
              <a:buFont typeface="Wingdings" panose="05000000000000000000" pitchFamily="2" charset="2"/>
              <a:buNone/>
              <a:defRPr/>
            </a:pPr>
            <a:r>
              <a:rPr lang="en-US" altLang="en-US" sz="2400" dirty="0">
                <a:solidFill>
                  <a:srgbClr val="00B050"/>
                </a:solidFill>
                <a:cs typeface="Courier New" panose="02070309020205020404" pitchFamily="49" charset="0"/>
              </a:rPr>
              <a:t>6: </a:t>
            </a:r>
            <a:r>
              <a:rPr lang="en-US" altLang="en-US" sz="2400" dirty="0">
                <a:solidFill>
                  <a:srgbClr val="00B050"/>
                </a:solidFill>
                <a:latin typeface="Times New Roman" panose="02020603050405020304" pitchFamily="18" charset="0"/>
                <a:cs typeface="Courier New" panose="02070309020205020404" pitchFamily="49" charset="0"/>
              </a:rPr>
              <a:t>           </a:t>
            </a:r>
            <a:r>
              <a:rPr lang="en-US" altLang="en-US" sz="2400" dirty="0">
                <a:solidFill>
                  <a:srgbClr val="00B050"/>
                </a:solidFill>
                <a:cs typeface="Courier New" panose="02070309020205020404" pitchFamily="49" charset="0"/>
              </a:rPr>
              <a:t> 		return array[</a:t>
            </a:r>
            <a:r>
              <a:rPr lang="en-US" altLang="en-US" sz="2400" dirty="0" err="1">
                <a:solidFill>
                  <a:srgbClr val="00B050"/>
                </a:solidFill>
                <a:cs typeface="Courier New" panose="02070309020205020404" pitchFamily="49" charset="0"/>
              </a:rPr>
              <a:t>leftindex</a:t>
            </a:r>
            <a:r>
              <a:rPr lang="en-US" altLang="en-US" sz="2400" dirty="0">
                <a:solidFill>
                  <a:srgbClr val="00B050"/>
                </a:solidFill>
                <a:cs typeface="Courier New" panose="02070309020205020404" pitchFamily="49" charset="0"/>
              </a:rPr>
              <a:t>];</a:t>
            </a:r>
          </a:p>
          <a:p>
            <a:pPr eaLnBrk="1" hangingPunct="1">
              <a:lnSpc>
                <a:spcPct val="90000"/>
              </a:lnSpc>
              <a:buFont typeface="Wingdings" panose="05000000000000000000" pitchFamily="2" charset="2"/>
              <a:buNone/>
              <a:defRPr/>
            </a:pPr>
            <a:r>
              <a:rPr lang="en-US" altLang="en-US" sz="2400" dirty="0">
                <a:solidFill>
                  <a:srgbClr val="00B050"/>
                </a:solidFill>
                <a:cs typeface="Courier New" panose="02070309020205020404" pitchFamily="49" charset="0"/>
              </a:rPr>
              <a:t>7: </a:t>
            </a:r>
            <a:r>
              <a:rPr lang="en-US" altLang="en-US" sz="2400" dirty="0">
                <a:solidFill>
                  <a:srgbClr val="00B050"/>
                </a:solidFill>
                <a:latin typeface="Times New Roman" panose="02020603050405020304" pitchFamily="18" charset="0"/>
                <a:cs typeface="Courier New" panose="02070309020205020404" pitchFamily="49" charset="0"/>
              </a:rPr>
              <a:t>           </a:t>
            </a:r>
            <a:r>
              <a:rPr lang="en-US" altLang="en-US" sz="2400" dirty="0">
                <a:solidFill>
                  <a:srgbClr val="00B050"/>
                </a:solidFill>
                <a:cs typeface="Courier New" panose="02070309020205020404" pitchFamily="49" charset="0"/>
              </a:rPr>
              <a:t> 	else</a:t>
            </a:r>
          </a:p>
          <a:p>
            <a:pPr eaLnBrk="1" hangingPunct="1">
              <a:lnSpc>
                <a:spcPct val="90000"/>
              </a:lnSpc>
              <a:buFont typeface="Wingdings" panose="05000000000000000000" pitchFamily="2" charset="2"/>
              <a:buNone/>
              <a:defRPr/>
            </a:pPr>
            <a:r>
              <a:rPr lang="en-US" altLang="en-US" sz="2400" dirty="0">
                <a:solidFill>
                  <a:srgbClr val="00B050"/>
                </a:solidFill>
                <a:cs typeface="Courier New" panose="02070309020205020404" pitchFamily="49" charset="0"/>
              </a:rPr>
              <a:t>8: </a:t>
            </a:r>
            <a:r>
              <a:rPr lang="en-US" altLang="en-US" sz="2400" dirty="0">
                <a:solidFill>
                  <a:srgbClr val="00B050"/>
                </a:solidFill>
                <a:latin typeface="Times New Roman" panose="02020603050405020304" pitchFamily="18" charset="0"/>
                <a:cs typeface="Courier New" panose="02070309020205020404" pitchFamily="49" charset="0"/>
              </a:rPr>
              <a:t>                 </a:t>
            </a:r>
            <a:r>
              <a:rPr lang="en-US" altLang="en-US" sz="2400" dirty="0">
                <a:solidFill>
                  <a:srgbClr val="00B050"/>
                </a:solidFill>
                <a:cs typeface="Courier New" panose="02070309020205020404" pitchFamily="49" charset="0"/>
              </a:rPr>
              <a:t> 		return 0; // min value of </a:t>
            </a:r>
            <a:r>
              <a:rPr lang="en-US" altLang="en-US" sz="2400" dirty="0" err="1">
                <a:solidFill>
                  <a:srgbClr val="00B050"/>
                </a:solidFill>
                <a:cs typeface="Courier New" panose="02070309020205020404" pitchFamily="49" charset="0"/>
              </a:rPr>
              <a:t>maxSubSum</a:t>
            </a:r>
            <a:endParaRPr lang="en-US" altLang="en-US" sz="2400" dirty="0">
              <a:solidFill>
                <a:srgbClr val="00B050"/>
              </a:solidFill>
              <a:cs typeface="Courier New" panose="02070309020205020404" pitchFamily="49" charset="0"/>
            </a:endParaRPr>
          </a:p>
          <a:p>
            <a:pPr eaLnBrk="1" hangingPunct="1">
              <a:lnSpc>
                <a:spcPct val="90000"/>
              </a:lnSpc>
              <a:buFont typeface="Wingdings" panose="05000000000000000000" pitchFamily="2" charset="2"/>
              <a:buNone/>
              <a:defRPr/>
            </a:pPr>
            <a:r>
              <a:rPr lang="en-US" altLang="en-US" sz="2400" dirty="0">
                <a:solidFill>
                  <a:srgbClr val="00B050"/>
                </a:solidFill>
                <a:cs typeface="Courier New" panose="02070309020205020404" pitchFamily="49" charset="0"/>
              </a:rPr>
              <a:t>9: </a:t>
            </a:r>
            <a:r>
              <a:rPr lang="en-US" altLang="en-US" sz="2400" dirty="0">
                <a:solidFill>
                  <a:srgbClr val="00B050"/>
                </a:solidFill>
                <a:latin typeface="Times New Roman" panose="02020603050405020304" pitchFamily="18" charset="0"/>
                <a:cs typeface="Courier New" panose="02070309020205020404" pitchFamily="49" charset="0"/>
              </a:rPr>
              <a:t>      </a:t>
            </a:r>
            <a:r>
              <a:rPr lang="en-US" altLang="en-US" sz="2400" dirty="0">
                <a:solidFill>
                  <a:srgbClr val="00B050"/>
                </a:solidFill>
                <a:cs typeface="Courier New" panose="02070309020205020404" pitchFamily="49" charset="0"/>
              </a:rPr>
              <a:t>}</a:t>
            </a:r>
          </a:p>
          <a:p>
            <a:pPr eaLnBrk="1" hangingPunct="1">
              <a:lnSpc>
                <a:spcPct val="90000"/>
              </a:lnSpc>
              <a:buFont typeface="Wingdings" panose="05000000000000000000" pitchFamily="2" charset="2"/>
              <a:buNone/>
              <a:defRPr/>
            </a:pPr>
            <a:r>
              <a:rPr lang="en-US" altLang="en-US" sz="2400" dirty="0">
                <a:cs typeface="Courier New" panose="02070309020205020404" pitchFamily="49" charset="0"/>
              </a:rPr>
              <a:t>10: </a:t>
            </a:r>
            <a:r>
              <a:rPr lang="en-US" altLang="en-US" sz="2400" dirty="0">
                <a:latin typeface="Times New Roman" panose="02020603050405020304" pitchFamily="18" charset="0"/>
                <a:cs typeface="Courier New" panose="02070309020205020404" pitchFamily="49" charset="0"/>
              </a:rPr>
              <a:t>   </a:t>
            </a:r>
            <a:r>
              <a:rPr lang="en-US" altLang="en-US" sz="2400" dirty="0">
                <a:cs typeface="Courier New" panose="02070309020205020404" pitchFamily="49" charset="0"/>
              </a:rPr>
              <a:t> </a:t>
            </a:r>
            <a:r>
              <a:rPr lang="en-US" altLang="en-US" sz="2400" dirty="0" err="1">
                <a:solidFill>
                  <a:schemeClr val="accent5">
                    <a:lumMod val="25000"/>
                  </a:schemeClr>
                </a:solidFill>
                <a:cs typeface="Courier New" panose="02070309020205020404" pitchFamily="49" charset="0"/>
              </a:rPr>
              <a:t>int</a:t>
            </a:r>
            <a:r>
              <a:rPr lang="en-US" altLang="en-US" sz="2400" dirty="0">
                <a:solidFill>
                  <a:schemeClr val="accent5">
                    <a:lumMod val="25000"/>
                  </a:schemeClr>
                </a:solidFill>
                <a:cs typeface="Courier New" panose="02070309020205020404" pitchFamily="49" charset="0"/>
              </a:rPr>
              <a:t> </a:t>
            </a:r>
            <a:r>
              <a:rPr lang="en-US" altLang="en-US" sz="2400" dirty="0" err="1">
                <a:solidFill>
                  <a:schemeClr val="accent5">
                    <a:lumMod val="25000"/>
                  </a:schemeClr>
                </a:solidFill>
                <a:cs typeface="Courier New" panose="02070309020205020404" pitchFamily="49" charset="0"/>
              </a:rPr>
              <a:t>centerindex</a:t>
            </a:r>
            <a:r>
              <a:rPr lang="en-US" altLang="en-US" sz="2400" dirty="0">
                <a:solidFill>
                  <a:schemeClr val="accent5">
                    <a:lumMod val="25000"/>
                  </a:schemeClr>
                </a:solidFill>
                <a:cs typeface="Courier New" panose="02070309020205020404" pitchFamily="49" charset="0"/>
              </a:rPr>
              <a:t> = (</a:t>
            </a:r>
            <a:r>
              <a:rPr lang="en-US" altLang="en-US" sz="2400" dirty="0" err="1">
                <a:solidFill>
                  <a:schemeClr val="accent5">
                    <a:lumMod val="25000"/>
                  </a:schemeClr>
                </a:solidFill>
                <a:cs typeface="Courier New" panose="02070309020205020404" pitchFamily="49" charset="0"/>
              </a:rPr>
              <a:t>leftindex</a:t>
            </a:r>
            <a:r>
              <a:rPr lang="en-US" altLang="en-US" sz="2400" dirty="0">
                <a:solidFill>
                  <a:schemeClr val="accent5">
                    <a:lumMod val="25000"/>
                  </a:schemeClr>
                </a:solidFill>
                <a:cs typeface="Courier New" panose="02070309020205020404" pitchFamily="49" charset="0"/>
              </a:rPr>
              <a:t> + </a:t>
            </a:r>
            <a:r>
              <a:rPr lang="en-US" altLang="en-US" sz="2400" dirty="0" err="1">
                <a:solidFill>
                  <a:schemeClr val="accent5">
                    <a:lumMod val="25000"/>
                  </a:schemeClr>
                </a:solidFill>
                <a:cs typeface="Courier New" panose="02070309020205020404" pitchFamily="49" charset="0"/>
              </a:rPr>
              <a:t>rightindex</a:t>
            </a:r>
            <a:r>
              <a:rPr lang="en-US" altLang="en-US" sz="2400" dirty="0">
                <a:solidFill>
                  <a:schemeClr val="accent5">
                    <a:lumMod val="25000"/>
                  </a:schemeClr>
                </a:solidFill>
                <a:cs typeface="Courier New" panose="02070309020205020404" pitchFamily="49" charset="0"/>
              </a:rPr>
              <a:t>)/2;</a:t>
            </a:r>
          </a:p>
          <a:p>
            <a:pPr eaLnBrk="1" hangingPunct="1">
              <a:lnSpc>
                <a:spcPct val="90000"/>
              </a:lnSpc>
              <a:buFont typeface="Wingdings" panose="05000000000000000000" pitchFamily="2" charset="2"/>
              <a:buNone/>
              <a:defRPr/>
            </a:pPr>
            <a:r>
              <a:rPr lang="en-US" altLang="en-US" sz="2400" dirty="0">
                <a:cs typeface="Courier New" panose="02070309020205020404" pitchFamily="49" charset="0"/>
              </a:rPr>
              <a:t>12: </a:t>
            </a:r>
            <a:r>
              <a:rPr lang="en-US" altLang="en-US" sz="2400" dirty="0">
                <a:latin typeface="Times New Roman" panose="02020603050405020304" pitchFamily="18" charset="0"/>
                <a:cs typeface="Courier New" panose="02070309020205020404" pitchFamily="49" charset="0"/>
              </a:rPr>
              <a:t>  </a:t>
            </a:r>
            <a:r>
              <a:rPr lang="en-US" altLang="en-US" sz="2400" dirty="0">
                <a:solidFill>
                  <a:schemeClr val="accent5">
                    <a:lumMod val="25000"/>
                  </a:schemeClr>
                </a:solidFill>
                <a:latin typeface="Times New Roman" panose="02020603050405020304" pitchFamily="18" charset="0"/>
                <a:cs typeface="Courier New" panose="02070309020205020404" pitchFamily="49" charset="0"/>
              </a:rPr>
              <a:t>  </a:t>
            </a:r>
            <a:r>
              <a:rPr lang="en-US" altLang="en-US" sz="2400" dirty="0" err="1">
                <a:solidFill>
                  <a:schemeClr val="accent5">
                    <a:lumMod val="25000"/>
                  </a:schemeClr>
                </a:solidFill>
                <a:cs typeface="Courier New" panose="02070309020205020404" pitchFamily="49" charset="0"/>
              </a:rPr>
              <a:t>int</a:t>
            </a:r>
            <a:r>
              <a:rPr lang="en-US" altLang="en-US" sz="2400" dirty="0">
                <a:solidFill>
                  <a:schemeClr val="accent5">
                    <a:lumMod val="25000"/>
                  </a:schemeClr>
                </a:solidFill>
                <a:cs typeface="Courier New" panose="02070309020205020404" pitchFamily="49" charset="0"/>
              </a:rPr>
              <a:t> </a:t>
            </a:r>
            <a:r>
              <a:rPr lang="en-US" altLang="en-US" sz="2400" dirty="0" err="1">
                <a:solidFill>
                  <a:schemeClr val="accent5">
                    <a:lumMod val="25000"/>
                  </a:schemeClr>
                </a:solidFill>
                <a:cs typeface="Courier New" panose="02070309020205020404" pitchFamily="49" charset="0"/>
              </a:rPr>
              <a:t>maxsumleft</a:t>
            </a:r>
            <a:r>
              <a:rPr lang="en-US" altLang="en-US" sz="2400" dirty="0">
                <a:solidFill>
                  <a:schemeClr val="accent5">
                    <a:lumMod val="25000"/>
                  </a:schemeClr>
                </a:solidFill>
                <a:cs typeface="Courier New" panose="02070309020205020404" pitchFamily="49" charset="0"/>
              </a:rPr>
              <a:t> </a:t>
            </a:r>
            <a:r>
              <a:rPr lang="en-US" altLang="en-US" sz="2400" dirty="0">
                <a:cs typeface="Courier New" panose="02070309020205020404" pitchFamily="49" charset="0"/>
              </a:rPr>
              <a:t>= </a:t>
            </a:r>
            <a:r>
              <a:rPr lang="en-US" altLang="en-US" sz="2400" dirty="0" err="1">
                <a:solidFill>
                  <a:srgbClr val="FF3300"/>
                </a:solidFill>
                <a:cs typeface="Courier New" panose="02070309020205020404" pitchFamily="49" charset="0"/>
              </a:rPr>
              <a:t>maxSumDivideConquer</a:t>
            </a:r>
            <a:r>
              <a:rPr lang="en-US" altLang="en-US" sz="2400" dirty="0">
                <a:solidFill>
                  <a:srgbClr val="FF3300"/>
                </a:solidFill>
                <a:cs typeface="Courier New" panose="02070309020205020404" pitchFamily="49" charset="0"/>
              </a:rPr>
              <a:t>(array, </a:t>
            </a:r>
            <a:r>
              <a:rPr lang="en-US" altLang="en-US" sz="2400" dirty="0" err="1">
                <a:solidFill>
                  <a:srgbClr val="FF3300"/>
                </a:solidFill>
                <a:cs typeface="Courier New" panose="02070309020205020404" pitchFamily="49" charset="0"/>
              </a:rPr>
              <a:t>leftindex</a:t>
            </a:r>
            <a:r>
              <a:rPr lang="en-US" altLang="en-US" sz="2400" dirty="0">
                <a:solidFill>
                  <a:srgbClr val="FF3300"/>
                </a:solidFill>
                <a:cs typeface="Courier New" panose="02070309020205020404" pitchFamily="49" charset="0"/>
              </a:rPr>
              <a:t>, </a:t>
            </a:r>
            <a:r>
              <a:rPr lang="en-US" altLang="en-US" sz="2400" dirty="0" err="1">
                <a:solidFill>
                  <a:srgbClr val="FF3300"/>
                </a:solidFill>
                <a:cs typeface="Courier New" panose="02070309020205020404" pitchFamily="49" charset="0"/>
              </a:rPr>
              <a:t>centerindex</a:t>
            </a:r>
            <a:r>
              <a:rPr lang="en-US" altLang="en-US" sz="2400" dirty="0">
                <a:solidFill>
                  <a:srgbClr val="FF3300"/>
                </a:solidFill>
                <a:cs typeface="Courier New" panose="02070309020205020404" pitchFamily="49" charset="0"/>
              </a:rPr>
              <a:t>);</a:t>
            </a:r>
          </a:p>
          <a:p>
            <a:pPr eaLnBrk="1" hangingPunct="1">
              <a:lnSpc>
                <a:spcPct val="90000"/>
              </a:lnSpc>
              <a:buFont typeface="Wingdings" panose="05000000000000000000" pitchFamily="2" charset="2"/>
              <a:buNone/>
              <a:defRPr/>
            </a:pPr>
            <a:r>
              <a:rPr lang="en-US" altLang="en-US" sz="2400" dirty="0">
                <a:cs typeface="Courier New" panose="02070309020205020404" pitchFamily="49" charset="0"/>
              </a:rPr>
              <a:t>13:    </a:t>
            </a:r>
            <a:r>
              <a:rPr lang="en-US" altLang="en-US" sz="2400" dirty="0" err="1">
                <a:solidFill>
                  <a:schemeClr val="accent5">
                    <a:lumMod val="25000"/>
                  </a:schemeClr>
                </a:solidFill>
                <a:cs typeface="Courier New" panose="02070309020205020404" pitchFamily="49" charset="0"/>
              </a:rPr>
              <a:t>int</a:t>
            </a:r>
            <a:r>
              <a:rPr lang="en-US" altLang="en-US" sz="2400" dirty="0">
                <a:solidFill>
                  <a:schemeClr val="accent5">
                    <a:lumMod val="25000"/>
                  </a:schemeClr>
                </a:solidFill>
                <a:cs typeface="Courier New" panose="02070309020205020404" pitchFamily="49" charset="0"/>
              </a:rPr>
              <a:t> </a:t>
            </a:r>
            <a:r>
              <a:rPr lang="en-US" altLang="en-US" sz="2400" dirty="0" err="1">
                <a:solidFill>
                  <a:schemeClr val="accent5">
                    <a:lumMod val="25000"/>
                  </a:schemeClr>
                </a:solidFill>
                <a:cs typeface="Courier New" panose="02070309020205020404" pitchFamily="49" charset="0"/>
              </a:rPr>
              <a:t>maxsumright</a:t>
            </a:r>
            <a:r>
              <a:rPr lang="en-US" altLang="en-US" sz="2400" dirty="0">
                <a:solidFill>
                  <a:schemeClr val="accent5">
                    <a:lumMod val="25000"/>
                  </a:schemeClr>
                </a:solidFill>
                <a:cs typeface="Courier New" panose="02070309020205020404" pitchFamily="49" charset="0"/>
              </a:rPr>
              <a:t> </a:t>
            </a:r>
            <a:r>
              <a:rPr lang="en-US" altLang="en-US" sz="2400" dirty="0">
                <a:cs typeface="Courier New" panose="02070309020205020404" pitchFamily="49" charset="0"/>
              </a:rPr>
              <a:t>= </a:t>
            </a:r>
            <a:r>
              <a:rPr lang="en-US" altLang="en-US" sz="2400" dirty="0" err="1">
                <a:solidFill>
                  <a:srgbClr val="FF3300"/>
                </a:solidFill>
                <a:cs typeface="Courier New" panose="02070309020205020404" pitchFamily="49" charset="0"/>
              </a:rPr>
              <a:t>maxSumDivideConquer</a:t>
            </a:r>
            <a:r>
              <a:rPr lang="en-US" altLang="en-US" sz="2400" dirty="0">
                <a:solidFill>
                  <a:srgbClr val="FF3300"/>
                </a:solidFill>
                <a:cs typeface="Courier New" panose="02070309020205020404" pitchFamily="49" charset="0"/>
              </a:rPr>
              <a:t> ( array, </a:t>
            </a:r>
            <a:r>
              <a:rPr lang="en-US" altLang="en-US" sz="2400" dirty="0" err="1">
                <a:solidFill>
                  <a:srgbClr val="FF3300"/>
                </a:solidFill>
                <a:cs typeface="Courier New" panose="02070309020205020404" pitchFamily="49" charset="0"/>
              </a:rPr>
              <a:t>centerindex</a:t>
            </a:r>
            <a:r>
              <a:rPr lang="en-US" altLang="en-US" sz="2400" dirty="0">
                <a:solidFill>
                  <a:srgbClr val="FF3300"/>
                </a:solidFill>
                <a:cs typeface="Courier New" panose="02070309020205020404" pitchFamily="49" charset="0"/>
              </a:rPr>
              <a:t> + 1, right); </a:t>
            </a:r>
            <a:endParaRPr lang="th-TH" altLang="en-US" sz="2400" dirty="0">
              <a:solidFill>
                <a:srgbClr val="FF3300"/>
              </a:solidFill>
              <a:cs typeface="Courier New" panose="02070309020205020404" pitchFamily="49" charset="0"/>
            </a:endParaRPr>
          </a:p>
        </p:txBody>
      </p:sp>
      <p:sp>
        <p:nvSpPr>
          <p:cNvPr id="89092"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3rd method (cont 2.)</a:t>
            </a:r>
            <a:endParaRPr kumimoji="0" lang="th-TH" altLang="en-US" sz="3200" b="1">
              <a:solidFill>
                <a:schemeClr val="tx2"/>
              </a:solidFill>
              <a:latin typeface="Times New Roman" panose="02020603050405020304" pitchFamily="18" charset="0"/>
            </a:endParaRPr>
          </a:p>
          <a:p>
            <a:pPr algn="ctr" eaLnBrk="1" hangingPunct="1">
              <a:lnSpc>
                <a:spcPct val="70000"/>
              </a:lnSpc>
              <a:spcBef>
                <a:spcPct val="0"/>
              </a:spcBef>
              <a:buClrTx/>
              <a:buSzTx/>
              <a:buFontTx/>
              <a:buNone/>
            </a:pPr>
            <a:endParaRPr kumimoji="0" lang="th-TH" altLang="en-US" sz="3200" b="1">
              <a:solidFill>
                <a:schemeClr val="tx2"/>
              </a:solidFill>
              <a:latin typeface="Arial Narrow" panose="020B0606020202030204" pitchFamily="34" charset="0"/>
            </a:endParaRPr>
          </a:p>
        </p:txBody>
      </p:sp>
      <p:sp>
        <p:nvSpPr>
          <p:cNvPr id="89093" name="Line 6"/>
          <p:cNvSpPr>
            <a:spLocks noChangeShapeType="1"/>
          </p:cNvSpPr>
          <p:nvPr/>
        </p:nvSpPr>
        <p:spPr bwMode="auto">
          <a:xfrm>
            <a:off x="6248400" y="1371600"/>
            <a:ext cx="990600" cy="838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4" name="Text Box 7"/>
          <p:cNvSpPr txBox="1">
            <a:spLocks noChangeArrowheads="1"/>
          </p:cNvSpPr>
          <p:nvPr/>
        </p:nvSpPr>
        <p:spPr bwMode="auto">
          <a:xfrm>
            <a:off x="7239000" y="2209800"/>
            <a:ext cx="766763"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b="1">
                <a:solidFill>
                  <a:schemeClr val="bg2"/>
                </a:solidFill>
                <a:latin typeface="Times New Roman" panose="02020603050405020304" pitchFamily="18" charset="0"/>
              </a:rPr>
              <a:t>T(n)</a:t>
            </a:r>
            <a:endParaRPr kumimoji="0" lang="th-TH" altLang="en-US" sz="2400" b="1">
              <a:solidFill>
                <a:schemeClr val="bg2"/>
              </a:solidFill>
              <a:latin typeface="Times New Roman" panose="02020603050405020304" pitchFamily="18" charset="0"/>
            </a:endParaRPr>
          </a:p>
        </p:txBody>
      </p:sp>
      <p:sp>
        <p:nvSpPr>
          <p:cNvPr id="89095" name="Line 8"/>
          <p:cNvSpPr>
            <a:spLocks noChangeShapeType="1"/>
          </p:cNvSpPr>
          <p:nvPr/>
        </p:nvSpPr>
        <p:spPr bwMode="auto">
          <a:xfrm flipV="1">
            <a:off x="7315200" y="4724400"/>
            <a:ext cx="152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6" name="Line 9"/>
          <p:cNvSpPr>
            <a:spLocks noChangeShapeType="1"/>
          </p:cNvSpPr>
          <p:nvPr/>
        </p:nvSpPr>
        <p:spPr bwMode="auto">
          <a:xfrm flipV="1">
            <a:off x="7696200" y="54864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7" name="Text Box 10"/>
          <p:cNvSpPr txBox="1">
            <a:spLocks noChangeArrowheads="1"/>
          </p:cNvSpPr>
          <p:nvPr/>
        </p:nvSpPr>
        <p:spPr bwMode="auto">
          <a:xfrm>
            <a:off x="7239000" y="4267200"/>
            <a:ext cx="1004888"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b="1">
                <a:solidFill>
                  <a:schemeClr val="bg2"/>
                </a:solidFill>
                <a:latin typeface="Times New Roman" panose="02020603050405020304" pitchFamily="18" charset="0"/>
              </a:rPr>
              <a:t>T(n/2)</a:t>
            </a:r>
            <a:endParaRPr kumimoji="0" lang="th-TH" altLang="en-US" sz="2400" b="1">
              <a:solidFill>
                <a:schemeClr val="bg2"/>
              </a:solidFill>
              <a:latin typeface="Times New Roman" panose="02020603050405020304" pitchFamily="18" charset="0"/>
            </a:endParaRPr>
          </a:p>
        </p:txBody>
      </p:sp>
      <p:sp>
        <p:nvSpPr>
          <p:cNvPr id="89098" name="Text Box 11"/>
          <p:cNvSpPr txBox="1">
            <a:spLocks noChangeArrowheads="1"/>
          </p:cNvSpPr>
          <p:nvPr/>
        </p:nvSpPr>
        <p:spPr bwMode="auto">
          <a:xfrm>
            <a:off x="7924800" y="5181600"/>
            <a:ext cx="1004888"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b="1">
                <a:solidFill>
                  <a:schemeClr val="bg2"/>
                </a:solidFill>
                <a:latin typeface="Times New Roman" panose="02020603050405020304" pitchFamily="18" charset="0"/>
              </a:rPr>
              <a:t>T(n/2)</a:t>
            </a:r>
            <a:endParaRPr kumimoji="0" lang="th-TH" altLang="en-US" sz="2400" b="1">
              <a:solidFill>
                <a:schemeClr val="bg2"/>
              </a:solidFill>
              <a:latin typeface="Times New Roman" panose="02020603050405020304" pitchFamily="18" charset="0"/>
            </a:endParaRPr>
          </a:p>
        </p:txBody>
      </p:sp>
      <p:sp>
        <p:nvSpPr>
          <p:cNvPr id="12"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E8E8CD44-426C-490E-813C-636C41BA1D31}" type="slidenum">
              <a:rPr lang="en-US" altLang="en-US" sz="1400" smtClean="0">
                <a:cs typeface="Arial" panose="020B0604020202020204" pitchFamily="34" charset="0"/>
              </a:rPr>
              <a:pPr>
                <a:spcBef>
                  <a:spcPct val="0"/>
                </a:spcBef>
                <a:buClrTx/>
                <a:buSzTx/>
                <a:buFontTx/>
                <a:buNone/>
              </a:pPr>
              <a:t>51</a:t>
            </a:fld>
            <a:endParaRPr lang="en-US" altLang="en-US" sz="1400">
              <a:cs typeface="Arial" panose="020B0604020202020204" pitchFamily="34" charset="0"/>
            </a:endParaRPr>
          </a:p>
        </p:txBody>
      </p:sp>
      <p:sp>
        <p:nvSpPr>
          <p:cNvPr id="91139" name="Rectangle 3"/>
          <p:cNvSpPr>
            <a:spLocks noGrp="1" noChangeArrowheads="1"/>
          </p:cNvSpPr>
          <p:nvPr>
            <p:ph type="body" idx="1"/>
          </p:nvPr>
        </p:nvSpPr>
        <p:spPr>
          <a:xfrm>
            <a:off x="228600" y="762000"/>
            <a:ext cx="8686800" cy="5334000"/>
          </a:xfrm>
        </p:spPr>
        <p:txBody>
          <a:bodyPr/>
          <a:lstStyle/>
          <a:p>
            <a:pPr eaLnBrk="1" hangingPunct="1">
              <a:buFont typeface="Wingdings" panose="05000000000000000000" pitchFamily="2" charset="2"/>
              <a:buNone/>
            </a:pPr>
            <a:r>
              <a:rPr lang="en-US" altLang="en-US">
                <a:solidFill>
                  <a:schemeClr val="bg2"/>
                </a:solidFill>
                <a:cs typeface="Courier New" panose="02070309020205020404" pitchFamily="49" charset="0"/>
              </a:rPr>
              <a:t>14: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int maxlefthalfSum = 0, lefthalfSum = 0;</a:t>
            </a:r>
          </a:p>
          <a:p>
            <a:pPr eaLnBrk="1" hangingPunct="1">
              <a:buFont typeface="Wingdings" panose="05000000000000000000" pitchFamily="2" charset="2"/>
              <a:buNone/>
            </a:pPr>
            <a:r>
              <a:rPr lang="en-US" altLang="en-US">
                <a:solidFill>
                  <a:schemeClr val="bg2"/>
                </a:solidFill>
                <a:cs typeface="Courier New" panose="02070309020205020404" pitchFamily="49" charset="0"/>
              </a:rPr>
              <a:t>15: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 //max sum </a:t>
            </a:r>
            <a:r>
              <a:rPr lang="en-US" altLang="en-US">
                <a:solidFill>
                  <a:schemeClr val="bg2"/>
                </a:solidFill>
                <a:latin typeface="Times New Roman" panose="02020603050405020304" pitchFamily="18" charset="0"/>
                <a:cs typeface="Courier New" panose="02070309020205020404" pitchFamily="49" charset="0"/>
              </a:rPr>
              <a:t>–</a:t>
            </a:r>
            <a:r>
              <a:rPr lang="en-US" altLang="en-US">
                <a:solidFill>
                  <a:schemeClr val="bg2"/>
                </a:solidFill>
                <a:cs typeface="Courier New" panose="02070309020205020404" pitchFamily="49" charset="0"/>
              </a:rPr>
              <a:t> from the last element of the left     </a:t>
            </a:r>
          </a:p>
          <a:p>
            <a:pPr eaLnBrk="1" hangingPunct="1">
              <a:buFont typeface="Wingdings" panose="05000000000000000000" pitchFamily="2" charset="2"/>
              <a:buNone/>
            </a:pPr>
            <a:r>
              <a:rPr lang="en-US" altLang="en-US">
                <a:solidFill>
                  <a:schemeClr val="bg2"/>
                </a:solidFill>
                <a:cs typeface="Courier New" panose="02070309020205020404" pitchFamily="49" charset="0"/>
              </a:rPr>
              <a:t>            //side to the first element.</a:t>
            </a:r>
          </a:p>
          <a:p>
            <a:pPr eaLnBrk="1" hangingPunct="1">
              <a:buFont typeface="Wingdings" panose="05000000000000000000" pitchFamily="2" charset="2"/>
              <a:buNone/>
            </a:pPr>
            <a:r>
              <a:rPr lang="en-US" altLang="en-US">
                <a:solidFill>
                  <a:schemeClr val="bg2"/>
                </a:solidFill>
                <a:cs typeface="Courier New" panose="02070309020205020404" pitchFamily="49" charset="0"/>
              </a:rPr>
              <a:t>16: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for (int i = centerindex; i &gt;= leftindex; i--) {</a:t>
            </a:r>
          </a:p>
          <a:p>
            <a:pPr eaLnBrk="1" hangingPunct="1">
              <a:buFont typeface="Wingdings" panose="05000000000000000000" pitchFamily="2" charset="2"/>
              <a:buNone/>
            </a:pPr>
            <a:r>
              <a:rPr lang="en-US" altLang="en-US">
                <a:solidFill>
                  <a:schemeClr val="bg2"/>
                </a:solidFill>
                <a:cs typeface="Courier New" panose="02070309020205020404" pitchFamily="49" charset="0"/>
              </a:rPr>
              <a:t>17: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 lefthalfSum = lefthalfSum + array[i];</a:t>
            </a:r>
          </a:p>
          <a:p>
            <a:pPr eaLnBrk="1" hangingPunct="1">
              <a:buFont typeface="Wingdings" panose="05000000000000000000" pitchFamily="2" charset="2"/>
              <a:buNone/>
            </a:pPr>
            <a:r>
              <a:rPr lang="en-US" altLang="en-US">
                <a:solidFill>
                  <a:schemeClr val="bg2"/>
                </a:solidFill>
                <a:cs typeface="Courier New" panose="02070309020205020404" pitchFamily="49" charset="0"/>
              </a:rPr>
              <a:t>18: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if (lefthalfSum &gt; maxlefthalfSum) {</a:t>
            </a:r>
          </a:p>
          <a:p>
            <a:pPr eaLnBrk="1" hangingPunct="1">
              <a:buFont typeface="Wingdings" panose="05000000000000000000" pitchFamily="2" charset="2"/>
              <a:buNone/>
            </a:pPr>
            <a:r>
              <a:rPr lang="en-US" altLang="en-US">
                <a:solidFill>
                  <a:schemeClr val="bg2"/>
                </a:solidFill>
                <a:cs typeface="Courier New" panose="02070309020205020404" pitchFamily="49" charset="0"/>
              </a:rPr>
              <a:t>19: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 		maxlefthalfSum = lefthalfSum;</a:t>
            </a:r>
          </a:p>
          <a:p>
            <a:pPr eaLnBrk="1" hangingPunct="1">
              <a:buFont typeface="Wingdings" panose="05000000000000000000" pitchFamily="2" charset="2"/>
              <a:buNone/>
            </a:pPr>
            <a:r>
              <a:rPr lang="en-US" altLang="en-US">
                <a:solidFill>
                  <a:schemeClr val="bg2"/>
                </a:solidFill>
                <a:cs typeface="Courier New" panose="02070309020205020404" pitchFamily="49" charset="0"/>
              </a:rPr>
              <a:t>20: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a:t>
            </a:r>
          </a:p>
          <a:p>
            <a:pPr eaLnBrk="1" hangingPunct="1">
              <a:buFont typeface="Wingdings" panose="05000000000000000000" pitchFamily="2" charset="2"/>
              <a:buNone/>
            </a:pPr>
            <a:r>
              <a:rPr lang="en-US" altLang="en-US">
                <a:solidFill>
                  <a:schemeClr val="bg2"/>
                </a:solidFill>
                <a:cs typeface="Courier New" panose="02070309020205020404" pitchFamily="49" charset="0"/>
              </a:rPr>
              <a:t>21: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a:t>
            </a:r>
          </a:p>
          <a:p>
            <a:pPr eaLnBrk="1" hangingPunct="1">
              <a:buFont typeface="Wingdings" panose="05000000000000000000" pitchFamily="2" charset="2"/>
              <a:buNone/>
            </a:pPr>
            <a:endParaRPr lang="th-TH" altLang="en-US">
              <a:cs typeface="Courier New" panose="02070309020205020404" pitchFamily="49" charset="0"/>
            </a:endParaRPr>
          </a:p>
        </p:txBody>
      </p:sp>
      <p:sp>
        <p:nvSpPr>
          <p:cNvPr id="91140"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3rd method (cont 3.)</a:t>
            </a:r>
            <a:endParaRPr kumimoji="0" lang="th-TH" altLang="en-US" sz="3200" b="1">
              <a:solidFill>
                <a:schemeClr val="tx2"/>
              </a:solidFill>
              <a:latin typeface="Times New Roman" panose="02020603050405020304" pitchFamily="18" charset="0"/>
            </a:endParaRPr>
          </a:p>
        </p:txBody>
      </p:sp>
      <p:sp>
        <p:nvSpPr>
          <p:cNvPr id="91141" name="Text Box 5"/>
          <p:cNvSpPr txBox="1">
            <a:spLocks noChangeArrowheads="1"/>
          </p:cNvSpPr>
          <p:nvPr/>
        </p:nvSpPr>
        <p:spPr bwMode="auto">
          <a:xfrm>
            <a:off x="3733800" y="5105400"/>
            <a:ext cx="12954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3200" b="1">
                <a:solidFill>
                  <a:schemeClr val="bg2"/>
                </a:solidFill>
                <a:latin typeface="Cambria Math" panose="02040503050406030204" pitchFamily="18" charset="0"/>
              </a:rPr>
              <a:t>𝛩</a:t>
            </a:r>
            <a:r>
              <a:rPr kumimoji="0" lang="en-US" altLang="en-US" sz="3200" b="1">
                <a:solidFill>
                  <a:schemeClr val="bg2"/>
                </a:solidFill>
                <a:latin typeface="Times New Roman" panose="02020603050405020304" pitchFamily="18" charset="0"/>
              </a:rPr>
              <a:t>(n)</a:t>
            </a:r>
            <a:endParaRPr kumimoji="0" lang="th-TH" altLang="en-US" sz="3200" b="1">
              <a:solidFill>
                <a:schemeClr val="bg2"/>
              </a:solidFill>
              <a:latin typeface="Times New Roman" panose="02020603050405020304" pitchFamily="18" charset="0"/>
            </a:endParaRPr>
          </a:p>
        </p:txBody>
      </p:sp>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0CC5AA44-6CEC-422E-9D13-4613CB7EEB0E}" type="slidenum">
              <a:rPr lang="en-US" altLang="en-US" sz="1400" smtClean="0">
                <a:cs typeface="Arial" panose="020B0604020202020204" pitchFamily="34" charset="0"/>
              </a:rPr>
              <a:pPr>
                <a:spcBef>
                  <a:spcPct val="0"/>
                </a:spcBef>
                <a:buClrTx/>
                <a:buSzTx/>
                <a:buFontTx/>
                <a:buNone/>
              </a:pPr>
              <a:t>52</a:t>
            </a:fld>
            <a:endParaRPr lang="en-US" altLang="en-US" sz="1400">
              <a:cs typeface="Arial" panose="020B0604020202020204" pitchFamily="34" charset="0"/>
            </a:endParaRPr>
          </a:p>
        </p:txBody>
      </p:sp>
      <p:sp>
        <p:nvSpPr>
          <p:cNvPr id="93187" name="Rectangle 3"/>
          <p:cNvSpPr>
            <a:spLocks noGrp="1" noChangeArrowheads="1"/>
          </p:cNvSpPr>
          <p:nvPr>
            <p:ph type="body" idx="1"/>
          </p:nvPr>
        </p:nvSpPr>
        <p:spPr>
          <a:xfrm>
            <a:off x="304800" y="838200"/>
            <a:ext cx="8610600" cy="5257800"/>
          </a:xfrm>
        </p:spPr>
        <p:txBody>
          <a:bodyPr/>
          <a:lstStyle/>
          <a:p>
            <a:pPr eaLnBrk="1" hangingPunct="1">
              <a:buFont typeface="Wingdings" panose="05000000000000000000" pitchFamily="2" charset="2"/>
              <a:buNone/>
            </a:pPr>
            <a:r>
              <a:rPr lang="en-US" altLang="en-US">
                <a:solidFill>
                  <a:schemeClr val="bg2"/>
                </a:solidFill>
                <a:cs typeface="Courier New" panose="02070309020205020404" pitchFamily="49" charset="0"/>
              </a:rPr>
              <a:t>22:   int maxrighthalfSum = 0, righthalfSum = 0;</a:t>
            </a:r>
          </a:p>
          <a:p>
            <a:pPr eaLnBrk="1" hangingPunct="1">
              <a:buFont typeface="Wingdings" panose="05000000000000000000" pitchFamily="2" charset="2"/>
              <a:buNone/>
            </a:pPr>
            <a:r>
              <a:rPr lang="en-US" altLang="en-US">
                <a:solidFill>
                  <a:schemeClr val="bg2"/>
                </a:solidFill>
                <a:cs typeface="Courier New" panose="02070309020205020404" pitchFamily="49" charset="0"/>
              </a:rPr>
              <a:t>23: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 max sum </a:t>
            </a:r>
            <a:r>
              <a:rPr lang="en-US" altLang="en-US">
                <a:solidFill>
                  <a:schemeClr val="bg2"/>
                </a:solidFill>
                <a:latin typeface="Times New Roman" panose="02020603050405020304" pitchFamily="18" charset="0"/>
                <a:cs typeface="Courier New" panose="02070309020205020404" pitchFamily="49" charset="0"/>
              </a:rPr>
              <a:t>–</a:t>
            </a:r>
            <a:r>
              <a:rPr lang="en-US" altLang="en-US">
                <a:solidFill>
                  <a:schemeClr val="bg2"/>
                </a:solidFill>
                <a:cs typeface="Courier New" panose="02070309020205020404" pitchFamily="49" charset="0"/>
              </a:rPr>
              <a:t> from the first element of the right </a:t>
            </a:r>
          </a:p>
          <a:p>
            <a:pPr eaLnBrk="1" hangingPunct="1">
              <a:buFont typeface="Wingdings" panose="05000000000000000000" pitchFamily="2" charset="2"/>
              <a:buNone/>
            </a:pPr>
            <a:r>
              <a:rPr lang="en-US" altLang="en-US">
                <a:solidFill>
                  <a:schemeClr val="bg2"/>
                </a:solidFill>
                <a:cs typeface="Courier New" panose="02070309020205020404" pitchFamily="49" charset="0"/>
              </a:rPr>
              <a:t>        //side to the last element.</a:t>
            </a:r>
          </a:p>
          <a:p>
            <a:pPr eaLnBrk="1" hangingPunct="1">
              <a:buFont typeface="Wingdings" panose="05000000000000000000" pitchFamily="2" charset="2"/>
              <a:buNone/>
            </a:pPr>
            <a:r>
              <a:rPr lang="en-US" altLang="en-US">
                <a:solidFill>
                  <a:schemeClr val="bg2"/>
                </a:solidFill>
                <a:cs typeface="Courier New" panose="02070309020205020404" pitchFamily="49" charset="0"/>
              </a:rPr>
              <a:t>24: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for (int i = centerindex + 1; i &lt;= rightindex; i++) {</a:t>
            </a:r>
          </a:p>
          <a:p>
            <a:pPr eaLnBrk="1" hangingPunct="1">
              <a:buFont typeface="Wingdings" panose="05000000000000000000" pitchFamily="2" charset="2"/>
              <a:buNone/>
            </a:pPr>
            <a:r>
              <a:rPr lang="en-US" altLang="en-US">
                <a:solidFill>
                  <a:schemeClr val="bg2"/>
                </a:solidFill>
                <a:cs typeface="Courier New" panose="02070309020205020404" pitchFamily="49" charset="0"/>
              </a:rPr>
              <a:t>25: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		righthalfSum = righthalfSum + array [i];</a:t>
            </a:r>
          </a:p>
          <a:p>
            <a:pPr eaLnBrk="1" hangingPunct="1">
              <a:buFont typeface="Wingdings" panose="05000000000000000000" pitchFamily="2" charset="2"/>
              <a:buNone/>
            </a:pPr>
            <a:r>
              <a:rPr lang="en-US" altLang="en-US">
                <a:solidFill>
                  <a:schemeClr val="bg2"/>
                </a:solidFill>
                <a:cs typeface="Courier New" panose="02070309020205020404" pitchFamily="49" charset="0"/>
              </a:rPr>
              <a:t>26: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  if (righthalfSum &gt; maxrighthalfSum) {</a:t>
            </a:r>
          </a:p>
          <a:p>
            <a:pPr eaLnBrk="1" hangingPunct="1">
              <a:buFont typeface="Wingdings" panose="05000000000000000000" pitchFamily="2" charset="2"/>
              <a:buNone/>
            </a:pPr>
            <a:r>
              <a:rPr lang="en-US" altLang="en-US">
                <a:solidFill>
                  <a:schemeClr val="bg2"/>
                </a:solidFill>
                <a:cs typeface="Courier New" panose="02070309020205020404" pitchFamily="49" charset="0"/>
              </a:rPr>
              <a:t>27: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 		maxrighthalfSum = righthalfSum;</a:t>
            </a:r>
          </a:p>
          <a:p>
            <a:pPr eaLnBrk="1" hangingPunct="1">
              <a:buFont typeface="Wingdings" panose="05000000000000000000" pitchFamily="2" charset="2"/>
              <a:buNone/>
            </a:pPr>
            <a:r>
              <a:rPr lang="en-US" altLang="en-US">
                <a:solidFill>
                  <a:schemeClr val="bg2"/>
                </a:solidFill>
                <a:cs typeface="Courier New" panose="02070309020205020404" pitchFamily="49" charset="0"/>
              </a:rPr>
              <a:t>28: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a:t>
            </a:r>
          </a:p>
          <a:p>
            <a:pPr eaLnBrk="1" hangingPunct="1">
              <a:buFont typeface="Wingdings" panose="05000000000000000000" pitchFamily="2" charset="2"/>
              <a:buNone/>
            </a:pPr>
            <a:r>
              <a:rPr lang="en-US" altLang="en-US">
                <a:solidFill>
                  <a:schemeClr val="bg2"/>
                </a:solidFill>
                <a:cs typeface="Courier New" panose="02070309020205020404" pitchFamily="49" charset="0"/>
              </a:rPr>
              <a:t>29: </a:t>
            </a:r>
            <a:r>
              <a:rPr lang="en-US" altLang="en-US">
                <a:solidFill>
                  <a:schemeClr val="bg2"/>
                </a:solidFill>
                <a:latin typeface="Times New Roman" panose="02020603050405020304" pitchFamily="18" charset="0"/>
                <a:cs typeface="Courier New" panose="02070309020205020404" pitchFamily="49" charset="0"/>
              </a:rPr>
              <a:t>  </a:t>
            </a:r>
            <a:r>
              <a:rPr lang="en-US" altLang="en-US">
                <a:solidFill>
                  <a:schemeClr val="bg2"/>
                </a:solidFill>
                <a:cs typeface="Courier New" panose="02070309020205020404" pitchFamily="49" charset="0"/>
              </a:rPr>
              <a:t>}</a:t>
            </a:r>
          </a:p>
          <a:p>
            <a:pPr eaLnBrk="1" hangingPunct="1">
              <a:buFont typeface="Wingdings" panose="05000000000000000000" pitchFamily="2" charset="2"/>
              <a:buNone/>
            </a:pPr>
            <a:endParaRPr lang="th-TH" altLang="en-US">
              <a:cs typeface="Courier New" panose="02070309020205020404" pitchFamily="49" charset="0"/>
            </a:endParaRPr>
          </a:p>
        </p:txBody>
      </p:sp>
      <p:sp>
        <p:nvSpPr>
          <p:cNvPr id="93188"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3rd method (cont 4.)</a:t>
            </a:r>
            <a:endParaRPr kumimoji="0" lang="th-TH" altLang="en-US" sz="3200" b="1">
              <a:solidFill>
                <a:schemeClr val="tx2"/>
              </a:solidFill>
              <a:latin typeface="Times New Roman" panose="02020603050405020304" pitchFamily="18" charset="0"/>
            </a:endParaRPr>
          </a:p>
        </p:txBody>
      </p:sp>
      <p:sp>
        <p:nvSpPr>
          <p:cNvPr id="93189" name="Text Box 5"/>
          <p:cNvSpPr txBox="1">
            <a:spLocks noChangeArrowheads="1"/>
          </p:cNvSpPr>
          <p:nvPr/>
        </p:nvSpPr>
        <p:spPr bwMode="auto">
          <a:xfrm>
            <a:off x="3505200" y="4800600"/>
            <a:ext cx="16764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3200" b="1">
                <a:solidFill>
                  <a:schemeClr val="bg2"/>
                </a:solidFill>
                <a:latin typeface="Cambria Math" panose="02040503050406030204" pitchFamily="18" charset="0"/>
              </a:rPr>
              <a:t>𝛩</a:t>
            </a:r>
            <a:r>
              <a:rPr kumimoji="0" lang="en-US" altLang="en-US" sz="3200" b="1">
                <a:solidFill>
                  <a:schemeClr val="bg2"/>
                </a:solidFill>
                <a:latin typeface="Times New Roman" panose="02020603050405020304" pitchFamily="18" charset="0"/>
              </a:rPr>
              <a:t>(n)</a:t>
            </a:r>
            <a:endParaRPr kumimoji="0" lang="th-TH" altLang="en-US" sz="3200" b="1">
              <a:solidFill>
                <a:schemeClr val="bg2"/>
              </a:solidFill>
              <a:latin typeface="Times New Roman" panose="02020603050405020304" pitchFamily="18" charset="0"/>
            </a:endParaRPr>
          </a:p>
        </p:txBody>
      </p:sp>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16B9AB81-D910-4EA5-BF18-FDA88FF67EB8}" type="slidenum">
              <a:rPr lang="en-US" altLang="en-US" sz="1400" smtClean="0">
                <a:cs typeface="Arial" panose="020B0604020202020204" pitchFamily="34" charset="0"/>
              </a:rPr>
              <a:pPr>
                <a:spcBef>
                  <a:spcPct val="0"/>
                </a:spcBef>
                <a:buClrTx/>
                <a:buSzTx/>
                <a:buFontTx/>
                <a:buNone/>
              </a:pPr>
              <a:t>53</a:t>
            </a:fld>
            <a:endParaRPr lang="en-US" altLang="en-US" sz="1400">
              <a:cs typeface="Arial" panose="020B0604020202020204" pitchFamily="34" charset="0"/>
            </a:endParaRPr>
          </a:p>
        </p:txBody>
      </p:sp>
      <p:sp>
        <p:nvSpPr>
          <p:cNvPr id="95235" name="Rectangle 3"/>
          <p:cNvSpPr>
            <a:spLocks noGrp="1" noChangeArrowheads="1"/>
          </p:cNvSpPr>
          <p:nvPr>
            <p:ph type="body" idx="1"/>
          </p:nvPr>
        </p:nvSpPr>
        <p:spPr>
          <a:xfrm>
            <a:off x="381000" y="838200"/>
            <a:ext cx="8534400" cy="5257800"/>
          </a:xfrm>
        </p:spPr>
        <p:txBody>
          <a:bodyPr/>
          <a:lstStyle/>
          <a:p>
            <a:pPr eaLnBrk="1" hangingPunct="1">
              <a:buFont typeface="Wingdings" panose="05000000000000000000" pitchFamily="2" charset="2"/>
              <a:buNone/>
            </a:pPr>
            <a:r>
              <a:rPr lang="en-US" altLang="en-US">
                <a:solidFill>
                  <a:schemeClr val="bg2"/>
                </a:solidFill>
                <a:cs typeface="Times New Roman" panose="02020603050405020304" pitchFamily="18" charset="0"/>
              </a:rPr>
              <a:t>30: </a:t>
            </a:r>
            <a:r>
              <a:rPr lang="en-US" altLang="en-US" sz="3200">
                <a:solidFill>
                  <a:schemeClr val="bg2"/>
                </a:solidFill>
                <a:latin typeface="Cordia New" panose="020B0304020202020204" pitchFamily="34" charset="-34"/>
                <a:cs typeface="Cordia New" panose="020B0304020202020204" pitchFamily="34" charset="-34"/>
              </a:rPr>
              <a:t>//finally, find max of the three.</a:t>
            </a:r>
            <a:endParaRPr lang="en-US" altLang="en-US" sz="3200">
              <a:solidFill>
                <a:schemeClr val="bg2"/>
              </a:solidFill>
              <a:cs typeface="Times New Roman" panose="02020603050405020304" pitchFamily="18" charset="0"/>
            </a:endParaRPr>
          </a:p>
          <a:p>
            <a:pPr eaLnBrk="1" hangingPunct="1">
              <a:buFont typeface="Wingdings" panose="05000000000000000000" pitchFamily="2" charset="2"/>
              <a:buNone/>
            </a:pPr>
            <a:r>
              <a:rPr lang="en-US" altLang="en-US">
                <a:solidFill>
                  <a:schemeClr val="bg2"/>
                </a:solidFill>
                <a:cs typeface="Times New Roman" panose="02020603050405020304" pitchFamily="18" charset="0"/>
              </a:rPr>
              <a:t>31: </a:t>
            </a:r>
            <a:r>
              <a:rPr lang="en-US" altLang="en-US">
                <a:solidFill>
                  <a:schemeClr val="bg2"/>
                </a:solidFill>
                <a:cs typeface="Courier New" panose="02070309020205020404" pitchFamily="49" charset="0"/>
              </a:rPr>
              <a:t>return max</a:t>
            </a:r>
            <a:r>
              <a:rPr lang="en-US" altLang="en-US">
                <a:solidFill>
                  <a:schemeClr val="bg2"/>
                </a:solidFill>
                <a:latin typeface="Cordia New" panose="020B0304020202020204" pitchFamily="34" charset="-34"/>
                <a:cs typeface="Cordia New" panose="020B0304020202020204" pitchFamily="34" charset="-34"/>
              </a:rPr>
              <a:t>3 (</a:t>
            </a:r>
            <a:r>
              <a:rPr lang="en-US" altLang="en-US">
                <a:solidFill>
                  <a:schemeClr val="bg2"/>
                </a:solidFill>
                <a:cs typeface="Courier New" panose="02070309020205020404" pitchFamily="49" charset="0"/>
              </a:rPr>
              <a:t>maxsumleft, maxsumright, maxlefthalfSum </a:t>
            </a:r>
            <a:r>
              <a:rPr lang="en-US" altLang="en-US">
                <a:solidFill>
                  <a:schemeClr val="bg2"/>
                </a:solidFill>
                <a:latin typeface="Cordia New" panose="020B0304020202020204" pitchFamily="34" charset="-34"/>
                <a:cs typeface="Cordia New" panose="020B0304020202020204" pitchFamily="34" charset="-34"/>
              </a:rPr>
              <a:t>+ </a:t>
            </a:r>
            <a:r>
              <a:rPr lang="en-US" altLang="en-US">
                <a:solidFill>
                  <a:schemeClr val="bg2"/>
                </a:solidFill>
                <a:cs typeface="Courier New" panose="02070309020205020404" pitchFamily="49" charset="0"/>
              </a:rPr>
              <a:t>maxrighthalfSum</a:t>
            </a:r>
            <a:r>
              <a:rPr lang="en-US" altLang="en-US">
                <a:solidFill>
                  <a:schemeClr val="bg2"/>
                </a:solidFill>
                <a:latin typeface="Cordia New" panose="020B0304020202020204" pitchFamily="34" charset="-34"/>
                <a:cs typeface="Cordia New" panose="020B0304020202020204" pitchFamily="34" charset="-34"/>
              </a:rPr>
              <a:t>)</a:t>
            </a:r>
            <a:endParaRPr lang="en-US" altLang="en-US">
              <a:solidFill>
                <a:schemeClr val="bg2"/>
              </a:solidFill>
              <a:cs typeface="Times New Roman" panose="02020603050405020304" pitchFamily="18" charset="0"/>
            </a:endParaRPr>
          </a:p>
          <a:p>
            <a:pPr eaLnBrk="1" hangingPunct="1">
              <a:buFont typeface="Wingdings" panose="05000000000000000000" pitchFamily="2" charset="2"/>
              <a:buNone/>
            </a:pPr>
            <a:r>
              <a:rPr lang="en-US" altLang="en-US">
                <a:solidFill>
                  <a:schemeClr val="bg2"/>
                </a:solidFill>
                <a:cs typeface="Times New Roman" panose="02020603050405020304" pitchFamily="18" charset="0"/>
              </a:rPr>
              <a:t>}</a:t>
            </a:r>
            <a:endParaRPr lang="th-TH" altLang="en-US">
              <a:solidFill>
                <a:schemeClr val="bg2"/>
              </a:solidFill>
            </a:endParaRPr>
          </a:p>
          <a:p>
            <a:pPr eaLnBrk="1" hangingPunct="1">
              <a:buFont typeface="Wingdings" panose="05000000000000000000" pitchFamily="2" charset="2"/>
              <a:buNone/>
            </a:pPr>
            <a:endParaRPr lang="th-TH" altLang="en-US"/>
          </a:p>
          <a:p>
            <a:pPr eaLnBrk="1" hangingPunct="1">
              <a:buFont typeface="Wingdings" panose="05000000000000000000" pitchFamily="2" charset="2"/>
              <a:buNone/>
            </a:pPr>
            <a:endParaRPr lang="th-TH" altLang="en-US"/>
          </a:p>
          <a:p>
            <a:pPr eaLnBrk="1" hangingPunct="1">
              <a:buFont typeface="Wingdings" panose="05000000000000000000" pitchFamily="2" charset="2"/>
              <a:buNone/>
            </a:pPr>
            <a:r>
              <a:rPr lang="en-US" altLang="en-US" sz="3600">
                <a:solidFill>
                  <a:schemeClr val="bg2"/>
                </a:solidFill>
              </a:rPr>
              <a:t>Ignoring constant time, we have:</a:t>
            </a:r>
            <a:r>
              <a:rPr lang="th-TH" altLang="en-US" sz="3600">
                <a:solidFill>
                  <a:schemeClr val="bg2"/>
                </a:solidFill>
              </a:rPr>
              <a:t> </a:t>
            </a:r>
          </a:p>
          <a:p>
            <a:pPr algn="ctr" eaLnBrk="1" hangingPunct="1">
              <a:buFont typeface="Wingdings" panose="05000000000000000000" pitchFamily="2" charset="2"/>
              <a:buNone/>
            </a:pPr>
            <a:r>
              <a:rPr lang="en-US" altLang="en-US" sz="6000" b="1">
                <a:solidFill>
                  <a:schemeClr val="bg2"/>
                </a:solidFill>
                <a:latin typeface="Angsana New" panose="02020603050405020304" pitchFamily="18" charset="-34"/>
              </a:rPr>
              <a:t>T(n) = 2T(n/2) + 2</a:t>
            </a:r>
            <a:r>
              <a:rPr lang="en-US" altLang="en-US" sz="6000" b="1">
                <a:solidFill>
                  <a:schemeClr val="bg2"/>
                </a:solidFill>
                <a:latin typeface="Cambria Math" panose="02040503050406030204" pitchFamily="18" charset="0"/>
              </a:rPr>
              <a:t>𝛩</a:t>
            </a:r>
            <a:r>
              <a:rPr lang="en-US" altLang="en-US" sz="6000" b="1">
                <a:solidFill>
                  <a:schemeClr val="bg2"/>
                </a:solidFill>
                <a:latin typeface="Angsana New" panose="02020603050405020304" pitchFamily="18" charset="-34"/>
              </a:rPr>
              <a:t>(n)</a:t>
            </a:r>
            <a:r>
              <a:rPr lang="en-US" altLang="en-US" sz="4800" b="1">
                <a:solidFill>
                  <a:schemeClr val="bg2"/>
                </a:solidFill>
              </a:rPr>
              <a:t> </a:t>
            </a:r>
            <a:endParaRPr lang="th-TH" altLang="en-US" sz="4800" b="1">
              <a:solidFill>
                <a:schemeClr val="bg2"/>
              </a:solidFill>
            </a:endParaRPr>
          </a:p>
        </p:txBody>
      </p:sp>
      <p:sp>
        <p:nvSpPr>
          <p:cNvPr id="95236"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3rd method (cont 5.)</a:t>
            </a:r>
            <a:endParaRPr kumimoji="0" lang="th-TH" altLang="en-US" sz="3200" b="1">
              <a:solidFill>
                <a:schemeClr val="tx2"/>
              </a:solidFill>
              <a:latin typeface="Times New Roman" panose="02020603050405020304" pitchFamily="18" charset="0"/>
            </a:endParaRPr>
          </a:p>
        </p:txBody>
      </p:sp>
      <p:sp>
        <p:nvSpPr>
          <p:cNvPr id="95237" name="Text Box 5"/>
          <p:cNvSpPr txBox="1">
            <a:spLocks noChangeArrowheads="1"/>
          </p:cNvSpPr>
          <p:nvPr/>
        </p:nvSpPr>
        <p:spPr bwMode="auto">
          <a:xfrm>
            <a:off x="1524000" y="2971800"/>
            <a:ext cx="568642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latin typeface="Times New Roman" panose="02020603050405020304" pitchFamily="18" charset="0"/>
              </a:rPr>
              <a:t>This part takes constant time. We can ignore.</a:t>
            </a:r>
            <a:endParaRPr kumimoji="0" lang="th-TH" altLang="en-US" sz="2400">
              <a:latin typeface="Times New Roman" panose="02020603050405020304" pitchFamily="18" charset="0"/>
            </a:endParaRPr>
          </a:p>
        </p:txBody>
      </p:sp>
      <p:sp>
        <p:nvSpPr>
          <p:cNvPr id="95238" name="Line 6"/>
          <p:cNvSpPr>
            <a:spLocks noChangeShapeType="1"/>
          </p:cNvSpPr>
          <p:nvPr/>
        </p:nvSpPr>
        <p:spPr bwMode="auto">
          <a:xfrm>
            <a:off x="2286000" y="24384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Vishnu Kotrajaras, PhD.</a:t>
            </a:r>
          </a:p>
        </p:txBody>
      </p:sp>
      <p:sp>
        <p:nvSpPr>
          <p:cNvPr id="972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13EB2CEE-CBCD-489F-8757-A68E3A7F28BE}" type="slidenum">
              <a:rPr lang="en-US" altLang="en-US" sz="1400" smtClean="0">
                <a:cs typeface="Arial" panose="020B0604020202020204" pitchFamily="34" charset="0"/>
              </a:rPr>
              <a:pPr>
                <a:spcBef>
                  <a:spcPct val="0"/>
                </a:spcBef>
                <a:buClrTx/>
                <a:buSzTx/>
                <a:buFontTx/>
                <a:buNone/>
              </a:pPr>
              <a:t>54</a:t>
            </a:fld>
            <a:endParaRPr lang="en-US" altLang="en-US" sz="1400">
              <a:cs typeface="Arial" panose="020B0604020202020204" pitchFamily="34" charset="0"/>
            </a:endParaRPr>
          </a:p>
        </p:txBody>
      </p:sp>
      <p:sp>
        <p:nvSpPr>
          <p:cNvPr id="97284" name="Rectangle 3"/>
          <p:cNvSpPr>
            <a:spLocks noGrp="1" noChangeArrowheads="1"/>
          </p:cNvSpPr>
          <p:nvPr>
            <p:ph type="body" idx="1"/>
          </p:nvPr>
        </p:nvSpPr>
        <p:spPr>
          <a:xfrm>
            <a:off x="304800" y="762000"/>
            <a:ext cx="8610600" cy="5334000"/>
          </a:xfrm>
        </p:spPr>
        <p:txBody>
          <a:bodyPr/>
          <a:lstStyle/>
          <a:p>
            <a:pPr eaLnBrk="1" hangingPunct="1"/>
            <a:endParaRPr lang="th-TH" altLang="en-US" sz="3600"/>
          </a:p>
          <a:p>
            <a:pPr algn="ctr" eaLnBrk="1" hangingPunct="1">
              <a:buFont typeface="Wingdings" panose="05000000000000000000" pitchFamily="2" charset="2"/>
              <a:buNone/>
            </a:pPr>
            <a:r>
              <a:rPr lang="en-US" altLang="en-US" sz="3600" b="1">
                <a:solidFill>
                  <a:schemeClr val="bg2"/>
                </a:solidFill>
                <a:latin typeface="Angsana New" panose="02020603050405020304" pitchFamily="18" charset="-34"/>
              </a:rPr>
              <a:t>T(n) = 2T(n/2) + 2</a:t>
            </a:r>
            <a:r>
              <a:rPr lang="en-US" altLang="en-US" sz="3600" b="1">
                <a:solidFill>
                  <a:schemeClr val="bg2"/>
                </a:solidFill>
                <a:latin typeface="Cambria Math" panose="02040503050406030204" pitchFamily="18" charset="0"/>
              </a:rPr>
              <a:t>𝛩</a:t>
            </a:r>
            <a:r>
              <a:rPr lang="en-US" altLang="en-US" sz="3600" b="1">
                <a:solidFill>
                  <a:schemeClr val="bg2"/>
                </a:solidFill>
                <a:latin typeface="Angsana New" panose="02020603050405020304" pitchFamily="18" charset="-34"/>
              </a:rPr>
              <a:t>(n)</a:t>
            </a:r>
          </a:p>
          <a:p>
            <a:pPr algn="ctr" eaLnBrk="1" hangingPunct="1">
              <a:buFont typeface="Wingdings" panose="05000000000000000000" pitchFamily="2" charset="2"/>
              <a:buNone/>
            </a:pPr>
            <a:r>
              <a:rPr lang="en-US" altLang="en-US" sz="3600">
                <a:solidFill>
                  <a:schemeClr val="bg2"/>
                </a:solidFill>
                <a:latin typeface="Angsana New" panose="02020603050405020304" pitchFamily="18" charset="-34"/>
              </a:rPr>
              <a:t>         </a:t>
            </a:r>
            <a:r>
              <a:rPr lang="en-US" altLang="en-US" sz="3600" b="1">
                <a:solidFill>
                  <a:schemeClr val="bg2"/>
                </a:solidFill>
                <a:latin typeface="Angsana New" panose="02020603050405020304" pitchFamily="18" charset="-34"/>
              </a:rPr>
              <a:t>= 2T(n/2) + </a:t>
            </a:r>
            <a:r>
              <a:rPr lang="en-US" altLang="en-US" sz="3600" b="1">
                <a:solidFill>
                  <a:schemeClr val="bg2"/>
                </a:solidFill>
                <a:latin typeface="Cambria Math" panose="02040503050406030204" pitchFamily="18" charset="0"/>
              </a:rPr>
              <a:t>𝛩</a:t>
            </a:r>
            <a:r>
              <a:rPr lang="en-US" altLang="en-US" sz="3600" b="1">
                <a:solidFill>
                  <a:schemeClr val="bg2"/>
                </a:solidFill>
                <a:latin typeface="Angsana New" panose="02020603050405020304" pitchFamily="18" charset="-34"/>
              </a:rPr>
              <a:t>(n) </a:t>
            </a:r>
          </a:p>
          <a:p>
            <a:pPr algn="ctr" eaLnBrk="1" hangingPunct="1">
              <a:buFont typeface="Wingdings" panose="05000000000000000000" pitchFamily="2" charset="2"/>
              <a:buNone/>
            </a:pPr>
            <a:r>
              <a:rPr lang="en-US" altLang="en-US" sz="3600">
                <a:solidFill>
                  <a:schemeClr val="bg2"/>
                </a:solidFill>
                <a:latin typeface="Angsana New" panose="02020603050405020304" pitchFamily="18" charset="-34"/>
                <a:cs typeface="Times New Roman" panose="02020603050405020304" pitchFamily="18" charset="0"/>
              </a:rPr>
              <a:t>= 2T(n/2) + cn</a:t>
            </a:r>
            <a:endParaRPr lang="th-TH" altLang="en-US" sz="3600">
              <a:solidFill>
                <a:schemeClr val="bg2"/>
              </a:solidFill>
              <a:latin typeface="Angsana New" panose="02020603050405020304" pitchFamily="18" charset="-34"/>
            </a:endParaRPr>
          </a:p>
          <a:p>
            <a:pPr algn="ctr" eaLnBrk="1" hangingPunct="1">
              <a:buFont typeface="Wingdings" panose="05000000000000000000" pitchFamily="2" charset="2"/>
              <a:buNone/>
            </a:pPr>
            <a:r>
              <a:rPr lang="en-US" altLang="en-US" sz="3600">
                <a:solidFill>
                  <a:schemeClr val="bg2"/>
                </a:solidFill>
                <a:latin typeface="Angsana New" panose="02020603050405020304" pitchFamily="18" charset="-34"/>
              </a:rPr>
              <a:t>Divide everything by n, we get:</a:t>
            </a:r>
            <a:endParaRPr lang="th-TH" altLang="en-US" sz="3600">
              <a:solidFill>
                <a:schemeClr val="bg2"/>
              </a:solidFill>
              <a:latin typeface="Angsana New" panose="02020603050405020304" pitchFamily="18" charset="-34"/>
            </a:endParaRPr>
          </a:p>
          <a:p>
            <a:pPr algn="ctr" eaLnBrk="1" hangingPunct="1">
              <a:buFont typeface="Wingdings" panose="05000000000000000000" pitchFamily="2" charset="2"/>
              <a:buNone/>
            </a:pPr>
            <a:endParaRPr lang="th-TH" altLang="en-US" sz="3600">
              <a:solidFill>
                <a:schemeClr val="bg2"/>
              </a:solidFill>
              <a:latin typeface="Angsana New" panose="02020603050405020304" pitchFamily="18" charset="-34"/>
            </a:endParaRPr>
          </a:p>
        </p:txBody>
      </p:sp>
      <p:sp>
        <p:nvSpPr>
          <p:cNvPr id="97285"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3rd method (cont 6.)</a:t>
            </a:r>
            <a:endParaRPr kumimoji="0" lang="th-TH" altLang="en-US" sz="3200" b="1">
              <a:solidFill>
                <a:schemeClr val="tx2"/>
              </a:solidFill>
              <a:latin typeface="Times New Roman" panose="02020603050405020304" pitchFamily="18" charset="0"/>
            </a:endParaRPr>
          </a:p>
        </p:txBody>
      </p:sp>
      <p:sp>
        <p:nvSpPr>
          <p:cNvPr id="4103" name="Text Box 5"/>
          <p:cNvSpPr txBox="1">
            <a:spLocks noChangeArrowheads="1"/>
          </p:cNvSpPr>
          <p:nvPr/>
        </p:nvSpPr>
        <p:spPr bwMode="auto">
          <a:xfrm>
            <a:off x="5638800" y="2895600"/>
            <a:ext cx="232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Angsana New" panose="02020603050405020304" pitchFamily="18" charset="-34"/>
              </a:defRPr>
            </a:lvl1pPr>
            <a:lvl2pPr marL="742950" indent="-285750" eaLnBrk="0" hangingPunct="0">
              <a:defRPr kumimoji="1" sz="2400">
                <a:solidFill>
                  <a:schemeClr val="tx1"/>
                </a:solidFill>
                <a:latin typeface="Times New Roman" panose="02020603050405020304" pitchFamily="18" charset="0"/>
                <a:cs typeface="Angsana New" panose="02020603050405020304" pitchFamily="18" charset="-34"/>
              </a:defRPr>
            </a:lvl2pPr>
            <a:lvl3pPr marL="1143000" indent="-228600" eaLnBrk="0" hangingPunct="0">
              <a:defRPr kumimoji="1" sz="2400">
                <a:solidFill>
                  <a:schemeClr val="tx1"/>
                </a:solidFill>
                <a:latin typeface="Times New Roman" panose="02020603050405020304" pitchFamily="18" charset="0"/>
                <a:cs typeface="Angsana New" panose="02020603050405020304" pitchFamily="18" charset="-34"/>
              </a:defRPr>
            </a:lvl3pPr>
            <a:lvl4pPr marL="1600200" indent="-228600" eaLnBrk="0" hangingPunct="0">
              <a:defRPr kumimoji="1" sz="2400">
                <a:solidFill>
                  <a:schemeClr val="tx1"/>
                </a:solidFill>
                <a:latin typeface="Times New Roman" panose="02020603050405020304" pitchFamily="18" charset="0"/>
                <a:cs typeface="Angsana New" panose="02020603050405020304" pitchFamily="18" charset="-34"/>
              </a:defRPr>
            </a:lvl4pPr>
            <a:lvl5pPr marL="2057400" indent="-228600" eaLnBrk="0" hangingPunct="0">
              <a:defRPr kumimoji="1" sz="2400">
                <a:solidFill>
                  <a:schemeClr val="tx1"/>
                </a:solidFill>
                <a:latin typeface="Times New Roman" panose="02020603050405020304" pitchFamily="18" charset="0"/>
                <a:cs typeface="Angsana New" panose="02020603050405020304" pitchFamily="18" charset="-34"/>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ngsana New" panose="02020603050405020304" pitchFamily="18" charset="-34"/>
              </a:defRPr>
            </a:lvl9pPr>
          </a:lstStyle>
          <a:p>
            <a:pPr eaLnBrk="1" hangingPunct="1">
              <a:defRPr/>
            </a:pPr>
            <a:r>
              <a:rPr kumimoji="0" lang="en-US" altLang="en-US" dirty="0">
                <a:solidFill>
                  <a:schemeClr val="accent5">
                    <a:lumMod val="50000"/>
                  </a:schemeClr>
                </a:solidFill>
                <a:latin typeface="Angsana New" panose="02020603050405020304" pitchFamily="18" charset="-34"/>
              </a:rPr>
              <a:t>according to the definition</a:t>
            </a:r>
            <a:endParaRPr kumimoji="0" lang="th-TH" altLang="en-US" dirty="0">
              <a:solidFill>
                <a:schemeClr val="accent5">
                  <a:lumMod val="50000"/>
                </a:schemeClr>
              </a:solidFill>
              <a:latin typeface="Angsana New" panose="02020603050405020304" pitchFamily="18" charset="-34"/>
            </a:endParaRPr>
          </a:p>
        </p:txBody>
      </p:sp>
      <p:graphicFrame>
        <p:nvGraphicFramePr>
          <p:cNvPr id="97287" name="Object 6"/>
          <p:cNvGraphicFramePr>
            <a:graphicFrameLocks noChangeAspect="1"/>
          </p:cNvGraphicFramePr>
          <p:nvPr/>
        </p:nvGraphicFramePr>
        <p:xfrm>
          <a:off x="3276600" y="3962400"/>
          <a:ext cx="2895600" cy="2119313"/>
        </p:xfrm>
        <a:graphic>
          <a:graphicData uri="http://schemas.openxmlformats.org/presentationml/2006/ole">
            <mc:AlternateContent xmlns:mc="http://schemas.openxmlformats.org/markup-compatibility/2006">
              <mc:Choice xmlns:v="urn:schemas-microsoft-com:vml" Requires="v">
                <p:oleObj spid="_x0000_s97337" name="Equation" r:id="rId4" imgW="1040948" imgH="761669" progId="Equation.3">
                  <p:embed/>
                </p:oleObj>
              </mc:Choice>
              <mc:Fallback>
                <p:oleObj name="Equation" r:id="rId4" imgW="1040948" imgH="76166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962400"/>
                        <a:ext cx="28956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8" name="Text Box 7"/>
          <p:cNvSpPr txBox="1">
            <a:spLocks noChangeArrowheads="1"/>
          </p:cNvSpPr>
          <p:nvPr/>
        </p:nvSpPr>
        <p:spPr bwMode="auto">
          <a:xfrm>
            <a:off x="6781800" y="5029200"/>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Times New Roman" panose="02020603050405020304" pitchFamily="18" charset="0"/>
              </a:rPr>
              <a:t>(1)</a:t>
            </a:r>
            <a:endParaRPr kumimoji="0" lang="th-TH" altLang="en-US" sz="2400">
              <a:solidFill>
                <a:schemeClr val="bg2"/>
              </a:solidFill>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reeform 10"/>
          <p:cNvSpPr>
            <a:spLocks/>
          </p:cNvSpPr>
          <p:nvPr/>
        </p:nvSpPr>
        <p:spPr bwMode="auto">
          <a:xfrm>
            <a:off x="5638800" y="2057400"/>
            <a:ext cx="2770188" cy="2287588"/>
          </a:xfrm>
          <a:custGeom>
            <a:avLst/>
            <a:gdLst>
              <a:gd name="T0" fmla="*/ 395609 w 2770495"/>
              <a:gd name="T1" fmla="*/ 409003 h 2288189"/>
              <a:gd name="T2" fmla="*/ 327402 w 2770495"/>
              <a:gd name="T3" fmla="*/ 545339 h 2288189"/>
              <a:gd name="T4" fmla="*/ 204624 w 2770495"/>
              <a:gd name="T5" fmla="*/ 668037 h 2288189"/>
              <a:gd name="T6" fmla="*/ 0 w 2770495"/>
              <a:gd name="T7" fmla="*/ 722572 h 2288189"/>
              <a:gd name="T8" fmla="*/ 218268 w 2770495"/>
              <a:gd name="T9" fmla="*/ 1008875 h 2288189"/>
              <a:gd name="T10" fmla="*/ 286475 w 2770495"/>
              <a:gd name="T11" fmla="*/ 1376976 h 2288189"/>
              <a:gd name="T12" fmla="*/ 436536 w 2770495"/>
              <a:gd name="T13" fmla="*/ 1540577 h 2288189"/>
              <a:gd name="T14" fmla="*/ 286475 w 2770495"/>
              <a:gd name="T15" fmla="*/ 1922315 h 2288189"/>
              <a:gd name="T16" fmla="*/ 436536 w 2770495"/>
              <a:gd name="T17" fmla="*/ 2085916 h 2288189"/>
              <a:gd name="T18" fmla="*/ 600233 w 2770495"/>
              <a:gd name="T19" fmla="*/ 2194982 h 2288189"/>
              <a:gd name="T20" fmla="*/ 695728 w 2770495"/>
              <a:gd name="T21" fmla="*/ 2222249 h 2288189"/>
              <a:gd name="T22" fmla="*/ 873069 w 2770495"/>
              <a:gd name="T23" fmla="*/ 2167714 h 2288189"/>
              <a:gd name="T24" fmla="*/ 1364172 w 2770495"/>
              <a:gd name="T25" fmla="*/ 2194982 h 2288189"/>
              <a:gd name="T26" fmla="*/ 1527873 w 2770495"/>
              <a:gd name="T27" fmla="*/ 2031381 h 2288189"/>
              <a:gd name="T28" fmla="*/ 1650647 w 2770495"/>
              <a:gd name="T29" fmla="*/ 1963214 h 2288189"/>
              <a:gd name="T30" fmla="*/ 1991689 w 2770495"/>
              <a:gd name="T31" fmla="*/ 1881413 h 2288189"/>
              <a:gd name="T32" fmla="*/ 2332731 w 2770495"/>
              <a:gd name="T33" fmla="*/ 1854147 h 2288189"/>
              <a:gd name="T34" fmla="*/ 2414582 w 2770495"/>
              <a:gd name="T35" fmla="*/ 1458778 h 2288189"/>
              <a:gd name="T36" fmla="*/ 2564643 w 2770495"/>
              <a:gd name="T37" fmla="*/ 1336077 h 2288189"/>
              <a:gd name="T38" fmla="*/ 2660133 w 2770495"/>
              <a:gd name="T39" fmla="*/ 1022507 h 2288189"/>
              <a:gd name="T40" fmla="*/ 2701061 w 2770495"/>
              <a:gd name="T41" fmla="*/ 899807 h 2288189"/>
              <a:gd name="T42" fmla="*/ 2769267 w 2770495"/>
              <a:gd name="T43" fmla="*/ 749839 h 2288189"/>
              <a:gd name="T44" fmla="*/ 2660133 w 2770495"/>
              <a:gd name="T45" fmla="*/ 436269 h 2288189"/>
              <a:gd name="T46" fmla="*/ 2564643 w 2770495"/>
              <a:gd name="T47" fmla="*/ 286303 h 2288189"/>
              <a:gd name="T48" fmla="*/ 2319091 w 2770495"/>
              <a:gd name="T49" fmla="*/ 218137 h 2288189"/>
              <a:gd name="T50" fmla="*/ 2046256 w 2770495"/>
              <a:gd name="T51" fmla="*/ 327203 h 2288189"/>
              <a:gd name="T52" fmla="*/ 1868915 w 2770495"/>
              <a:gd name="T53" fmla="*/ 272668 h 2288189"/>
              <a:gd name="T54" fmla="*/ 1732498 w 2770495"/>
              <a:gd name="T55" fmla="*/ 68167 h 2288189"/>
              <a:gd name="T56" fmla="*/ 1500590 w 2770495"/>
              <a:gd name="T57" fmla="*/ 81801 h 2288189"/>
              <a:gd name="T58" fmla="*/ 1364172 w 2770495"/>
              <a:gd name="T59" fmla="*/ 122702 h 2288189"/>
              <a:gd name="T60" fmla="*/ 995847 w 2770495"/>
              <a:gd name="T61" fmla="*/ 177233 h 2288189"/>
              <a:gd name="T62" fmla="*/ 832145 w 2770495"/>
              <a:gd name="T63" fmla="*/ 81801 h 2288189"/>
              <a:gd name="T64" fmla="*/ 763935 w 2770495"/>
              <a:gd name="T65" fmla="*/ 54535 h 2288189"/>
              <a:gd name="T66" fmla="*/ 586594 w 2770495"/>
              <a:gd name="T67" fmla="*/ 122702 h 2288189"/>
              <a:gd name="T68" fmla="*/ 477460 w 2770495"/>
              <a:gd name="T69" fmla="*/ 81801 h 22881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70495"/>
              <a:gd name="T106" fmla="*/ 0 h 2288189"/>
              <a:gd name="T107" fmla="*/ 2770495 w 2770495"/>
              <a:gd name="T108" fmla="*/ 2288189 h 22881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70495" h="2288189">
                <a:moveTo>
                  <a:pt x="409433" y="0"/>
                </a:moveTo>
                <a:cubicBezTo>
                  <a:pt x="404884" y="136478"/>
                  <a:pt x="408148" y="273440"/>
                  <a:pt x="395785" y="409433"/>
                </a:cubicBezTo>
                <a:cubicBezTo>
                  <a:pt x="394300" y="425768"/>
                  <a:pt x="375825" y="435706"/>
                  <a:pt x="368489" y="450377"/>
                </a:cubicBezTo>
                <a:cubicBezTo>
                  <a:pt x="345481" y="496394"/>
                  <a:pt x="365416" y="498573"/>
                  <a:pt x="327546" y="545911"/>
                </a:cubicBezTo>
                <a:cubicBezTo>
                  <a:pt x="303432" y="576054"/>
                  <a:pt x="272955" y="600502"/>
                  <a:pt x="245660" y="627797"/>
                </a:cubicBezTo>
                <a:lnTo>
                  <a:pt x="204716" y="668741"/>
                </a:lnTo>
                <a:cubicBezTo>
                  <a:pt x="178190" y="695267"/>
                  <a:pt x="131928" y="686938"/>
                  <a:pt x="95534" y="696036"/>
                </a:cubicBezTo>
                <a:cubicBezTo>
                  <a:pt x="26992" y="713171"/>
                  <a:pt x="58734" y="703754"/>
                  <a:pt x="0" y="723332"/>
                </a:cubicBezTo>
                <a:cubicBezTo>
                  <a:pt x="27296" y="759726"/>
                  <a:pt x="49719" y="800346"/>
                  <a:pt x="81887" y="832514"/>
                </a:cubicBezTo>
                <a:cubicBezTo>
                  <a:pt x="133556" y="884183"/>
                  <a:pt x="194322" y="937812"/>
                  <a:pt x="218364" y="1009935"/>
                </a:cubicBezTo>
                <a:cubicBezTo>
                  <a:pt x="253407" y="1115062"/>
                  <a:pt x="234975" y="1065107"/>
                  <a:pt x="272955" y="1160060"/>
                </a:cubicBezTo>
                <a:cubicBezTo>
                  <a:pt x="277504" y="1232848"/>
                  <a:pt x="264490" y="1308927"/>
                  <a:pt x="286603" y="1378424"/>
                </a:cubicBezTo>
                <a:cubicBezTo>
                  <a:pt x="299189" y="1417979"/>
                  <a:pt x="370746" y="1461815"/>
                  <a:pt x="409433" y="1487606"/>
                </a:cubicBezTo>
                <a:cubicBezTo>
                  <a:pt x="418531" y="1505803"/>
                  <a:pt x="436728" y="1521852"/>
                  <a:pt x="436728" y="1542197"/>
                </a:cubicBezTo>
                <a:cubicBezTo>
                  <a:pt x="436728" y="1573225"/>
                  <a:pt x="436506" y="1762349"/>
                  <a:pt x="382137" y="1828800"/>
                </a:cubicBezTo>
                <a:cubicBezTo>
                  <a:pt x="353619" y="1863656"/>
                  <a:pt x="286603" y="1924335"/>
                  <a:pt x="286603" y="1924335"/>
                </a:cubicBezTo>
                <a:cubicBezTo>
                  <a:pt x="283547" y="1933504"/>
                  <a:pt x="254900" y="2015952"/>
                  <a:pt x="259307" y="2019869"/>
                </a:cubicBezTo>
                <a:cubicBezTo>
                  <a:pt x="348384" y="2099049"/>
                  <a:pt x="367141" y="2053315"/>
                  <a:pt x="436728" y="2088108"/>
                </a:cubicBezTo>
                <a:cubicBezTo>
                  <a:pt x="498259" y="2118874"/>
                  <a:pt x="506223" y="2131897"/>
                  <a:pt x="559558" y="2169994"/>
                </a:cubicBezTo>
                <a:cubicBezTo>
                  <a:pt x="572905" y="2179528"/>
                  <a:pt x="586853" y="2188191"/>
                  <a:pt x="600501" y="2197290"/>
                </a:cubicBezTo>
                <a:cubicBezTo>
                  <a:pt x="605050" y="2224586"/>
                  <a:pt x="587541" y="2271575"/>
                  <a:pt x="614149" y="2279177"/>
                </a:cubicBezTo>
                <a:cubicBezTo>
                  <a:pt x="645692" y="2288189"/>
                  <a:pt x="665577" y="2236768"/>
                  <a:pt x="696036" y="2224585"/>
                </a:cubicBezTo>
                <a:cubicBezTo>
                  <a:pt x="718782" y="2215487"/>
                  <a:pt x="740860" y="2204495"/>
                  <a:pt x="764275" y="2197290"/>
                </a:cubicBezTo>
                <a:cubicBezTo>
                  <a:pt x="800130" y="2186258"/>
                  <a:pt x="873457" y="2169994"/>
                  <a:pt x="873457" y="2169994"/>
                </a:cubicBezTo>
                <a:cubicBezTo>
                  <a:pt x="1023582" y="2174543"/>
                  <a:pt x="1173870" y="2175311"/>
                  <a:pt x="1323833" y="2183642"/>
                </a:cubicBezTo>
                <a:cubicBezTo>
                  <a:pt x="1338197" y="2184440"/>
                  <a:pt x="1351909" y="2203724"/>
                  <a:pt x="1364776" y="2197290"/>
                </a:cubicBezTo>
                <a:cubicBezTo>
                  <a:pt x="1385121" y="2187118"/>
                  <a:pt x="1390916" y="2159969"/>
                  <a:pt x="1405719" y="2142699"/>
                </a:cubicBezTo>
                <a:cubicBezTo>
                  <a:pt x="1432249" y="2111748"/>
                  <a:pt x="1504621" y="2049469"/>
                  <a:pt x="1528549" y="2033517"/>
                </a:cubicBezTo>
                <a:cubicBezTo>
                  <a:pt x="1553941" y="2016589"/>
                  <a:pt x="1583759" y="2007395"/>
                  <a:pt x="1610436" y="1992574"/>
                </a:cubicBezTo>
                <a:cubicBezTo>
                  <a:pt x="1624774" y="1984608"/>
                  <a:pt x="1635912" y="1970737"/>
                  <a:pt x="1651379" y="1965278"/>
                </a:cubicBezTo>
                <a:cubicBezTo>
                  <a:pt x="1713841" y="1943232"/>
                  <a:pt x="1777111" y="1921577"/>
                  <a:pt x="1842448" y="1910687"/>
                </a:cubicBezTo>
                <a:cubicBezTo>
                  <a:pt x="1947215" y="1893225"/>
                  <a:pt x="1897200" y="1902466"/>
                  <a:pt x="1992573" y="1883391"/>
                </a:cubicBezTo>
                <a:cubicBezTo>
                  <a:pt x="2101755" y="1887940"/>
                  <a:pt x="2211190" y="1905753"/>
                  <a:pt x="2320119" y="1897039"/>
                </a:cubicBezTo>
                <a:cubicBezTo>
                  <a:pt x="2334459" y="1895892"/>
                  <a:pt x="2332178" y="1870394"/>
                  <a:pt x="2333767" y="1856096"/>
                </a:cubicBezTo>
                <a:cubicBezTo>
                  <a:pt x="2345866" y="1747206"/>
                  <a:pt x="2338865" y="1635838"/>
                  <a:pt x="2361063" y="1528550"/>
                </a:cubicBezTo>
                <a:cubicBezTo>
                  <a:pt x="2366965" y="1500025"/>
                  <a:pt x="2398176" y="1483615"/>
                  <a:pt x="2415654" y="1460311"/>
                </a:cubicBezTo>
                <a:cubicBezTo>
                  <a:pt x="2425495" y="1447189"/>
                  <a:pt x="2431351" y="1430966"/>
                  <a:pt x="2442949" y="1419368"/>
                </a:cubicBezTo>
                <a:cubicBezTo>
                  <a:pt x="2479787" y="1382530"/>
                  <a:pt x="2518161" y="1356528"/>
                  <a:pt x="2565779" y="1337481"/>
                </a:cubicBezTo>
                <a:cubicBezTo>
                  <a:pt x="2592493" y="1326795"/>
                  <a:pt x="2647666" y="1310185"/>
                  <a:pt x="2647666" y="1310185"/>
                </a:cubicBezTo>
                <a:cubicBezTo>
                  <a:pt x="2652215" y="1214651"/>
                  <a:pt x="2654248" y="1118964"/>
                  <a:pt x="2661313" y="1023583"/>
                </a:cubicBezTo>
                <a:cubicBezTo>
                  <a:pt x="2663357" y="995986"/>
                  <a:pt x="2666210" y="967948"/>
                  <a:pt x="2674961" y="941696"/>
                </a:cubicBezTo>
                <a:cubicBezTo>
                  <a:pt x="2680148" y="926135"/>
                  <a:pt x="2694119" y="914994"/>
                  <a:pt x="2702257" y="900753"/>
                </a:cubicBezTo>
                <a:cubicBezTo>
                  <a:pt x="2753981" y="810235"/>
                  <a:pt x="2710393" y="881768"/>
                  <a:pt x="2743200" y="805218"/>
                </a:cubicBezTo>
                <a:cubicBezTo>
                  <a:pt x="2751214" y="786518"/>
                  <a:pt x="2761397" y="768824"/>
                  <a:pt x="2770495" y="750627"/>
                </a:cubicBezTo>
                <a:cubicBezTo>
                  <a:pt x="2762897" y="682243"/>
                  <a:pt x="2767208" y="642872"/>
                  <a:pt x="2743200" y="586854"/>
                </a:cubicBezTo>
                <a:cubicBezTo>
                  <a:pt x="2727030" y="549125"/>
                  <a:pt x="2676370" y="460390"/>
                  <a:pt x="2661313" y="436729"/>
                </a:cubicBezTo>
                <a:cubicBezTo>
                  <a:pt x="2620291" y="372265"/>
                  <a:pt x="2625947" y="398721"/>
                  <a:pt x="2593075" y="341194"/>
                </a:cubicBezTo>
                <a:cubicBezTo>
                  <a:pt x="2582981" y="323530"/>
                  <a:pt x="2576562" y="303855"/>
                  <a:pt x="2565779" y="286603"/>
                </a:cubicBezTo>
                <a:cubicBezTo>
                  <a:pt x="2536597" y="239912"/>
                  <a:pt x="2521114" y="228290"/>
                  <a:pt x="2483892" y="191069"/>
                </a:cubicBezTo>
                <a:cubicBezTo>
                  <a:pt x="2430600" y="196991"/>
                  <a:pt x="2370867" y="194943"/>
                  <a:pt x="2320119" y="218365"/>
                </a:cubicBezTo>
                <a:cubicBezTo>
                  <a:pt x="2320067" y="218389"/>
                  <a:pt x="2167285" y="294782"/>
                  <a:pt x="2129051" y="313899"/>
                </a:cubicBezTo>
                <a:cubicBezTo>
                  <a:pt x="2104300" y="326275"/>
                  <a:pt x="2074460" y="322998"/>
                  <a:pt x="2047164" y="327547"/>
                </a:cubicBezTo>
                <a:cubicBezTo>
                  <a:pt x="1997122" y="322998"/>
                  <a:pt x="1945065" y="328676"/>
                  <a:pt x="1897039" y="313899"/>
                </a:cubicBezTo>
                <a:cubicBezTo>
                  <a:pt x="1881362" y="309075"/>
                  <a:pt x="1880640" y="285215"/>
                  <a:pt x="1869743" y="272956"/>
                </a:cubicBezTo>
                <a:cubicBezTo>
                  <a:pt x="1844097" y="244105"/>
                  <a:pt x="1787857" y="191069"/>
                  <a:pt x="1787857" y="191069"/>
                </a:cubicBezTo>
                <a:cubicBezTo>
                  <a:pt x="1782473" y="174919"/>
                  <a:pt x="1761071" y="86776"/>
                  <a:pt x="1733266" y="68239"/>
                </a:cubicBezTo>
                <a:cubicBezTo>
                  <a:pt x="1717659" y="57834"/>
                  <a:pt x="1696872" y="59140"/>
                  <a:pt x="1678675" y="54591"/>
                </a:cubicBezTo>
                <a:cubicBezTo>
                  <a:pt x="1379011" y="84558"/>
                  <a:pt x="1632414" y="49096"/>
                  <a:pt x="1501254" y="81887"/>
                </a:cubicBezTo>
                <a:cubicBezTo>
                  <a:pt x="1478750" y="87513"/>
                  <a:pt x="1455234" y="88870"/>
                  <a:pt x="1433015" y="95535"/>
                </a:cubicBezTo>
                <a:cubicBezTo>
                  <a:pt x="1409550" y="102575"/>
                  <a:pt x="1388623" y="117219"/>
                  <a:pt x="1364776" y="122830"/>
                </a:cubicBezTo>
                <a:cubicBezTo>
                  <a:pt x="1245881" y="150805"/>
                  <a:pt x="1192357" y="148550"/>
                  <a:pt x="1078173" y="163774"/>
                </a:cubicBezTo>
                <a:cubicBezTo>
                  <a:pt x="1050744" y="167431"/>
                  <a:pt x="1023582" y="172872"/>
                  <a:pt x="996287" y="177421"/>
                </a:cubicBezTo>
                <a:cubicBezTo>
                  <a:pt x="959893" y="172872"/>
                  <a:pt x="918785" y="182255"/>
                  <a:pt x="887104" y="163774"/>
                </a:cubicBezTo>
                <a:cubicBezTo>
                  <a:pt x="858767" y="147244"/>
                  <a:pt x="832513" y="81887"/>
                  <a:pt x="832513" y="81887"/>
                </a:cubicBezTo>
                <a:cubicBezTo>
                  <a:pt x="827964" y="68239"/>
                  <a:pt x="832223" y="46287"/>
                  <a:pt x="818866" y="40944"/>
                </a:cubicBezTo>
                <a:cubicBezTo>
                  <a:pt x="801451" y="33978"/>
                  <a:pt x="781589" y="47377"/>
                  <a:pt x="764275" y="54591"/>
                </a:cubicBezTo>
                <a:cubicBezTo>
                  <a:pt x="726715" y="70241"/>
                  <a:pt x="691486" y="90986"/>
                  <a:pt x="655092" y="109183"/>
                </a:cubicBezTo>
                <a:cubicBezTo>
                  <a:pt x="634345" y="119557"/>
                  <a:pt x="609498" y="117798"/>
                  <a:pt x="586854" y="122830"/>
                </a:cubicBezTo>
                <a:cubicBezTo>
                  <a:pt x="568544" y="126899"/>
                  <a:pt x="550460" y="131929"/>
                  <a:pt x="532263" y="136478"/>
                </a:cubicBezTo>
                <a:cubicBezTo>
                  <a:pt x="423077" y="100083"/>
                  <a:pt x="550461" y="154676"/>
                  <a:pt x="477672" y="81887"/>
                </a:cubicBezTo>
                <a:cubicBezTo>
                  <a:pt x="461147" y="65362"/>
                  <a:pt x="430212" y="68239"/>
                  <a:pt x="409433" y="68239"/>
                </a:cubicBezTo>
              </a:path>
            </a:pathLst>
          </a:custGeom>
          <a:solidFill>
            <a:schemeClr val="accent1"/>
          </a:solidFill>
          <a:ln w="9525" cap="flat" cmpd="sng" algn="ctr">
            <a:solidFill>
              <a:schemeClr val="tx1"/>
            </a:solidFill>
            <a:prstDash val="solid"/>
            <a:round/>
            <a:headEnd type="none" w="med" len="med"/>
            <a:tailEnd type="none" w="med" len="med"/>
          </a:ln>
        </p:spPr>
        <p:txBody>
          <a:bodyPr/>
          <a:lstStyle/>
          <a:p>
            <a:endParaRPr lang="en-US"/>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4736C7D-46BD-439A-BEFD-9F2A027037E8}" type="slidenum">
              <a:rPr lang="en-US" altLang="en-US" sz="1400" smtClean="0">
                <a:cs typeface="Arial" panose="020B0604020202020204" pitchFamily="34" charset="0"/>
              </a:rPr>
              <a:pPr>
                <a:spcBef>
                  <a:spcPct val="0"/>
                </a:spcBef>
                <a:buClrTx/>
                <a:buSzTx/>
                <a:buFontTx/>
                <a:buNone/>
              </a:pPr>
              <a:t>55</a:t>
            </a:fld>
            <a:endParaRPr lang="en-US" altLang="en-US" sz="1400">
              <a:cs typeface="Arial" panose="020B0604020202020204" pitchFamily="34" charset="0"/>
            </a:endParaRPr>
          </a:p>
        </p:txBody>
      </p:sp>
      <p:sp>
        <p:nvSpPr>
          <p:cNvPr id="99332" name="Rectangle 3"/>
          <p:cNvSpPr>
            <a:spLocks noGrp="1" noChangeArrowheads="1"/>
          </p:cNvSpPr>
          <p:nvPr>
            <p:ph type="body" idx="1"/>
          </p:nvPr>
        </p:nvSpPr>
        <p:spPr>
          <a:xfrm>
            <a:off x="304800" y="838200"/>
            <a:ext cx="8610600" cy="5257800"/>
          </a:xfrm>
        </p:spPr>
        <p:txBody>
          <a:bodyPr/>
          <a:lstStyle/>
          <a:p>
            <a:pPr eaLnBrk="1" hangingPunct="1"/>
            <a:r>
              <a:rPr lang="en-US" altLang="en-US" sz="3600">
                <a:solidFill>
                  <a:schemeClr val="bg2"/>
                </a:solidFill>
              </a:rPr>
              <a:t>We can create a series of equations:</a:t>
            </a:r>
            <a:endParaRPr lang="th-TH" altLang="en-US" sz="3600">
              <a:solidFill>
                <a:schemeClr val="bg2"/>
              </a:solidFill>
            </a:endParaRPr>
          </a:p>
        </p:txBody>
      </p:sp>
      <p:sp>
        <p:nvSpPr>
          <p:cNvPr id="99333"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3rd method (cont 7.)</a:t>
            </a:r>
            <a:endParaRPr kumimoji="0" lang="th-TH" altLang="en-US" sz="3200" b="1">
              <a:solidFill>
                <a:schemeClr val="tx2"/>
              </a:solidFill>
              <a:latin typeface="Times New Roman" panose="02020603050405020304" pitchFamily="18" charset="0"/>
            </a:endParaRPr>
          </a:p>
        </p:txBody>
      </p:sp>
      <p:graphicFrame>
        <p:nvGraphicFramePr>
          <p:cNvPr id="99334" name="Object 5"/>
          <p:cNvGraphicFramePr>
            <a:graphicFrameLocks noChangeAspect="1"/>
          </p:cNvGraphicFramePr>
          <p:nvPr/>
        </p:nvGraphicFramePr>
        <p:xfrm>
          <a:off x="1981200" y="1371600"/>
          <a:ext cx="2306638" cy="4724400"/>
        </p:xfrm>
        <a:graphic>
          <a:graphicData uri="http://schemas.openxmlformats.org/presentationml/2006/ole">
            <mc:AlternateContent xmlns:mc="http://schemas.openxmlformats.org/markup-compatibility/2006">
              <mc:Choice xmlns:v="urn:schemas-microsoft-com:vml" Requires="v">
                <p:oleObj spid="_x0000_s99388" name="Equation" r:id="rId4" imgW="1066800" imgH="2184400" progId="Equation.3">
                  <p:embed/>
                </p:oleObj>
              </mc:Choice>
              <mc:Fallback>
                <p:oleObj name="Equation" r:id="rId4" imgW="1066800" imgH="2184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371600"/>
                        <a:ext cx="2306638"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5" name="Text Box 6"/>
          <p:cNvSpPr txBox="1">
            <a:spLocks noChangeArrowheads="1"/>
          </p:cNvSpPr>
          <p:nvPr/>
        </p:nvSpPr>
        <p:spPr bwMode="auto">
          <a:xfrm>
            <a:off x="5486400" y="5410200"/>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Times New Roman" panose="02020603050405020304" pitchFamily="18" charset="0"/>
              </a:rPr>
              <a:t>(X)</a:t>
            </a:r>
            <a:endParaRPr kumimoji="0" lang="th-TH" altLang="en-US" sz="2400">
              <a:solidFill>
                <a:schemeClr val="bg2"/>
              </a:solidFill>
              <a:latin typeface="Times New Roman" panose="02020603050405020304" pitchFamily="18" charset="0"/>
            </a:endParaRPr>
          </a:p>
        </p:txBody>
      </p:sp>
      <p:sp>
        <p:nvSpPr>
          <p:cNvPr id="99336" name="Text Box 7"/>
          <p:cNvSpPr txBox="1">
            <a:spLocks noChangeArrowheads="1"/>
          </p:cNvSpPr>
          <p:nvPr/>
        </p:nvSpPr>
        <p:spPr bwMode="auto">
          <a:xfrm>
            <a:off x="5410200" y="3581400"/>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Times New Roman" panose="02020603050405020304" pitchFamily="18" charset="0"/>
              </a:rPr>
              <a:t>(3)</a:t>
            </a:r>
            <a:endParaRPr kumimoji="0" lang="th-TH" altLang="en-US" sz="2400">
              <a:solidFill>
                <a:schemeClr val="bg2"/>
              </a:solidFill>
              <a:latin typeface="Times New Roman" panose="02020603050405020304" pitchFamily="18" charset="0"/>
            </a:endParaRPr>
          </a:p>
        </p:txBody>
      </p:sp>
      <p:sp>
        <p:nvSpPr>
          <p:cNvPr id="99337" name="Text Box 8"/>
          <p:cNvSpPr txBox="1">
            <a:spLocks noChangeArrowheads="1"/>
          </p:cNvSpPr>
          <p:nvPr/>
        </p:nvSpPr>
        <p:spPr bwMode="auto">
          <a:xfrm>
            <a:off x="5410200" y="1981200"/>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Times New Roman" panose="02020603050405020304" pitchFamily="18" charset="0"/>
              </a:rPr>
              <a:t>(2)</a:t>
            </a:r>
            <a:endParaRPr kumimoji="0" lang="th-TH" altLang="en-US" sz="2400">
              <a:solidFill>
                <a:schemeClr val="bg2"/>
              </a:solidFill>
              <a:latin typeface="Times New Roman" panose="02020603050405020304" pitchFamily="18" charset="0"/>
            </a:endParaRPr>
          </a:p>
        </p:txBody>
      </p:sp>
      <p:sp>
        <p:nvSpPr>
          <p:cNvPr id="99338" name="TextBox 9"/>
          <p:cNvSpPr txBox="1">
            <a:spLocks noChangeArrowheads="1"/>
          </p:cNvSpPr>
          <p:nvPr/>
        </p:nvSpPr>
        <p:spPr bwMode="auto">
          <a:xfrm>
            <a:off x="6019800" y="2438400"/>
            <a:ext cx="2819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n =  2 multiplies y times</a:t>
            </a:r>
          </a:p>
          <a:p>
            <a:pPr eaLnBrk="1" hangingPunct="1">
              <a:spcBef>
                <a:spcPct val="0"/>
              </a:spcBef>
              <a:buClrTx/>
              <a:buSzTx/>
              <a:buFontTx/>
              <a:buNone/>
            </a:pPr>
            <a:endParaRPr lang="en-US" altLang="en-US" sz="2400">
              <a:latin typeface="Times New Roman" panose="02020603050405020304" pitchFamily="18" charset="0"/>
            </a:endParaRPr>
          </a:p>
          <a:p>
            <a:pPr eaLnBrk="1" hangingPunct="1">
              <a:spcBef>
                <a:spcPct val="0"/>
              </a:spcBef>
              <a:buClrTx/>
              <a:buSzTx/>
              <a:buFontTx/>
              <a:buNone/>
            </a:pPr>
            <a:r>
              <a:rPr lang="en-US" altLang="en-US" sz="2400">
                <a:latin typeface="Times New Roman" panose="02020603050405020304" pitchFamily="18" charset="0"/>
              </a:rPr>
              <a:t>n = 2</a:t>
            </a:r>
            <a:r>
              <a:rPr lang="en-US" altLang="en-US" sz="2400" baseline="30000">
                <a:latin typeface="Times New Roman" panose="02020603050405020304" pitchFamily="18" charset="0"/>
              </a:rPr>
              <a:t>y</a:t>
            </a:r>
            <a:endParaRPr lang="th-TH" altLang="en-US" sz="2400" baseline="30000">
              <a:latin typeface="Times New Roman" panose="02020603050405020304" pitchFamily="18" charset="0"/>
            </a:endParaRPr>
          </a:p>
        </p:txBody>
      </p:sp>
      <p:sp>
        <p:nvSpPr>
          <p:cNvPr id="12"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897E18A-374A-452E-BFD6-978A2E61A428}" type="slidenum">
              <a:rPr lang="en-US" altLang="en-US" sz="1400" smtClean="0">
                <a:cs typeface="Arial" panose="020B0604020202020204" pitchFamily="34" charset="0"/>
              </a:rPr>
              <a:pPr>
                <a:spcBef>
                  <a:spcPct val="0"/>
                </a:spcBef>
                <a:buClrTx/>
                <a:buSzTx/>
                <a:buFontTx/>
                <a:buNone/>
              </a:pPr>
              <a:t>56</a:t>
            </a:fld>
            <a:endParaRPr lang="en-US" altLang="en-US" sz="1400">
              <a:cs typeface="Arial" panose="020B0604020202020204" pitchFamily="34" charset="0"/>
            </a:endParaRPr>
          </a:p>
        </p:txBody>
      </p:sp>
      <p:sp>
        <p:nvSpPr>
          <p:cNvPr id="6150" name="Rectangle 3"/>
          <p:cNvSpPr>
            <a:spLocks noGrp="1" noRot="1" noChangeAspect="1" noMove="1" noResize="1" noEditPoints="1" noAdjustHandles="1" noChangeArrowheads="1" noChangeShapeType="1" noTextEdit="1"/>
          </p:cNvSpPr>
          <p:nvPr>
            <p:ph type="body" idx="1"/>
          </p:nvPr>
        </p:nvSpPr>
        <p:spPr>
          <a:xfrm>
            <a:off x="381000" y="838200"/>
            <a:ext cx="8534400" cy="4267200"/>
          </a:xfrm>
          <a:blipFill>
            <a:blip r:embed="rId3"/>
            <a:stretch>
              <a:fillRect l="-714" t="-4286" r="-2714" b="-29143"/>
            </a:stretch>
          </a:blipFill>
          <a:extLst/>
        </p:spPr>
        <p:txBody>
          <a:bodyPr/>
          <a:lstStyle/>
          <a:p>
            <a:pPr>
              <a:defRPr/>
            </a:pPr>
            <a:r>
              <a:rPr lang="en-US">
                <a:noFill/>
              </a:rPr>
              <a:t> </a:t>
            </a:r>
          </a:p>
        </p:txBody>
      </p:sp>
      <p:sp>
        <p:nvSpPr>
          <p:cNvPr id="101380"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3rd method (cont 8.)</a:t>
            </a:r>
            <a:endParaRPr kumimoji="0" lang="th-TH" altLang="en-US" sz="3200" b="1">
              <a:solidFill>
                <a:schemeClr val="tx2"/>
              </a:solidFill>
              <a:latin typeface="Times New Roman" panose="02020603050405020304" pitchFamily="18" charset="0"/>
            </a:endParaRPr>
          </a:p>
          <a:p>
            <a:pPr algn="ctr" eaLnBrk="1" hangingPunct="1">
              <a:lnSpc>
                <a:spcPct val="70000"/>
              </a:lnSpc>
              <a:spcBef>
                <a:spcPct val="0"/>
              </a:spcBef>
              <a:buClrTx/>
              <a:buSzTx/>
              <a:buFontTx/>
              <a:buNone/>
            </a:pPr>
            <a:endParaRPr kumimoji="0" lang="th-TH" altLang="en-US" sz="3200" b="1">
              <a:solidFill>
                <a:schemeClr val="tx2"/>
              </a:solidFill>
              <a:latin typeface="Arial Narrow" panose="020B0606020202030204" pitchFamily="34" charset="0"/>
            </a:endParaRPr>
          </a:p>
        </p:txBody>
      </p:sp>
      <p:sp>
        <p:nvSpPr>
          <p:cNvPr id="4" name="กล่องข้อความ 3"/>
          <p:cNvSpPr txBox="1">
            <a:spLocks noRot="1" noChangeAspect="1" noMove="1" noResize="1" noEditPoints="1" noAdjustHandles="1" noChangeArrowheads="1" noChangeShapeType="1" noTextEdit="1"/>
          </p:cNvSpPr>
          <p:nvPr/>
        </p:nvSpPr>
        <p:spPr>
          <a:xfrm>
            <a:off x="6934200" y="2479357"/>
            <a:ext cx="1981200" cy="492443"/>
          </a:xfrm>
          <a:prstGeom prst="rect">
            <a:avLst/>
          </a:prstGeom>
          <a:blipFill>
            <a:blip r:embed="rId4"/>
            <a:stretch>
              <a:fillRect t="-27160" r="-308" b="-46914"/>
            </a:stretch>
          </a:blipFill>
        </p:spPr>
        <p:txBody>
          <a:bodyPr/>
          <a:lstStyle/>
          <a:p>
            <a:pPr>
              <a:defRPr/>
            </a:pPr>
            <a:r>
              <a:rPr lang="en-US">
                <a:noFill/>
              </a:rPr>
              <a:t> </a:t>
            </a:r>
          </a:p>
        </p:txBody>
      </p:sp>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B8F4FFFF-0664-4F3A-8D4F-5548E8ED00AE}" type="slidenum">
              <a:rPr lang="en-US" altLang="en-US" sz="1400" smtClean="0">
                <a:cs typeface="Arial" panose="020B0604020202020204" pitchFamily="34" charset="0"/>
              </a:rPr>
              <a:pPr>
                <a:spcBef>
                  <a:spcPct val="0"/>
                </a:spcBef>
                <a:buClrTx/>
                <a:buSzTx/>
                <a:buFontTx/>
                <a:buNone/>
              </a:pPr>
              <a:t>57</a:t>
            </a:fld>
            <a:endParaRPr lang="en-US" altLang="en-US" sz="1400">
              <a:cs typeface="Arial" panose="020B0604020202020204" pitchFamily="34" charset="0"/>
            </a:endParaRPr>
          </a:p>
        </p:txBody>
      </p:sp>
      <p:sp>
        <p:nvSpPr>
          <p:cNvPr id="103427" name="Rectangle 3"/>
          <p:cNvSpPr>
            <a:spLocks noGrp="1" noChangeArrowheads="1"/>
          </p:cNvSpPr>
          <p:nvPr>
            <p:ph type="body" idx="1"/>
          </p:nvPr>
        </p:nvSpPr>
        <p:spPr>
          <a:xfrm>
            <a:off x="381000" y="762000"/>
            <a:ext cx="8534400" cy="5334000"/>
          </a:xfrm>
        </p:spPr>
        <p:txBody>
          <a:bodyPr/>
          <a:lstStyle/>
          <a:p>
            <a:pPr eaLnBrk="1" hangingPunct="1">
              <a:lnSpc>
                <a:spcPct val="90000"/>
              </a:lnSpc>
            </a:pPr>
            <a:r>
              <a:rPr lang="en-US" altLang="en-US" sz="3600" b="1">
                <a:solidFill>
                  <a:schemeClr val="bg2"/>
                </a:solidFill>
              </a:rPr>
              <a:t>We improve on the</a:t>
            </a:r>
            <a:r>
              <a:rPr lang="th-TH" altLang="en-US" sz="3600" b="1">
                <a:solidFill>
                  <a:schemeClr val="bg2"/>
                </a:solidFill>
              </a:rPr>
              <a:t> </a:t>
            </a:r>
            <a:r>
              <a:rPr lang="en-US" altLang="en-US" sz="3600" b="1">
                <a:solidFill>
                  <a:schemeClr val="bg2"/>
                </a:solidFill>
              </a:rPr>
              <a:t>2</a:t>
            </a:r>
            <a:r>
              <a:rPr lang="en-US" altLang="en-US" sz="3600" b="1" baseline="30000">
                <a:solidFill>
                  <a:schemeClr val="bg2"/>
                </a:solidFill>
              </a:rPr>
              <a:t>nd</a:t>
            </a:r>
            <a:r>
              <a:rPr lang="en-US" altLang="en-US" sz="3600" b="1">
                <a:solidFill>
                  <a:schemeClr val="bg2"/>
                </a:solidFill>
              </a:rPr>
              <a:t> method, with two points to note:</a:t>
            </a:r>
          </a:p>
          <a:p>
            <a:pPr eaLnBrk="1" hangingPunct="1">
              <a:lnSpc>
                <a:spcPct val="90000"/>
              </a:lnSpc>
            </a:pPr>
            <a:r>
              <a:rPr lang="en-US" altLang="en-US" sz="3600" b="1">
                <a:solidFill>
                  <a:schemeClr val="bg2"/>
                </a:solidFill>
                <a:latin typeface="Angsana New" panose="02020603050405020304" pitchFamily="18" charset="-34"/>
              </a:rPr>
              <a:t>First, the first element of any maximum subsequence sum cannot be a negative value. </a:t>
            </a:r>
          </a:p>
          <a:p>
            <a:pPr lvl="1" eaLnBrk="1" hangingPunct="1">
              <a:lnSpc>
                <a:spcPct val="90000"/>
              </a:lnSpc>
            </a:pPr>
            <a:r>
              <a:rPr lang="en-US" altLang="en-US" sz="3500" b="1">
                <a:solidFill>
                  <a:schemeClr val="bg2"/>
                </a:solidFill>
                <a:latin typeface="Angsana New" panose="02020603050405020304" pitchFamily="18" charset="-34"/>
              </a:rPr>
              <a:t>For example: 3, -5, 1, 4, 7, -4</a:t>
            </a:r>
            <a:endParaRPr lang="en-US" altLang="en-US" sz="3500" b="1">
              <a:solidFill>
                <a:schemeClr val="bg2"/>
              </a:solidFill>
              <a:cs typeface="Times New Roman" panose="02020603050405020304" pitchFamily="18" charset="0"/>
            </a:endParaRPr>
          </a:p>
          <a:p>
            <a:pPr lvl="1" eaLnBrk="1" hangingPunct="1">
              <a:lnSpc>
                <a:spcPct val="90000"/>
              </a:lnSpc>
              <a:buFont typeface="Wingdings" panose="05000000000000000000" pitchFamily="2" charset="2"/>
              <a:buNone/>
            </a:pPr>
            <a:endParaRPr lang="en-US" altLang="en-US" sz="3500" b="1">
              <a:solidFill>
                <a:schemeClr val="bg2"/>
              </a:solidFill>
              <a:latin typeface="Angsana New" panose="02020603050405020304" pitchFamily="18" charset="-34"/>
            </a:endParaRPr>
          </a:p>
          <a:p>
            <a:pPr lvl="1" eaLnBrk="1" hangingPunct="1">
              <a:lnSpc>
                <a:spcPct val="90000"/>
              </a:lnSpc>
              <a:buFont typeface="Wingdings" panose="05000000000000000000" pitchFamily="2" charset="2"/>
              <a:buNone/>
            </a:pPr>
            <a:r>
              <a:rPr lang="en-US" altLang="en-US" sz="3500" b="1">
                <a:solidFill>
                  <a:schemeClr val="bg2"/>
                </a:solidFill>
                <a:latin typeface="Angsana New" panose="02020603050405020304" pitchFamily="18" charset="-34"/>
              </a:rPr>
              <a:t>   -5 cannot be the first element of our result. It can only make the total smaller. Any single positive number gives a better result anyway.</a:t>
            </a:r>
            <a:r>
              <a:rPr lang="en-US" altLang="en-US" sz="3500" b="1">
                <a:solidFill>
                  <a:schemeClr val="bg2"/>
                </a:solidFill>
              </a:rPr>
              <a:t> </a:t>
            </a:r>
            <a:endParaRPr lang="th-TH" altLang="en-US" sz="3500" b="1">
              <a:solidFill>
                <a:schemeClr val="bg2"/>
              </a:solidFill>
            </a:endParaRPr>
          </a:p>
        </p:txBody>
      </p:sp>
      <p:sp>
        <p:nvSpPr>
          <p:cNvPr id="103428"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4</a:t>
            </a:r>
            <a:r>
              <a:rPr kumimoji="0" lang="en-US" altLang="en-US" sz="3200" b="1" baseline="30000">
                <a:solidFill>
                  <a:schemeClr val="tx2"/>
                </a:solidFill>
                <a:latin typeface="Times New Roman" panose="02020603050405020304" pitchFamily="18" charset="0"/>
              </a:rPr>
              <a:t>th</a:t>
            </a:r>
            <a:r>
              <a:rPr kumimoji="0" lang="en-US" altLang="en-US" sz="3200" b="1">
                <a:solidFill>
                  <a:schemeClr val="tx2"/>
                </a:solidFill>
                <a:latin typeface="Times New Roman" panose="02020603050405020304" pitchFamily="18" charset="0"/>
              </a:rPr>
              <a:t> method</a:t>
            </a:r>
            <a:endParaRPr kumimoji="0" lang="th-TH" altLang="en-US" sz="3200" b="1">
              <a:solidFill>
                <a:schemeClr val="tx2"/>
              </a:solidFill>
              <a:latin typeface="Times New Roman" panose="02020603050405020304" pitchFamily="18"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BE0A6D65-BD40-4ABA-9E61-0AB18A77C38A}" type="slidenum">
              <a:rPr lang="en-US" altLang="en-US" sz="1400" smtClean="0">
                <a:cs typeface="Arial" panose="020B0604020202020204" pitchFamily="34" charset="0"/>
              </a:rPr>
              <a:pPr>
                <a:spcBef>
                  <a:spcPct val="0"/>
                </a:spcBef>
                <a:buClrTx/>
                <a:buSzTx/>
                <a:buFontTx/>
                <a:buNone/>
              </a:pPr>
              <a:t>58</a:t>
            </a:fld>
            <a:endParaRPr lang="en-US" altLang="en-US" sz="1400">
              <a:cs typeface="Arial" panose="020B0604020202020204" pitchFamily="34" charset="0"/>
            </a:endParaRPr>
          </a:p>
        </p:txBody>
      </p:sp>
      <p:sp>
        <p:nvSpPr>
          <p:cNvPr id="105475" name="Rectangle 3"/>
          <p:cNvSpPr>
            <a:spLocks noGrp="1" noChangeArrowheads="1"/>
          </p:cNvSpPr>
          <p:nvPr>
            <p:ph type="body" idx="1"/>
          </p:nvPr>
        </p:nvSpPr>
        <p:spPr>
          <a:xfrm>
            <a:off x="304800" y="457200"/>
            <a:ext cx="8610600" cy="5334000"/>
          </a:xfrm>
        </p:spPr>
        <p:txBody>
          <a:bodyPr/>
          <a:lstStyle/>
          <a:p>
            <a:pPr eaLnBrk="1" hangingPunct="1"/>
            <a:r>
              <a:rPr lang="en-US" altLang="en-US" sz="3600" b="1">
                <a:solidFill>
                  <a:schemeClr val="bg2"/>
                </a:solidFill>
              </a:rPr>
              <a:t>Second, any subsequence that is negative cannot begin max sub sum. </a:t>
            </a:r>
            <a:endParaRPr lang="th-TH" altLang="en-US" sz="3600" b="1">
              <a:solidFill>
                <a:schemeClr val="bg2"/>
              </a:solidFill>
            </a:endParaRPr>
          </a:p>
          <a:p>
            <a:pPr lvl="1" eaLnBrk="1" hangingPunct="1"/>
            <a:r>
              <a:rPr lang="en-US" altLang="en-US" sz="3500" b="1">
                <a:solidFill>
                  <a:schemeClr val="bg2"/>
                </a:solidFill>
                <a:latin typeface="Angsana New" panose="02020603050405020304" pitchFamily="18" charset="-34"/>
              </a:rPr>
              <a:t>Let us be in a loop execution. Let i be the index of the first element of a subsequence an j be the index of the last element of that subsequence.</a:t>
            </a:r>
          </a:p>
          <a:p>
            <a:pPr lvl="1" eaLnBrk="1" hangingPunct="1"/>
            <a:r>
              <a:rPr lang="en-US" altLang="en-US" sz="3500" b="1">
                <a:solidFill>
                  <a:schemeClr val="bg2"/>
                </a:solidFill>
                <a:latin typeface="Angsana New" panose="02020603050405020304" pitchFamily="18" charset="-34"/>
              </a:rPr>
              <a:t>Let the last element, j, make this subsequence negative. </a:t>
            </a:r>
          </a:p>
          <a:p>
            <a:pPr lvl="1" eaLnBrk="1" hangingPunct="1"/>
            <a:r>
              <a:rPr lang="en-US" altLang="en-US" sz="3500" b="1">
                <a:solidFill>
                  <a:schemeClr val="bg2"/>
                </a:solidFill>
                <a:latin typeface="Angsana New" panose="02020603050405020304" pitchFamily="18" charset="-34"/>
              </a:rPr>
              <a:t>Let p be any index between i+1 and j.  </a:t>
            </a:r>
            <a:endParaRPr lang="th-TH" altLang="en-US" sz="3500" b="1">
              <a:solidFill>
                <a:schemeClr val="bg2"/>
              </a:solidFill>
            </a:endParaRPr>
          </a:p>
          <a:p>
            <a:pPr lvl="1" eaLnBrk="1" hangingPunct="1">
              <a:buFont typeface="Wingdings" panose="05000000000000000000" pitchFamily="2" charset="2"/>
              <a:buNone/>
            </a:pPr>
            <a:endParaRPr lang="th-TH" altLang="en-US" sz="3500" b="1">
              <a:solidFill>
                <a:schemeClr val="bg2"/>
              </a:solidFill>
            </a:endParaRPr>
          </a:p>
        </p:txBody>
      </p:sp>
      <p:sp>
        <p:nvSpPr>
          <p:cNvPr id="105476"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4th method (cont.)</a:t>
            </a:r>
            <a:endParaRPr kumimoji="0" lang="th-TH" altLang="en-US" sz="3200" b="1">
              <a:solidFill>
                <a:schemeClr val="tx2"/>
              </a:solidFill>
              <a:latin typeface="Times New Roman" panose="02020603050405020304" pitchFamily="18" charset="0"/>
            </a:endParaRPr>
          </a:p>
          <a:p>
            <a:pPr algn="ctr" eaLnBrk="1" hangingPunct="1">
              <a:lnSpc>
                <a:spcPct val="70000"/>
              </a:lnSpc>
              <a:spcBef>
                <a:spcPct val="0"/>
              </a:spcBef>
              <a:buClrTx/>
              <a:buSzTx/>
              <a:buFontTx/>
              <a:buNone/>
            </a:pPr>
            <a:endParaRPr kumimoji="0" lang="th-TH" altLang="en-US" sz="3200" b="1">
              <a:solidFill>
                <a:schemeClr val="tx2"/>
              </a:solidFill>
              <a:latin typeface="Arial Narrow" panose="020B0606020202030204" pitchFamily="34" charset="0"/>
            </a:endParaRPr>
          </a:p>
        </p:txBody>
      </p:sp>
      <p:graphicFrame>
        <p:nvGraphicFramePr>
          <p:cNvPr id="66583" name="Group 23"/>
          <p:cNvGraphicFramePr>
            <a:graphicFrameLocks noGrp="1"/>
          </p:cNvGraphicFramePr>
          <p:nvPr/>
        </p:nvGraphicFramePr>
        <p:xfrm>
          <a:off x="1524000" y="4648200"/>
          <a:ext cx="6096000" cy="812800"/>
        </p:xfrm>
        <a:graphic>
          <a:graphicData uri="http://schemas.openxmlformats.org/drawingml/2006/table">
            <a:tbl>
              <a:tblPr/>
              <a:tblGrid>
                <a:gridCol w="87153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ngsana New" pitchFamily="18" charset="-34"/>
                        </a:rPr>
                        <a:t>3</a:t>
                      </a:r>
                      <a:endParaRPr kumimoji="0" lang="th-TH" sz="2400" b="0" i="0" u="none" strike="noStrike" cap="none" normalizeH="0" baseline="0">
                        <a:ln>
                          <a:noFill/>
                        </a:ln>
                        <a:solidFill>
                          <a:schemeClr val="tx1"/>
                        </a:solidFill>
                        <a:effectLst/>
                        <a:latin typeface="Arial" pitchFamily="34" charset="0"/>
                        <a:cs typeface="Angsana New" pitchFamily="18" charset="-34"/>
                      </a:endParaRPr>
                    </a:p>
                  </a:txBody>
                  <a:tcPr marL="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ngsana New" pitchFamily="18" charset="-34"/>
                        </a:rPr>
                        <a:t>4</a:t>
                      </a:r>
                      <a:endParaRPr kumimoji="0" lang="th-TH" sz="2400" b="0" i="0" u="none" strike="noStrike" cap="none" normalizeH="0" baseline="0">
                        <a:ln>
                          <a:noFill/>
                        </a:ln>
                        <a:solidFill>
                          <a:schemeClr val="tx1"/>
                        </a:solidFill>
                        <a:effectLst/>
                        <a:latin typeface="Arial" pitchFamily="34" charset="0"/>
                        <a:cs typeface="Angsana New" pitchFamily="18" charset="-34"/>
                      </a:endParaRPr>
                    </a:p>
                  </a:txBody>
                  <a:tcPr marL="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ngsana New" pitchFamily="18" charset="-34"/>
                        </a:rPr>
                        <a:t>1</a:t>
                      </a:r>
                      <a:endParaRPr kumimoji="0" lang="th-TH" sz="2400" b="0" i="0" u="none" strike="noStrike" cap="none" normalizeH="0" baseline="0">
                        <a:ln>
                          <a:noFill/>
                        </a:ln>
                        <a:solidFill>
                          <a:schemeClr val="tx1"/>
                        </a:solidFill>
                        <a:effectLst/>
                        <a:latin typeface="Arial" pitchFamily="34" charset="0"/>
                        <a:cs typeface="Angsana New" pitchFamily="18" charset="-34"/>
                      </a:endParaRPr>
                    </a:p>
                  </a:txBody>
                  <a:tcPr marL="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ngsana New" pitchFamily="18" charset="-34"/>
                        </a:rPr>
                        <a:t>-3</a:t>
                      </a:r>
                      <a:endParaRPr kumimoji="0" lang="th-TH" sz="2400" b="0" i="0" u="none" strike="noStrike" cap="none" normalizeH="0" baseline="0">
                        <a:ln>
                          <a:noFill/>
                        </a:ln>
                        <a:solidFill>
                          <a:schemeClr val="tx1"/>
                        </a:solidFill>
                        <a:effectLst/>
                        <a:latin typeface="Arial" pitchFamily="34" charset="0"/>
                        <a:cs typeface="Angsana New" pitchFamily="18" charset="-34"/>
                      </a:endParaRPr>
                    </a:p>
                  </a:txBody>
                  <a:tcPr marL="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ngsana New" pitchFamily="18" charset="-34"/>
                        </a:rPr>
                        <a:t>-9</a:t>
                      </a:r>
                      <a:endParaRPr kumimoji="0" lang="th-TH" sz="2400" b="0" i="0" u="none" strike="noStrike" cap="none" normalizeH="0" baseline="0">
                        <a:ln>
                          <a:noFill/>
                        </a:ln>
                        <a:solidFill>
                          <a:schemeClr val="tx1"/>
                        </a:solidFill>
                        <a:effectLst/>
                        <a:latin typeface="Arial" pitchFamily="34" charset="0"/>
                        <a:cs typeface="Angsana New" pitchFamily="18" charset="-34"/>
                      </a:endParaRPr>
                    </a:p>
                  </a:txBody>
                  <a:tcPr marL="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ngsana New" pitchFamily="18" charset="-34"/>
                        </a:rPr>
                        <a:t>1</a:t>
                      </a:r>
                      <a:endParaRPr kumimoji="0" lang="th-TH" sz="2400" b="0" i="0" u="none" strike="noStrike" cap="none" normalizeH="0" baseline="0">
                        <a:ln>
                          <a:noFill/>
                        </a:ln>
                        <a:solidFill>
                          <a:schemeClr val="tx1"/>
                        </a:solidFill>
                        <a:effectLst/>
                        <a:latin typeface="Arial" pitchFamily="34" charset="0"/>
                        <a:cs typeface="Angsana New" pitchFamily="18" charset="-34"/>
                      </a:endParaRPr>
                    </a:p>
                  </a:txBody>
                  <a:tcPr marL="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cs typeface="Angsana New" pitchFamily="18" charset="-34"/>
                        </a:rPr>
                        <a:t>5</a:t>
                      </a:r>
                      <a:endParaRPr kumimoji="0" lang="th-TH" sz="2400" b="0" i="0" u="none" strike="noStrike" cap="none" normalizeH="0" baseline="0" dirty="0">
                        <a:ln>
                          <a:noFill/>
                        </a:ln>
                        <a:solidFill>
                          <a:schemeClr val="tx1"/>
                        </a:solidFill>
                        <a:effectLst/>
                        <a:latin typeface="Arial" pitchFamily="34" charset="0"/>
                        <a:cs typeface="Angsana New" pitchFamily="18" charset="-34"/>
                      </a:endParaRPr>
                    </a:p>
                  </a:txBody>
                  <a:tcPr marL="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5495" name="Text Box 24"/>
          <p:cNvSpPr txBox="1">
            <a:spLocks noChangeArrowheads="1"/>
          </p:cNvSpPr>
          <p:nvPr/>
        </p:nvSpPr>
        <p:spPr bwMode="auto">
          <a:xfrm>
            <a:off x="2667000" y="5562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i</a:t>
            </a:r>
            <a:endParaRPr kumimoji="0" lang="th-TH" altLang="en-US" sz="2400">
              <a:solidFill>
                <a:schemeClr val="bg2"/>
              </a:solidFill>
              <a:latin typeface="Times New Roman" panose="02020603050405020304" pitchFamily="18" charset="0"/>
            </a:endParaRPr>
          </a:p>
        </p:txBody>
      </p:sp>
      <p:sp>
        <p:nvSpPr>
          <p:cNvPr id="105496" name="Text Box 25"/>
          <p:cNvSpPr txBox="1">
            <a:spLocks noChangeArrowheads="1"/>
          </p:cNvSpPr>
          <p:nvPr/>
        </p:nvSpPr>
        <p:spPr bwMode="auto">
          <a:xfrm>
            <a:off x="5257800" y="55626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Times New Roman" panose="02020603050405020304" pitchFamily="18" charset="0"/>
              </a:rPr>
              <a:t>j</a:t>
            </a:r>
            <a:endParaRPr kumimoji="0" lang="th-TH" altLang="en-US" sz="2400">
              <a:solidFill>
                <a:schemeClr val="bg2"/>
              </a:solidFill>
              <a:latin typeface="Times New Roman" panose="02020603050405020304" pitchFamily="18" charset="0"/>
            </a:endParaRPr>
          </a:p>
        </p:txBody>
      </p:sp>
      <p:sp>
        <p:nvSpPr>
          <p:cNvPr id="105497" name="Text Box 26"/>
          <p:cNvSpPr txBox="1">
            <a:spLocks noChangeArrowheads="1"/>
          </p:cNvSpPr>
          <p:nvPr/>
        </p:nvSpPr>
        <p:spPr bwMode="auto">
          <a:xfrm>
            <a:off x="4343400" y="556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Times New Roman" panose="02020603050405020304" pitchFamily="18" charset="0"/>
              </a:rPr>
              <a:t>p</a:t>
            </a:r>
            <a:endParaRPr kumimoji="0" lang="th-TH" altLang="en-US" sz="2400">
              <a:solidFill>
                <a:schemeClr val="bg2"/>
              </a:solidFill>
              <a:latin typeface="Times New Roman" panose="02020603050405020304" pitchFamily="18" charset="0"/>
            </a:endParaRPr>
          </a:p>
        </p:txBody>
      </p:sp>
      <p:sp>
        <p:nvSpPr>
          <p:cNvPr id="10"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B1D9E335-47F7-46EB-9FCD-5F315866164D}" type="slidenum">
              <a:rPr lang="en-US" altLang="en-US" sz="1400" smtClean="0">
                <a:cs typeface="Arial" panose="020B0604020202020204" pitchFamily="34" charset="0"/>
              </a:rPr>
              <a:pPr>
                <a:spcBef>
                  <a:spcPct val="0"/>
                </a:spcBef>
                <a:buClrTx/>
                <a:buSzTx/>
                <a:buFontTx/>
                <a:buNone/>
              </a:pPr>
              <a:t>59</a:t>
            </a:fld>
            <a:endParaRPr lang="en-US" altLang="en-US" sz="1400">
              <a:cs typeface="Arial" panose="020B0604020202020204" pitchFamily="34" charset="0"/>
            </a:endParaRPr>
          </a:p>
        </p:txBody>
      </p:sp>
      <p:sp>
        <p:nvSpPr>
          <p:cNvPr id="107523"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4th method (cont 2.)</a:t>
            </a:r>
            <a:endParaRPr kumimoji="0" lang="th-TH" altLang="en-US" sz="3200" b="1">
              <a:solidFill>
                <a:schemeClr val="tx2"/>
              </a:solidFill>
              <a:latin typeface="Times New Roman" panose="02020603050405020304" pitchFamily="18" charset="0"/>
            </a:endParaRPr>
          </a:p>
        </p:txBody>
      </p:sp>
      <p:sp>
        <p:nvSpPr>
          <p:cNvPr id="107524" name="Rectangle 5"/>
          <p:cNvSpPr>
            <a:spLocks noChangeArrowheads="1"/>
          </p:cNvSpPr>
          <p:nvPr/>
        </p:nvSpPr>
        <p:spPr bwMode="auto">
          <a:xfrm>
            <a:off x="0" y="457200"/>
            <a:ext cx="8839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lnSpc>
                <a:spcPct val="90000"/>
              </a:lnSpc>
              <a:buFont typeface="Wingdings" panose="05000000000000000000" pitchFamily="2" charset="2"/>
              <a:buNone/>
            </a:pPr>
            <a:endParaRPr kumimoji="0" lang="th-TH" altLang="en-US" sz="3600">
              <a:latin typeface="Angsana New" panose="02020603050405020304" pitchFamily="18" charset="-34"/>
            </a:endParaRPr>
          </a:p>
          <a:p>
            <a:pPr lvl="1" eaLnBrk="1" hangingPunct="1">
              <a:lnSpc>
                <a:spcPct val="90000"/>
              </a:lnSpc>
              <a:buClr>
                <a:schemeClr val="hlink"/>
              </a:buClr>
              <a:buFont typeface="Wingdings" panose="05000000000000000000" pitchFamily="2" charset="2"/>
              <a:buChar char="«"/>
            </a:pPr>
            <a:r>
              <a:rPr kumimoji="0" lang="en-US" altLang="en-US" sz="3600" b="1">
                <a:solidFill>
                  <a:schemeClr val="bg2"/>
                </a:solidFill>
                <a:latin typeface="Angsana New" panose="02020603050405020304" pitchFamily="18" charset="-34"/>
              </a:rPr>
              <a:t>The next step of the loop -&gt; increment j by one. </a:t>
            </a:r>
            <a:endParaRPr kumimoji="0" lang="en-US" altLang="en-US" sz="3600" b="1">
              <a:solidFill>
                <a:schemeClr val="bg2"/>
              </a:solidFill>
              <a:latin typeface="Angsana New" panose="02020603050405020304" pitchFamily="18" charset="-34"/>
              <a:cs typeface="Times New Roman" panose="02020603050405020304" pitchFamily="18" charset="0"/>
            </a:endParaRPr>
          </a:p>
          <a:p>
            <a:pPr lvl="3" eaLnBrk="1" hangingPunct="1">
              <a:lnSpc>
                <a:spcPct val="90000"/>
              </a:lnSpc>
              <a:buSzTx/>
            </a:pPr>
            <a:r>
              <a:rPr kumimoji="0" lang="en-US" altLang="en-US" sz="3600" b="1">
                <a:solidFill>
                  <a:schemeClr val="bg2"/>
                </a:solidFill>
                <a:latin typeface="Angsana New" panose="02020603050405020304" pitchFamily="18" charset="-34"/>
              </a:rPr>
              <a:t>If</a:t>
            </a:r>
            <a:r>
              <a:rPr kumimoji="0" lang="en-US" altLang="en-US" sz="3600" b="1">
                <a:solidFill>
                  <a:schemeClr val="bg2"/>
                </a:solidFill>
                <a:latin typeface="Angsana New" panose="02020603050405020304" pitchFamily="18" charset="-34"/>
                <a:cs typeface="Times New Roman" panose="02020603050405020304" pitchFamily="18" charset="0"/>
              </a:rPr>
              <a:t> a[j] is negative, we will not get a better max sub sum. Max sub sum value will not change.</a:t>
            </a:r>
            <a:endParaRPr kumimoji="0" lang="en-US" altLang="en-US" sz="3600" b="1">
              <a:solidFill>
                <a:schemeClr val="bg2"/>
              </a:solidFill>
              <a:latin typeface="Angsana New" panose="02020603050405020304" pitchFamily="18" charset="-34"/>
            </a:endParaRPr>
          </a:p>
          <a:p>
            <a:pPr lvl="3" eaLnBrk="1" hangingPunct="1">
              <a:lnSpc>
                <a:spcPct val="90000"/>
              </a:lnSpc>
              <a:buSzTx/>
            </a:pPr>
            <a:r>
              <a:rPr kumimoji="0" lang="en-US" altLang="en-US" sz="3600" b="1">
                <a:solidFill>
                  <a:schemeClr val="bg2"/>
                </a:solidFill>
                <a:latin typeface="Angsana New" panose="02020603050405020304" pitchFamily="18" charset="-34"/>
              </a:rPr>
              <a:t>If a[j] is positive, </a:t>
            </a:r>
            <a:r>
              <a:rPr kumimoji="0" lang="en-US" altLang="en-US" sz="3600" b="1">
                <a:solidFill>
                  <a:schemeClr val="bg2"/>
                </a:solidFill>
                <a:latin typeface="Angsana New" panose="02020603050405020304" pitchFamily="18" charset="-34"/>
                <a:cs typeface="Times New Roman" panose="02020603050405020304" pitchFamily="18" charset="0"/>
              </a:rPr>
              <a:t>a[i]+</a:t>
            </a:r>
            <a:r>
              <a:rPr kumimoji="0" lang="en-US" altLang="en-US" sz="3600" b="1">
                <a:solidFill>
                  <a:schemeClr val="bg2"/>
                </a:solidFill>
                <a:latin typeface="Times New Roman" panose="02020603050405020304" pitchFamily="18" charset="0"/>
                <a:cs typeface="Times New Roman" panose="02020603050405020304" pitchFamily="18" charset="0"/>
              </a:rPr>
              <a:t>…</a:t>
            </a:r>
            <a:r>
              <a:rPr kumimoji="0" lang="en-US" altLang="en-US" sz="3600" b="1">
                <a:solidFill>
                  <a:schemeClr val="bg2"/>
                </a:solidFill>
                <a:latin typeface="Angsana New" panose="02020603050405020304" pitchFamily="18" charset="-34"/>
                <a:cs typeface="Times New Roman" panose="02020603050405020304" pitchFamily="18" charset="0"/>
              </a:rPr>
              <a:t>+a[j] will be greater than a[i]+</a:t>
            </a:r>
            <a:r>
              <a:rPr kumimoji="0" lang="en-US" altLang="en-US" sz="3600" b="1">
                <a:solidFill>
                  <a:schemeClr val="bg2"/>
                </a:solidFill>
                <a:latin typeface="Times New Roman" panose="02020603050405020304" pitchFamily="18" charset="0"/>
                <a:cs typeface="Times New Roman" panose="02020603050405020304" pitchFamily="18" charset="0"/>
              </a:rPr>
              <a:t>…</a:t>
            </a:r>
            <a:r>
              <a:rPr kumimoji="0" lang="en-US" altLang="en-US" sz="3600" b="1">
                <a:solidFill>
                  <a:schemeClr val="bg2"/>
                </a:solidFill>
                <a:latin typeface="Angsana New" panose="02020603050405020304" pitchFamily="18" charset="-34"/>
                <a:cs typeface="Times New Roman" panose="02020603050405020304" pitchFamily="18" charset="0"/>
              </a:rPr>
              <a:t>+a[j-1]. However, because a[i]+</a:t>
            </a:r>
            <a:r>
              <a:rPr kumimoji="0" lang="en-US" altLang="en-US" sz="3600" b="1">
                <a:solidFill>
                  <a:schemeClr val="bg2"/>
                </a:solidFill>
                <a:latin typeface="Times New Roman" panose="02020603050405020304" pitchFamily="18" charset="0"/>
                <a:cs typeface="Times New Roman" panose="02020603050405020304" pitchFamily="18" charset="0"/>
              </a:rPr>
              <a:t>…</a:t>
            </a:r>
            <a:r>
              <a:rPr kumimoji="0" lang="en-US" altLang="en-US" sz="3600" b="1">
                <a:solidFill>
                  <a:schemeClr val="bg2"/>
                </a:solidFill>
                <a:latin typeface="Angsana New" panose="02020603050405020304" pitchFamily="18" charset="-34"/>
                <a:cs typeface="Times New Roman" panose="02020603050405020304" pitchFamily="18" charset="0"/>
              </a:rPr>
              <a:t>+a[j-1] is negative, the new sum is never more than a stored max sub sum. The new sum cannot even match a[j] alone.</a:t>
            </a:r>
          </a:p>
          <a:p>
            <a:pPr lvl="3" eaLnBrk="1" hangingPunct="1">
              <a:lnSpc>
                <a:spcPct val="90000"/>
              </a:lnSpc>
              <a:buSzTx/>
            </a:pPr>
            <a:r>
              <a:rPr kumimoji="0" lang="en-US" altLang="en-US" sz="3600" b="1">
                <a:solidFill>
                  <a:schemeClr val="bg2"/>
                </a:solidFill>
                <a:latin typeface="Angsana New" panose="02020603050405020304" pitchFamily="18" charset="-34"/>
                <a:cs typeface="Times New Roman" panose="02020603050405020304" pitchFamily="18" charset="0"/>
              </a:rPr>
              <a:t>Therefore if we have a negative subsequence, we should not move j. We should move i instead.</a:t>
            </a:r>
            <a:endParaRPr kumimoji="0" lang="en-US" altLang="en-US" sz="3600" b="1">
              <a:solidFill>
                <a:schemeClr val="bg2"/>
              </a:solidFill>
              <a:latin typeface="Angsana New" panose="02020603050405020304" pitchFamily="18" charset="-34"/>
            </a:endParaRPr>
          </a:p>
          <a:p>
            <a:pPr lvl="2" eaLnBrk="1" hangingPunct="1">
              <a:lnSpc>
                <a:spcPct val="90000"/>
              </a:lnSpc>
            </a:pPr>
            <a:endParaRPr kumimoji="0" lang="en-US" altLang="en-US" sz="3200">
              <a:latin typeface="Angsana New" panose="02020603050405020304" pitchFamily="18" charset="-34"/>
            </a:endParaRPr>
          </a:p>
          <a:p>
            <a:pPr lvl="2" eaLnBrk="1" hangingPunct="1">
              <a:lnSpc>
                <a:spcPct val="90000"/>
              </a:lnSpc>
            </a:pPr>
            <a:endParaRPr kumimoji="0" lang="en-US" altLang="en-US" sz="3200">
              <a:latin typeface="Angsana New" panose="02020603050405020304" pitchFamily="18" charset="-34"/>
            </a:endParaRPr>
          </a:p>
          <a:p>
            <a:pPr lvl="1" eaLnBrk="1" hangingPunct="1">
              <a:lnSpc>
                <a:spcPct val="90000"/>
              </a:lnSpc>
            </a:pPr>
            <a:endParaRPr kumimoji="0" lang="th-TH" altLang="en-US" sz="3500">
              <a:cs typeface="Arial" panose="020B0604020202020204" pitchFamily="34" charset="0"/>
            </a:endParaRPr>
          </a:p>
          <a:p>
            <a:pPr lvl="1" eaLnBrk="1" hangingPunct="1">
              <a:lnSpc>
                <a:spcPct val="90000"/>
              </a:lnSpc>
            </a:pPr>
            <a:endParaRPr kumimoji="0" lang="th-TH" altLang="en-US" sz="3500">
              <a:cs typeface="Arial" panose="020B0604020202020204" pitchFamily="34" charset="0"/>
            </a:endParaRPr>
          </a:p>
          <a:p>
            <a:pPr lvl="1" eaLnBrk="1" hangingPunct="1">
              <a:lnSpc>
                <a:spcPct val="90000"/>
              </a:lnSpc>
              <a:buFont typeface="Wingdings" panose="05000000000000000000" pitchFamily="2" charset="2"/>
              <a:buNone/>
            </a:pPr>
            <a:endParaRPr kumimoji="0" lang="th-TH" altLang="en-US" sz="35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ชื่อเรื่อง 1"/>
          <p:cNvSpPr>
            <a:spLocks noGrp="1"/>
          </p:cNvSpPr>
          <p:nvPr>
            <p:ph type="title"/>
          </p:nvPr>
        </p:nvSpPr>
        <p:spPr/>
        <p:txBody>
          <a:bodyPr/>
          <a:lstStyle/>
          <a:p>
            <a:r>
              <a:rPr lang="en-US" altLang="en-US"/>
              <a:t>How?</a:t>
            </a:r>
          </a:p>
        </p:txBody>
      </p:sp>
      <p:sp>
        <p:nvSpPr>
          <p:cNvPr id="14339" name="ตัวแทนเนื้อหา 2"/>
          <p:cNvSpPr>
            <a:spLocks noGrp="1"/>
          </p:cNvSpPr>
          <p:nvPr>
            <p:ph idx="1"/>
          </p:nvPr>
        </p:nvSpPr>
        <p:spPr>
          <a:xfrm>
            <a:off x="1066800" y="1981200"/>
            <a:ext cx="7848600" cy="4114800"/>
          </a:xfrm>
        </p:spPr>
        <p:txBody>
          <a:bodyPr/>
          <a:lstStyle/>
          <a:p>
            <a:pPr marL="514350" indent="-514350">
              <a:buFont typeface="Arial Narrow" panose="020B0606020202030204" pitchFamily="34" charset="0"/>
              <a:buAutoNum type="arabicPeriod"/>
            </a:pPr>
            <a:r>
              <a:rPr lang="en-US" altLang="en-US" sz="3600" dirty="0">
                <a:solidFill>
                  <a:schemeClr val="bg2"/>
                </a:solidFill>
              </a:rPr>
              <a:t>Estimate run time of each code component and add them up.</a:t>
            </a:r>
          </a:p>
          <a:p>
            <a:pPr marL="514350" indent="-514350">
              <a:buFont typeface="Arial Narrow" panose="020B0606020202030204" pitchFamily="34" charset="0"/>
              <a:buAutoNum type="arabicPeriod"/>
            </a:pPr>
            <a:r>
              <a:rPr lang="en-US" altLang="en-US" sz="3600" dirty="0">
                <a:solidFill>
                  <a:schemeClr val="bg2"/>
                </a:solidFill>
              </a:rPr>
              <a:t>Estimate the runtime of a representative statement only. </a:t>
            </a:r>
          </a:p>
        </p:txBody>
      </p:sp>
      <p:sp>
        <p:nvSpPr>
          <p:cNvPr id="1434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F92D19B-C3F9-4ED0-A51E-D48FB9644F06}" type="slidenum">
              <a:rPr lang="en-US" altLang="en-US" sz="1400" smtClean="0">
                <a:cs typeface="Arial" panose="020B0604020202020204" pitchFamily="34" charset="0"/>
              </a:rPr>
              <a:pPr>
                <a:spcBef>
                  <a:spcPct val="0"/>
                </a:spcBef>
                <a:buClrTx/>
                <a:buSzTx/>
                <a:buFontTx/>
                <a:buNone/>
              </a:pPr>
              <a:t>6</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B7212895-A2A0-47B2-AB3C-D78A7FD06E54}" type="slidenum">
              <a:rPr lang="en-US" altLang="en-US" sz="1400" smtClean="0">
                <a:cs typeface="Arial" panose="020B0604020202020204" pitchFamily="34" charset="0"/>
              </a:rPr>
              <a:pPr>
                <a:spcBef>
                  <a:spcPct val="0"/>
                </a:spcBef>
                <a:buClrTx/>
                <a:buSzTx/>
                <a:buFontTx/>
                <a:buNone/>
              </a:pPr>
              <a:t>60</a:t>
            </a:fld>
            <a:endParaRPr lang="en-US" altLang="en-US" sz="1400">
              <a:cs typeface="Arial" panose="020B0604020202020204" pitchFamily="34" charset="0"/>
            </a:endParaRPr>
          </a:p>
        </p:txBody>
      </p:sp>
      <p:sp>
        <p:nvSpPr>
          <p:cNvPr id="109571" name="Rectangle 3"/>
          <p:cNvSpPr>
            <a:spLocks noGrp="1" noChangeArrowheads="1"/>
          </p:cNvSpPr>
          <p:nvPr>
            <p:ph type="body" idx="1"/>
          </p:nvPr>
        </p:nvSpPr>
        <p:spPr>
          <a:xfrm>
            <a:off x="0" y="762000"/>
            <a:ext cx="9144000" cy="5334000"/>
          </a:xfrm>
        </p:spPr>
        <p:txBody>
          <a:bodyPr/>
          <a:lstStyle/>
          <a:p>
            <a:pPr lvl="2" eaLnBrk="1" hangingPunct="1">
              <a:lnSpc>
                <a:spcPct val="90000"/>
              </a:lnSpc>
            </a:pPr>
            <a:r>
              <a:rPr lang="en-US" altLang="en-US" sz="3200" b="1">
                <a:solidFill>
                  <a:schemeClr val="bg2"/>
                </a:solidFill>
                <a:latin typeface="Angsana New" panose="02020603050405020304" pitchFamily="18" charset="-34"/>
              </a:rPr>
              <a:t>Should we only increment i by one or more? </a:t>
            </a:r>
          </a:p>
          <a:p>
            <a:pPr lvl="2" eaLnBrk="1" hangingPunct="1">
              <a:lnSpc>
                <a:spcPct val="90000"/>
              </a:lnSpc>
            </a:pPr>
            <a:r>
              <a:rPr lang="en-US" altLang="en-US" sz="3200" b="1">
                <a:solidFill>
                  <a:schemeClr val="bg2"/>
                </a:solidFill>
                <a:latin typeface="Angsana New" panose="02020603050405020304" pitchFamily="18" charset="-34"/>
              </a:rPr>
              <a:t>From our assumption, we know that </a:t>
            </a:r>
            <a:r>
              <a:rPr lang="en-US" altLang="en-US" sz="3200" b="1">
                <a:solidFill>
                  <a:schemeClr val="bg2"/>
                </a:solidFill>
                <a:latin typeface="Angsana New" panose="02020603050405020304" pitchFamily="18" charset="-34"/>
                <a:cs typeface="Times New Roman" panose="02020603050405020304" pitchFamily="18" charset="0"/>
              </a:rPr>
              <a:t>a[j] makes a[i]+</a:t>
            </a:r>
            <a:r>
              <a:rPr lang="en-US" altLang="en-US" sz="3200" b="1">
                <a:solidFill>
                  <a:schemeClr val="bg2"/>
                </a:solidFill>
                <a:latin typeface="Times New Roman" panose="02020603050405020304" pitchFamily="18" charset="0"/>
                <a:cs typeface="Times New Roman" panose="02020603050405020304" pitchFamily="18" charset="0"/>
              </a:rPr>
              <a:t>…</a:t>
            </a:r>
            <a:r>
              <a:rPr lang="en-US" altLang="en-US" sz="3200" b="1">
                <a:solidFill>
                  <a:schemeClr val="bg2"/>
                </a:solidFill>
                <a:latin typeface="Angsana New" panose="02020603050405020304" pitchFamily="18" charset="-34"/>
                <a:cs typeface="Times New Roman" panose="02020603050405020304" pitchFamily="18" charset="0"/>
              </a:rPr>
              <a:t>+a[j] negative. Therefore, incrementing i by one within the range between i and p will only make a[i]+</a:t>
            </a:r>
            <a:r>
              <a:rPr lang="en-US" altLang="en-US" sz="3200" b="1">
                <a:solidFill>
                  <a:schemeClr val="bg2"/>
                </a:solidFill>
                <a:latin typeface="Times New Roman" panose="02020603050405020304" pitchFamily="18" charset="0"/>
                <a:cs typeface="Times New Roman" panose="02020603050405020304" pitchFamily="18" charset="0"/>
              </a:rPr>
              <a:t>…</a:t>
            </a:r>
            <a:r>
              <a:rPr lang="en-US" altLang="en-US" sz="3200" b="1">
                <a:solidFill>
                  <a:schemeClr val="bg2"/>
                </a:solidFill>
                <a:latin typeface="Angsana New" panose="02020603050405020304" pitchFamily="18" charset="-34"/>
                <a:cs typeface="Times New Roman" panose="02020603050405020304" pitchFamily="18" charset="0"/>
              </a:rPr>
              <a:t>+ a[p] smaller. (p is any index between i and j). Hence a[i]+</a:t>
            </a:r>
            <a:r>
              <a:rPr lang="en-US" altLang="en-US" sz="3200" b="1">
                <a:solidFill>
                  <a:schemeClr val="bg2"/>
                </a:solidFill>
                <a:latin typeface="Times New Roman" panose="02020603050405020304" pitchFamily="18" charset="0"/>
                <a:cs typeface="Times New Roman" panose="02020603050405020304" pitchFamily="18" charset="0"/>
              </a:rPr>
              <a:t>…</a:t>
            </a:r>
            <a:r>
              <a:rPr lang="en-US" altLang="en-US" sz="3200" b="1">
                <a:solidFill>
                  <a:schemeClr val="bg2"/>
                </a:solidFill>
                <a:latin typeface="Angsana New" panose="02020603050405020304" pitchFamily="18" charset="-34"/>
                <a:cs typeface="Times New Roman" panose="02020603050405020304" pitchFamily="18" charset="0"/>
              </a:rPr>
              <a:t>+a[j] will be smaller.</a:t>
            </a:r>
            <a:endParaRPr lang="th-TH" altLang="en-US" sz="3200" b="1">
              <a:solidFill>
                <a:schemeClr val="bg2"/>
              </a:solidFill>
              <a:latin typeface="Angsana New" panose="02020603050405020304" pitchFamily="18" charset="-34"/>
            </a:endParaRPr>
          </a:p>
          <a:p>
            <a:pPr lvl="2" eaLnBrk="1" hangingPunct="1">
              <a:lnSpc>
                <a:spcPct val="90000"/>
              </a:lnSpc>
            </a:pPr>
            <a:r>
              <a:rPr lang="en-US" altLang="en-US" sz="3200" b="1">
                <a:solidFill>
                  <a:schemeClr val="bg2"/>
                </a:solidFill>
                <a:latin typeface="Angsana New" panose="02020603050405020304" pitchFamily="18" charset="-34"/>
              </a:rPr>
              <a:t>If we want to get a larger </a:t>
            </a:r>
            <a:r>
              <a:rPr lang="en-US" altLang="en-US" sz="3200" b="1">
                <a:solidFill>
                  <a:schemeClr val="bg2"/>
                </a:solidFill>
                <a:latin typeface="Angsana New" panose="02020603050405020304" pitchFamily="18" charset="-34"/>
                <a:cs typeface="Times New Roman" panose="02020603050405020304" pitchFamily="18" charset="0"/>
              </a:rPr>
              <a:t>max sub sum, we must start our subsequence from position j+1. Therefore i should be incremented to j+1.</a:t>
            </a:r>
            <a:endParaRPr lang="th-TH" altLang="en-US" sz="2800" b="1">
              <a:solidFill>
                <a:schemeClr val="bg2"/>
              </a:solidFill>
            </a:endParaRPr>
          </a:p>
        </p:txBody>
      </p:sp>
      <p:sp>
        <p:nvSpPr>
          <p:cNvPr id="109572"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4th method (cont 3.)</a:t>
            </a:r>
            <a:endParaRPr kumimoji="0" lang="th-TH" altLang="en-US" sz="3200" b="1">
              <a:solidFill>
                <a:schemeClr val="tx2"/>
              </a:solidFill>
              <a:latin typeface="Times New Roman" panose="02020603050405020304" pitchFamily="18" charset="0"/>
            </a:endParaRPr>
          </a:p>
        </p:txBody>
      </p:sp>
      <p:graphicFrame>
        <p:nvGraphicFramePr>
          <p:cNvPr id="68613" name="Group 5"/>
          <p:cNvGraphicFramePr>
            <a:graphicFrameLocks noGrp="1"/>
          </p:cNvGraphicFramePr>
          <p:nvPr/>
        </p:nvGraphicFramePr>
        <p:xfrm>
          <a:off x="1524000" y="4648200"/>
          <a:ext cx="6096000" cy="812800"/>
        </p:xfrm>
        <a:graphic>
          <a:graphicData uri="http://schemas.openxmlformats.org/drawingml/2006/table">
            <a:tbl>
              <a:tblPr/>
              <a:tblGrid>
                <a:gridCol w="87153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3</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4</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1</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-3</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-9</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chemeClr val="bg2"/>
                          </a:solidFill>
                          <a:effectLst/>
                          <a:latin typeface="Arial" pitchFamily="34" charset="0"/>
                          <a:cs typeface="Angsana New" pitchFamily="18" charset="-34"/>
                        </a:rPr>
                        <a:t>1</a:t>
                      </a:r>
                      <a:endParaRPr kumimoji="0" lang="th-TH" sz="2400" b="0" i="0" u="none" strike="noStrike" cap="none" normalizeH="0" baseline="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dirty="0">
                          <a:ln>
                            <a:noFill/>
                          </a:ln>
                          <a:solidFill>
                            <a:schemeClr val="bg2"/>
                          </a:solidFill>
                          <a:effectLst/>
                          <a:latin typeface="Arial" pitchFamily="34" charset="0"/>
                          <a:cs typeface="Angsana New" pitchFamily="18" charset="-34"/>
                        </a:rPr>
                        <a:t>5</a:t>
                      </a:r>
                      <a:endParaRPr kumimoji="0" lang="th-TH" sz="2400" b="0" i="0" u="none" strike="noStrike" cap="none" normalizeH="0" baseline="0" dirty="0">
                        <a:ln>
                          <a:noFill/>
                        </a:ln>
                        <a:solidFill>
                          <a:schemeClr val="bg2"/>
                        </a:solidFill>
                        <a:effectLst/>
                        <a:latin typeface="Arial"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591" name="Text Box 23"/>
          <p:cNvSpPr txBox="1">
            <a:spLocks noChangeArrowheads="1"/>
          </p:cNvSpPr>
          <p:nvPr/>
        </p:nvSpPr>
        <p:spPr bwMode="auto">
          <a:xfrm>
            <a:off x="2667000" y="5562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i</a:t>
            </a:r>
            <a:endParaRPr kumimoji="0" lang="th-TH" altLang="en-US" sz="2400">
              <a:solidFill>
                <a:schemeClr val="bg2"/>
              </a:solidFill>
              <a:latin typeface="Times New Roman" panose="02020603050405020304" pitchFamily="18" charset="0"/>
            </a:endParaRPr>
          </a:p>
        </p:txBody>
      </p:sp>
      <p:sp>
        <p:nvSpPr>
          <p:cNvPr id="109592" name="Text Box 24"/>
          <p:cNvSpPr txBox="1">
            <a:spLocks noChangeArrowheads="1"/>
          </p:cNvSpPr>
          <p:nvPr/>
        </p:nvSpPr>
        <p:spPr bwMode="auto">
          <a:xfrm>
            <a:off x="5257800" y="55626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Times New Roman" panose="02020603050405020304" pitchFamily="18" charset="0"/>
              </a:rPr>
              <a:t>j</a:t>
            </a:r>
            <a:endParaRPr kumimoji="0" lang="th-TH" altLang="en-US" sz="2400">
              <a:solidFill>
                <a:schemeClr val="bg2"/>
              </a:solidFill>
              <a:latin typeface="Times New Roman" panose="02020603050405020304" pitchFamily="18" charset="0"/>
            </a:endParaRPr>
          </a:p>
        </p:txBody>
      </p:sp>
      <p:sp>
        <p:nvSpPr>
          <p:cNvPr id="109593" name="Text Box 25"/>
          <p:cNvSpPr txBox="1">
            <a:spLocks noChangeArrowheads="1"/>
          </p:cNvSpPr>
          <p:nvPr/>
        </p:nvSpPr>
        <p:spPr bwMode="auto">
          <a:xfrm>
            <a:off x="4343400" y="556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solidFill>
                  <a:schemeClr val="bg2"/>
                </a:solidFill>
                <a:latin typeface="Times New Roman" panose="02020603050405020304" pitchFamily="18" charset="0"/>
              </a:rPr>
              <a:t>p</a:t>
            </a:r>
            <a:endParaRPr kumimoji="0" lang="th-TH" altLang="en-US" sz="2400">
              <a:solidFill>
                <a:schemeClr val="bg2"/>
              </a:solidFill>
              <a:latin typeface="Times New Roman" panose="02020603050405020304" pitchFamily="18" charset="0"/>
            </a:endParaRPr>
          </a:p>
        </p:txBody>
      </p:sp>
      <p:sp>
        <p:nvSpPr>
          <p:cNvPr id="109594" name="Freeform 26"/>
          <p:cNvSpPr>
            <a:spLocks/>
          </p:cNvSpPr>
          <p:nvPr/>
        </p:nvSpPr>
        <p:spPr bwMode="auto">
          <a:xfrm>
            <a:off x="2844800" y="5635625"/>
            <a:ext cx="904875" cy="330200"/>
          </a:xfrm>
          <a:custGeom>
            <a:avLst/>
            <a:gdLst>
              <a:gd name="T0" fmla="*/ 2147483646 w 570"/>
              <a:gd name="T1" fmla="*/ 0 h 208"/>
              <a:gd name="T2" fmla="*/ 2147483646 w 570"/>
              <a:gd name="T3" fmla="*/ 2147483646 h 208"/>
              <a:gd name="T4" fmla="*/ 2147483646 w 570"/>
              <a:gd name="T5" fmla="*/ 2147483646 h 208"/>
              <a:gd name="T6" fmla="*/ 2147483646 w 570"/>
              <a:gd name="T7" fmla="*/ 2147483646 h 208"/>
              <a:gd name="T8" fmla="*/ 2147483646 w 570"/>
              <a:gd name="T9" fmla="*/ 2147483646 h 208"/>
              <a:gd name="T10" fmla="*/ 2147483646 w 570"/>
              <a:gd name="T11" fmla="*/ 2147483646 h 208"/>
              <a:gd name="T12" fmla="*/ 2147483646 w 570"/>
              <a:gd name="T13" fmla="*/ 2147483646 h 208"/>
              <a:gd name="T14" fmla="*/ 2147483646 w 570"/>
              <a:gd name="T15" fmla="*/ 2147483646 h 208"/>
              <a:gd name="T16" fmla="*/ 2147483646 w 570"/>
              <a:gd name="T17" fmla="*/ 2147483646 h 208"/>
              <a:gd name="T18" fmla="*/ 2147483646 w 570"/>
              <a:gd name="T19" fmla="*/ 2147483646 h 208"/>
              <a:gd name="T20" fmla="*/ 2147483646 w 570"/>
              <a:gd name="T21" fmla="*/ 2147483646 h 2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0"/>
              <a:gd name="T34" fmla="*/ 0 h 208"/>
              <a:gd name="T35" fmla="*/ 570 w 570"/>
              <a:gd name="T36" fmla="*/ 208 h 2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0" h="208">
                <a:moveTo>
                  <a:pt x="30" y="0"/>
                </a:moveTo>
                <a:cubicBezTo>
                  <a:pt x="0" y="95"/>
                  <a:pt x="64" y="179"/>
                  <a:pt x="153" y="208"/>
                </a:cubicBezTo>
                <a:cubicBezTo>
                  <a:pt x="216" y="199"/>
                  <a:pt x="280" y="195"/>
                  <a:pt x="342" y="180"/>
                </a:cubicBezTo>
                <a:cubicBezTo>
                  <a:pt x="367" y="174"/>
                  <a:pt x="418" y="161"/>
                  <a:pt x="418" y="161"/>
                </a:cubicBezTo>
                <a:cubicBezTo>
                  <a:pt x="424" y="152"/>
                  <a:pt x="428" y="141"/>
                  <a:pt x="436" y="133"/>
                </a:cubicBezTo>
                <a:cubicBezTo>
                  <a:pt x="444" y="125"/>
                  <a:pt x="457" y="123"/>
                  <a:pt x="465" y="114"/>
                </a:cubicBezTo>
                <a:cubicBezTo>
                  <a:pt x="480" y="97"/>
                  <a:pt x="503" y="57"/>
                  <a:pt x="503" y="57"/>
                </a:cubicBezTo>
                <a:cubicBezTo>
                  <a:pt x="506" y="48"/>
                  <a:pt x="506" y="37"/>
                  <a:pt x="512" y="29"/>
                </a:cubicBezTo>
                <a:cubicBezTo>
                  <a:pt x="526" y="12"/>
                  <a:pt x="570" y="0"/>
                  <a:pt x="512" y="19"/>
                </a:cubicBezTo>
                <a:cubicBezTo>
                  <a:pt x="433" y="72"/>
                  <a:pt x="533" y="8"/>
                  <a:pt x="455" y="48"/>
                </a:cubicBezTo>
                <a:cubicBezTo>
                  <a:pt x="445" y="53"/>
                  <a:pt x="427" y="67"/>
                  <a:pt x="427" y="6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95" name="Freeform 27"/>
          <p:cNvSpPr>
            <a:spLocks/>
          </p:cNvSpPr>
          <p:nvPr/>
        </p:nvSpPr>
        <p:spPr bwMode="auto">
          <a:xfrm>
            <a:off x="3632200" y="5695950"/>
            <a:ext cx="25400" cy="165100"/>
          </a:xfrm>
          <a:custGeom>
            <a:avLst/>
            <a:gdLst>
              <a:gd name="T0" fmla="*/ 2147483646 w 16"/>
              <a:gd name="T1" fmla="*/ 0 h 104"/>
              <a:gd name="T2" fmla="*/ 2147483646 w 16"/>
              <a:gd name="T3" fmla="*/ 2147483646 h 104"/>
              <a:gd name="T4" fmla="*/ 0 60000 65536"/>
              <a:gd name="T5" fmla="*/ 0 60000 65536"/>
              <a:gd name="T6" fmla="*/ 0 w 16"/>
              <a:gd name="T7" fmla="*/ 0 h 104"/>
              <a:gd name="T8" fmla="*/ 16 w 16"/>
              <a:gd name="T9" fmla="*/ 104 h 104"/>
            </a:gdLst>
            <a:ahLst/>
            <a:cxnLst>
              <a:cxn ang="T4">
                <a:pos x="T0" y="T1"/>
              </a:cxn>
              <a:cxn ang="T5">
                <a:pos x="T2" y="T3"/>
              </a:cxn>
            </a:cxnLst>
            <a:rect l="T6" t="T7" r="T8" b="T9"/>
            <a:pathLst>
              <a:path w="16" h="104">
                <a:moveTo>
                  <a:pt x="16" y="0"/>
                </a:moveTo>
                <a:cubicBezTo>
                  <a:pt x="0" y="53"/>
                  <a:pt x="7" y="19"/>
                  <a:pt x="7" y="10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96" name="Freeform 28"/>
          <p:cNvSpPr>
            <a:spLocks/>
          </p:cNvSpPr>
          <p:nvPr/>
        </p:nvSpPr>
        <p:spPr bwMode="auto">
          <a:xfrm>
            <a:off x="3733800" y="5638800"/>
            <a:ext cx="904875" cy="330200"/>
          </a:xfrm>
          <a:custGeom>
            <a:avLst/>
            <a:gdLst>
              <a:gd name="T0" fmla="*/ 2147483646 w 570"/>
              <a:gd name="T1" fmla="*/ 0 h 208"/>
              <a:gd name="T2" fmla="*/ 2147483646 w 570"/>
              <a:gd name="T3" fmla="*/ 2147483646 h 208"/>
              <a:gd name="T4" fmla="*/ 2147483646 w 570"/>
              <a:gd name="T5" fmla="*/ 2147483646 h 208"/>
              <a:gd name="T6" fmla="*/ 2147483646 w 570"/>
              <a:gd name="T7" fmla="*/ 2147483646 h 208"/>
              <a:gd name="T8" fmla="*/ 2147483646 w 570"/>
              <a:gd name="T9" fmla="*/ 2147483646 h 208"/>
              <a:gd name="T10" fmla="*/ 2147483646 w 570"/>
              <a:gd name="T11" fmla="*/ 2147483646 h 208"/>
              <a:gd name="T12" fmla="*/ 2147483646 w 570"/>
              <a:gd name="T13" fmla="*/ 2147483646 h 208"/>
              <a:gd name="T14" fmla="*/ 2147483646 w 570"/>
              <a:gd name="T15" fmla="*/ 2147483646 h 208"/>
              <a:gd name="T16" fmla="*/ 2147483646 w 570"/>
              <a:gd name="T17" fmla="*/ 2147483646 h 208"/>
              <a:gd name="T18" fmla="*/ 2147483646 w 570"/>
              <a:gd name="T19" fmla="*/ 2147483646 h 208"/>
              <a:gd name="T20" fmla="*/ 2147483646 w 570"/>
              <a:gd name="T21" fmla="*/ 2147483646 h 2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0"/>
              <a:gd name="T34" fmla="*/ 0 h 208"/>
              <a:gd name="T35" fmla="*/ 570 w 570"/>
              <a:gd name="T36" fmla="*/ 208 h 2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0" h="208">
                <a:moveTo>
                  <a:pt x="30" y="0"/>
                </a:moveTo>
                <a:cubicBezTo>
                  <a:pt x="0" y="95"/>
                  <a:pt x="64" y="179"/>
                  <a:pt x="153" y="208"/>
                </a:cubicBezTo>
                <a:cubicBezTo>
                  <a:pt x="216" y="199"/>
                  <a:pt x="280" y="195"/>
                  <a:pt x="342" y="180"/>
                </a:cubicBezTo>
                <a:cubicBezTo>
                  <a:pt x="367" y="174"/>
                  <a:pt x="418" y="161"/>
                  <a:pt x="418" y="161"/>
                </a:cubicBezTo>
                <a:cubicBezTo>
                  <a:pt x="424" y="152"/>
                  <a:pt x="428" y="141"/>
                  <a:pt x="436" y="133"/>
                </a:cubicBezTo>
                <a:cubicBezTo>
                  <a:pt x="444" y="125"/>
                  <a:pt x="457" y="123"/>
                  <a:pt x="465" y="114"/>
                </a:cubicBezTo>
                <a:cubicBezTo>
                  <a:pt x="480" y="97"/>
                  <a:pt x="503" y="57"/>
                  <a:pt x="503" y="57"/>
                </a:cubicBezTo>
                <a:cubicBezTo>
                  <a:pt x="506" y="48"/>
                  <a:pt x="506" y="37"/>
                  <a:pt x="512" y="29"/>
                </a:cubicBezTo>
                <a:cubicBezTo>
                  <a:pt x="526" y="12"/>
                  <a:pt x="570" y="0"/>
                  <a:pt x="512" y="19"/>
                </a:cubicBezTo>
                <a:cubicBezTo>
                  <a:pt x="433" y="72"/>
                  <a:pt x="533" y="8"/>
                  <a:pt x="455" y="48"/>
                </a:cubicBezTo>
                <a:cubicBezTo>
                  <a:pt x="445" y="53"/>
                  <a:pt x="427" y="67"/>
                  <a:pt x="427" y="6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6CE6E709-E9BC-4CDA-B0A7-F165168055E9}" type="slidenum">
              <a:rPr lang="en-US" altLang="en-US" sz="1400" smtClean="0">
                <a:cs typeface="Arial" panose="020B0604020202020204" pitchFamily="34" charset="0"/>
              </a:rPr>
              <a:pPr>
                <a:spcBef>
                  <a:spcPct val="0"/>
                </a:spcBef>
                <a:buClrTx/>
                <a:buSzTx/>
                <a:buFontTx/>
                <a:buNone/>
              </a:pPr>
              <a:t>61</a:t>
            </a:fld>
            <a:endParaRPr lang="en-US" altLang="en-US" sz="1400">
              <a:cs typeface="Arial" panose="020B0604020202020204" pitchFamily="34" charset="0"/>
            </a:endParaRPr>
          </a:p>
        </p:txBody>
      </p:sp>
      <p:sp>
        <p:nvSpPr>
          <p:cNvPr id="111619" name="Rectangle 3"/>
          <p:cNvSpPr>
            <a:spLocks noGrp="1" noChangeArrowheads="1"/>
          </p:cNvSpPr>
          <p:nvPr>
            <p:ph type="body" idx="1"/>
          </p:nvPr>
        </p:nvSpPr>
        <p:spPr>
          <a:xfrm>
            <a:off x="228600" y="762000"/>
            <a:ext cx="8915400" cy="5334000"/>
          </a:xfrm>
        </p:spPr>
        <p:txBody>
          <a:bodyPr/>
          <a:lstStyle/>
          <a:p>
            <a:pPr eaLnBrk="1" hangingPunct="1">
              <a:lnSpc>
                <a:spcPct val="90000"/>
              </a:lnSpc>
              <a:buFont typeface="Wingdings" panose="05000000000000000000" pitchFamily="2" charset="2"/>
              <a:buNone/>
            </a:pPr>
            <a:r>
              <a:rPr lang="en-US" altLang="en-US" sz="2400">
                <a:solidFill>
                  <a:schemeClr val="bg2"/>
                </a:solidFill>
              </a:rPr>
              <a:t>1: </a:t>
            </a:r>
            <a:r>
              <a:rPr lang="en-US" altLang="en-US" sz="2400">
                <a:solidFill>
                  <a:schemeClr val="bg2"/>
                </a:solidFill>
                <a:latin typeface="Times New Roman" panose="02020603050405020304" pitchFamily="18" charset="0"/>
              </a:rPr>
              <a:t>  </a:t>
            </a:r>
            <a:r>
              <a:rPr lang="en-US" altLang="en-US" sz="2400" b="1">
                <a:solidFill>
                  <a:schemeClr val="bg2"/>
                </a:solidFill>
                <a:latin typeface="Times New Roman" panose="02020603050405020304" pitchFamily="18" charset="0"/>
              </a:rPr>
              <a:t> </a:t>
            </a:r>
            <a:r>
              <a:rPr lang="en-US" altLang="en-US" sz="2400" b="1">
                <a:solidFill>
                  <a:schemeClr val="bg2"/>
                </a:solidFill>
              </a:rPr>
              <a:t>int maxsubsumOptimum (int[] array) {</a:t>
            </a:r>
          </a:p>
          <a:p>
            <a:pPr eaLnBrk="1" hangingPunct="1">
              <a:lnSpc>
                <a:spcPct val="90000"/>
              </a:lnSpc>
              <a:buFont typeface="Wingdings" panose="05000000000000000000" pitchFamily="2" charset="2"/>
              <a:buNone/>
            </a:pPr>
            <a:r>
              <a:rPr lang="en-US" altLang="en-US" sz="2400" b="1">
                <a:solidFill>
                  <a:schemeClr val="bg2"/>
                </a:solidFill>
              </a:rPr>
              <a:t>2: </a:t>
            </a:r>
            <a:r>
              <a:rPr lang="en-US" altLang="en-US" sz="2400" b="1">
                <a:solidFill>
                  <a:schemeClr val="bg2"/>
                </a:solidFill>
                <a:latin typeface="Times New Roman" panose="02020603050405020304" pitchFamily="18" charset="0"/>
              </a:rPr>
              <a:t>   </a:t>
            </a:r>
            <a:r>
              <a:rPr lang="en-US" altLang="en-US" sz="2400" b="1">
                <a:solidFill>
                  <a:schemeClr val="bg2"/>
                </a:solidFill>
              </a:rPr>
              <a:t>	 int maxSum = 0, theSum = 0;</a:t>
            </a:r>
          </a:p>
          <a:p>
            <a:pPr eaLnBrk="1" hangingPunct="1">
              <a:lnSpc>
                <a:spcPct val="90000"/>
              </a:lnSpc>
              <a:buFont typeface="Wingdings" panose="05000000000000000000" pitchFamily="2" charset="2"/>
              <a:buNone/>
            </a:pPr>
            <a:r>
              <a:rPr lang="en-US" altLang="en-US" sz="2400" b="1">
                <a:solidFill>
                  <a:schemeClr val="bg2"/>
                </a:solidFill>
              </a:rPr>
              <a:t>3: </a:t>
            </a:r>
            <a:r>
              <a:rPr lang="en-US" altLang="en-US" sz="2400" b="1">
                <a:solidFill>
                  <a:schemeClr val="bg2"/>
                </a:solidFill>
                <a:latin typeface="Times New Roman" panose="02020603050405020304" pitchFamily="18" charset="0"/>
              </a:rPr>
              <a:t>        </a:t>
            </a:r>
            <a:r>
              <a:rPr lang="en-US" altLang="en-US" sz="2400" b="1">
                <a:solidFill>
                  <a:schemeClr val="bg2"/>
                </a:solidFill>
              </a:rPr>
              <a:t>for (int j = 0; j &lt; a.length; j++) {</a:t>
            </a:r>
          </a:p>
          <a:p>
            <a:pPr eaLnBrk="1" hangingPunct="1">
              <a:lnSpc>
                <a:spcPct val="90000"/>
              </a:lnSpc>
              <a:buFont typeface="Wingdings" panose="05000000000000000000" pitchFamily="2" charset="2"/>
              <a:buNone/>
            </a:pPr>
            <a:r>
              <a:rPr lang="en-US" altLang="en-US" sz="2400" b="1">
                <a:solidFill>
                  <a:schemeClr val="bg2"/>
                </a:solidFill>
              </a:rPr>
              <a:t>4: </a:t>
            </a:r>
            <a:r>
              <a:rPr lang="en-US" altLang="en-US" sz="2400" b="1">
                <a:solidFill>
                  <a:schemeClr val="bg2"/>
                </a:solidFill>
                <a:latin typeface="Times New Roman" panose="02020603050405020304" pitchFamily="18" charset="0"/>
              </a:rPr>
              <a:t>        </a:t>
            </a:r>
            <a:r>
              <a:rPr lang="en-US" altLang="en-US" sz="2400" b="1">
                <a:solidFill>
                  <a:schemeClr val="bg2"/>
                </a:solidFill>
              </a:rPr>
              <a:t>	theSum = theSum + array [j];</a:t>
            </a:r>
          </a:p>
          <a:p>
            <a:pPr eaLnBrk="1" hangingPunct="1">
              <a:lnSpc>
                <a:spcPct val="90000"/>
              </a:lnSpc>
              <a:buFont typeface="Wingdings" panose="05000000000000000000" pitchFamily="2" charset="2"/>
              <a:buNone/>
            </a:pPr>
            <a:r>
              <a:rPr lang="en-US" altLang="en-US" sz="2400" b="1">
                <a:solidFill>
                  <a:schemeClr val="bg2"/>
                </a:solidFill>
              </a:rPr>
              <a:t>5: </a:t>
            </a:r>
            <a:r>
              <a:rPr lang="en-US" altLang="en-US" sz="2400" b="1">
                <a:solidFill>
                  <a:schemeClr val="bg2"/>
                </a:solidFill>
                <a:latin typeface="Times New Roman" panose="02020603050405020304" pitchFamily="18" charset="0"/>
              </a:rPr>
              <a:t>                 </a:t>
            </a:r>
            <a:r>
              <a:rPr lang="en-US" altLang="en-US" sz="2400" b="1">
                <a:solidFill>
                  <a:schemeClr val="bg2"/>
                </a:solidFill>
              </a:rPr>
              <a:t>  if ( theSum &gt; maxSum) {</a:t>
            </a:r>
          </a:p>
          <a:p>
            <a:pPr eaLnBrk="1" hangingPunct="1">
              <a:lnSpc>
                <a:spcPct val="90000"/>
              </a:lnSpc>
              <a:buFont typeface="Wingdings" panose="05000000000000000000" pitchFamily="2" charset="2"/>
              <a:buNone/>
            </a:pPr>
            <a:r>
              <a:rPr lang="en-US" altLang="en-US" sz="2400" b="1">
                <a:solidFill>
                  <a:schemeClr val="bg2"/>
                </a:solidFill>
              </a:rPr>
              <a:t>6: </a:t>
            </a:r>
            <a:r>
              <a:rPr lang="en-US" altLang="en-US" sz="2400" b="1">
                <a:solidFill>
                  <a:schemeClr val="bg2"/>
                </a:solidFill>
                <a:latin typeface="Times New Roman" panose="02020603050405020304" pitchFamily="18" charset="0"/>
              </a:rPr>
              <a:t>           </a:t>
            </a:r>
            <a:r>
              <a:rPr lang="en-US" altLang="en-US" sz="2400" b="1">
                <a:solidFill>
                  <a:schemeClr val="bg2"/>
                </a:solidFill>
              </a:rPr>
              <a:t>       		maxSum = theSum;</a:t>
            </a:r>
          </a:p>
          <a:p>
            <a:pPr eaLnBrk="1" hangingPunct="1">
              <a:lnSpc>
                <a:spcPct val="90000"/>
              </a:lnSpc>
              <a:buFont typeface="Wingdings" panose="05000000000000000000" pitchFamily="2" charset="2"/>
              <a:buNone/>
            </a:pPr>
            <a:r>
              <a:rPr lang="en-US" altLang="en-US" sz="2400" b="1">
                <a:solidFill>
                  <a:schemeClr val="bg2"/>
                </a:solidFill>
              </a:rPr>
              <a:t>7: </a:t>
            </a:r>
            <a:r>
              <a:rPr lang="en-US" altLang="en-US" sz="2400" b="1">
                <a:solidFill>
                  <a:schemeClr val="bg2"/>
                </a:solidFill>
                <a:latin typeface="Times New Roman" panose="02020603050405020304" pitchFamily="18" charset="0"/>
              </a:rPr>
              <a:t>                 </a:t>
            </a:r>
            <a:r>
              <a:rPr lang="en-US" altLang="en-US" sz="2400" b="1">
                <a:solidFill>
                  <a:schemeClr val="bg2"/>
                </a:solidFill>
              </a:rPr>
              <a:t>  } else if (theSum &lt; 0) {	// if a[j] makes the</a:t>
            </a:r>
          </a:p>
          <a:p>
            <a:pPr eaLnBrk="1" hangingPunct="1">
              <a:lnSpc>
                <a:spcPct val="90000"/>
              </a:lnSpc>
              <a:buFont typeface="Wingdings" panose="05000000000000000000" pitchFamily="2" charset="2"/>
              <a:buNone/>
            </a:pPr>
            <a:r>
              <a:rPr lang="en-US" altLang="en-US" sz="2400" b="1">
                <a:solidFill>
                  <a:schemeClr val="bg2"/>
                </a:solidFill>
              </a:rPr>
              <a:t>8: </a:t>
            </a:r>
            <a:r>
              <a:rPr lang="en-US" altLang="en-US" sz="2400" b="1">
                <a:solidFill>
                  <a:schemeClr val="bg2"/>
                </a:solidFill>
                <a:latin typeface="Times New Roman" panose="02020603050405020304" pitchFamily="18" charset="0"/>
              </a:rPr>
              <a:t>                 </a:t>
            </a:r>
            <a:r>
              <a:rPr lang="en-US" altLang="en-US" sz="2400" b="1">
                <a:solidFill>
                  <a:schemeClr val="bg2"/>
                </a:solidFill>
              </a:rPr>
              <a:t>                             		//sequence negative, </a:t>
            </a:r>
          </a:p>
          <a:p>
            <a:pPr eaLnBrk="1" hangingPunct="1">
              <a:lnSpc>
                <a:spcPct val="90000"/>
              </a:lnSpc>
              <a:buFont typeface="Wingdings" panose="05000000000000000000" pitchFamily="2" charset="2"/>
              <a:buNone/>
            </a:pPr>
            <a:r>
              <a:rPr lang="en-US" altLang="en-US" sz="2400" b="1">
                <a:solidFill>
                  <a:schemeClr val="bg2"/>
                </a:solidFill>
              </a:rPr>
              <a:t>9: </a:t>
            </a:r>
            <a:r>
              <a:rPr lang="en-US" altLang="en-US" sz="2400" b="1">
                <a:solidFill>
                  <a:schemeClr val="bg2"/>
                </a:solidFill>
                <a:latin typeface="Times New Roman" panose="02020603050405020304" pitchFamily="18" charset="0"/>
              </a:rPr>
              <a:t>                 </a:t>
            </a:r>
            <a:r>
              <a:rPr lang="en-US" altLang="en-US" sz="2400" b="1">
                <a:solidFill>
                  <a:schemeClr val="bg2"/>
                </a:solidFill>
              </a:rPr>
              <a:t> </a:t>
            </a:r>
            <a:r>
              <a:rPr lang="en-US" altLang="en-US" sz="2400" b="1">
                <a:solidFill>
                  <a:schemeClr val="bg2"/>
                </a:solidFill>
                <a:latin typeface="Times New Roman" panose="02020603050405020304" pitchFamily="18" charset="0"/>
              </a:rPr>
              <a:t> </a:t>
            </a:r>
            <a:r>
              <a:rPr lang="en-US" altLang="en-US" sz="2400" b="1">
                <a:solidFill>
                  <a:schemeClr val="bg2"/>
                </a:solidFill>
              </a:rPr>
              <a:t>		theSum = 0;		// start again from </a:t>
            </a:r>
          </a:p>
          <a:p>
            <a:pPr eaLnBrk="1" hangingPunct="1">
              <a:lnSpc>
                <a:spcPct val="90000"/>
              </a:lnSpc>
              <a:buFont typeface="Wingdings" panose="05000000000000000000" pitchFamily="2" charset="2"/>
              <a:buNone/>
            </a:pPr>
            <a:r>
              <a:rPr lang="en-US" altLang="en-US" sz="2400" b="1">
                <a:solidFill>
                  <a:schemeClr val="bg2"/>
                </a:solidFill>
              </a:rPr>
              <a:t>10:						// position j+1.</a:t>
            </a:r>
          </a:p>
          <a:p>
            <a:pPr eaLnBrk="1" hangingPunct="1">
              <a:lnSpc>
                <a:spcPct val="90000"/>
              </a:lnSpc>
              <a:buFont typeface="Wingdings" panose="05000000000000000000" pitchFamily="2" charset="2"/>
              <a:buNone/>
            </a:pPr>
            <a:r>
              <a:rPr lang="en-US" altLang="en-US" sz="2400" b="1">
                <a:solidFill>
                  <a:schemeClr val="bg2"/>
                </a:solidFill>
              </a:rPr>
              <a:t>11: </a:t>
            </a:r>
            <a:r>
              <a:rPr lang="en-US" altLang="en-US" sz="2400" b="1">
                <a:solidFill>
                  <a:schemeClr val="bg2"/>
                </a:solidFill>
                <a:latin typeface="Times New Roman" panose="02020603050405020304" pitchFamily="18" charset="0"/>
              </a:rPr>
              <a:t>             </a:t>
            </a:r>
            <a:r>
              <a:rPr lang="en-US" altLang="en-US" sz="2400" b="1">
                <a:solidFill>
                  <a:schemeClr val="bg2"/>
                </a:solidFill>
              </a:rPr>
              <a:t>    }</a:t>
            </a:r>
          </a:p>
          <a:p>
            <a:pPr eaLnBrk="1" hangingPunct="1">
              <a:lnSpc>
                <a:spcPct val="90000"/>
              </a:lnSpc>
              <a:buFont typeface="Wingdings" panose="05000000000000000000" pitchFamily="2" charset="2"/>
              <a:buNone/>
            </a:pPr>
            <a:r>
              <a:rPr lang="en-US" altLang="en-US" sz="2400" b="1">
                <a:solidFill>
                  <a:schemeClr val="bg2"/>
                </a:solidFill>
              </a:rPr>
              <a:t>12: </a:t>
            </a:r>
            <a:r>
              <a:rPr lang="en-US" altLang="en-US" sz="2400" b="1">
                <a:solidFill>
                  <a:schemeClr val="bg2"/>
                </a:solidFill>
                <a:latin typeface="Times New Roman" panose="02020603050405020304" pitchFamily="18" charset="0"/>
              </a:rPr>
              <a:t>      </a:t>
            </a:r>
            <a:r>
              <a:rPr lang="en-US" altLang="en-US" sz="2400" b="1">
                <a:solidFill>
                  <a:schemeClr val="bg2"/>
                </a:solidFill>
              </a:rPr>
              <a:t>}</a:t>
            </a:r>
          </a:p>
          <a:p>
            <a:pPr eaLnBrk="1" hangingPunct="1">
              <a:lnSpc>
                <a:spcPct val="90000"/>
              </a:lnSpc>
              <a:buFont typeface="Wingdings" panose="05000000000000000000" pitchFamily="2" charset="2"/>
              <a:buNone/>
            </a:pPr>
            <a:r>
              <a:rPr lang="en-US" altLang="en-US" sz="2400" b="1">
                <a:solidFill>
                  <a:schemeClr val="bg2"/>
                </a:solidFill>
              </a:rPr>
              <a:t>13: </a:t>
            </a:r>
            <a:r>
              <a:rPr lang="en-US" altLang="en-US" sz="2400" b="1">
                <a:solidFill>
                  <a:schemeClr val="bg2"/>
                </a:solidFill>
                <a:latin typeface="Times New Roman" panose="02020603050405020304" pitchFamily="18" charset="0"/>
              </a:rPr>
              <a:t>      </a:t>
            </a:r>
            <a:r>
              <a:rPr lang="en-US" altLang="en-US" sz="2400" b="1">
                <a:solidFill>
                  <a:schemeClr val="bg2"/>
                </a:solidFill>
              </a:rPr>
              <a:t>return maxSum;</a:t>
            </a:r>
          </a:p>
          <a:p>
            <a:pPr eaLnBrk="1" hangingPunct="1">
              <a:lnSpc>
                <a:spcPct val="90000"/>
              </a:lnSpc>
              <a:buFont typeface="Wingdings" panose="05000000000000000000" pitchFamily="2" charset="2"/>
              <a:buNone/>
            </a:pPr>
            <a:r>
              <a:rPr lang="en-US" altLang="en-US" sz="2400" b="1">
                <a:solidFill>
                  <a:schemeClr val="bg2"/>
                </a:solidFill>
              </a:rPr>
              <a:t>14: </a:t>
            </a:r>
            <a:r>
              <a:rPr lang="en-US" altLang="en-US" sz="2400" b="1">
                <a:solidFill>
                  <a:schemeClr val="bg2"/>
                </a:solidFill>
                <a:latin typeface="Times New Roman" panose="02020603050405020304" pitchFamily="18" charset="0"/>
              </a:rPr>
              <a:t> </a:t>
            </a:r>
            <a:r>
              <a:rPr lang="en-US" altLang="en-US" sz="2400" b="1">
                <a:solidFill>
                  <a:schemeClr val="bg2"/>
                </a:solidFill>
              </a:rPr>
              <a:t>}</a:t>
            </a:r>
          </a:p>
          <a:p>
            <a:pPr eaLnBrk="1" hangingPunct="1">
              <a:lnSpc>
                <a:spcPct val="90000"/>
              </a:lnSpc>
              <a:buFont typeface="Wingdings" panose="05000000000000000000" pitchFamily="2" charset="2"/>
              <a:buNone/>
            </a:pPr>
            <a:endParaRPr lang="th-TH" altLang="en-US" sz="2400"/>
          </a:p>
        </p:txBody>
      </p:sp>
      <p:sp>
        <p:nvSpPr>
          <p:cNvPr id="111620" name="Rectangle 4"/>
          <p:cNvSpPr>
            <a:spLocks noChangeArrowheads="1"/>
          </p:cNvSpPr>
          <p:nvPr/>
        </p:nvSpPr>
        <p:spPr bwMode="auto">
          <a:xfrm>
            <a:off x="4572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3200" b="1">
                <a:solidFill>
                  <a:schemeClr val="tx2"/>
                </a:solidFill>
                <a:latin typeface="Times New Roman" panose="02020603050405020304" pitchFamily="18" charset="0"/>
              </a:rPr>
              <a:t>Solving</a:t>
            </a:r>
            <a:r>
              <a:rPr kumimoji="0" lang="th-TH" altLang="en-US" sz="3200" b="1">
                <a:solidFill>
                  <a:schemeClr val="tx2"/>
                </a:solidFill>
                <a:latin typeface="Times New Roman" panose="02020603050405020304" pitchFamily="18" charset="0"/>
              </a:rPr>
              <a:t> </a:t>
            </a:r>
            <a:r>
              <a:rPr kumimoji="0" lang="en-US" altLang="en-US" sz="3200" b="1">
                <a:solidFill>
                  <a:schemeClr val="tx2"/>
                </a:solidFill>
                <a:latin typeface="Times New Roman" panose="02020603050405020304" pitchFamily="18" charset="0"/>
              </a:rPr>
              <a:t>max sub sum: 4th method (cont 4.)</a:t>
            </a:r>
            <a:endParaRPr kumimoji="0" lang="th-TH" altLang="en-US" sz="3200" b="1">
              <a:solidFill>
                <a:schemeClr val="tx2"/>
              </a:solidFill>
              <a:latin typeface="Times New Roman" panose="02020603050405020304" pitchFamily="18"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D530FABA-1038-4238-9EE3-CDE48F63E4B9}" type="slidenum">
              <a:rPr lang="en-US" altLang="en-US" sz="1400" smtClean="0">
                <a:cs typeface="Arial" panose="020B0604020202020204" pitchFamily="34" charset="0"/>
              </a:rPr>
              <a:pPr>
                <a:spcBef>
                  <a:spcPct val="0"/>
                </a:spcBef>
                <a:buClrTx/>
                <a:buSzTx/>
                <a:buFontTx/>
                <a:buNone/>
              </a:pPr>
              <a:t>62</a:t>
            </a:fld>
            <a:endParaRPr lang="en-US" altLang="en-US" sz="1400">
              <a:cs typeface="Arial" panose="020B0604020202020204" pitchFamily="34" charset="0"/>
            </a:endParaRPr>
          </a:p>
        </p:txBody>
      </p:sp>
      <p:sp>
        <p:nvSpPr>
          <p:cNvPr id="113667" name="Rectangle 2"/>
          <p:cNvSpPr>
            <a:spLocks noGrp="1" noChangeArrowheads="1"/>
          </p:cNvSpPr>
          <p:nvPr>
            <p:ph type="title"/>
          </p:nvPr>
        </p:nvSpPr>
        <p:spPr>
          <a:xfrm>
            <a:off x="457200" y="609600"/>
            <a:ext cx="8458200" cy="1143000"/>
          </a:xfrm>
        </p:spPr>
        <p:txBody>
          <a:bodyPr/>
          <a:lstStyle/>
          <a:p>
            <a:pPr eaLnBrk="1" hangingPunct="1"/>
            <a:r>
              <a:rPr lang="en-US" altLang="en-US">
                <a:latin typeface="Browallia New" panose="020B0604020202020204" pitchFamily="34" charset="-34"/>
                <a:cs typeface="Times New Roman" panose="02020603050405020304" pitchFamily="18" charset="0"/>
              </a:rPr>
              <a:t>Best case, Worst case</a:t>
            </a:r>
            <a:r>
              <a:rPr lang="en-US" altLang="en-US">
                <a:latin typeface="Browallia New" panose="020B0604020202020204" pitchFamily="34" charset="-34"/>
                <a:cs typeface="Browallia New" panose="020B0604020202020204" pitchFamily="34" charset="-34"/>
              </a:rPr>
              <a:t>, </a:t>
            </a:r>
            <a:r>
              <a:rPr lang="en-US" altLang="en-US">
                <a:latin typeface="Browallia New" panose="020B0604020202020204" pitchFamily="34" charset="-34"/>
                <a:cs typeface="Times New Roman" panose="02020603050405020304" pitchFamily="18" charset="0"/>
              </a:rPr>
              <a:t>Average case</a:t>
            </a:r>
            <a:r>
              <a:rPr lang="en-US" altLang="en-US">
                <a:solidFill>
                  <a:schemeClr val="tx1"/>
                </a:solidFill>
                <a:latin typeface="Browallia New" panose="020B0604020202020204" pitchFamily="34" charset="-34"/>
                <a:cs typeface="Times New Roman" panose="02020603050405020304" pitchFamily="18" charset="0"/>
              </a:rPr>
              <a:t> </a:t>
            </a:r>
            <a:endParaRPr lang="th-TH" altLang="en-US">
              <a:solidFill>
                <a:schemeClr val="tx1"/>
              </a:solidFill>
              <a:latin typeface="Browallia New" panose="020B0604020202020204" pitchFamily="34" charset="-34"/>
              <a:cs typeface="Times New Roman" panose="02020603050405020304" pitchFamily="18" charset="0"/>
            </a:endParaRPr>
          </a:p>
        </p:txBody>
      </p:sp>
      <p:sp>
        <p:nvSpPr>
          <p:cNvPr id="113669" name="Rectangle 3"/>
          <p:cNvSpPr>
            <a:spLocks noGrp="1" noRot="1" noChangeAspect="1" noMove="1" noResize="1" noEditPoints="1" noAdjustHandles="1" noChangeArrowheads="1" noChangeShapeType="1" noTextEdit="1"/>
          </p:cNvSpPr>
          <p:nvPr>
            <p:ph type="body" idx="1"/>
          </p:nvPr>
        </p:nvSpPr>
        <p:spPr>
          <a:xfrm>
            <a:off x="457200" y="1676400"/>
            <a:ext cx="8458200" cy="4419600"/>
          </a:xfrm>
          <a:blipFill>
            <a:blip r:embed="rId3"/>
            <a:stretch>
              <a:fillRect l="-720" t="-1931"/>
            </a:stretch>
          </a:blipFill>
          <a:extLst/>
        </p:spPr>
        <p:txBody>
          <a:bodyPr/>
          <a:lstStyle/>
          <a:p>
            <a:pPr>
              <a:defRPr/>
            </a:pPr>
            <a:r>
              <a:rPr lang="en-US">
                <a:noFill/>
              </a:rPr>
              <a:t> </a:t>
            </a: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D3391B0-6E45-4C6C-AFAA-2B04A9253C22}" type="slidenum">
              <a:rPr lang="en-US" altLang="en-US" sz="1400" smtClean="0">
                <a:cs typeface="Arial" panose="020B0604020202020204" pitchFamily="34" charset="0"/>
              </a:rPr>
              <a:pPr>
                <a:spcBef>
                  <a:spcPct val="0"/>
                </a:spcBef>
                <a:buClrTx/>
                <a:buSzTx/>
                <a:buFontTx/>
                <a:buNone/>
              </a:pPr>
              <a:t>63</a:t>
            </a:fld>
            <a:endParaRPr lang="en-US" altLang="en-US" sz="1400">
              <a:cs typeface="Arial" panose="020B0604020202020204" pitchFamily="34" charset="0"/>
            </a:endParaRPr>
          </a:p>
        </p:txBody>
      </p:sp>
      <p:sp>
        <p:nvSpPr>
          <p:cNvPr id="115715" name="Rectangle 3"/>
          <p:cNvSpPr>
            <a:spLocks noGrp="1" noChangeArrowheads="1"/>
          </p:cNvSpPr>
          <p:nvPr>
            <p:ph type="body" idx="1"/>
          </p:nvPr>
        </p:nvSpPr>
        <p:spPr>
          <a:xfrm>
            <a:off x="228600" y="1676400"/>
            <a:ext cx="9067800" cy="4343400"/>
          </a:xfrm>
        </p:spPr>
        <p:txBody>
          <a:bodyPr/>
          <a:lstStyle/>
          <a:p>
            <a:pPr eaLnBrk="1" hangingPunct="1"/>
            <a:r>
              <a:rPr lang="en-US" altLang="en-US" sz="3600" b="1">
                <a:solidFill>
                  <a:schemeClr val="bg2"/>
                </a:solidFill>
                <a:latin typeface="Angsana New" panose="02020603050405020304" pitchFamily="18" charset="-34"/>
              </a:rPr>
              <a:t>The average case definition is based on an assumption that: </a:t>
            </a:r>
            <a:r>
              <a:rPr lang="th-TH" altLang="en-US" sz="3600" b="1">
                <a:solidFill>
                  <a:schemeClr val="bg2"/>
                </a:solidFill>
                <a:latin typeface="Angsana New" panose="02020603050405020304" pitchFamily="18" charset="-34"/>
              </a:rPr>
              <a:t> </a:t>
            </a:r>
          </a:p>
          <a:p>
            <a:pPr lvl="1" eaLnBrk="1" hangingPunct="1"/>
            <a:r>
              <a:rPr lang="en-US" altLang="en-US" sz="3500" b="1">
                <a:solidFill>
                  <a:schemeClr val="bg2"/>
                </a:solidFill>
                <a:latin typeface="Angsana New" panose="02020603050405020304" pitchFamily="18" charset="-34"/>
                <a:cs typeface="Times New Roman" panose="02020603050405020304" pitchFamily="18" charset="0"/>
              </a:rPr>
              <a:t>Each input has equal chance of occurrence. </a:t>
            </a:r>
            <a:r>
              <a:rPr lang="th-TH" altLang="en-US" sz="3500" b="1">
                <a:solidFill>
                  <a:schemeClr val="bg2"/>
                </a:solidFill>
                <a:latin typeface="Angsana New" panose="02020603050405020304" pitchFamily="18" charset="-34"/>
              </a:rPr>
              <a:t> </a:t>
            </a:r>
          </a:p>
          <a:p>
            <a:pPr eaLnBrk="1" hangingPunct="1"/>
            <a:r>
              <a:rPr lang="en-US" altLang="en-US" sz="3600" b="1">
                <a:solidFill>
                  <a:schemeClr val="bg2"/>
                </a:solidFill>
                <a:latin typeface="Angsana New" panose="02020603050405020304" pitchFamily="18" charset="-34"/>
              </a:rPr>
              <a:t>If we do not want the assumption,</a:t>
            </a:r>
            <a:r>
              <a:rPr lang="th-TH" altLang="en-US" sz="3600" b="1">
                <a:solidFill>
                  <a:schemeClr val="bg2"/>
                </a:solidFill>
                <a:latin typeface="Angsana New" panose="02020603050405020304" pitchFamily="18" charset="-34"/>
              </a:rPr>
              <a:t> </a:t>
            </a:r>
          </a:p>
          <a:p>
            <a:pPr lvl="1" eaLnBrk="1" hangingPunct="1"/>
            <a:r>
              <a:rPr lang="en-US" altLang="en-US" sz="3500" b="1">
                <a:solidFill>
                  <a:schemeClr val="bg2"/>
                </a:solidFill>
                <a:latin typeface="Angsana New" panose="02020603050405020304" pitchFamily="18" charset="-34"/>
              </a:rPr>
              <a:t>We must take a probability of each input into account.</a:t>
            </a:r>
            <a:endParaRPr lang="th-TH" altLang="en-US" sz="3500" b="1">
              <a:solidFill>
                <a:schemeClr val="bg2"/>
              </a:solidFill>
              <a:latin typeface="Angsana New" panose="02020603050405020304" pitchFamily="18" charset="-34"/>
            </a:endParaRPr>
          </a:p>
          <a:p>
            <a:pPr eaLnBrk="1" hangingPunct="1"/>
            <a:r>
              <a:rPr lang="th-TH" altLang="en-US" sz="3600" b="1">
                <a:solidFill>
                  <a:schemeClr val="bg2"/>
                </a:solidFill>
                <a:latin typeface="Angsana New" panose="02020603050405020304" pitchFamily="18" charset="-34"/>
              </a:rPr>
              <a:t>Average case =         </a:t>
            </a:r>
            <a:r>
              <a:rPr lang="en-US" altLang="en-US" sz="3600" b="1">
                <a:solidFill>
                  <a:schemeClr val="bg2"/>
                </a:solidFill>
                <a:latin typeface="Angsana New" panose="02020603050405020304" pitchFamily="18" charset="-34"/>
              </a:rPr>
              <a:t>(prob. of</a:t>
            </a:r>
            <a:r>
              <a:rPr lang="th-TH" altLang="en-US" sz="3600" b="1">
                <a:solidFill>
                  <a:schemeClr val="bg2"/>
                </a:solidFill>
                <a:latin typeface="Angsana New" panose="02020603050405020304" pitchFamily="18" charset="-34"/>
              </a:rPr>
              <a:t> </a:t>
            </a:r>
            <a:r>
              <a:rPr lang="en-US" altLang="en-US" sz="3600" b="1">
                <a:solidFill>
                  <a:schemeClr val="bg2"/>
                </a:solidFill>
                <a:latin typeface="Angsana New" panose="02020603050405020304" pitchFamily="18" charset="-34"/>
              </a:rPr>
              <a:t>input</a:t>
            </a:r>
            <a:r>
              <a:rPr lang="en-US" altLang="en-US" sz="3600" b="1" baseline="-25000">
                <a:solidFill>
                  <a:schemeClr val="bg2"/>
                </a:solidFill>
                <a:latin typeface="Angsana New" panose="02020603050405020304" pitchFamily="18" charset="-34"/>
              </a:rPr>
              <a:t>i</a:t>
            </a:r>
            <a:r>
              <a:rPr lang="en-US" altLang="en-US" sz="3600" b="1">
                <a:solidFill>
                  <a:schemeClr val="bg2"/>
                </a:solidFill>
                <a:latin typeface="Angsana New" panose="02020603050405020304" pitchFamily="18" charset="-34"/>
              </a:rPr>
              <a:t> * runtime when use input</a:t>
            </a:r>
            <a:r>
              <a:rPr lang="en-US" altLang="en-US" sz="3600" b="1" baseline="-25000">
                <a:solidFill>
                  <a:schemeClr val="bg2"/>
                </a:solidFill>
                <a:latin typeface="Angsana New" panose="02020603050405020304" pitchFamily="18" charset="-34"/>
              </a:rPr>
              <a:t>i </a:t>
            </a:r>
            <a:r>
              <a:rPr lang="en-US" altLang="en-US" sz="3600" b="1">
                <a:solidFill>
                  <a:schemeClr val="bg2"/>
                </a:solidFill>
                <a:latin typeface="Angsana New" panose="02020603050405020304" pitchFamily="18" charset="-34"/>
              </a:rPr>
              <a:t>)</a:t>
            </a:r>
            <a:endParaRPr lang="en-US" altLang="en-US" b="1">
              <a:solidFill>
                <a:schemeClr val="bg2"/>
              </a:solidFill>
              <a:latin typeface="Angsana New" panose="02020603050405020304" pitchFamily="18" charset="-34"/>
              <a:cs typeface="Times New Roman" panose="02020603050405020304" pitchFamily="18" charset="0"/>
            </a:endParaRPr>
          </a:p>
        </p:txBody>
      </p:sp>
      <p:sp>
        <p:nvSpPr>
          <p:cNvPr id="115716" name="Rectangle 4"/>
          <p:cNvSpPr>
            <a:spLocks noChangeArrowheads="1"/>
          </p:cNvSpPr>
          <p:nvPr/>
        </p:nvSpPr>
        <p:spPr bwMode="auto">
          <a:xfrm>
            <a:off x="457200" y="60960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4800">
                <a:solidFill>
                  <a:schemeClr val="tx2"/>
                </a:solidFill>
                <a:latin typeface="Angsana New" panose="02020603050405020304" pitchFamily="18" charset="-34"/>
                <a:cs typeface="Times New Roman" panose="02020603050405020304" pitchFamily="18" charset="0"/>
              </a:rPr>
              <a:t>Average case</a:t>
            </a:r>
            <a:r>
              <a:rPr kumimoji="0" lang="en-US" altLang="en-US" sz="4800">
                <a:latin typeface="Browallia New" panose="020B0604020202020204" pitchFamily="34" charset="-34"/>
                <a:cs typeface="Times New Roman" panose="02020603050405020304" pitchFamily="18" charset="0"/>
              </a:rPr>
              <a:t> </a:t>
            </a:r>
            <a:endParaRPr kumimoji="0" lang="th-TH" altLang="en-US" sz="4800">
              <a:latin typeface="Browallia New" panose="020B0604020202020204" pitchFamily="34" charset="-34"/>
              <a:cs typeface="Times New Roman" panose="02020603050405020304" pitchFamily="18" charset="0"/>
            </a:endParaRPr>
          </a:p>
        </p:txBody>
      </p:sp>
      <p:graphicFrame>
        <p:nvGraphicFramePr>
          <p:cNvPr id="115717" name="Object 5"/>
          <p:cNvGraphicFramePr>
            <a:graphicFrameLocks noChangeAspect="1"/>
          </p:cNvGraphicFramePr>
          <p:nvPr/>
        </p:nvGraphicFramePr>
        <p:xfrm>
          <a:off x="2667000" y="4267200"/>
          <a:ext cx="838200" cy="650875"/>
        </p:xfrm>
        <a:graphic>
          <a:graphicData uri="http://schemas.openxmlformats.org/presentationml/2006/ole">
            <mc:AlternateContent xmlns:mc="http://schemas.openxmlformats.org/markup-compatibility/2006">
              <mc:Choice xmlns:v="urn:schemas-microsoft-com:vml" Requires="v">
                <p:oleObj spid="_x0000_s115767" name="Equation" r:id="rId4" imgW="342603" imgH="266469" progId="Equation.3">
                  <p:embed/>
                </p:oleObj>
              </mc:Choice>
              <mc:Fallback>
                <p:oleObj name="Equation" r:id="rId4" imgW="342603" imgH="26646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267200"/>
                        <a:ext cx="8382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F2712EDF-F6FC-4E71-A58C-54F80708FA3A}" type="slidenum">
              <a:rPr lang="en-US" altLang="en-US" sz="1400" smtClean="0">
                <a:cs typeface="Arial" panose="020B0604020202020204" pitchFamily="34" charset="0"/>
              </a:rPr>
              <a:pPr>
                <a:spcBef>
                  <a:spcPct val="0"/>
                </a:spcBef>
                <a:buClrTx/>
                <a:buSzTx/>
                <a:buFontTx/>
                <a:buNone/>
              </a:pPr>
              <a:t>64</a:t>
            </a:fld>
            <a:endParaRPr lang="en-US" altLang="en-US" sz="1400">
              <a:cs typeface="Arial" panose="020B0604020202020204" pitchFamily="34" charset="0"/>
            </a:endParaRPr>
          </a:p>
        </p:txBody>
      </p:sp>
      <p:sp>
        <p:nvSpPr>
          <p:cNvPr id="117763" name="Rectangle 2"/>
          <p:cNvSpPr>
            <a:spLocks noGrp="1" noChangeArrowheads="1"/>
          </p:cNvSpPr>
          <p:nvPr>
            <p:ph type="title"/>
          </p:nvPr>
        </p:nvSpPr>
        <p:spPr>
          <a:xfrm>
            <a:off x="381000" y="609600"/>
            <a:ext cx="8534400" cy="1143000"/>
          </a:xfrm>
        </p:spPr>
        <p:txBody>
          <a:bodyPr/>
          <a:lstStyle/>
          <a:p>
            <a:pPr algn="ctr" eaLnBrk="1" hangingPunct="1"/>
            <a:r>
              <a:rPr lang="en-US" altLang="en-US" dirty="0"/>
              <a:t>Example: Finding</a:t>
            </a:r>
            <a:r>
              <a:rPr lang="th-TH" altLang="en-US" dirty="0"/>
              <a:t> </a:t>
            </a:r>
            <a:r>
              <a:rPr lang="en-US" altLang="en-US" dirty="0"/>
              <a:t>x in array</a:t>
            </a:r>
            <a:endParaRPr lang="th-TH" altLang="en-US" dirty="0"/>
          </a:p>
        </p:txBody>
      </p:sp>
      <p:sp>
        <p:nvSpPr>
          <p:cNvPr id="117765" name="Rectangle 3"/>
          <p:cNvSpPr>
            <a:spLocks noGrp="1" noChangeArrowheads="1"/>
          </p:cNvSpPr>
          <p:nvPr>
            <p:ph type="body" idx="1"/>
          </p:nvPr>
        </p:nvSpPr>
        <p:spPr>
          <a:xfrm>
            <a:off x="304800" y="1600200"/>
            <a:ext cx="8610600" cy="4648200"/>
          </a:xfrm>
        </p:spPr>
        <p:txBody>
          <a:bodyPr/>
          <a:lstStyle/>
          <a:p>
            <a:pPr eaLnBrk="1" hangingPunct="1">
              <a:defRPr/>
            </a:pPr>
            <a:r>
              <a:rPr lang="en-US" altLang="en-US" sz="4400" b="1" dirty="0">
                <a:solidFill>
                  <a:schemeClr val="bg2"/>
                </a:solidFill>
                <a:latin typeface="Angsana New" panose="02020603050405020304" pitchFamily="18" charset="-34"/>
              </a:rPr>
              <a:t>Let</a:t>
            </a:r>
            <a:r>
              <a:rPr lang="en-US" altLang="en-US" sz="4400" b="1" dirty="0">
                <a:solidFill>
                  <a:schemeClr val="bg2"/>
                </a:solidFill>
                <a:latin typeface="Times New Roman" panose="02020603050405020304" pitchFamily="18" charset="0"/>
              </a:rPr>
              <a:t>’</a:t>
            </a:r>
            <a:r>
              <a:rPr lang="en-US" altLang="en-US" sz="4400" b="1" dirty="0">
                <a:solidFill>
                  <a:schemeClr val="bg2"/>
                </a:solidFill>
                <a:latin typeface="Angsana New" panose="02020603050405020304" pitchFamily="18" charset="-34"/>
              </a:rPr>
              <a:t>s say we want to find x in an array of size n. </a:t>
            </a:r>
          </a:p>
          <a:p>
            <a:pPr marL="0" indent="0">
              <a:buFont typeface="Wingdings" panose="05000000000000000000" pitchFamily="2" charset="2"/>
              <a:buNone/>
              <a:defRPr/>
            </a:pPr>
            <a:r>
              <a:rPr lang="en-US" sz="3600" b="1" dirty="0" err="1">
                <a:solidFill>
                  <a:schemeClr val="bg2"/>
                </a:solidFill>
              </a:rPr>
              <a:t>int</a:t>
            </a:r>
            <a:r>
              <a:rPr lang="en-US" sz="3600" b="1" dirty="0">
                <a:solidFill>
                  <a:schemeClr val="bg2"/>
                </a:solidFill>
              </a:rPr>
              <a:t> find </a:t>
            </a:r>
            <a:r>
              <a:rPr lang="th-TH" sz="3600" b="1" dirty="0">
                <a:solidFill>
                  <a:schemeClr val="bg2"/>
                </a:solidFill>
              </a:rPr>
              <a:t>(</a:t>
            </a:r>
            <a:r>
              <a:rPr lang="en-US" sz="3600" b="1" dirty="0" err="1">
                <a:solidFill>
                  <a:schemeClr val="bg2"/>
                </a:solidFill>
              </a:rPr>
              <a:t>int</a:t>
            </a:r>
            <a:r>
              <a:rPr lang="en-US" sz="3600" b="1" dirty="0">
                <a:solidFill>
                  <a:schemeClr val="bg2"/>
                </a:solidFill>
              </a:rPr>
              <a:t> x, </a:t>
            </a:r>
            <a:r>
              <a:rPr lang="en-US" sz="3600" b="1" dirty="0" err="1">
                <a:solidFill>
                  <a:schemeClr val="bg2"/>
                </a:solidFill>
              </a:rPr>
              <a:t>int</a:t>
            </a:r>
            <a:r>
              <a:rPr lang="en-US" sz="3600" b="1" dirty="0">
                <a:solidFill>
                  <a:schemeClr val="bg2"/>
                </a:solidFill>
              </a:rPr>
              <a:t>[] a</a:t>
            </a:r>
            <a:r>
              <a:rPr lang="th-TH" sz="3600" b="1" dirty="0">
                <a:solidFill>
                  <a:schemeClr val="bg2"/>
                </a:solidFill>
              </a:rPr>
              <a:t>) </a:t>
            </a:r>
            <a:r>
              <a:rPr lang="en-US" sz="3600" b="1" dirty="0">
                <a:solidFill>
                  <a:schemeClr val="bg2"/>
                </a:solidFill>
              </a:rPr>
              <a:t>{</a:t>
            </a:r>
          </a:p>
          <a:p>
            <a:pPr marL="0" indent="0">
              <a:buFont typeface="Wingdings" panose="05000000000000000000" pitchFamily="2" charset="2"/>
              <a:buNone/>
              <a:defRPr/>
            </a:pPr>
            <a:r>
              <a:rPr lang="en-US" sz="3600" b="1" dirty="0">
                <a:solidFill>
                  <a:schemeClr val="bg2"/>
                </a:solidFill>
              </a:rPr>
              <a:t> 	for (</a:t>
            </a:r>
            <a:r>
              <a:rPr lang="en-US" sz="3600" b="1" dirty="0" err="1">
                <a:solidFill>
                  <a:schemeClr val="bg2"/>
                </a:solidFill>
              </a:rPr>
              <a:t>int</a:t>
            </a:r>
            <a:r>
              <a:rPr lang="en-US" sz="3600" b="1" dirty="0">
                <a:solidFill>
                  <a:schemeClr val="bg2"/>
                </a:solidFill>
              </a:rPr>
              <a:t> </a:t>
            </a:r>
            <a:r>
              <a:rPr lang="en-US" sz="3600" b="1" dirty="0" err="1">
                <a:solidFill>
                  <a:schemeClr val="bg2"/>
                </a:solidFill>
              </a:rPr>
              <a:t>i</a:t>
            </a:r>
            <a:r>
              <a:rPr lang="en-US" sz="3600" b="1" dirty="0">
                <a:solidFill>
                  <a:schemeClr val="bg2"/>
                </a:solidFill>
              </a:rPr>
              <a:t> = 0; </a:t>
            </a:r>
            <a:r>
              <a:rPr lang="en-US" sz="3600" b="1" dirty="0" err="1">
                <a:solidFill>
                  <a:schemeClr val="bg2"/>
                </a:solidFill>
              </a:rPr>
              <a:t>i</a:t>
            </a:r>
            <a:r>
              <a:rPr lang="en-US" sz="3600" b="1" dirty="0">
                <a:solidFill>
                  <a:schemeClr val="bg2"/>
                </a:solidFill>
              </a:rPr>
              <a:t> &lt; </a:t>
            </a:r>
            <a:r>
              <a:rPr lang="en-US" sz="3600" b="1" dirty="0" err="1">
                <a:solidFill>
                  <a:schemeClr val="bg2"/>
                </a:solidFill>
              </a:rPr>
              <a:t>a.length</a:t>
            </a:r>
            <a:r>
              <a:rPr lang="en-US" sz="3600" b="1" dirty="0">
                <a:solidFill>
                  <a:schemeClr val="bg2"/>
                </a:solidFill>
              </a:rPr>
              <a:t>; </a:t>
            </a:r>
            <a:r>
              <a:rPr lang="en-US" sz="3600" b="1" dirty="0" err="1">
                <a:solidFill>
                  <a:schemeClr val="bg2"/>
                </a:solidFill>
              </a:rPr>
              <a:t>i</a:t>
            </a:r>
            <a:r>
              <a:rPr lang="en-US" sz="3600" b="1" dirty="0">
                <a:solidFill>
                  <a:schemeClr val="bg2"/>
                </a:solidFill>
              </a:rPr>
              <a:t>++) {</a:t>
            </a:r>
          </a:p>
          <a:p>
            <a:pPr marL="0" indent="0">
              <a:buFont typeface="Wingdings" panose="05000000000000000000" pitchFamily="2" charset="2"/>
              <a:buNone/>
              <a:defRPr/>
            </a:pPr>
            <a:r>
              <a:rPr lang="en-US" sz="3600" b="1" dirty="0">
                <a:solidFill>
                  <a:schemeClr val="bg2"/>
                </a:solidFill>
              </a:rPr>
              <a:t> 			if (a[</a:t>
            </a:r>
            <a:r>
              <a:rPr lang="en-US" sz="3600" b="1" dirty="0" err="1">
                <a:solidFill>
                  <a:schemeClr val="bg2"/>
                </a:solidFill>
              </a:rPr>
              <a:t>i</a:t>
            </a:r>
            <a:r>
              <a:rPr lang="en-US" sz="3600" b="1" dirty="0">
                <a:solidFill>
                  <a:schemeClr val="bg2"/>
                </a:solidFill>
              </a:rPr>
              <a:t>] == x) return </a:t>
            </a:r>
            <a:r>
              <a:rPr lang="en-US" sz="3600" b="1" dirty="0" err="1">
                <a:solidFill>
                  <a:schemeClr val="bg2"/>
                </a:solidFill>
              </a:rPr>
              <a:t>i</a:t>
            </a:r>
            <a:r>
              <a:rPr lang="en-US" sz="3600" b="1" dirty="0">
                <a:solidFill>
                  <a:schemeClr val="bg2"/>
                </a:solidFill>
              </a:rPr>
              <a:t>;</a:t>
            </a:r>
          </a:p>
          <a:p>
            <a:pPr marL="0" indent="0">
              <a:buFont typeface="Wingdings" panose="05000000000000000000" pitchFamily="2" charset="2"/>
              <a:buNone/>
              <a:defRPr/>
            </a:pPr>
            <a:r>
              <a:rPr lang="en-US" sz="3600" b="1" dirty="0">
                <a:solidFill>
                  <a:schemeClr val="bg2"/>
                </a:solidFill>
              </a:rPr>
              <a:t> 	}</a:t>
            </a:r>
          </a:p>
          <a:p>
            <a:pPr marL="0" indent="0">
              <a:buFont typeface="Wingdings" panose="05000000000000000000" pitchFamily="2" charset="2"/>
              <a:buNone/>
              <a:defRPr/>
            </a:pPr>
            <a:r>
              <a:rPr lang="en-US" sz="3600" b="1" dirty="0">
                <a:solidFill>
                  <a:schemeClr val="bg2"/>
                </a:solidFill>
              </a:rPr>
              <a:t> 	return -1;</a:t>
            </a:r>
          </a:p>
          <a:p>
            <a:pPr marL="0" indent="0">
              <a:buFont typeface="Wingdings" panose="05000000000000000000" pitchFamily="2" charset="2"/>
              <a:buNone/>
              <a:defRPr/>
            </a:pPr>
            <a:r>
              <a:rPr lang="en-US" sz="3600" b="1" dirty="0">
                <a:solidFill>
                  <a:schemeClr val="bg2"/>
                </a:solidFill>
              </a:rPr>
              <a:t>}</a:t>
            </a:r>
          </a:p>
          <a:p>
            <a:pPr marL="0" indent="0" eaLnBrk="1" hangingPunct="1">
              <a:buFont typeface="Wingdings" panose="05000000000000000000" pitchFamily="2" charset="2"/>
              <a:buNone/>
              <a:defRPr/>
            </a:pPr>
            <a:endParaRPr lang="en-US" altLang="en-US" dirty="0">
              <a:latin typeface="Angsana New" panose="02020603050405020304" pitchFamily="18" charset="-34"/>
              <a:cs typeface="Times New Roman" panose="02020603050405020304" pitchFamily="18" charset="0"/>
            </a:endParaRPr>
          </a:p>
          <a:p>
            <a:pPr lvl="1" eaLnBrk="1" hangingPunct="1">
              <a:defRPr/>
            </a:pPr>
            <a:endParaRPr lang="th-TH" altLang="en-US" dirty="0">
              <a:latin typeface="Angsana New" panose="02020603050405020304" pitchFamily="18" charset="-34"/>
              <a:cs typeface="Times New Roman" panose="02020603050405020304" pitchFamily="18"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noRot="1" noChangeAspect="1" noMove="1" noResize="1" noEditPoints="1" noAdjustHandles="1" noChangeArrowheads="1" noChangeShapeType="1" noTextEdit="1"/>
          </p:cNvSpPr>
          <p:nvPr>
            <p:ph idx="1"/>
          </p:nvPr>
        </p:nvSpPr>
        <p:spPr>
          <a:xfrm>
            <a:off x="283029" y="304800"/>
            <a:ext cx="8686800" cy="5410200"/>
          </a:xfrm>
          <a:blipFill>
            <a:blip r:embed="rId2"/>
            <a:stretch>
              <a:fillRect l="-912" t="-2027" r="-1614" b="-8221"/>
            </a:stretch>
          </a:blipFill>
          <a:extLst/>
        </p:spPr>
        <p:txBody>
          <a:bodyPr/>
          <a:lstStyle/>
          <a:p>
            <a:pPr>
              <a:defRPr/>
            </a:pPr>
            <a:r>
              <a:rPr lang="en-US">
                <a:noFill/>
              </a:rPr>
              <a:t> </a:t>
            </a:r>
          </a:p>
        </p:txBody>
      </p:sp>
      <p:sp>
        <p:nvSpPr>
          <p:cNvPr id="119811"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650E3A36-EF2D-4BC2-B31B-F48176F67C79}" type="slidenum">
              <a:rPr lang="en-US" altLang="en-US" sz="1400" smtClean="0">
                <a:cs typeface="Arial" panose="020B0604020202020204" pitchFamily="34" charset="0"/>
              </a:rPr>
              <a:pPr>
                <a:spcBef>
                  <a:spcPct val="0"/>
                </a:spcBef>
                <a:buClrTx/>
                <a:buSzTx/>
                <a:buFontTx/>
                <a:buNone/>
              </a:pPr>
              <a:t>65</a:t>
            </a:fld>
            <a:endParaRPr lang="en-US" altLang="en-US" sz="1400">
              <a:cs typeface="Arial" panose="020B0604020202020204" pitchFamily="34" charset="0"/>
            </a:endParaRP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noRot="1" noChangeAspect="1" noMove="1" noResize="1" noEditPoints="1" noAdjustHandles="1" noChangeArrowheads="1" noChangeShapeType="1" noTextEdit="1"/>
          </p:cNvSpPr>
          <p:nvPr>
            <p:ph idx="1"/>
          </p:nvPr>
        </p:nvSpPr>
        <p:spPr>
          <a:xfrm>
            <a:off x="533400" y="457200"/>
            <a:ext cx="8382000" cy="5638800"/>
          </a:xfrm>
          <a:blipFill>
            <a:blip r:embed="rId2"/>
            <a:stretch>
              <a:fillRect l="-1018" t="-1946"/>
            </a:stretch>
          </a:blipFill>
          <a:extLst/>
        </p:spPr>
        <p:txBody>
          <a:bodyPr/>
          <a:lstStyle/>
          <a:p>
            <a:pPr>
              <a:defRPr/>
            </a:pPr>
            <a:r>
              <a:rPr lang="en-US">
                <a:noFill/>
              </a:rPr>
              <a:t> </a:t>
            </a:r>
          </a:p>
        </p:txBody>
      </p:sp>
      <p:sp>
        <p:nvSpPr>
          <p:cNvPr id="120835"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76E3F06B-8EAA-4156-81B7-7D43CF06917C}" type="slidenum">
              <a:rPr lang="en-US" altLang="en-US" sz="1400" smtClean="0">
                <a:cs typeface="Arial" panose="020B0604020202020204" pitchFamily="34" charset="0"/>
              </a:rPr>
              <a:pPr>
                <a:spcBef>
                  <a:spcPct val="0"/>
                </a:spcBef>
                <a:buClrTx/>
                <a:buSzTx/>
                <a:buFontTx/>
                <a:buNone/>
              </a:pPr>
              <a:t>66</a:t>
            </a:fld>
            <a:endParaRPr lang="en-US" altLang="en-US" sz="1400">
              <a:cs typeface="Arial" panose="020B0604020202020204" pitchFamily="34" charset="0"/>
            </a:endParaRP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CFF64B9-686B-4C05-B20F-CC810287E487}" type="slidenum">
              <a:rPr lang="en-US" altLang="en-US" sz="1400" smtClean="0">
                <a:cs typeface="Arial" panose="020B0604020202020204" pitchFamily="34" charset="0"/>
              </a:rPr>
              <a:pPr>
                <a:spcBef>
                  <a:spcPct val="0"/>
                </a:spcBef>
                <a:buClrTx/>
                <a:buSzTx/>
                <a:buFontTx/>
                <a:buNone/>
              </a:pPr>
              <a:t>67</a:t>
            </a:fld>
            <a:endParaRPr lang="en-US" altLang="en-US" sz="1400">
              <a:cs typeface="Arial" panose="020B0604020202020204" pitchFamily="34" charset="0"/>
            </a:endParaRPr>
          </a:p>
        </p:txBody>
      </p:sp>
      <p:sp>
        <p:nvSpPr>
          <p:cNvPr id="119812" name="Rectangle 3"/>
          <p:cNvSpPr>
            <a:spLocks noGrp="1" noRot="1" noChangeAspect="1" noMove="1" noResize="1" noEditPoints="1" noAdjustHandles="1" noChangeArrowheads="1" noChangeShapeType="1" noTextEdit="1"/>
          </p:cNvSpPr>
          <p:nvPr>
            <p:ph type="body" idx="1"/>
          </p:nvPr>
        </p:nvSpPr>
        <p:spPr>
          <a:xfrm>
            <a:off x="228600" y="228600"/>
            <a:ext cx="8686800" cy="6019800"/>
          </a:xfrm>
          <a:blipFill>
            <a:blip r:embed="rId2"/>
            <a:stretch>
              <a:fillRect l="-702" t="-1520"/>
            </a:stretch>
          </a:blipFill>
          <a:extLst/>
        </p:spPr>
        <p:txBody>
          <a:bodyPr/>
          <a:lstStyle/>
          <a:p>
            <a:pPr>
              <a:defRPr/>
            </a:pPr>
            <a:r>
              <a:rPr lang="en-US">
                <a:noFill/>
              </a:rPr>
              <a:t> </a:t>
            </a: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ชื่อเรื่อง 1"/>
          <p:cNvSpPr>
            <a:spLocks noGrp="1"/>
          </p:cNvSpPr>
          <p:nvPr>
            <p:ph type="title"/>
          </p:nvPr>
        </p:nvSpPr>
        <p:spPr>
          <a:xfrm>
            <a:off x="457200" y="31750"/>
            <a:ext cx="8458200" cy="1143000"/>
          </a:xfrm>
        </p:spPr>
        <p:txBody>
          <a:bodyPr/>
          <a:lstStyle/>
          <a:p>
            <a:r>
              <a:rPr lang="en-US" altLang="en-US"/>
              <a:t>Other asymptotic definitions</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440094" y="1051248"/>
            <a:ext cx="8458200" cy="5197151"/>
          </a:xfrm>
          <a:blipFill>
            <a:blip r:embed="rId2"/>
            <a:stretch>
              <a:fillRect l="-288" t="-1172"/>
            </a:stretch>
          </a:blipFill>
          <a:extLst/>
        </p:spPr>
        <p:txBody>
          <a:bodyPr/>
          <a:lstStyle/>
          <a:p>
            <a:pPr>
              <a:defRPr/>
            </a:pPr>
            <a:r>
              <a:rPr lang="en-US">
                <a:noFill/>
              </a:rPr>
              <a:t> </a:t>
            </a:r>
          </a:p>
        </p:txBody>
      </p:sp>
      <p:sp>
        <p:nvSpPr>
          <p:cNvPr id="12288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415B6C95-BC17-40E4-8D23-AD2634576750}" type="slidenum">
              <a:rPr lang="en-US" altLang="en-US" sz="1400" smtClean="0">
                <a:cs typeface="Arial" panose="020B0604020202020204" pitchFamily="34" charset="0"/>
              </a:rPr>
              <a:pPr>
                <a:spcBef>
                  <a:spcPct val="0"/>
                </a:spcBef>
                <a:buClrTx/>
                <a:buSzTx/>
                <a:buFontTx/>
                <a:buNone/>
              </a:pPr>
              <a:t>68</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noRot="1" noChangeAspect="1" noMove="1" noResize="1" noEditPoints="1" noAdjustHandles="1" noChangeArrowheads="1" noChangeShapeType="1" noTextEdit="1"/>
          </p:cNvSpPr>
          <p:nvPr>
            <p:ph idx="1"/>
          </p:nvPr>
        </p:nvSpPr>
        <p:spPr>
          <a:xfrm>
            <a:off x="457200" y="1981200"/>
            <a:ext cx="8458200" cy="4114800"/>
          </a:xfrm>
          <a:blipFill>
            <a:blip r:embed="rId3"/>
            <a:stretch>
              <a:fillRect l="-288" t="-1481"/>
            </a:stretch>
          </a:blipFill>
          <a:extLst/>
        </p:spPr>
        <p:txBody>
          <a:bodyPr/>
          <a:lstStyle/>
          <a:p>
            <a:pPr>
              <a:defRPr/>
            </a:pPr>
            <a:r>
              <a:rPr lang="en-US">
                <a:noFill/>
              </a:rPr>
              <a:t> </a:t>
            </a:r>
          </a:p>
        </p:txBody>
      </p:sp>
      <p:sp>
        <p:nvSpPr>
          <p:cNvPr id="123907"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48F7D2A5-EFFD-41C8-8248-E9AF23771C2A}" type="slidenum">
              <a:rPr lang="en-US" altLang="en-US" sz="1400" smtClean="0">
                <a:cs typeface="Arial" panose="020B0604020202020204" pitchFamily="34" charset="0"/>
              </a:rPr>
              <a:pPr>
                <a:spcBef>
                  <a:spcPct val="0"/>
                </a:spcBef>
                <a:buClrTx/>
                <a:buSzTx/>
                <a:buFontTx/>
                <a:buNone/>
              </a:pPr>
              <a:t>69</a:t>
            </a:fld>
            <a:endParaRPr lang="en-US" altLang="en-US" sz="1400">
              <a:cs typeface="Arial" panose="020B0604020202020204" pitchFamily="34" charset="0"/>
            </a:endParaRP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ชื่อเรื่อง 1"/>
          <p:cNvSpPr>
            <a:spLocks noGrp="1"/>
          </p:cNvSpPr>
          <p:nvPr>
            <p:ph type="title"/>
          </p:nvPr>
        </p:nvSpPr>
        <p:spPr>
          <a:xfrm>
            <a:off x="762000" y="609600"/>
            <a:ext cx="8153400" cy="1143000"/>
          </a:xfrm>
        </p:spPr>
        <p:txBody>
          <a:bodyPr/>
          <a:lstStyle/>
          <a:p>
            <a:r>
              <a:rPr lang="en-US" altLang="en-US"/>
              <a:t>Estimate runtime of each code component</a:t>
            </a:r>
          </a:p>
        </p:txBody>
      </p:sp>
      <p:sp>
        <p:nvSpPr>
          <p:cNvPr id="3" name="ตัวแทนเนื้อหา 2"/>
          <p:cNvSpPr>
            <a:spLocks noGrp="1"/>
          </p:cNvSpPr>
          <p:nvPr>
            <p:ph idx="1"/>
          </p:nvPr>
        </p:nvSpPr>
        <p:spPr>
          <a:xfrm>
            <a:off x="762000" y="1981200"/>
            <a:ext cx="8153400" cy="4114800"/>
          </a:xfrm>
        </p:spPr>
        <p:txBody>
          <a:bodyPr/>
          <a:lstStyle/>
          <a:p>
            <a:pPr marL="514350" indent="-514350">
              <a:buFont typeface="+mj-lt"/>
              <a:buAutoNum type="arabicPeriod"/>
              <a:defRPr/>
            </a:pPr>
            <a:r>
              <a:rPr lang="en-US" dirty="0">
                <a:solidFill>
                  <a:schemeClr val="bg2"/>
                </a:solidFill>
              </a:rPr>
              <a:t>double average(</a:t>
            </a:r>
            <a:r>
              <a:rPr lang="en-US" dirty="0" err="1">
                <a:solidFill>
                  <a:schemeClr val="bg2"/>
                </a:solidFill>
              </a:rPr>
              <a:t>int</a:t>
            </a:r>
            <a:r>
              <a:rPr lang="en-US" dirty="0">
                <a:solidFill>
                  <a:schemeClr val="bg2"/>
                </a:solidFill>
              </a:rPr>
              <a:t>[] a)     </a:t>
            </a:r>
          </a:p>
          <a:p>
            <a:pPr marL="514350" indent="-514350">
              <a:buFont typeface="+mj-lt"/>
              <a:buAutoNum type="arabicPeriod"/>
              <a:defRPr/>
            </a:pP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int</a:t>
            </a:r>
            <a:r>
              <a:rPr lang="en-US" dirty="0">
                <a:solidFill>
                  <a:schemeClr val="bg2"/>
                </a:solidFill>
              </a:rPr>
              <a:t> n = </a:t>
            </a:r>
            <a:r>
              <a:rPr lang="en-US" dirty="0" err="1">
                <a:solidFill>
                  <a:schemeClr val="bg2"/>
                </a:solidFill>
              </a:rPr>
              <a:t>a.length</a:t>
            </a:r>
            <a:r>
              <a:rPr lang="en-US" dirty="0">
                <a:solidFill>
                  <a:schemeClr val="bg2"/>
                </a:solidFill>
              </a:rPr>
              <a:t>;</a:t>
            </a:r>
          </a:p>
          <a:p>
            <a:pPr marL="514350" indent="-514350">
              <a:buFont typeface="+mj-lt"/>
              <a:buAutoNum type="arabicPeriod"/>
              <a:defRPr/>
            </a:pPr>
            <a:r>
              <a:rPr lang="en-US" dirty="0">
                <a:solidFill>
                  <a:schemeClr val="bg2"/>
                </a:solidFill>
              </a:rPr>
              <a:t>    double </a:t>
            </a:r>
            <a:r>
              <a:rPr lang="en-US" dirty="0" err="1">
                <a:solidFill>
                  <a:schemeClr val="bg2"/>
                </a:solidFill>
              </a:rPr>
              <a:t>tempSum</a:t>
            </a:r>
            <a:r>
              <a:rPr lang="en-US" dirty="0">
                <a:solidFill>
                  <a:schemeClr val="bg2"/>
                </a:solidFill>
              </a:rPr>
              <a:t> = 0;  </a:t>
            </a:r>
          </a:p>
          <a:p>
            <a:pPr marL="514350" indent="-514350">
              <a:buFont typeface="+mj-lt"/>
              <a:buAutoNum type="arabicPeriod"/>
              <a:defRPr/>
            </a:pPr>
            <a:r>
              <a:rPr lang="en-US" dirty="0">
                <a:solidFill>
                  <a:schemeClr val="bg2"/>
                </a:solidFill>
              </a:rPr>
              <a:t>    for (</a:t>
            </a:r>
            <a:r>
              <a:rPr lang="en-US" dirty="0" err="1">
                <a:solidFill>
                  <a:schemeClr val="bg2"/>
                </a:solidFill>
              </a:rPr>
              <a:t>int</a:t>
            </a:r>
            <a:r>
              <a:rPr lang="en-US" dirty="0">
                <a:solidFill>
                  <a:schemeClr val="bg2"/>
                </a:solidFill>
              </a:rPr>
              <a:t> </a:t>
            </a:r>
            <a:r>
              <a:rPr lang="en-US" dirty="0" err="1">
                <a:solidFill>
                  <a:schemeClr val="bg2"/>
                </a:solidFill>
              </a:rPr>
              <a:t>i</a:t>
            </a:r>
            <a:r>
              <a:rPr lang="en-US" dirty="0">
                <a:solidFill>
                  <a:schemeClr val="bg2"/>
                </a:solidFill>
              </a:rPr>
              <a:t>=0;i&lt;</a:t>
            </a:r>
            <a:r>
              <a:rPr lang="en-US" dirty="0" err="1">
                <a:solidFill>
                  <a:schemeClr val="bg2"/>
                </a:solidFill>
              </a:rPr>
              <a:t>n;i</a:t>
            </a: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tempSum</a:t>
            </a:r>
            <a:r>
              <a:rPr lang="en-US" dirty="0">
                <a:solidFill>
                  <a:schemeClr val="bg2"/>
                </a:solidFill>
              </a:rPr>
              <a:t> += a[</a:t>
            </a:r>
            <a:r>
              <a:rPr lang="en-US" dirty="0" err="1">
                <a:solidFill>
                  <a:schemeClr val="bg2"/>
                </a:solidFill>
              </a:rPr>
              <a:t>i</a:t>
            </a:r>
            <a:r>
              <a:rPr lang="en-US" dirty="0">
                <a:solidFill>
                  <a:schemeClr val="bg2"/>
                </a:solidFill>
              </a:rPr>
              <a:t>];</a:t>
            </a:r>
          </a:p>
          <a:p>
            <a:pPr marL="514350" indent="-514350">
              <a:buFont typeface="+mj-lt"/>
              <a:buAutoNum type="arabicPeriod"/>
              <a:defRPr/>
            </a:pPr>
            <a:r>
              <a:rPr lang="en-US" dirty="0">
                <a:solidFill>
                  <a:schemeClr val="bg2"/>
                </a:solidFill>
              </a:rPr>
              <a:t> 	 return </a:t>
            </a:r>
            <a:r>
              <a:rPr lang="en-US" dirty="0" err="1">
                <a:solidFill>
                  <a:schemeClr val="bg2"/>
                </a:solidFill>
              </a:rPr>
              <a:t>tempSum</a:t>
            </a:r>
            <a:r>
              <a:rPr lang="en-US" dirty="0">
                <a:solidFill>
                  <a:schemeClr val="bg2"/>
                </a:solidFill>
              </a:rPr>
              <a:t>/n;</a:t>
            </a:r>
          </a:p>
          <a:p>
            <a:pPr marL="514350" indent="-514350">
              <a:buFont typeface="+mj-lt"/>
              <a:buAutoNum type="arabicPeriod"/>
              <a:defRPr/>
            </a:pPr>
            <a:r>
              <a:rPr lang="en-US" dirty="0">
                <a:solidFill>
                  <a:schemeClr val="bg2"/>
                </a:solidFill>
              </a:rPr>
              <a:t>}</a:t>
            </a:r>
          </a:p>
          <a:p>
            <a:pPr marL="0" indent="0">
              <a:buFont typeface="Wingdings" panose="05000000000000000000" pitchFamily="2" charset="2"/>
              <a:buNone/>
              <a:defRPr/>
            </a:pPr>
            <a:endParaRPr lang="en-US" dirty="0"/>
          </a:p>
        </p:txBody>
      </p:sp>
      <p:sp>
        <p:nvSpPr>
          <p:cNvPr id="1536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B2DDA30-AB08-4D48-95BD-82F9693C2958}" type="slidenum">
              <a:rPr lang="en-US" altLang="en-US" sz="1400" smtClean="0">
                <a:solidFill>
                  <a:schemeClr val="bg2">
                    <a:lumMod val="75000"/>
                    <a:lumOff val="25000"/>
                  </a:schemeClr>
                </a:solidFill>
                <a:cs typeface="Arial" panose="020B0604020202020204" pitchFamily="34" charset="0"/>
              </a:rPr>
              <a:pPr>
                <a:spcBef>
                  <a:spcPct val="0"/>
                </a:spcBef>
                <a:buClrTx/>
                <a:buSzTx/>
                <a:buFontTx/>
                <a:buNone/>
              </a:pPr>
              <a:t>7</a:t>
            </a:fld>
            <a:endParaRPr lang="en-US" altLang="en-US" sz="1400">
              <a:solidFill>
                <a:schemeClr val="bg2">
                  <a:lumMod val="75000"/>
                  <a:lumOff val="25000"/>
                </a:schemeClr>
              </a:solidFill>
              <a:cs typeface="Arial" panose="020B0604020202020204" pitchFamily="34" charset="0"/>
            </a:endParaRPr>
          </a:p>
        </p:txBody>
      </p:sp>
      <p:grpSp>
        <p:nvGrpSpPr>
          <p:cNvPr id="12" name="กลุ่ม 11"/>
          <p:cNvGrpSpPr>
            <a:grpSpLocks/>
          </p:cNvGrpSpPr>
          <p:nvPr/>
        </p:nvGrpSpPr>
        <p:grpSpPr bwMode="auto">
          <a:xfrm>
            <a:off x="4229100" y="2151061"/>
            <a:ext cx="4892675" cy="989011"/>
            <a:chOff x="4229644" y="2151689"/>
            <a:chExt cx="4892585" cy="988099"/>
          </a:xfrm>
        </p:grpSpPr>
        <p:sp>
          <p:nvSpPr>
            <p:cNvPr id="15380" name="ลูกศรขวา 5"/>
            <p:cNvSpPr>
              <a:spLocks noChangeArrowheads="1"/>
            </p:cNvSpPr>
            <p:nvPr/>
          </p:nvSpPr>
          <p:spPr bwMode="auto">
            <a:xfrm rot="-1109574">
              <a:off x="4229644" y="2682588"/>
              <a:ext cx="1143000" cy="457200"/>
            </a:xfrm>
            <a:prstGeom prst="rightArrow">
              <a:avLst>
                <a:gd name="adj1" fmla="val 50000"/>
                <a:gd name="adj2" fmla="val 50000"/>
              </a:avLst>
            </a:prstGeom>
            <a:solidFill>
              <a:schemeClr val="accent1">
                <a:lumMod val="2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dirty="0">
                <a:solidFill>
                  <a:schemeClr val="bg2">
                    <a:lumMod val="75000"/>
                    <a:lumOff val="25000"/>
                  </a:schemeClr>
                </a:solidFill>
                <a:latin typeface="Times New Roman" panose="02020603050405020304" pitchFamily="18" charset="0"/>
              </a:endParaRPr>
            </a:p>
          </p:txBody>
        </p:sp>
        <p:sp>
          <p:nvSpPr>
            <p:cNvPr id="15381" name="กล่องข้อความ 6"/>
            <p:cNvSpPr txBox="1">
              <a:spLocks noChangeArrowheads="1"/>
            </p:cNvSpPr>
            <p:nvPr/>
          </p:nvSpPr>
          <p:spPr bwMode="auto">
            <a:xfrm>
              <a:off x="5388429" y="2151689"/>
              <a:ext cx="3733800" cy="8302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Declaration = 1 unit time</a:t>
              </a:r>
            </a:p>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Assignment = 1 unit time</a:t>
              </a:r>
            </a:p>
          </p:txBody>
        </p:sp>
      </p:grpSp>
      <p:grpSp>
        <p:nvGrpSpPr>
          <p:cNvPr id="13" name="กลุ่ม 12"/>
          <p:cNvGrpSpPr>
            <a:grpSpLocks/>
          </p:cNvGrpSpPr>
          <p:nvPr/>
        </p:nvGrpSpPr>
        <p:grpSpPr bwMode="auto">
          <a:xfrm>
            <a:off x="5227827" y="2982057"/>
            <a:ext cx="4306697" cy="854077"/>
            <a:chOff x="5136326" y="3004458"/>
            <a:chExt cx="4397840" cy="831733"/>
          </a:xfrm>
        </p:grpSpPr>
        <p:sp>
          <p:nvSpPr>
            <p:cNvPr id="15378" name="ลูกศรขวา 7"/>
            <p:cNvSpPr>
              <a:spLocks noChangeArrowheads="1"/>
            </p:cNvSpPr>
            <p:nvPr/>
          </p:nvSpPr>
          <p:spPr bwMode="auto">
            <a:xfrm rot="-1109574">
              <a:off x="5136326" y="3245755"/>
              <a:ext cx="611342" cy="431804"/>
            </a:xfrm>
            <a:prstGeom prst="rightArrow">
              <a:avLst>
                <a:gd name="adj1" fmla="val 50000"/>
                <a:gd name="adj2" fmla="val 49998"/>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solidFill>
                  <a:schemeClr val="bg2">
                    <a:lumMod val="75000"/>
                    <a:lumOff val="25000"/>
                  </a:schemeClr>
                </a:solidFill>
                <a:latin typeface="Times New Roman" panose="02020603050405020304" pitchFamily="18" charset="0"/>
              </a:endParaRPr>
            </a:p>
          </p:txBody>
        </p:sp>
        <p:sp>
          <p:nvSpPr>
            <p:cNvPr id="15379" name="กล่องข้อความ 8"/>
            <p:cNvSpPr txBox="1">
              <a:spLocks noChangeArrowheads="1"/>
            </p:cNvSpPr>
            <p:nvPr/>
          </p:nvSpPr>
          <p:spPr bwMode="auto">
            <a:xfrm>
              <a:off x="5800366" y="3004458"/>
              <a:ext cx="3733800" cy="8317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Declaration = 1 unit time</a:t>
              </a:r>
            </a:p>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Assignment = 1 unit time</a:t>
              </a:r>
            </a:p>
          </p:txBody>
        </p:sp>
      </p:grpSp>
      <p:grpSp>
        <p:nvGrpSpPr>
          <p:cNvPr id="14" name="กลุ่ม 13"/>
          <p:cNvGrpSpPr>
            <a:grpSpLocks/>
          </p:cNvGrpSpPr>
          <p:nvPr/>
        </p:nvGrpSpPr>
        <p:grpSpPr bwMode="auto">
          <a:xfrm>
            <a:off x="4722813" y="3751977"/>
            <a:ext cx="4931883" cy="1200150"/>
            <a:chOff x="4723529" y="3751701"/>
            <a:chExt cx="4931221" cy="1200329"/>
          </a:xfrm>
        </p:grpSpPr>
        <p:sp>
          <p:nvSpPr>
            <p:cNvPr id="15376" name="ลูกศรขวา 9"/>
            <p:cNvSpPr>
              <a:spLocks noChangeArrowheads="1"/>
            </p:cNvSpPr>
            <p:nvPr/>
          </p:nvSpPr>
          <p:spPr bwMode="auto">
            <a:xfrm rot="-1109574">
              <a:off x="4723529" y="3957962"/>
              <a:ext cx="611342" cy="431804"/>
            </a:xfrm>
            <a:prstGeom prst="rightArrow">
              <a:avLst>
                <a:gd name="adj1" fmla="val 50000"/>
                <a:gd name="adj2" fmla="val 49998"/>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5377" name="กล่องข้อความ 10"/>
            <p:cNvSpPr txBox="1">
              <a:spLocks noChangeArrowheads="1"/>
            </p:cNvSpPr>
            <p:nvPr/>
          </p:nvSpPr>
          <p:spPr bwMode="auto">
            <a:xfrm>
              <a:off x="5387550" y="3751701"/>
              <a:ext cx="4267200"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Declare &amp; initialize </a:t>
              </a:r>
              <a:r>
                <a:rPr lang="en-US" altLang="en-US" sz="2400" dirty="0" err="1">
                  <a:solidFill>
                    <a:schemeClr val="bg2">
                      <a:lumMod val="75000"/>
                      <a:lumOff val="25000"/>
                    </a:schemeClr>
                  </a:solidFill>
                  <a:latin typeface="Times New Roman" panose="02020603050405020304" pitchFamily="18" charset="0"/>
                </a:rPr>
                <a:t>i</a:t>
              </a:r>
              <a:r>
                <a:rPr lang="en-US" altLang="en-US" sz="2400" dirty="0">
                  <a:solidFill>
                    <a:schemeClr val="bg2">
                      <a:lumMod val="75000"/>
                      <a:lumOff val="25000"/>
                    </a:schemeClr>
                  </a:solidFill>
                  <a:latin typeface="Times New Roman" panose="02020603050405020304" pitchFamily="18" charset="0"/>
                </a:rPr>
                <a:t> = 2 unit</a:t>
              </a:r>
            </a:p>
            <a:p>
              <a:pPr eaLnBrk="1" hangingPunct="1">
                <a:spcBef>
                  <a:spcPct val="0"/>
                </a:spcBef>
                <a:buClrTx/>
                <a:buSzTx/>
                <a:buFontTx/>
                <a:buNone/>
              </a:pPr>
              <a:r>
                <a:rPr lang="en-US" altLang="en-US" sz="2400" dirty="0" err="1">
                  <a:solidFill>
                    <a:schemeClr val="bg2">
                      <a:lumMod val="75000"/>
                      <a:lumOff val="25000"/>
                    </a:schemeClr>
                  </a:solidFill>
                  <a:latin typeface="Times New Roman" panose="02020603050405020304" pitchFamily="18" charset="0"/>
                </a:rPr>
                <a:t>boolean</a:t>
              </a:r>
              <a:r>
                <a:rPr lang="en-US" altLang="en-US" sz="2400" dirty="0">
                  <a:solidFill>
                    <a:schemeClr val="bg2">
                      <a:lumMod val="75000"/>
                      <a:lumOff val="25000"/>
                    </a:schemeClr>
                  </a:solidFill>
                  <a:latin typeface="Times New Roman" panose="02020603050405020304" pitchFamily="18" charset="0"/>
                </a:rPr>
                <a:t> test </a:t>
              </a:r>
              <a:r>
                <a:rPr lang="en-US" altLang="en-US" sz="2400" dirty="0" err="1">
                  <a:solidFill>
                    <a:schemeClr val="bg2">
                      <a:lumMod val="75000"/>
                      <a:lumOff val="25000"/>
                    </a:schemeClr>
                  </a:solidFill>
                  <a:latin typeface="Times New Roman" panose="02020603050405020304" pitchFamily="18" charset="0"/>
                </a:rPr>
                <a:t>i</a:t>
              </a:r>
              <a:r>
                <a:rPr lang="en-US" altLang="en-US" sz="2400" dirty="0">
                  <a:solidFill>
                    <a:schemeClr val="bg2">
                      <a:lumMod val="75000"/>
                      <a:lumOff val="25000"/>
                    </a:schemeClr>
                  </a:solidFill>
                  <a:latin typeface="Times New Roman" panose="02020603050405020304" pitchFamily="18" charset="0"/>
                </a:rPr>
                <a:t> = n+1 times </a:t>
              </a:r>
            </a:p>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 increment </a:t>
              </a:r>
              <a:r>
                <a:rPr lang="en-US" altLang="en-US" sz="2400" dirty="0" err="1">
                  <a:solidFill>
                    <a:schemeClr val="bg2">
                      <a:lumMod val="75000"/>
                      <a:lumOff val="25000"/>
                    </a:schemeClr>
                  </a:solidFill>
                  <a:latin typeface="Times New Roman" panose="02020603050405020304" pitchFamily="18" charset="0"/>
                </a:rPr>
                <a:t>i</a:t>
              </a:r>
              <a:r>
                <a:rPr lang="en-US" altLang="en-US" sz="2400" dirty="0">
                  <a:solidFill>
                    <a:schemeClr val="bg2">
                      <a:lumMod val="75000"/>
                      <a:lumOff val="25000"/>
                    </a:schemeClr>
                  </a:solidFill>
                  <a:latin typeface="Times New Roman" panose="02020603050405020304" pitchFamily="18" charset="0"/>
                </a:rPr>
                <a:t> = n times</a:t>
              </a:r>
            </a:p>
          </p:txBody>
        </p:sp>
      </p:grpSp>
      <p:grpSp>
        <p:nvGrpSpPr>
          <p:cNvPr id="19" name="กลุ่ม 18"/>
          <p:cNvGrpSpPr>
            <a:grpSpLocks/>
          </p:cNvGrpSpPr>
          <p:nvPr/>
        </p:nvGrpSpPr>
        <p:grpSpPr bwMode="auto">
          <a:xfrm>
            <a:off x="5309189" y="5014785"/>
            <a:ext cx="4802271" cy="529589"/>
            <a:chOff x="5257712" y="4883002"/>
            <a:chExt cx="4802516" cy="529037"/>
          </a:xfrm>
        </p:grpSpPr>
        <p:sp>
          <p:nvSpPr>
            <p:cNvPr id="15374" name="ลูกศรขวา 14"/>
            <p:cNvSpPr>
              <a:spLocks noChangeArrowheads="1"/>
            </p:cNvSpPr>
            <p:nvPr/>
          </p:nvSpPr>
          <p:spPr bwMode="auto">
            <a:xfrm rot="1396961">
              <a:off x="5257712" y="4883002"/>
              <a:ext cx="716738" cy="490639"/>
            </a:xfrm>
            <a:prstGeom prst="rightArrow">
              <a:avLst>
                <a:gd name="adj1" fmla="val 50000"/>
                <a:gd name="adj2" fmla="val 49999"/>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5375" name="กล่องข้อความ 15"/>
            <p:cNvSpPr txBox="1">
              <a:spLocks noChangeArrowheads="1"/>
            </p:cNvSpPr>
            <p:nvPr/>
          </p:nvSpPr>
          <p:spPr bwMode="auto">
            <a:xfrm>
              <a:off x="6028484" y="4950374"/>
              <a:ext cx="4031744" cy="4616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n * (assign + increment) </a:t>
              </a:r>
            </a:p>
          </p:txBody>
        </p:sp>
      </p:grpSp>
      <p:grpSp>
        <p:nvGrpSpPr>
          <p:cNvPr id="20" name="กลุ่ม 19"/>
          <p:cNvGrpSpPr>
            <a:grpSpLocks/>
          </p:cNvGrpSpPr>
          <p:nvPr/>
        </p:nvGrpSpPr>
        <p:grpSpPr bwMode="auto">
          <a:xfrm>
            <a:off x="4443413" y="5559425"/>
            <a:ext cx="4700587" cy="906578"/>
            <a:chOff x="4442775" y="5559887"/>
            <a:chExt cx="4701225" cy="906703"/>
          </a:xfrm>
        </p:grpSpPr>
        <p:sp>
          <p:nvSpPr>
            <p:cNvPr id="15372" name="ลูกศรขวา 16"/>
            <p:cNvSpPr>
              <a:spLocks noChangeArrowheads="1"/>
            </p:cNvSpPr>
            <p:nvPr/>
          </p:nvSpPr>
          <p:spPr bwMode="auto">
            <a:xfrm rot="1396961">
              <a:off x="4442775" y="5559887"/>
              <a:ext cx="716738" cy="490639"/>
            </a:xfrm>
            <a:prstGeom prst="rightArrow">
              <a:avLst>
                <a:gd name="adj1" fmla="val 50000"/>
                <a:gd name="adj2" fmla="val 49999"/>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solidFill>
                  <a:schemeClr val="bg2">
                    <a:lumMod val="75000"/>
                    <a:lumOff val="25000"/>
                  </a:schemeClr>
                </a:solidFill>
                <a:latin typeface="Times New Roman" panose="02020603050405020304" pitchFamily="18" charset="0"/>
              </a:endParaRPr>
            </a:p>
          </p:txBody>
        </p:sp>
        <p:sp>
          <p:nvSpPr>
            <p:cNvPr id="15373" name="กล่องข้อความ 17"/>
            <p:cNvSpPr txBox="1">
              <a:spLocks noChangeArrowheads="1"/>
            </p:cNvSpPr>
            <p:nvPr/>
          </p:nvSpPr>
          <p:spPr bwMode="auto">
            <a:xfrm>
              <a:off x="5112256" y="5635478"/>
              <a:ext cx="4031744" cy="83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Division = 1 unit time</a:t>
              </a:r>
            </a:p>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Return = 1 unit time</a:t>
              </a:r>
            </a:p>
          </p:txBody>
        </p:sp>
      </p:grpSp>
      <p:sp>
        <p:nvSpPr>
          <p:cNvPr id="21" name="กล่องข้อความ 20"/>
          <p:cNvSpPr txBox="1">
            <a:spLocks noChangeArrowheads="1"/>
          </p:cNvSpPr>
          <p:nvPr/>
        </p:nvSpPr>
        <p:spPr bwMode="auto">
          <a:xfrm>
            <a:off x="3959225" y="1338263"/>
            <a:ext cx="2460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solidFill>
                  <a:schemeClr val="bg2">
                    <a:lumMod val="75000"/>
                    <a:lumOff val="25000"/>
                  </a:schemeClr>
                </a:solidFill>
                <a:latin typeface="Times New Roman" panose="02020603050405020304" pitchFamily="18" charset="0"/>
              </a:rPr>
              <a:t>Total time  = 4n+9</a:t>
            </a:r>
          </a:p>
        </p:txBody>
      </p:sp>
      <p:sp>
        <p:nvSpPr>
          <p:cNvPr id="22" name="Rectangle 7"/>
          <p:cNvSpPr>
            <a:spLocks noGrp="1" noChangeArrowheads="1"/>
          </p:cNvSpPr>
          <p:nvPr>
            <p:ph type="ftr" sz="quarter" idx="11"/>
          </p:nvPr>
        </p:nvSpPr>
        <p:spPr>
          <a:xfrm>
            <a:off x="3029721" y="6420934"/>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ชื่อเรื่อง 1"/>
          <p:cNvSpPr>
            <a:spLocks noGrp="1"/>
          </p:cNvSpPr>
          <p:nvPr>
            <p:ph type="title"/>
          </p:nvPr>
        </p:nvSpPr>
        <p:spPr>
          <a:xfrm>
            <a:off x="685800" y="609600"/>
            <a:ext cx="8229600" cy="1143000"/>
          </a:xfrm>
        </p:spPr>
        <p:txBody>
          <a:bodyPr/>
          <a:lstStyle/>
          <a:p>
            <a:r>
              <a:rPr lang="en-US" altLang="en-US"/>
              <a:t>Using Representative Statement</a:t>
            </a:r>
          </a:p>
        </p:txBody>
      </p:sp>
      <p:sp>
        <p:nvSpPr>
          <p:cNvPr id="3" name="ตัวแทนเนื้อหา 2"/>
          <p:cNvSpPr>
            <a:spLocks noGrp="1"/>
          </p:cNvSpPr>
          <p:nvPr>
            <p:ph idx="1"/>
          </p:nvPr>
        </p:nvSpPr>
        <p:spPr>
          <a:xfrm>
            <a:off x="685800" y="1981200"/>
            <a:ext cx="8229600" cy="4114800"/>
          </a:xfrm>
        </p:spPr>
        <p:txBody>
          <a:bodyPr/>
          <a:lstStyle/>
          <a:p>
            <a:pPr marL="514350" indent="-514350">
              <a:buFont typeface="+mj-lt"/>
              <a:buAutoNum type="arabicPeriod"/>
              <a:defRPr/>
            </a:pPr>
            <a:r>
              <a:rPr lang="en-US" dirty="0">
                <a:solidFill>
                  <a:schemeClr val="bg2"/>
                </a:solidFill>
              </a:rPr>
              <a:t>double average(</a:t>
            </a:r>
            <a:r>
              <a:rPr lang="en-US" dirty="0" err="1">
                <a:solidFill>
                  <a:schemeClr val="bg2"/>
                </a:solidFill>
              </a:rPr>
              <a:t>int</a:t>
            </a:r>
            <a:r>
              <a:rPr lang="en-US" dirty="0">
                <a:solidFill>
                  <a:schemeClr val="bg2"/>
                </a:solidFill>
              </a:rPr>
              <a:t>[] a)     </a:t>
            </a:r>
          </a:p>
          <a:p>
            <a:pPr marL="514350" indent="-514350">
              <a:buFont typeface="+mj-lt"/>
              <a:buAutoNum type="arabicPeriod"/>
              <a:defRPr/>
            </a:pP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int</a:t>
            </a:r>
            <a:r>
              <a:rPr lang="en-US" dirty="0">
                <a:solidFill>
                  <a:schemeClr val="bg2"/>
                </a:solidFill>
              </a:rPr>
              <a:t> n = </a:t>
            </a:r>
            <a:r>
              <a:rPr lang="en-US" dirty="0" err="1">
                <a:solidFill>
                  <a:schemeClr val="bg2"/>
                </a:solidFill>
              </a:rPr>
              <a:t>a.length</a:t>
            </a:r>
            <a:r>
              <a:rPr lang="en-US" dirty="0">
                <a:solidFill>
                  <a:schemeClr val="bg2"/>
                </a:solidFill>
              </a:rPr>
              <a:t>;</a:t>
            </a:r>
          </a:p>
          <a:p>
            <a:pPr marL="514350" indent="-514350">
              <a:buFont typeface="+mj-lt"/>
              <a:buAutoNum type="arabicPeriod"/>
              <a:defRPr/>
            </a:pPr>
            <a:r>
              <a:rPr lang="en-US" dirty="0">
                <a:solidFill>
                  <a:schemeClr val="bg2"/>
                </a:solidFill>
              </a:rPr>
              <a:t>    double </a:t>
            </a:r>
            <a:r>
              <a:rPr lang="en-US" dirty="0" err="1">
                <a:solidFill>
                  <a:schemeClr val="bg2"/>
                </a:solidFill>
              </a:rPr>
              <a:t>tempSum</a:t>
            </a:r>
            <a:r>
              <a:rPr lang="en-US" dirty="0">
                <a:solidFill>
                  <a:schemeClr val="bg2"/>
                </a:solidFill>
              </a:rPr>
              <a:t> = 0;  </a:t>
            </a:r>
          </a:p>
          <a:p>
            <a:pPr marL="514350" indent="-514350">
              <a:buFont typeface="+mj-lt"/>
              <a:buAutoNum type="arabicPeriod"/>
              <a:defRPr/>
            </a:pPr>
            <a:r>
              <a:rPr lang="en-US" dirty="0">
                <a:solidFill>
                  <a:schemeClr val="bg2"/>
                </a:solidFill>
              </a:rPr>
              <a:t>    for (</a:t>
            </a:r>
            <a:r>
              <a:rPr lang="en-US" dirty="0" err="1">
                <a:solidFill>
                  <a:schemeClr val="bg2"/>
                </a:solidFill>
              </a:rPr>
              <a:t>int</a:t>
            </a:r>
            <a:r>
              <a:rPr lang="en-US" dirty="0">
                <a:solidFill>
                  <a:schemeClr val="bg2"/>
                </a:solidFill>
              </a:rPr>
              <a:t> </a:t>
            </a:r>
            <a:r>
              <a:rPr lang="en-US" dirty="0" err="1">
                <a:solidFill>
                  <a:schemeClr val="bg2"/>
                </a:solidFill>
              </a:rPr>
              <a:t>i</a:t>
            </a:r>
            <a:r>
              <a:rPr lang="en-US" dirty="0">
                <a:solidFill>
                  <a:schemeClr val="bg2"/>
                </a:solidFill>
              </a:rPr>
              <a:t>=0;i&lt;</a:t>
            </a:r>
            <a:r>
              <a:rPr lang="en-US" dirty="0" err="1">
                <a:solidFill>
                  <a:schemeClr val="bg2"/>
                </a:solidFill>
              </a:rPr>
              <a:t>n;i</a:t>
            </a: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tempSum</a:t>
            </a:r>
            <a:r>
              <a:rPr lang="en-US" dirty="0">
                <a:solidFill>
                  <a:schemeClr val="bg2"/>
                </a:solidFill>
              </a:rPr>
              <a:t> += a[</a:t>
            </a:r>
            <a:r>
              <a:rPr lang="en-US" dirty="0" err="1">
                <a:solidFill>
                  <a:schemeClr val="bg2"/>
                </a:solidFill>
              </a:rPr>
              <a:t>i</a:t>
            </a:r>
            <a:r>
              <a:rPr lang="en-US" dirty="0">
                <a:solidFill>
                  <a:schemeClr val="bg2"/>
                </a:solidFill>
              </a:rPr>
              <a:t>];</a:t>
            </a:r>
          </a:p>
          <a:p>
            <a:pPr marL="514350" indent="-514350">
              <a:buFont typeface="+mj-lt"/>
              <a:buAutoNum type="arabicPeriod"/>
              <a:defRPr/>
            </a:pPr>
            <a:r>
              <a:rPr lang="en-US" dirty="0">
                <a:solidFill>
                  <a:schemeClr val="bg2"/>
                </a:solidFill>
              </a:rPr>
              <a:t> 	 return </a:t>
            </a:r>
            <a:r>
              <a:rPr lang="en-US" dirty="0" err="1">
                <a:solidFill>
                  <a:schemeClr val="bg2"/>
                </a:solidFill>
              </a:rPr>
              <a:t>tempSum</a:t>
            </a:r>
            <a:r>
              <a:rPr lang="en-US" dirty="0">
                <a:solidFill>
                  <a:schemeClr val="bg2"/>
                </a:solidFill>
              </a:rPr>
              <a:t>/n;</a:t>
            </a:r>
          </a:p>
          <a:p>
            <a:pPr marL="514350" indent="-514350">
              <a:buFont typeface="+mj-lt"/>
              <a:buAutoNum type="arabicPeriod"/>
              <a:defRPr/>
            </a:pPr>
            <a:r>
              <a:rPr lang="en-US" dirty="0">
                <a:solidFill>
                  <a:schemeClr val="bg2"/>
                </a:solidFill>
              </a:rPr>
              <a:t>}</a:t>
            </a:r>
          </a:p>
          <a:p>
            <a:pPr marL="0" indent="0">
              <a:buFont typeface="Wingdings" panose="05000000000000000000" pitchFamily="2" charset="2"/>
              <a:buNone/>
              <a:defRPr/>
            </a:pPr>
            <a:endParaRPr lang="en-US" dirty="0">
              <a:solidFill>
                <a:schemeClr val="bg2"/>
              </a:solidFill>
            </a:endParaRPr>
          </a:p>
        </p:txBody>
      </p:sp>
      <p:sp>
        <p:nvSpPr>
          <p:cNvPr id="1741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2DCF59A5-9A4D-4B4D-A83B-C546EEDDB2EE}" type="slidenum">
              <a:rPr lang="en-US" altLang="en-US" sz="1400" smtClean="0">
                <a:cs typeface="Arial" panose="020B0604020202020204" pitchFamily="34" charset="0"/>
              </a:rPr>
              <a:pPr>
                <a:spcBef>
                  <a:spcPct val="0"/>
                </a:spcBef>
                <a:buClrTx/>
                <a:buSzTx/>
                <a:buFontTx/>
                <a:buNone/>
              </a:pPr>
              <a:t>8</a:t>
            </a:fld>
            <a:endParaRPr lang="en-US" altLang="en-US" sz="1400">
              <a:cs typeface="Arial" panose="020B0604020202020204" pitchFamily="34" charset="0"/>
            </a:endParaRPr>
          </a:p>
        </p:txBody>
      </p:sp>
      <p:grpSp>
        <p:nvGrpSpPr>
          <p:cNvPr id="8" name="กลุ่ม 7"/>
          <p:cNvGrpSpPr>
            <a:grpSpLocks/>
          </p:cNvGrpSpPr>
          <p:nvPr/>
        </p:nvGrpSpPr>
        <p:grpSpPr bwMode="auto">
          <a:xfrm>
            <a:off x="5443538" y="4267200"/>
            <a:ext cx="3471862" cy="830263"/>
            <a:chOff x="5442857" y="4267200"/>
            <a:chExt cx="3472543" cy="830997"/>
          </a:xfrm>
        </p:grpSpPr>
        <p:sp>
          <p:nvSpPr>
            <p:cNvPr id="17415" name="ลูกศรขวา 5"/>
            <p:cNvSpPr>
              <a:spLocks noChangeArrowheads="1"/>
            </p:cNvSpPr>
            <p:nvPr/>
          </p:nvSpPr>
          <p:spPr bwMode="auto">
            <a:xfrm>
              <a:off x="5442857" y="4495800"/>
              <a:ext cx="424543" cy="533400"/>
            </a:xfrm>
            <a:prstGeom prst="rightArrow">
              <a:avLst>
                <a:gd name="adj1" fmla="val 50000"/>
                <a:gd name="adj2" fmla="val 50000"/>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7416" name="กล่องข้อความ 6"/>
            <p:cNvSpPr txBox="1">
              <a:spLocks noChangeArrowheads="1"/>
            </p:cNvSpPr>
            <p:nvPr/>
          </p:nvSpPr>
          <p:spPr bwMode="auto">
            <a:xfrm>
              <a:off x="5867400" y="4267200"/>
              <a:ext cx="304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Representative statement</a:t>
              </a:r>
            </a:p>
          </p:txBody>
        </p:sp>
      </p:grpSp>
      <p:sp>
        <p:nvSpPr>
          <p:cNvPr id="9"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ชื่อเรื่อง 1"/>
          <p:cNvSpPr>
            <a:spLocks noGrp="1"/>
          </p:cNvSpPr>
          <p:nvPr>
            <p:ph type="title"/>
          </p:nvPr>
        </p:nvSpPr>
        <p:spPr>
          <a:xfrm>
            <a:off x="429986" y="228600"/>
            <a:ext cx="8610600" cy="1143000"/>
          </a:xfrm>
        </p:spPr>
        <p:txBody>
          <a:bodyPr/>
          <a:lstStyle/>
          <a:p>
            <a:r>
              <a:rPr lang="en-US" altLang="en-US" dirty="0">
                <a:solidFill>
                  <a:schemeClr val="bg2"/>
                </a:solidFill>
              </a:rPr>
              <a:t>The growth of runtime</a:t>
            </a:r>
          </a:p>
        </p:txBody>
      </p:sp>
      <p:sp>
        <p:nvSpPr>
          <p:cNvPr id="4" name="ตัวแทนท้ายกระดาษ 3"/>
          <p:cNvSpPr>
            <a:spLocks noGrp="1"/>
          </p:cNvSpPr>
          <p:nvPr>
            <p:ph type="ftr" sz="quarter" idx="11"/>
          </p:nvPr>
        </p:nvSpPr>
        <p:spPr/>
        <p:txBody>
          <a:bodyPr/>
          <a:lstStyle/>
          <a:p>
            <a:pPr>
              <a:defRPr/>
            </a:pPr>
            <a:r>
              <a:rPr lang="en-US"/>
              <a:t>Vishnu Kotrajaras, PhD.</a:t>
            </a:r>
          </a:p>
        </p:txBody>
      </p:sp>
      <p:sp>
        <p:nvSpPr>
          <p:cNvPr id="19461"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F7D9756F-D767-42A0-9ECB-5A8A57C2100C}" type="slidenum">
              <a:rPr lang="en-US" altLang="en-US" sz="1400" smtClean="0">
                <a:cs typeface="Arial" panose="020B0604020202020204" pitchFamily="34" charset="0"/>
              </a:rPr>
              <a:pPr>
                <a:spcBef>
                  <a:spcPct val="0"/>
                </a:spcBef>
                <a:buClrTx/>
                <a:buSzTx/>
                <a:buFontTx/>
                <a:buNone/>
              </a:pPr>
              <a:t>9</a:t>
            </a:fld>
            <a:endParaRPr lang="en-US" altLang="en-US" sz="1400">
              <a:cs typeface="Arial" panose="020B0604020202020204" pitchFamily="34" charset="0"/>
            </a:endParaRPr>
          </a:p>
        </p:txBody>
      </p:sp>
      <mc:AlternateContent xmlns:mc="http://schemas.openxmlformats.org/markup-compatibility/2006" xmlns:a14="http://schemas.microsoft.com/office/drawing/2010/main">
        <mc:Choice Requires="a14">
          <p:sp>
            <p:nvSpPr>
              <p:cNvPr id="8" name="สี่เหลี่ยมผืนผ้า 7">
                <a:extLst>
                  <a:ext uri="{FF2B5EF4-FFF2-40B4-BE49-F238E27FC236}">
                    <a16:creationId xmlns:a16="http://schemas.microsoft.com/office/drawing/2014/main" id="{35078C70-8569-4652-8B5F-A530143AF395}"/>
                  </a:ext>
                </a:extLst>
              </p:cNvPr>
              <p:cNvSpPr/>
              <p:nvPr/>
            </p:nvSpPr>
            <p:spPr>
              <a:xfrm>
                <a:off x="429986" y="1371600"/>
                <a:ext cx="8485414" cy="5016758"/>
              </a:xfrm>
              <a:prstGeom prst="rect">
                <a:avLst/>
              </a:prstGeom>
            </p:spPr>
            <p:txBody>
              <a:bodyPr wrap="square">
                <a:spAutoFit/>
              </a:bodyPr>
              <a:lstStyle/>
              <a:p>
                <a:pPr marL="342900" indent="-342900">
                  <a:buFont typeface="Arial" panose="020B0604020202020204" pitchFamily="34" charset="0"/>
                  <a:buChar char="•"/>
                </a:pPr>
                <a:r>
                  <a:rPr lang="en-US" sz="3200" dirty="0">
                    <a:latin typeface="Palatino Linotype" panose="02040502050505030304" pitchFamily="18" charset="0"/>
                    <a:ea typeface="Times New Roman" panose="02020603050405020304" pitchFamily="18" charset="0"/>
                  </a:rPr>
                  <a:t>This running time grows with the size of data. </a:t>
                </a:r>
              </a:p>
              <a:p>
                <a:pPr marL="342900" indent="-342900">
                  <a:buFont typeface="Arial" panose="020B0604020202020204" pitchFamily="34" charset="0"/>
                  <a:buChar char="•"/>
                </a:pPr>
                <a:r>
                  <a:rPr lang="en-US" sz="3200" dirty="0">
                    <a:solidFill>
                      <a:schemeClr val="bg2"/>
                    </a:solidFill>
                    <a:latin typeface="Palatino Linotype" panose="02040502050505030304" pitchFamily="18" charset="0"/>
                    <a:ea typeface="Times New Roman" panose="02020603050405020304" pitchFamily="18" charset="0"/>
                  </a:rPr>
                  <a:t>This growth pattern is called a </a:t>
                </a:r>
                <a:r>
                  <a:rPr lang="en-US" sz="3200" b="1" dirty="0">
                    <a:solidFill>
                      <a:schemeClr val="bg2"/>
                    </a:solidFill>
                    <a:latin typeface="Palatino Linotype" panose="02040502050505030304" pitchFamily="18" charset="0"/>
                    <a:ea typeface="Times New Roman" panose="02020603050405020304" pitchFamily="18" charset="0"/>
                  </a:rPr>
                  <a:t>growth rate</a:t>
                </a:r>
                <a:r>
                  <a:rPr lang="en-US" sz="3200" dirty="0">
                    <a:solidFill>
                      <a:schemeClr val="bg2"/>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US" sz="3200" dirty="0">
                    <a:latin typeface="Palatino Linotype" panose="02040502050505030304" pitchFamily="18" charset="0"/>
                    <a:ea typeface="Times New Roman" panose="02020603050405020304" pitchFamily="18" charset="0"/>
                  </a:rPr>
                  <a:t>Programs can have different growth rates such as </a:t>
                </a:r>
                <a14:m>
                  <m:oMath xmlns:m="http://schemas.openxmlformats.org/officeDocument/2006/math">
                    <m:r>
                      <a:rPr lang="en-US" sz="3200" i="1">
                        <a:latin typeface="Cambria Math" panose="02040503050406030204" pitchFamily="18" charset="0"/>
                        <a:ea typeface="Times New Roman" panose="02020603050405020304" pitchFamily="18" charset="0"/>
                      </a:rPr>
                      <m:t>𝑛</m:t>
                    </m:r>
                    <m:r>
                      <a:rPr lang="en-US" sz="3200" i="1">
                        <a:latin typeface="Cambria Math" panose="02040503050406030204" pitchFamily="18" charset="0"/>
                        <a:ea typeface="Times New Roman" panose="02020603050405020304" pitchFamily="18" charset="0"/>
                      </a:rPr>
                      <m:t>, </m:t>
                    </m:r>
                    <m:sSup>
                      <m:sSupPr>
                        <m:ctrlPr>
                          <a:rPr lang="en-US" sz="3200" i="1">
                            <a:effectLst/>
                            <a:latin typeface="Cambria Math" panose="02040503050406030204" pitchFamily="18" charset="0"/>
                          </a:rPr>
                        </m:ctrlPr>
                      </m:sSupPr>
                      <m:e>
                        <m:r>
                          <a:rPr lang="en-US" sz="3200" i="1">
                            <a:latin typeface="Cambria Math" panose="02040503050406030204" pitchFamily="18" charset="0"/>
                            <a:ea typeface="Times New Roman" panose="02020603050405020304" pitchFamily="18" charset="0"/>
                          </a:rPr>
                          <m:t>𝑛</m:t>
                        </m:r>
                      </m:e>
                      <m:sup>
                        <m:r>
                          <a:rPr lang="en-US" sz="3200" i="1">
                            <a:latin typeface="Cambria Math" panose="02040503050406030204" pitchFamily="18" charset="0"/>
                            <a:ea typeface="Times New Roman" panose="02020603050405020304" pitchFamily="18" charset="0"/>
                          </a:rPr>
                          <m:t>2</m:t>
                        </m:r>
                      </m:sup>
                    </m:sSup>
                    <m:r>
                      <a:rPr lang="en-US" sz="3200" i="1">
                        <a:latin typeface="Cambria Math" panose="02040503050406030204" pitchFamily="18" charset="0"/>
                        <a:ea typeface="Times New Roman" panose="02020603050405020304" pitchFamily="18" charset="0"/>
                      </a:rPr>
                      <m:t>,</m:t>
                    </m:r>
                    <m:func>
                      <m:funcPr>
                        <m:ctrlPr>
                          <a:rPr lang="en-US" sz="3200" i="1">
                            <a:effectLst/>
                            <a:latin typeface="Cambria Math" panose="02040503050406030204" pitchFamily="18" charset="0"/>
                          </a:rPr>
                        </m:ctrlPr>
                      </m:funcPr>
                      <m:fName>
                        <m:r>
                          <m:rPr>
                            <m:sty m:val="p"/>
                          </m:rPr>
                          <a:rPr lang="en-US" sz="3200">
                            <a:latin typeface="Cambria Math" panose="02040503050406030204" pitchFamily="18" charset="0"/>
                            <a:ea typeface="Times New Roman" panose="02020603050405020304" pitchFamily="18" charset="0"/>
                          </a:rPr>
                          <m:t>log</m:t>
                        </m:r>
                      </m:fName>
                      <m:e>
                        <m:r>
                          <a:rPr lang="en-US" sz="3200" i="1">
                            <a:latin typeface="Cambria Math" panose="02040503050406030204" pitchFamily="18" charset="0"/>
                            <a:ea typeface="Times New Roman" panose="02020603050405020304" pitchFamily="18" charset="0"/>
                          </a:rPr>
                          <m:t>𝑛</m:t>
                        </m:r>
                        <m:r>
                          <a:rPr lang="en-US" sz="3200" i="1">
                            <a:latin typeface="Cambria Math" panose="02040503050406030204" pitchFamily="18" charset="0"/>
                            <a:ea typeface="Times New Roman" panose="02020603050405020304" pitchFamily="18" charset="0"/>
                          </a:rPr>
                          <m:t>, </m:t>
                        </m:r>
                        <m:sSup>
                          <m:sSupPr>
                            <m:ctrlPr>
                              <a:rPr lang="en-US" sz="3200" i="1">
                                <a:effectLst/>
                                <a:latin typeface="Cambria Math" panose="02040503050406030204" pitchFamily="18" charset="0"/>
                              </a:rPr>
                            </m:ctrlPr>
                          </m:sSupPr>
                          <m:e>
                            <m:r>
                              <a:rPr lang="en-US" sz="3200" i="1">
                                <a:latin typeface="Cambria Math" panose="02040503050406030204" pitchFamily="18" charset="0"/>
                                <a:ea typeface="Times New Roman" panose="02020603050405020304" pitchFamily="18" charset="0"/>
                              </a:rPr>
                              <m:t>2</m:t>
                            </m:r>
                          </m:e>
                          <m:sup>
                            <m:r>
                              <a:rPr lang="en-US" sz="3200" i="1">
                                <a:latin typeface="Cambria Math" panose="02040503050406030204" pitchFamily="18" charset="0"/>
                                <a:ea typeface="Times New Roman" panose="02020603050405020304" pitchFamily="18" charset="0"/>
                              </a:rPr>
                              <m:t>𝑛</m:t>
                            </m:r>
                          </m:sup>
                        </m:sSup>
                      </m:e>
                    </m:func>
                  </m:oMath>
                </a14:m>
                <a:r>
                  <a:rPr lang="en-US" sz="3200" dirty="0">
                    <a:latin typeface="Palatino Linotype" panose="02040502050505030304" pitchFamily="18" charset="0"/>
                    <a:ea typeface="Times New Roman" panose="02020603050405020304" pitchFamily="18" charset="0"/>
                  </a:rPr>
                  <a:t> depending on how you write them. </a:t>
                </a:r>
              </a:p>
              <a:p>
                <a:pPr marL="342900" indent="-342900">
                  <a:buFont typeface="Arial" panose="020B0604020202020204" pitchFamily="34" charset="0"/>
                  <a:buChar char="•"/>
                </a:pPr>
                <a:r>
                  <a:rPr lang="en-US" sz="3200" dirty="0">
                    <a:solidFill>
                      <a:schemeClr val="bg2"/>
                    </a:solidFill>
                    <a:latin typeface="Palatino Linotype" panose="02040502050505030304" pitchFamily="18" charset="0"/>
                    <a:ea typeface="Times New Roman" panose="02020603050405020304" pitchFamily="18" charset="0"/>
                  </a:rPr>
                  <a:t>The larger the growth rate, the longer the program runs. </a:t>
                </a:r>
              </a:p>
              <a:p>
                <a:pPr marL="342900" indent="-342900">
                  <a:buFont typeface="Arial" panose="020B0604020202020204" pitchFamily="34" charset="0"/>
                  <a:buChar char="•"/>
                </a:pPr>
                <a:r>
                  <a:rPr lang="en-US" sz="3200" dirty="0">
                    <a:latin typeface="Palatino Linotype" panose="02040502050505030304" pitchFamily="18" charset="0"/>
                    <a:ea typeface="Times New Roman" panose="02020603050405020304" pitchFamily="18" charset="0"/>
                  </a:rPr>
                  <a:t>In this approach, we use the growth rate to refer to the speed of our program. </a:t>
                </a:r>
                <a:endParaRPr lang="en-US" sz="3200" dirty="0"/>
              </a:p>
            </p:txBody>
          </p:sp>
        </mc:Choice>
        <mc:Fallback xmlns="">
          <p:sp>
            <p:nvSpPr>
              <p:cNvPr id="8" name="สี่เหลี่ยมผืนผ้า 7">
                <a:extLst>
                  <a:ext uri="{FF2B5EF4-FFF2-40B4-BE49-F238E27FC236}">
                    <a16:creationId xmlns:a16="http://schemas.microsoft.com/office/drawing/2014/main" id="{35078C70-8569-4652-8B5F-A530143AF395}"/>
                  </a:ext>
                </a:extLst>
              </p:cNvPr>
              <p:cNvSpPr>
                <a:spLocks noRot="1" noChangeAspect="1" noMove="1" noResize="1" noEditPoints="1" noAdjustHandles="1" noChangeArrowheads="1" noChangeShapeType="1" noTextEdit="1"/>
              </p:cNvSpPr>
              <p:nvPr/>
            </p:nvSpPr>
            <p:spPr>
              <a:xfrm>
                <a:off x="429986" y="1371600"/>
                <a:ext cx="8485414" cy="5016758"/>
              </a:xfrm>
              <a:prstGeom prst="rect">
                <a:avLst/>
              </a:prstGeom>
              <a:blipFill>
                <a:blip r:embed="rId3"/>
                <a:stretch>
                  <a:fillRect l="-1652" t="-1580" r="-1149" b="-315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Generic">
  <a:themeElements>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fontScheme name="Generic">
      <a:majorFont>
        <a:latin typeface="Arial Narrow"/>
        <a:ea typeface=""/>
        <a:cs typeface="Angsana New"/>
      </a:majorFont>
      <a:minorFont>
        <a:latin typeface="Arial"/>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cs typeface="Angsana New" pitchFamily="18" charset="-34"/>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cs typeface="Angsana New" pitchFamily="18" charset="-34"/>
          </a:defRPr>
        </a:defPPr>
      </a:lstStyle>
    </a:lnDef>
  </a:objectDefaults>
  <a:extraClrSchemeLst>
    <a:extraClrScheme>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Office\Templates\1033\Generic.pot</Template>
  <TotalTime>8154</TotalTime>
  <Words>6029</Words>
  <Application>Microsoft Office PowerPoint</Application>
  <PresentationFormat>เครื่องฉายภาพข้ามศีรษะ</PresentationFormat>
  <Paragraphs>909</Paragraphs>
  <Slides>69</Slides>
  <Notes>58</Notes>
  <HiddenSlides>0</HiddenSlides>
  <MMClips>0</MMClips>
  <ScaleCrop>false</ScaleCrop>
  <HeadingPairs>
    <vt:vector size="8" baseType="variant">
      <vt:variant>
        <vt:lpstr>ฟอนต์ที่ถูกใช้</vt:lpstr>
      </vt:variant>
      <vt:variant>
        <vt:i4>11</vt:i4>
      </vt:variant>
      <vt:variant>
        <vt:lpstr>ธีม</vt:lpstr>
      </vt:variant>
      <vt:variant>
        <vt:i4>1</vt:i4>
      </vt:variant>
      <vt:variant>
        <vt:lpstr>เซิร์ฟเวอร์ OLE ฝังตัว</vt:lpstr>
      </vt:variant>
      <vt:variant>
        <vt:i4>1</vt:i4>
      </vt:variant>
      <vt:variant>
        <vt:lpstr>ชื่อเรื่องสไลด์</vt:lpstr>
      </vt:variant>
      <vt:variant>
        <vt:i4>69</vt:i4>
      </vt:variant>
    </vt:vector>
  </HeadingPairs>
  <TitlesOfParts>
    <vt:vector size="82" baseType="lpstr">
      <vt:lpstr>Angsana New</vt:lpstr>
      <vt:lpstr>Arial</vt:lpstr>
      <vt:lpstr>Arial Narrow</vt:lpstr>
      <vt:lpstr>Browallia New</vt:lpstr>
      <vt:lpstr>Cambria Math</vt:lpstr>
      <vt:lpstr>Consolas</vt:lpstr>
      <vt:lpstr>Cordia New</vt:lpstr>
      <vt:lpstr>Courier New</vt:lpstr>
      <vt:lpstr>Palatino Linotype</vt:lpstr>
      <vt:lpstr>Times New Roman</vt:lpstr>
      <vt:lpstr>Wingdings</vt:lpstr>
      <vt:lpstr>Generic</vt:lpstr>
      <vt:lpstr>Equation</vt:lpstr>
      <vt:lpstr>Data Structures</vt:lpstr>
      <vt:lpstr>Introduction</vt:lpstr>
      <vt:lpstr>Example, storing 5 numbers</vt:lpstr>
      <vt:lpstr>Choosing the implementation</vt:lpstr>
      <vt:lpstr>Running time analysis (code speed estimation)</vt:lpstr>
      <vt:lpstr>How?</vt:lpstr>
      <vt:lpstr>Estimate runtime of each code component</vt:lpstr>
      <vt:lpstr>Using Representative Statement</vt:lpstr>
      <vt:lpstr>The growth of runtime</vt:lpstr>
      <vt:lpstr>Let’s look at each growth rate</vt:lpstr>
      <vt:lpstr>Comparing program speed using growth rate</vt:lpstr>
      <vt:lpstr>Comparing growth rate: example</vt:lpstr>
      <vt:lpstr>They have the same growth rate</vt:lpstr>
      <vt:lpstr>Comparing growth rate without drawing graph</vt:lpstr>
      <vt:lpstr>Example: same growth rate </vt:lpstr>
      <vt:lpstr>Example: growth rate from slow to fast</vt:lpstr>
      <vt:lpstr>Notation for displaying growth rate</vt:lpstr>
      <vt:lpstr>Big Theta</vt:lpstr>
      <vt:lpstr>Big Theta: showing it with graph</vt:lpstr>
      <vt:lpstr>Big O</vt:lpstr>
      <vt:lpstr>Writing down asymptotic term</vt:lpstr>
      <vt:lpstr>Program with exit condition</vt:lpstr>
      <vt:lpstr>งานนำเสนอ PowerPoint</vt:lpstr>
      <vt:lpstr>Asymptotic Notations and Nested Loop (formal definition)</vt:lpstr>
      <vt:lpstr>Asymptotic Runtime and Consecutive Operations </vt:lpstr>
      <vt:lpstr>Asymptotic Runtime and Consecutive Operations (formal definition)</vt:lpstr>
      <vt:lpstr>Asymptotic Runtime and Conditional Operations</vt:lpstr>
      <vt:lpstr>Asymptotic Runtime and Recursion</vt:lpstr>
      <vt:lpstr>Asymptotic Runtime in Logarithmic Form (binary search example)</vt:lpstr>
      <vt:lpstr>Binary search (code)</vt:lpstr>
      <vt:lpstr>งานนำเสนอ PowerPoint</vt:lpstr>
      <vt:lpstr>The base of the log is not important in its asymptotic form: let’s see the definition.</vt:lpstr>
      <vt:lpstr>งานนำเสนอ PowerPoint</vt:lpstr>
      <vt:lpstr>logarithmic runtime has a very low growth rate. </vt:lpstr>
      <vt:lpstr>Another Logarithmic Runtime Example: Greatest Common Divisor</vt:lpstr>
      <vt:lpstr>Let’s run gcd with m = 1974 and n = 1288</vt:lpstr>
      <vt:lpstr> </vt:lpstr>
      <vt:lpstr>งานนำเสนอ PowerPoint</vt:lpstr>
      <vt:lpstr>Asymptotic Runtime and Its Application in Choosing Implementation</vt:lpstr>
      <vt:lpstr> </vt:lpstr>
      <vt:lpstr>Example: largest gap between 2 values</vt:lpstr>
      <vt:lpstr>Alternative version</vt:lpstr>
      <vt:lpstr>Example: Maximum Subsequence</vt:lpstr>
      <vt:lpstr>Solving max sub sum: 1st method</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Best case, Worst case, Average case </vt:lpstr>
      <vt:lpstr>งานนำเสนอ PowerPoint</vt:lpstr>
      <vt:lpstr>Example: Finding x in array</vt:lpstr>
      <vt:lpstr>งานนำเสนอ PowerPoint</vt:lpstr>
      <vt:lpstr>งานนำเสนอ PowerPoint</vt:lpstr>
      <vt:lpstr>งานนำเสนอ PowerPoint</vt:lpstr>
      <vt:lpstr>Other asymptotic definitions</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Vishnu Kotrajaras</cp:lastModifiedBy>
  <cp:revision>218</cp:revision>
  <cp:lastPrinted>1601-01-01T00:00:00Z</cp:lastPrinted>
  <dcterms:created xsi:type="dcterms:W3CDTF">1601-01-01T00:00:00Z</dcterms:created>
  <dcterms:modified xsi:type="dcterms:W3CDTF">2018-08-05T10:28:58Z</dcterms:modified>
</cp:coreProperties>
</file>