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8" r:id="rId14"/>
    <p:sldId id="258" r:id="rId15"/>
    <p:sldId id="259" r:id="rId16"/>
    <p:sldId id="260" r:id="rId17"/>
    <p:sldId id="261" r:id="rId18"/>
    <p:sldId id="303" r:id="rId19"/>
    <p:sldId id="262" r:id="rId20"/>
    <p:sldId id="263" r:id="rId21"/>
    <p:sldId id="307" r:id="rId22"/>
    <p:sldId id="264" r:id="rId23"/>
    <p:sldId id="265" r:id="rId24"/>
    <p:sldId id="266" r:id="rId25"/>
    <p:sldId id="267" r:id="rId26"/>
    <p:sldId id="269" r:id="rId27"/>
    <p:sldId id="270" r:id="rId28"/>
    <p:sldId id="271" r:id="rId29"/>
    <p:sldId id="272" r:id="rId30"/>
    <p:sldId id="268" r:id="rId31"/>
    <p:sldId id="274" r:id="rId32"/>
    <p:sldId id="275" r:id="rId33"/>
    <p:sldId id="276" r:id="rId34"/>
    <p:sldId id="277" r:id="rId35"/>
    <p:sldId id="278" r:id="rId36"/>
    <p:sldId id="279" r:id="rId37"/>
    <p:sldId id="281" r:id="rId38"/>
    <p:sldId id="282" r:id="rId39"/>
    <p:sldId id="283" r:id="rId40"/>
    <p:sldId id="284" r:id="rId41"/>
    <p:sldId id="285" r:id="rId42"/>
    <p:sldId id="286" r:id="rId43"/>
    <p:sldId id="288" r:id="rId44"/>
    <p:sldId id="304" r:id="rId45"/>
    <p:sldId id="287" r:id="rId46"/>
    <p:sldId id="305" r:id="rId47"/>
    <p:sldId id="289" r:id="rId48"/>
    <p:sldId id="290" r:id="rId49"/>
    <p:sldId id="273" r:id="rId50"/>
    <p:sldId id="291" r:id="rId51"/>
    <p:sldId id="292" r:id="rId52"/>
    <p:sldId id="306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12" autoAdjust="0"/>
  </p:normalViewPr>
  <p:slideViewPr>
    <p:cSldViewPr>
      <p:cViewPr varScale="1">
        <p:scale>
          <a:sx n="60" d="100"/>
          <a:sy n="60" d="100"/>
        </p:scale>
        <p:origin x="146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4:30:14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24575,'1'0'0,"1"1"0,-1-1 0,0 1 0,0-1 0,0 1 0,0-1 0,0 1 0,0 0 0,0 0 0,0-1 0,0 1 0,0 0 0,0 0 0,-1 0 0,1 0 0,0 0 0,-1 0 0,2 1 0,12 25 0,-12-22 0,159 369 0,-4-7 0,-124-305 0,3-1 0,58 74 0,99 98 0,-99-123 0,-47-58 0,95 81 0,-103-91 0,-32-32 0,1-1 0,1 0 0,16 14 0,226 164 0,-231-172 0,12 7 0,-2 1 0,-1 1 0,29 31 0,-27-24 0,1-1 0,2-2 0,37 25 0,-64-49 0,-1 0 0,-1 0 0,1 0 0,-1 1 0,1 0 0,-1 0 0,-1 0 0,1 0 0,-1 1 0,0 0 0,0 0 0,0 0 0,-1 0 0,3 9 0,-2-7 0,0 0 0,1-1 0,0 1 0,0-1 0,0-1 0,1 1 0,0-1 0,0 1 0,13 8 0,-8-6 0,-1 1 0,17 18 0,-7 3 0,0 0 0,19 42 0,-38-70 0,0 0 0,1 0 0,-1-1 0,1 1 0,0-1 0,0 0 0,0 1 0,0-1 0,0 0 0,3 2 0,-5-4 0,1 0 0,-1 0 0,0 1 0,1-1 0,-1 0 0,0 0 0,0 0 0,1 0 0,-1 0 0,0 0 0,0 0 0,1 0 0,-1 0 0,0 0 0,1 0 0,-1 0 0,0 0 0,1 0 0,-1 0 0,0 0 0,0 0 0,1 0 0,-1 0 0,0 0 0,0-1 0,1 1 0,-1 0 0,0 0 0,0 0 0,1 0 0,-1-1 0,0 1 0,0 0 0,0 0 0,1-1 0,0 0 0,-1-1 0,1 0 0,-1 1 0,1-1 0,-1 0 0,0 1 0,1-1 0,-1 0 0,0 1 0,0-4 0,-2-21 0,-1 1 0,-2-1 0,-9-32 0,5 23 0,-3-36 0,6-75 0,6 144 0,-1 1 0,1 0 0,0-1 0,1 1 0,-1-1 0,0 1 0,0-1 0,0 1 0,1 0 0,-1-1 0,1 1 0,0-2 0,0 2 0,-1 1 0,0 0 0,1 0 0,-1 0 0,0 0 0,0 0 0,1 0 0,-1 0 0,0 0 0,1 0 0,-1 0 0,0 0 0,0 0 0,1 0 0,-1 0 0,0 1 0,0-1 0,1 0 0,-1 0 0,0 0 0,0 0 0,1 0 0,-1 1 0,0-1 0,0 0 0,1 0 0,-1 0 0,0 1 0,0-1 0,0 0 0,0 0 0,1 0 0,-1 1 0,0-1 0,0 1 0,20 37 0,97 252 0,-112-277 0,1 0 0,-2 1 0,0-1 0,0 1 0,2 27 0,-6-38 0,1 0 0,-1 0 0,0 0 0,-1 0 0,1 0 0,0 0 0,-1 0 0,0 0 0,1 0 0,-1 0 0,0-1 0,-1 1 0,1 0 0,0-1 0,-1 1 0,1-1 0,-1 1 0,0-1 0,0 0 0,0 1 0,0-1 0,0 0 0,-1 0 0,1-1 0,-1 1 0,1 0 0,-1-1 0,0 0 0,1 1 0,-1-1 0,0 0 0,0 0 0,0-1 0,-3 1 0,-13 2 0,0-1 0,0-1 0,-30-2 0,31 0 0,1 1 0,0 0 0,0 1 0,-33 7 0,17-1 0,-37 3 0,-15 4 0,80-13 0,1 0 0,-1 0 0,0-1 0,0 0 0,1 0 0,-1 0 0,-8-1 0,12 1 0,0 0 0,0-1 0,0 1 0,0-1 0,0 1 0,0 0 0,0-1 0,0 0 0,0 1 0,0-1 0,0 0 0,0 1 0,0-1 0,0 0 0,1 0 0,-1 0 0,0 0 0,1 0 0,-1 0 0,0 0 0,1 0 0,-1 0 0,1 0 0,0 0 0,-1 0 0,1 0 0,0 0 0,0 0 0,0 0 0,-1-1 0,1 1 0,0 0 0,0 0 0,1 0 0,-1 0 0,0-2 0,3-9 0,-1 0 0,2 1 0,-1-1 0,2 1 0,7-16 0,36-55 0,-31 53 0,-8 15 0,24-41 0,57-72 0,-83 118-195,0 0 0,-1 0 0,0-1 0,-1 0 0,1 0 0,6-19 0,-9 19-6631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5:14:57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24575,'5'0'0,"2"5"0,-1 11 0,0 14 0,-3 11 0,0 9 0,-2 16 0,-1 7 0,0-4 0,0-9 0,0-4 0,0-7 0,-1-22 0,1-25 0,0-14-8191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5:14:59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0 154 24575,'1'-5'0,"0"0"0,0 1 0,0-1 0,0 1 0,1-1 0,0 1 0,0 0 0,0 0 0,0 0 0,0 0 0,1 0 0,0 0 0,0 0 0,0 1 0,5-5 0,5-3 0,-1 0 0,28-18 0,-31 24 0,-1 1 0,0 0 0,1 1 0,0 0 0,0 0 0,0 1 0,0 0 0,15-2 0,-4 3 0,-1 1 0,0 0 0,22 3 0,-37-2 0,-1-1 0,1 1 0,-1 0 0,1 0 0,-1 0 0,1 1 0,-1-1 0,0 1 0,0 0 0,0 0 0,0 0 0,0 0 0,0 0 0,0 1 0,2 2 0,-1 0 0,-1-1 0,0 1 0,0 0 0,0 1 0,0-1 0,-1 0 0,0 1 0,2 8 0,0 6 0,0 1 0,-2-1 0,-1 1 0,-1 23 0,0-10 0,0-1 0,-4 39 0,2-61 0,0 0 0,0-1 0,-1 1 0,-1-1 0,1 1 0,-2-1 0,-8 15 0,-24 49 0,7-12 0,25-56 0,0 0 0,0 0 0,0 0 0,-1-1 0,0 1 0,0-1 0,0-1 0,-1 1 0,-8 4 0,-23 17 0,7-2-455,0-2 0,-54 29 0,59-37-6371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5:15:00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0 24575,'0'3'0,"-9"287"0,4-246 0,-1-2 0,-3 1 0,-1-1 0,-26 68 0,23-78 0,-27 76 0,39-106 0,1-1 0,-1 1 0,1-1 0,-1 1 0,1 0 0,0-1 0,0 1 0,0 0 0,0 0 0,0-1 0,0 1 0,1 0 0,-1-1 0,1 1 0,-1-1 0,1 1 0,-1 0 0,1-1 0,0 1 0,1 2 0,0-3 0,0 1 0,0 0 0,0 0 0,0-1 0,0 0 0,0 1 0,1-1 0,-1 0 0,0 0 0,1 0 0,-1 0 0,4 0 0,8 2 0,0-1 0,1-1 0,-1-1 0,15-1 0,-15 1 0,164-5-1365,-142 5-5461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5:15:03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326 593 24575,'-8'-1'0,"0"0"0,0 0 0,0-1 0,0 0 0,0-1 0,0 1 0,1-2 0,-1 1 0,1-1 0,-8-5 0,6 4 0,1-1 0,0 0 0,0-1 0,0 0 0,0 0 0,1-1 0,-10-13 0,-32-46 0,34 49 0,0-1 0,2-1 0,-13-24 0,18 28 0,1 1 0,1-1 0,0 0 0,1 0 0,-3-18 0,7 28 0,1 0 0,-1 1 0,1-1 0,1 0 0,-1 1 0,1-1 0,0 1 0,0-1 0,0 1 0,1-1 0,-1 1 0,2 0 0,-1-1 0,0 1 0,1 0 0,0 1 0,0-1 0,1 0 0,3-4 0,3 0 0,-1 0 0,1 1 0,1 0 0,0 0 0,0 1 0,0 1 0,1 0 0,0 0 0,0 1 0,0 1 0,17-4 0,-2 2 0,0 1 0,1 2 0,-1 0 0,38 2 0,-57 2 0,1-1 0,-1 1 0,1 0 0,-1 1 0,0 0 0,0 0 0,13 6 0,-17-6 0,1 1 0,0 0 0,-1 0 0,1 0 0,-1 0 0,0 1 0,0 0 0,0 0 0,-1 0 0,1 0 0,-1 0 0,0 1 0,3 5 0,27 47 0,-19-36 0,-1 1 0,10 26 0,-18-36 0,-2 1 0,0 0 0,0-1 0,-1 1 0,1 21 0,-3-5 0,-5 41 0,4-60 0,0-1 0,-1 1 0,0-1 0,0 0 0,-1 0 0,-1 0 0,0 0 0,0 0 0,0-1 0,-1 0 0,0 0 0,-1 0 0,0 0 0,0-1 0,0 0 0,-1-1 0,0 1 0,-1-1 0,-9 6 0,7-6-195,1 0 0,-1-1 0,-1-1 0,1 0 0,0 0 0,-12 2 0,0-3-6631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5:15:06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 24575,'55'-2'0,"-30"1"0,1 1 0,-1 0 0,44 8 0,-65-7 0,-1 0 0,1 0 0,-1 0 0,0 0 0,0 1 0,1-1 0,-1 1 0,0 0 0,0 0 0,-1 0 0,1 0 0,0 1 0,-1-1 0,1 1 0,-1-1 0,3 6 0,-3-4 0,1 0 0,-1 0 0,-1 1 0,1-1 0,-1 1 0,0-1 0,0 1 0,0 0 0,0 0 0,-1-1 0,0 1 0,-1 6 0,0-1 0,-1 0 0,0-1 0,0 1 0,-1 0 0,-1-1 0,1 0 0,-2 0 0,1 0 0,-1-1 0,0 1 0,-8 8 0,-11 13 0,-43 40 0,48-51 0,-28 26 0,-81 61 0,93-81 0,-1-2 0,-1-1 0,-53 23 0,67-35 0,23-10 0,0 0 0,0 0 0,0 0 0,0 0 0,0 0 0,0 0 0,1 0 0,-1 0 0,0 0 0,0 0 0,0 0 0,0 0 0,0 0 0,0 0 0,0 0 0,0 0 0,0 0 0,0 1 0,0-1 0,0 0 0,0 0 0,0 0 0,0 0 0,0 0 0,0 0 0,1 0 0,-1 0 0,0 0 0,0 0 0,0 0 0,0 0 0,0 0 0,0 1 0,0-1 0,0 0 0,0 0 0,0 0 0,0 0 0,0 0 0,0 0 0,-1 0 0,1 0 0,0 0 0,0 0 0,0 0 0,0 1 0,0-1 0,0 0 0,0 0 0,0 0 0,0 0 0,0 0 0,0 0 0,0 0 0,0 0 0,0 0 0,0 0 0,0 0 0,0 0 0,0 0 0,-1 0 0,1 0 0,0 0 0,0 0 0,12 2 0,14-1 0,62-5 0,131 2 0,-209 3-341,0 1 0,1 0-1,12 4 1,-4 1-6485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5:15:08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49 210 24575,'0'-7'0,"1"1"0,0-1 0,0 1 0,1 0 0,0 0 0,0 0 0,0 0 0,1 0 0,0 0 0,0 1 0,0-1 0,1 1 0,0 0 0,0 0 0,0 0 0,1 0 0,5-4 0,5-3 0,1-1 0,0 2 0,1 0 0,23-11 0,-27 16 0,0 1 0,0 0 0,0 1 0,1 0 0,-1 1 0,18-1 0,-23 3 0,-1 0 0,1 1 0,-1 0 0,1 0 0,-1 1 0,1 0 0,-1 0 0,1 1 0,-1 0 0,0 0 0,0 1 0,0 0 0,8 5 0,-11-6 0,-1 1 0,0 1 0,1-1 0,-1 0 0,0 1 0,-1 0 0,1 0 0,-1 0 0,1 0 0,-1 0 0,-1 0 0,1 0 0,0 1 0,-1-1 0,0 1 0,0-1 0,0 1 0,-1-1 0,0 1 0,0 7 0,0 4 0,-1 0 0,-1 0 0,-1 0 0,-7 25 0,5-27 0,0 0 0,-2 0 0,0 0 0,0-1 0,-2 0 0,1 0 0,-20 20 0,10-10 0,18-23 0,-1 0 0,1 1 0,0-1 0,-1 0 0,1 1 0,0-1 0,-1 1 0,1-1 0,0 0 0,0 1 0,-1-1 0,1 1 0,0-1 0,0 1 0,0-1 0,0 1 0,0-1 0,0 1 0,0-1 0,0 1 0,0-1 0,0 1 0,0-1 0,0 1 0,0-1 0,0 1 0,0-1 0,0 1 0,0-1 0,1 1 0,0 0 0,0 0 0,0-1 0,-1 1 0,1 0 0,0-1 0,0 1 0,0-1 0,0 0 0,0 1 0,0-1 0,0 0 0,0 0 0,3 1 0,41-1 0,-38-1 0,1 1 0,1 0 0,0 0 0,-1 1 0,1 0 0,-1 0 0,0 1 0,1 1 0,-1-1 0,0 1 0,0 0 0,9 6 0,-12-6 0,1 1 0,-1 0 0,0 0 0,0 1 0,0-1 0,-1 1 0,1 0 0,-1 0 0,0 1 0,-1-1 0,1 1 0,-1 0 0,0 0 0,-1 0 0,3 8 0,-1-4 0,-2 1 0,1 0 0,-1-1 0,-1 1 0,0 0 0,0 0 0,-1 0 0,-1 0 0,0 0 0,0 0 0,-1 0 0,-1-1 0,-4 16 0,4-22 0,0 1 0,0-1 0,0 0 0,0 0 0,0-1 0,-1 1 0,0-1 0,0 1 0,0-1 0,0 0 0,0-1 0,-1 1 0,1-1 0,-6 2 0,-11 4 0,-40 11 0,42-14 0,-145 33 0,141-34 0,-1-2 0,0 0 0,1-2 0,-1 0 0,-25-4 0,44 3 31,0 0 0,0 0 0,0 0 0,0-1 0,0 1 0,1-1 0,-1-1 0,0 1 1,1 0-1,-8-7 0,7 4-245,0 0 1,0 0 0,1 0-1,0-1 1,0 0 0,0 0-1,-3-8 1,-2-4-6613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5:16:26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24575,'0'-4'0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4:30:1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24575,'0'1522'0,"0"-1509"49,-1-1 20,1 0 0,1-1 1,2 15-1,-3-25-122,0 1 0,0-1 0,0 1 1,1-1-1,-1 1 0,1-1 0,-1 0 0,1 1 0,-1-1 1,1 0-1,0 1 0,0-1 0,0 0 0,0 0 0,-1 1 0,2-1 1,-1 0-1,0 0 0,0 0 0,0 0 0,0-1 0,1 1 1,-1 0-1,0 0 0,1-1 0,-1 1 0,0-1 0,1 1 0,-1-1 1,1 1-1,2-1 0,14-3-6773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4:30:1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24575,'0'5'0,"0"7"0,0 11 0,0 22 0,0 14 0,-6 11 0,0 4 0,-1-5 0,2-10 0,1-20 0,2-27 0,1-30 0,0-37 0,1-29 0,0-16 0,1 9-8191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4:30:16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4:30:17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24575,'-9'1'0,"0"0"0,0 0 0,1 1 0,-1 0 0,1 0 0,-1 1 0,1 1 0,0-1 0,0 1 0,1 0 0,-1 1 0,1 0 0,0 0 0,-8 8 0,8-6 0,-1-1 0,2 2 0,-1-1 0,1 1 0,0 0 0,1 0 0,0 0 0,0 1 0,1 0 0,0 0 0,0 0 0,-3 14 0,6-19 0,1-1 0,-1 0 0,1 1 0,-1-1 0,1 0 0,0 1 0,0-1 0,0 0 0,1 1 0,-1-1 0,1 0 0,0 0 0,0 1 0,0-1 0,0 0 0,1 0 0,-1 0 0,1 0 0,0 0 0,0-1 0,0 1 0,0 0 0,0-1 0,1 0 0,2 3 0,5 1 0,0 1 0,0-2 0,1 0 0,0 0 0,21 6 0,-14-5 0,32 15 0,-47-19 0,1 0 0,0 0 0,-1 1 0,1-1 0,-1 1 0,0 0 0,0 0 0,0 0 0,0 0 0,-1 0 0,1 1 0,-1-1 0,3 6 0,-4-6 0,1 0 0,-1 0 0,0 1 0,0-1 0,0 0 0,0 1 0,-1-1 0,1 0 0,-1 1 0,0-1 0,0 0 0,0 1 0,-1-1 0,1 1 0,-1-1 0,-1 6 0,0-6 0,0 0 0,0 0 0,0 0 0,0 0 0,0 0 0,0-1 0,-1 1 0,0-1 0,1 1 0,-1-1 0,0 0 0,0 0 0,0 0 0,0 0 0,-6 1 0,-9 4-124,-1 0 0,-1-2 0,1 0 0,-1-1 0,0-1 0,0-1-1,0-1 1,0-1 0,0 0 0,-21-4 0,12-2-6702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4:30:18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24575,'0'-84'0,"1"72"0,3 24 0,6 55 0,0 131 0,-9-145 0,0 32 0,-1-15 0,3 0 0,19 113 0,21-29 0,5 28 0,-41-122 261,-7-48-464,0-1 0,2 1-1,-1-1 1,1 1 0,1-1 0,0 0-1,9 19 1,-1-12-6623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4:30:1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24575,'10'0'0,"13"0"0,18 0 0,18 0 0,8 0 0,-2 0 0,-8 0 0,-7 0 0,-9 0 0,-10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4:30:19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422 126 24575,'0'-7'0,"0"0"0,-1 0 0,1 0 0,-1 0 0,-1 0 0,1 0 0,-5-10 0,4 13 0,1 1 0,-1 0 0,0 0 0,0 1 0,0-1 0,0 0 0,-1 1 0,1-1 0,-1 1 0,0 0 0,0-1 0,0 1 0,0 1 0,0-1 0,0 0 0,0 1 0,-4-2 0,-6-1 0,0 1 0,0 0 0,0 1 0,-26-1 0,-57 4 0,54 1 0,35-2 0,0 0 0,0 1 0,-1 0 0,1 0 0,0 0 0,1 1 0,-1 0 0,0 1 0,-12 5 0,16-5 0,0-1 0,-1 1 0,1 0 0,0 0 0,0 0 0,0 0 0,1 0 0,-1 1 0,1-1 0,0 1 0,0-1 0,0 1 0,0 0 0,1 0 0,-1 0 0,1 0 0,-1 9 0,-1 4 0,1 1 0,0 0 0,2 19 0,0-30 0,0 0 0,1 0 0,0 0 0,0 0 0,1 0 0,0-1 0,0 1 0,0 0 0,1-1 0,6 11 0,-6-14 0,0 0 0,-1 0 0,2 0 0,-1 0 0,0-1 0,0 1 0,1-1 0,0 0 0,-1 0 0,1 0 0,0-1 0,0 1 0,0-1 0,5 1 0,8 2 0,1-2 0,19 1 0,-2 0 0,-5 0 0,-9-1 0,1 1 0,0 0 0,-1 2 0,1 0 0,26 12 0,-45-16 0,0 1 0,1 1 0,-1-1 0,0 0 0,0 1 0,0 0 0,-1 0 0,1-1 0,-1 2 0,1-1 0,-1 0 0,0 0 0,0 1 0,-1-1 0,1 1 0,-1-1 0,1 1 0,-1 0 0,1 5 0,0 7 0,1 0 0,-2 0 0,0 21 0,-1-24 0,0-5 0,-7 250 0,7-255 0,0 1 0,-1-1 0,0 1 0,0-1 0,0 1 0,0-1 0,0 0 0,-1 0 0,1 1 0,-1-1 0,0 0 0,0-1 0,0 1 0,-1 0 0,-3 3 0,2-2 0,-1-1 0,1 0 0,-1 0 0,0 0 0,0-1 0,0 0 0,0 0 0,-1 0 0,-5 1 0,-11 1 0,-1-1 0,0-1 0,-44-2 0,43-1 0,-34 0-1365,7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5:13:52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476 7 24575,'0'0'0,"0"-1"0,0 1 0,0 0 0,-1-1 0,1 1 0,0-1 0,0 1 0,-1 0 0,1-1 0,0 1 0,-1 0 0,1 0 0,0-1 0,-1 1 0,1 0 0,0 0 0,-1-1 0,1 1 0,0 0 0,-1 0 0,1 0 0,-1 0 0,1 0 0,0-1 0,-1 1 0,1 0 0,-1 0 0,1 0 0,-1 0 0,1 0 0,0 0 0,-2 1 0,-16 0 0,-4 3 0,1 1 0,0 0 0,0 2 0,-33 15 0,-78 49 0,74-38 0,50-30 0,1 2 0,0-1 0,0 1 0,0 0 0,1 0 0,0 1 0,-6 6 0,8-7 0,1 0 0,0 0 0,0 0 0,1 0 0,-1 0 0,1 1 0,0-1 0,1 1 0,-1 0 0,1-1 0,0 8 0,-17 171 0,9-85 0,6 171 0,5-133 0,-2 944 0,2-1048 0,11 64 0,2 11 0,-13 284 0,-4-201 0,2 980 0,1-1156 0,1 1 0,0-1 0,8 25 0,3 23 0,-6-19 0,3 0 0,24 70 0,-31-106 0,1 0 0,0 0 0,0 0 0,1 0 0,0-1 0,1 0 0,-1 0 0,1-1 0,0 1 0,1-1 0,7 6 0,12 7 0,49 26 0,-46-29 0,-4-3 0,1-1 0,0-1 0,31 7 0,40 17 0,-60-20 0,1-2 0,1-2 0,0-2 0,69 9 0,-50-6-1365,-33-6-5461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0F203-5CAF-4031-9E65-FCCD2E5FA5EF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A8115-CD2F-4D9B-A639-18E802995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A8115-CD2F-4D9B-A639-18E80299513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9C83-8AD4-44CE-A53E-87FAACDD920B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56A-2893-4167-B50C-401B317A255F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B237-9C25-4248-AA5A-46F6AA4FBEF5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00A6-CDE0-4263-ADFF-B3B9A4EAF581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D703-89FE-453D-A3FF-69EA61458242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A205-0BE6-4C4B-AFB6-89CA5FC6A11C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2E7C-726E-49E3-856A-45BDAC647DC6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7AE0-7EF3-4CDF-A0CD-549711B30D25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B46B-8126-4AEA-A4A2-E104A58957B7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06C0-7E18-4AFE-8C58-4F8AF84B7DB3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6E6D-4DBB-4A9A-9895-4A6833E83FCC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AB8FB-34A0-4DC6-92CC-C747D054F309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" Type="http://schemas.openxmlformats.org/officeDocument/2006/relationships/image" Target="../media/image2.jp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31.png"/><Relationship Id="rId18" Type="http://schemas.openxmlformats.org/officeDocument/2006/relationships/customXml" Target="../ink/ink16.xml"/><Relationship Id="rId3" Type="http://schemas.openxmlformats.org/officeDocument/2006/relationships/image" Target="../media/image16.png"/><Relationship Id="rId7" Type="http://schemas.openxmlformats.org/officeDocument/2006/relationships/image" Target="../media/image28.png"/><Relationship Id="rId12" Type="http://schemas.openxmlformats.org/officeDocument/2006/relationships/customXml" Target="../ink/ink13.xm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.xml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5" Type="http://schemas.openxmlformats.org/officeDocument/2006/relationships/image" Target="../media/image32.png"/><Relationship Id="rId10" Type="http://schemas.openxmlformats.org/officeDocument/2006/relationships/customXml" Target="../ink/ink12.xml"/><Relationship Id="rId19" Type="http://schemas.openxmlformats.org/officeDocument/2006/relationships/image" Target="../media/image34.png"/><Relationship Id="rId4" Type="http://schemas.openxmlformats.org/officeDocument/2006/relationships/customXml" Target="../ink/ink9.xml"/><Relationship Id="rId9" Type="http://schemas.openxmlformats.org/officeDocument/2006/relationships/image" Target="../media/image29.png"/><Relationship Id="rId14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 table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F599C-B241-4CBA-9D78-37DA5F4D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96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50A4E0A-D8DB-41FB-93ED-9DFA7154E36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dirty="0"/>
              <a:t>Making our integer more widely distributed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ตัวแทนเนื้อหา 2">
                <a:extLst>
                  <a:ext uri="{FF2B5EF4-FFF2-40B4-BE49-F238E27FC236}">
                    <a16:creationId xmlns:a16="http://schemas.microsoft.com/office/drawing/2014/main" id="{ABB21F03-6DEE-4367-BD10-CB32FCB58E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solidFill>
                <a:srgbClr val="FFFFFF"/>
              </a:solidFill>
            </p:spPr>
            <p:txBody>
              <a:bodyPr/>
              <a:lstStyle/>
              <a:p>
                <a:r>
                  <a:rPr lang="en-US" dirty="0"/>
                  <a:t>removing a too repetitive digit. </a:t>
                </a:r>
              </a:p>
              <a:p>
                <a:pPr lvl="1"/>
                <a:r>
                  <a:rPr lang="en-US" dirty="0"/>
                  <a:t>5831380721 and 5830401221 both have 583 and 21. We can remove them. </a:t>
                </a:r>
              </a:p>
              <a:p>
                <a:pPr lvl="1"/>
                <a:r>
                  <a:rPr lang="en-US" dirty="0"/>
                  <a:t>folding your integer. For example, 583138072 is split into 583, 1380 and 721. Then we add them all up, which results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>
                        <a:latin typeface="Cambria Math" panose="02040503050406030204" pitchFamily="18" charset="0"/>
                      </a:rPr>
                      <m:t>83+1380+721 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2684.</a:t>
                </a:r>
              </a:p>
              <a:p>
                <a:pPr lvl="1"/>
                <a:r>
                  <a:rPr lang="en-US" dirty="0"/>
                  <a:t>divide our integer with a number and record its remainder as our transformed integer.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ตัวแทนเนื้อหา 2">
                <a:extLst>
                  <a:ext uri="{FF2B5EF4-FFF2-40B4-BE49-F238E27FC236}">
                    <a16:creationId xmlns:a16="http://schemas.microsoft.com/office/drawing/2014/main" id="{ABB21F03-6DEE-4367-BD10-CB32FCB58E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2E9CB-BF0F-40A8-A1AE-6C9015B1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32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753BA9E-8AC0-4399-B005-A4C4F47641C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Transforming our value into array index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D96055C-A52C-4B82-B823-72BA3F13355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/>
              <a:t>divide each integer with the array size and use the remainder as its corresponding array index value.</a:t>
            </a:r>
          </a:p>
          <a:p>
            <a:r>
              <a:rPr lang="en-US" dirty="0"/>
              <a:t>a prime number is often used as the array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C50DE-12BA-4794-9D05-747D135A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77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040B200-3852-4D54-B3B5-85CF5D46B97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/>
              <a:t>Collision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179CA4C-3F65-44C1-8DEE-95186D0A918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FFFFFF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data will end up being assigned to the same array position (this is called “collision”). </a:t>
            </a:r>
          </a:p>
          <a:p>
            <a:r>
              <a:rPr lang="en-US" dirty="0"/>
              <a:t>When this happens, we have to organize these data in a systematic way to be able to store all of them in the array and be able to quickly find them later. </a:t>
            </a:r>
          </a:p>
          <a:p>
            <a:r>
              <a:rPr lang="en-US" dirty="0"/>
              <a:t>There are two implementation ideas of a hash table that can deal with collision:</a:t>
            </a:r>
          </a:p>
          <a:p>
            <a:pPr lvl="1"/>
            <a:r>
              <a:rPr lang="en-US" dirty="0"/>
              <a:t>Separate chaining</a:t>
            </a:r>
          </a:p>
          <a:p>
            <a:pPr lvl="1"/>
            <a:r>
              <a:rPr lang="en-US" dirty="0"/>
              <a:t>Open addressing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31935-D5C5-4C1E-BB15-928DE1709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00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24DD8-DC35-2953-7EB1-444B0853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09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/>
              <a:t>Separate Chaining 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/>
          </a:solidFill>
        </p:spPr>
        <p:txBody>
          <a:bodyPr/>
          <a:lstStyle/>
          <a:p>
            <a:pPr lvl="0"/>
            <a:r>
              <a:rPr lang="en-US" dirty="0"/>
              <a:t>Each of our array slots, instead of storing one data, stores a linked list of data instead.</a:t>
            </a:r>
          </a:p>
          <a:p>
            <a:pPr lvl="0"/>
            <a:r>
              <a:rPr lang="en-US" dirty="0"/>
              <a:t>All data that have the same value from our hash function go into the same linked list.</a:t>
            </a:r>
          </a:p>
          <a:p>
            <a:r>
              <a:rPr lang="en-US" dirty="0"/>
              <a:t>To find a data, use a hash function to find a linked list that stores the data, then search the data sequentially in that linked list.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BC638-8791-40C9-98B5-B853E398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31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lvl="0"/>
            <a:r>
              <a:rPr lang="en-US" dirty="0"/>
              <a:t>To add a new data, use a hash function to find a linked list that will (or already) store that data. Then search the list for that data. </a:t>
            </a:r>
          </a:p>
          <a:p>
            <a:pPr lvl="1"/>
            <a:r>
              <a:rPr lang="en-US" dirty="0"/>
              <a:t>If the list already has the data, we do nothing. There is no point for adding a duplicated data. A hash table has no use for duplicated copies of data, since it is only used to check whether a data is available.  </a:t>
            </a:r>
          </a:p>
          <a:p>
            <a:pPr lvl="1"/>
            <a:r>
              <a:rPr lang="en-US" dirty="0"/>
              <a:t>If the list does not store the data, we add the data in front of the list. Statistically, a new data is more likely to be accessed than older data. That is why we put it in front of the list.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CF98C3-F26D-45DA-8D5E-7A297944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21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09600"/>
            <a:ext cx="8159701" cy="44958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F53402-3E10-4761-BB19-B349A648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6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6525"/>
            <a:ext cx="8915400" cy="1006475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sz="3600" b="1" dirty="0"/>
              <a:t>Implementation of Separate Chaining Hash Table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CAEB87-C9AF-4C7A-B5CB-C9657EAA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63777-F382-4866-AC02-6F00D8427FE7}"/>
              </a:ext>
            </a:extLst>
          </p:cNvPr>
          <p:cNvSpPr txBox="1"/>
          <p:nvPr/>
        </p:nvSpPr>
        <p:spPr>
          <a:xfrm>
            <a:off x="304800" y="1486337"/>
            <a:ext cx="8382000" cy="4801314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public class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SepChaining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{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private static int DEFAULT_SIZE = 101;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private static int MAXLOAD = 2;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private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CDLinkedList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[] lists;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private int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currentSize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=0;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public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SepChaining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(){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this(DEFAULT_SIZE);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}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public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SepChaining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(int size){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int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nextPrimeSize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=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nextPrime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(size);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lists = new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CDLinkedList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[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nextPrimeSize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];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for(int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=0;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lists.length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;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++){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 lists[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] = new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CDLinkedList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();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}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}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2854CDB-ACC9-4759-8552-1465B1FB1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DEFAULT_SIZE: a default value for the number of array slots. This must be a prime number to avoid the small common factor problem.</a:t>
            </a:r>
          </a:p>
          <a:p>
            <a:pPr lvl="0"/>
            <a:r>
              <a:rPr lang="en-US" dirty="0"/>
              <a:t>MAXLOAD: a maximum number of data that we want to store per list, on average. </a:t>
            </a:r>
          </a:p>
          <a:p>
            <a:pPr lvl="1"/>
            <a:r>
              <a:rPr lang="en-US" dirty="0"/>
              <a:t>We do not want the average number of data (per list) to be long. This is because a list is searched sequentially. Longer list means longer search time. So, we need to check our current average number of data against MAXLOAD. </a:t>
            </a:r>
          </a:p>
          <a:p>
            <a:pPr lvl="1"/>
            <a:r>
              <a:rPr lang="en-US" dirty="0"/>
              <a:t>If our value exceeds MAXLOAD, it means our lists are too long, we should make a larger array and redistribute our data into the new array (this is called rehash) so that lists within the new array are shorter. </a:t>
            </a:r>
          </a:p>
          <a:p>
            <a:pPr lvl="0"/>
            <a:r>
              <a:rPr lang="en-US" dirty="0"/>
              <a:t>lists: an array that stores linked lists. This is our main data storage of our hash table. </a:t>
            </a:r>
          </a:p>
          <a:p>
            <a:pPr lvl="1"/>
            <a:r>
              <a:rPr lang="en-US" dirty="0"/>
              <a:t>Our linked lists are circular doubly-link lists from chapter 3 (class </a:t>
            </a:r>
            <a:r>
              <a:rPr lang="en-US" i="1" dirty="0" err="1"/>
              <a:t>CDLinkedList</a:t>
            </a:r>
            <a:r>
              <a:rPr lang="en-US" dirty="0"/>
              <a:t>), but the code for class </a:t>
            </a:r>
            <a:r>
              <a:rPr lang="en-US" i="1" dirty="0" err="1"/>
              <a:t>CDLinkedList</a:t>
            </a:r>
            <a:r>
              <a:rPr lang="en-US" dirty="0"/>
              <a:t> and </a:t>
            </a:r>
            <a:r>
              <a:rPr lang="en-US" i="1" dirty="0" err="1"/>
              <a:t>DListIterator</a:t>
            </a:r>
            <a:r>
              <a:rPr lang="en-US" dirty="0"/>
              <a:t> has to be modified so that our list can store Objects, instead of integers.</a:t>
            </a:r>
          </a:p>
          <a:p>
            <a:r>
              <a:rPr lang="en-US" dirty="0" err="1"/>
              <a:t>currentSize</a:t>
            </a:r>
            <a:r>
              <a:rPr lang="en-US" dirty="0"/>
              <a:t>: a total number of data stored in our hash table.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6B3BB0-8B85-4DFD-9B60-0E48EDD4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46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4D066D-CC27-4E63-9BD8-1074BA2B1B8A}"/>
              </a:ext>
            </a:extLst>
          </p:cNvPr>
          <p:cNvSpPr txBox="1"/>
          <p:nvPr/>
        </p:nvSpPr>
        <p:spPr>
          <a:xfrm>
            <a:off x="228600" y="381000"/>
            <a:ext cx="8458200" cy="532453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private static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boolean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isPrime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(int n){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if(n == 2 || n == 3)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	     return true;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	if(n == 1 || n % 2 == 0)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	     return false;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	for(int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= 3;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*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&lt;= n;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+= 2)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	     if(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n%i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== 0)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	        return false;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	return true;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}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private static int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nextPrime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(int n){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if(n % 2 == 0) 	      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n++;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	for( ; !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isPrime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(n); n += 2 ){}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return n;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}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18C9F19C-5351-484D-AC19-BA8782D87E7B}"/>
              </a:ext>
            </a:extLst>
          </p:cNvPr>
          <p:cNvSpPr txBox="1"/>
          <p:nvPr/>
        </p:nvSpPr>
        <p:spPr>
          <a:xfrm>
            <a:off x="4038600" y="35052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Prime n or just greater than 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10C855-666E-4F87-82A1-3B02A270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dirty="0"/>
              <a:t>Hash table is an array (with quick way to search for a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To find a data X:</a:t>
            </a:r>
          </a:p>
          <a:p>
            <a:pPr lvl="1"/>
            <a:r>
              <a:rPr lang="en-US" dirty="0"/>
              <a:t>Use part of X as a “key”. </a:t>
            </a:r>
          </a:p>
          <a:p>
            <a:pPr lvl="1"/>
            <a:r>
              <a:rPr lang="en-US" dirty="0"/>
              <a:t>Use the “key” as an input for our hash function. </a:t>
            </a:r>
          </a:p>
          <a:p>
            <a:pPr lvl="2"/>
            <a:r>
              <a:rPr lang="en-US" dirty="0"/>
              <a:t>A hash function takes a key as its input, and return the array index, </a:t>
            </a:r>
            <a:r>
              <a:rPr lang="en-US" dirty="0" err="1"/>
              <a:t>i</a:t>
            </a:r>
            <a:r>
              <a:rPr lang="en-US" dirty="0"/>
              <a:t>,  of a position that X should be in.</a:t>
            </a:r>
          </a:p>
          <a:p>
            <a:pPr lvl="1"/>
            <a:r>
              <a:rPr lang="en-US" dirty="0"/>
              <a:t>Look at the array at position </a:t>
            </a:r>
            <a:r>
              <a:rPr lang="en-US" dirty="0" err="1"/>
              <a:t>i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If X is stored in that position, we have found it.	</a:t>
            </a:r>
          </a:p>
          <a:p>
            <a:pPr lvl="2"/>
            <a:r>
              <a:rPr lang="en-US" dirty="0"/>
              <a:t>If X is not stored in that position and the position is empty, it means X does not exist in the array.</a:t>
            </a:r>
          </a:p>
          <a:p>
            <a:pPr lvl="2"/>
            <a:r>
              <a:rPr lang="en-US" dirty="0"/>
              <a:t>If there is another data in that position, we have to search for X using patterned move.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7B8D3-30A3-49AE-81B7-92DBF52C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04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2257C9-8077-4229-A12E-37C270C3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2F654-B4F9-4C9D-B251-57EF8626C000}"/>
              </a:ext>
            </a:extLst>
          </p:cNvPr>
          <p:cNvSpPr txBox="1"/>
          <p:nvPr/>
        </p:nvSpPr>
        <p:spPr>
          <a:xfrm>
            <a:off x="152400" y="228600"/>
            <a:ext cx="8839200" cy="193899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public int hash(Object data){</a:t>
            </a:r>
            <a:endParaRPr lang="en-US" sz="40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int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hashValue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=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data.hashCode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();</a:t>
            </a:r>
            <a:endParaRPr lang="en-US" sz="40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int abs =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Math.abs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</a:t>
            </a:r>
            <a:r>
              <a:rPr lang="en-US" sz="2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hashValue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);</a:t>
            </a:r>
            <a:endParaRPr lang="en-US" sz="40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return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abs%lists.length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;</a:t>
            </a:r>
            <a:endParaRPr lang="en-US" sz="40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}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2DFFA-F272-3CBA-83BD-0C7C7E4AE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0800"/>
            <a:ext cx="6635701" cy="365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21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FDC4-2E58-C0D8-ED34-275A02A8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642A2-F287-698E-29D3-EE2FB6AB7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BC88F-047B-D721-BF2F-E4D2AF29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6763B1-6090-05C1-C2AD-57337B66E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707207"/>
            <a:ext cx="556260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thai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find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 returns -1 if a given data is not stored in our hash table. Otherwise, it returns a non-negative value. </a:t>
            </a:r>
          </a:p>
          <a:p>
            <a:pPr marL="0" marR="0" lvl="0" indent="0" algn="thai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This non-negative value is a position within a linked list that the data is stored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EC5E7-1846-8D30-F996-819AE876B9A3}"/>
              </a:ext>
            </a:extLst>
          </p:cNvPr>
          <p:cNvSpPr txBox="1"/>
          <p:nvPr/>
        </p:nvSpPr>
        <p:spPr>
          <a:xfrm>
            <a:off x="152400" y="156360"/>
            <a:ext cx="8839200" cy="1631216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public int find(Object data) throws Exception{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int pos = hash(data);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CDLinkedList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theList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= lists[pos];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return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theList.find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(data);     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} 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2A829-97E7-7ED5-F773-110F641EF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29" y="3172764"/>
            <a:ext cx="6440771" cy="354871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722B330-711E-1B75-36C6-DD86CC64748C}"/>
              </a:ext>
            </a:extLst>
          </p:cNvPr>
          <p:cNvGrpSpPr/>
          <p:nvPr/>
        </p:nvGrpSpPr>
        <p:grpSpPr>
          <a:xfrm>
            <a:off x="254704" y="2240874"/>
            <a:ext cx="1095840" cy="1443960"/>
            <a:chOff x="254704" y="2240874"/>
            <a:chExt cx="1095840" cy="144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6E849D-2E39-DD9D-ED61-D1B299B5C37C}"/>
                    </a:ext>
                  </a:extLst>
                </p14:cNvPr>
                <p14:cNvContentPartPr/>
                <p14:nvPr/>
              </p14:nvContentPartPr>
              <p14:xfrm>
                <a:off x="594904" y="2731914"/>
                <a:ext cx="755640" cy="952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6E849D-2E39-DD9D-ED61-D1B299B5C37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5904" y="2723274"/>
                  <a:ext cx="773280" cy="9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884207-811A-C513-DD3E-8A6BC77F7FC0}"/>
                    </a:ext>
                  </a:extLst>
                </p14:cNvPr>
                <p14:cNvContentPartPr/>
                <p14:nvPr/>
              </p14:nvContentPartPr>
              <p14:xfrm>
                <a:off x="254704" y="2275074"/>
                <a:ext cx="19800" cy="586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884207-811A-C513-DD3E-8A6BC77F7F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5704" y="2266434"/>
                  <a:ext cx="374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8B6CC2-198A-8BF4-7306-729D261CB8B6}"/>
                    </a:ext>
                  </a:extLst>
                </p14:cNvPr>
                <p14:cNvContentPartPr/>
                <p14:nvPr/>
              </p14:nvContentPartPr>
              <p14:xfrm>
                <a:off x="403384" y="2636154"/>
                <a:ext cx="11520" cy="16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8B6CC2-198A-8BF4-7306-729D261CB8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4384" y="2627514"/>
                  <a:ext cx="29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C58988-BFA8-CEFC-B340-AE1099B6E256}"/>
                    </a:ext>
                  </a:extLst>
                </p14:cNvPr>
                <p14:cNvContentPartPr/>
                <p14:nvPr/>
              </p14:nvContentPartPr>
              <p14:xfrm>
                <a:off x="403744" y="2402154"/>
                <a:ext cx="21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3C58988-BFA8-CEFC-B340-AE1099B6E25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744" y="2393514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16DFC42-0B4D-CEAB-007F-E7A60D1F86F4}"/>
                    </a:ext>
                  </a:extLst>
                </p14:cNvPr>
                <p14:cNvContentPartPr/>
                <p14:nvPr/>
              </p14:nvContentPartPr>
              <p14:xfrm>
                <a:off x="481504" y="2529954"/>
                <a:ext cx="114120" cy="181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16DFC42-0B4D-CEAB-007F-E7A60D1F86F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2504" y="2521314"/>
                  <a:ext cx="1317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7FEA546-08FD-7743-04E6-62492BBA08D5}"/>
                    </a:ext>
                  </a:extLst>
                </p14:cNvPr>
                <p14:cNvContentPartPr/>
                <p14:nvPr/>
              </p14:nvContentPartPr>
              <p14:xfrm>
                <a:off x="648544" y="2240874"/>
                <a:ext cx="66240" cy="454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7FEA546-08FD-7743-04E6-62492BBA08D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9544" y="2231874"/>
                  <a:ext cx="8388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C70DB0C-994A-5CAB-E424-46B545D0B314}"/>
                    </a:ext>
                  </a:extLst>
                </p14:cNvPr>
                <p14:cNvContentPartPr/>
                <p14:nvPr/>
              </p14:nvContentPartPr>
              <p14:xfrm>
                <a:off x="573664" y="2317194"/>
                <a:ext cx="1605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C70DB0C-994A-5CAB-E424-46B545D0B31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5024" y="2308554"/>
                  <a:ext cx="178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54C585E-8AB5-3BE8-5955-43A37D4A6F2B}"/>
                    </a:ext>
                  </a:extLst>
                </p14:cNvPr>
                <p14:cNvContentPartPr/>
                <p14:nvPr/>
              </p14:nvContentPartPr>
              <p14:xfrm>
                <a:off x="730624" y="2432034"/>
                <a:ext cx="154080" cy="313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54C585E-8AB5-3BE8-5955-43A37D4A6F2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1984" y="2423394"/>
                  <a:ext cx="171720" cy="33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55978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51CE676-BFBD-423E-865A-9657A7A3F951}"/>
              </a:ext>
            </a:extLst>
          </p:cNvPr>
          <p:cNvSpPr txBox="1"/>
          <p:nvPr/>
        </p:nvSpPr>
        <p:spPr>
          <a:xfrm>
            <a:off x="76200" y="381000"/>
            <a:ext cx="8991600" cy="369331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public void add(Object data) throws Exception {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int pos = hash(data);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CDLinkedList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theList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= lists[pos];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if(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theList.find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(data) == -1){ // not found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DListIterator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itr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= 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 new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DListIterator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(lists[pos].header);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lists[pos].insert(data,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itr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);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currentSize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++;        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}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if(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currentSize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/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lists.length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&gt;= MAXLOAD){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rehash();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}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}</a:t>
            </a:r>
            <a:endParaRPr lang="en-US" dirty="0"/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2F9BEA55-BCDF-45E8-83E2-CC154D52C488}"/>
              </a:ext>
            </a:extLst>
          </p:cNvPr>
          <p:cNvSpPr/>
          <p:nvPr/>
        </p:nvSpPr>
        <p:spPr>
          <a:xfrm>
            <a:off x="6488824" y="667187"/>
            <a:ext cx="2436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identifies a linked list 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96C8E47D-9B2E-477A-A222-214E66CAC449}"/>
              </a:ext>
            </a:extLst>
          </p:cNvPr>
          <p:cNvSpPr/>
          <p:nvPr/>
        </p:nvSpPr>
        <p:spPr>
          <a:xfrm>
            <a:off x="5562600" y="2362200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adds the data in front of the list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5B87FCD4-8C6D-4E1C-9A82-BEB513C45E5A}"/>
              </a:ext>
            </a:extLst>
          </p:cNvPr>
          <p:cNvCxnSpPr/>
          <p:nvPr/>
        </p:nvCxnSpPr>
        <p:spPr>
          <a:xfrm>
            <a:off x="5257800" y="2362200"/>
            <a:ext cx="3048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ลูกศรเชื่อมต่อแบบตรง 8">
            <a:extLst>
              <a:ext uri="{FF2B5EF4-FFF2-40B4-BE49-F238E27FC236}">
                <a16:creationId xmlns:a16="http://schemas.microsoft.com/office/drawing/2014/main" id="{17F9ECE3-1F69-425D-A4BE-090182A03586}"/>
              </a:ext>
            </a:extLst>
          </p:cNvPr>
          <p:cNvCxnSpPr>
            <a:cxnSpLocks/>
          </p:cNvCxnSpPr>
          <p:nvPr/>
        </p:nvCxnSpPr>
        <p:spPr>
          <a:xfrm flipV="1">
            <a:off x="5660934" y="851853"/>
            <a:ext cx="892266" cy="27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85642A53-2232-434C-B1E5-24CB87E7D07F}"/>
              </a:ext>
            </a:extLst>
          </p:cNvPr>
          <p:cNvCxnSpPr>
            <a:cxnSpLocks/>
          </p:cNvCxnSpPr>
          <p:nvPr/>
        </p:nvCxnSpPr>
        <p:spPr>
          <a:xfrm>
            <a:off x="2514600" y="3352800"/>
            <a:ext cx="12192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99CE1-887E-412C-87D3-75435A967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B881D-6B3D-D364-6710-4C5BF5647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12" y="3863488"/>
            <a:ext cx="5798288" cy="283754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060669F8-C3A4-4057-9E37-E35D44F6251B}"/>
              </a:ext>
            </a:extLst>
          </p:cNvPr>
          <p:cNvSpPr/>
          <p:nvPr/>
        </p:nvSpPr>
        <p:spPr>
          <a:xfrm>
            <a:off x="3733800" y="320313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create a larger array (and new linked lists within the new array) and put all existing data from our array inside the new array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04092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6807A4-24F7-4EAD-BB2D-ED25CE4D3095}"/>
              </a:ext>
            </a:extLst>
          </p:cNvPr>
          <p:cNvSpPr txBox="1"/>
          <p:nvPr/>
        </p:nvSpPr>
        <p:spPr>
          <a:xfrm>
            <a:off x="152400" y="304800"/>
            <a:ext cx="8839200" cy="5016758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public void rehash() throws Exception {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CDLinkedList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[]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oldLists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= lists;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int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newLength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=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nextPrime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(2*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lists.length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);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lists = new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CDLinkedList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[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newLength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];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for(int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=0;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lists.length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;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++){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lists[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] = new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CDLinkedList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();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}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for(int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=0;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oldLists.length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;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++){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DListIterator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itr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;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itr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= new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DListIterator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oldLists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[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].header);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while(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itr.currentNode.nextNode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!= 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  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oldLists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[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].header){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add(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itr.next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());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}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}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} 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40B1E3EA-4AE2-4A87-93F5-64C52320ECE7}"/>
              </a:ext>
            </a:extLst>
          </p:cNvPr>
          <p:cNvSpPr/>
          <p:nvPr/>
        </p:nvSpPr>
        <p:spPr>
          <a:xfrm>
            <a:off x="3048000" y="4800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thaiDist"/>
            <a:r>
              <a:rPr lang="en-US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TH SarabunPSK" panose="020B0500040200020003" pitchFamily="34" charset="-34"/>
              </a:rPr>
              <a:t>We need to add new data using method </a:t>
            </a:r>
            <a:r>
              <a:rPr lang="en-US" i="1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TH SarabunPSK" panose="020B0500040200020003" pitchFamily="34" charset="-34"/>
              </a:rPr>
              <a:t>add</a:t>
            </a:r>
            <a:r>
              <a:rPr lang="en-US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TH SarabunPSK" panose="020B0500040200020003" pitchFamily="34" charset="-34"/>
              </a:rPr>
              <a:t>. We cannot simply copy data into new lists because a value returned from hashing each data is now different due to the array changing its size.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4" name="ลูกศรเชื่อมต่อแบบตรง 3">
            <a:extLst>
              <a:ext uri="{FF2B5EF4-FFF2-40B4-BE49-F238E27FC236}">
                <a16:creationId xmlns:a16="http://schemas.microsoft.com/office/drawing/2014/main" id="{C9B1CED1-E307-492F-AA19-6A5431A2BCA4}"/>
              </a:ext>
            </a:extLst>
          </p:cNvPr>
          <p:cNvCxnSpPr>
            <a:cxnSpLocks/>
          </p:cNvCxnSpPr>
          <p:nvPr/>
        </p:nvCxnSpPr>
        <p:spPr>
          <a:xfrm>
            <a:off x="2286000" y="4343400"/>
            <a:ext cx="7620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05BC68-4E7E-430E-B764-892CE58C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75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BDA2448-A253-4421-9FB0-84BB90939C16}"/>
              </a:ext>
            </a:extLst>
          </p:cNvPr>
          <p:cNvSpPr txBox="1"/>
          <p:nvPr/>
        </p:nvSpPr>
        <p:spPr>
          <a:xfrm>
            <a:off x="308042" y="1371600"/>
            <a:ext cx="8763000" cy="255454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public void remove(Object data) throws Exception{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int pos = hash(data);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CDLinkedList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theList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= lists[pos];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if(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theList.find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(data) != -1){ //data found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theList.remove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(data);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currentSize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--;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}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}</a:t>
            </a:r>
            <a:endParaRPr lang="en-US" sz="2000" dirty="0"/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591800E3-CA39-477E-8108-BD6A5BE5A0AD}"/>
              </a:ext>
            </a:extLst>
          </p:cNvPr>
          <p:cNvSpPr/>
          <p:nvPr/>
        </p:nvSpPr>
        <p:spPr>
          <a:xfrm>
            <a:off x="5736520" y="838200"/>
            <a:ext cx="3412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Find the list that may have data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C4153E24-7832-4070-82F6-F09BEB5572F7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4419600" y="1207532"/>
            <a:ext cx="3023092" cy="92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2A8EF6E6-D186-4833-B0FC-A27974804FC6}"/>
              </a:ext>
            </a:extLst>
          </p:cNvPr>
          <p:cNvSpPr/>
          <p:nvPr/>
        </p:nvSpPr>
        <p:spPr>
          <a:xfrm>
            <a:off x="3429000" y="4267200"/>
            <a:ext cx="55626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 </a:t>
            </a:r>
          </a:p>
          <a:p>
            <a:r>
              <a:rPr lang="en-US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If the data is in the list, we call method </a:t>
            </a:r>
            <a:r>
              <a:rPr lang="en-US" i="1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remove</a:t>
            </a:r>
            <a:r>
              <a:rPr lang="en-US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 of </a:t>
            </a:r>
            <a:r>
              <a:rPr lang="en-US" i="1" dirty="0" err="1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CDLinkedList</a:t>
            </a:r>
            <a:endParaRPr lang="en-US" i="1" dirty="0">
              <a:highlight>
                <a:srgbClr val="FFFF00"/>
              </a:highlight>
              <a:latin typeface="Palatino Linotype" panose="02040502050505030304" pitchFamily="18" charset="0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endParaRPr lang="en-US" sz="1400" i="1" dirty="0">
              <a:highlight>
                <a:srgbClr val="FFFF00"/>
              </a:highlight>
              <a:latin typeface="Palatino Linotype" panose="02040502050505030304" pitchFamily="18" charset="0"/>
              <a:cs typeface="Angsana New" panose="02020603050405020304" pitchFamily="18" charset="-34"/>
            </a:endParaRPr>
          </a:p>
          <a:p>
            <a:endParaRPr lang="en-US" sz="1400" i="1" dirty="0">
              <a:highlight>
                <a:srgbClr val="FFFF00"/>
              </a:highlight>
              <a:latin typeface="Palatino Linotype" panose="02040502050505030304" pitchFamily="18" charset="0"/>
              <a:cs typeface="Angsana New" panose="02020603050405020304" pitchFamily="18" charset="-34"/>
            </a:endParaRPr>
          </a:p>
          <a:p>
            <a:r>
              <a:rPr lang="en-US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If the data is not in the list,</a:t>
            </a:r>
            <a:r>
              <a:rPr lang="th-TH" sz="2400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 </a:t>
            </a:r>
            <a:r>
              <a:rPr lang="en-US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we do nothing</a:t>
            </a:r>
            <a:r>
              <a:rPr lang="en-US" sz="1400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.</a:t>
            </a:r>
          </a:p>
          <a:p>
            <a:endParaRPr lang="en-US" dirty="0"/>
          </a:p>
        </p:txBody>
      </p: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D00044F3-6832-451A-8376-AA34A3F4E70C}"/>
              </a:ext>
            </a:extLst>
          </p:cNvPr>
          <p:cNvCxnSpPr>
            <a:cxnSpLocks/>
          </p:cNvCxnSpPr>
          <p:nvPr/>
        </p:nvCxnSpPr>
        <p:spPr>
          <a:xfrm>
            <a:off x="4689542" y="2914989"/>
            <a:ext cx="720658" cy="150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7218B-2E60-40E6-85D2-F2CA4670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2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4191000"/>
            <a:ext cx="6172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Palatino Linotype" panose="02040502050505030304" pitchFamily="18" charset="0"/>
                <a:ea typeface="MS Mincho" panose="02020609040205080304" pitchFamily="49" charset="-128"/>
                <a:cs typeface="Angsana New" panose="02020603050405020304" pitchFamily="18" charset="-34"/>
              </a:rPr>
              <a:t>For a separate chaining hash table, a load factor (or lambda) is therefore an average length of each linked list. </a:t>
            </a:r>
            <a:endParaRPr lang="en-US" sz="2800" dirty="0">
              <a:latin typeface="Times New Roman" panose="02020603050405020304" pitchFamily="18" charset="0"/>
              <a:ea typeface="MS Mincho" panose="02020609040205080304" pitchFamily="49" charset="-128"/>
              <a:cs typeface="Angsana New" panose="02020603050405020304" pitchFamily="18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0" y="1676400"/>
            <a:ext cx="8642959" cy="1828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E4656-7DA2-4730-9279-38D2433E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14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16" y="0"/>
            <a:ext cx="8261684" cy="6096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Searching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Seach</a:t>
            </a:r>
            <a:r>
              <a:rPr lang="en-US" dirty="0"/>
              <a:t> time  = time to do hashing + time to search a list</a:t>
            </a:r>
          </a:p>
          <a:p>
            <a:pPr marL="0" indent="0">
              <a:buNone/>
            </a:pPr>
            <a:r>
              <a:rPr lang="en-US" dirty="0"/>
              <a:t>     	       = very small value     + time to search a list         	</a:t>
            </a:r>
          </a:p>
          <a:p>
            <a:pPr marL="0" indent="0">
              <a:buNone/>
            </a:pPr>
            <a:r>
              <a:rPr lang="en-US" dirty="0"/>
              <a:t>                      ≅ time to </a:t>
            </a:r>
            <a:r>
              <a:rPr lang="en-US" dirty="0" err="1"/>
              <a:t>searh</a:t>
            </a:r>
            <a:r>
              <a:rPr lang="en-US" dirty="0"/>
              <a:t> a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 data that we want to find is not in our hash table at all, </a:t>
            </a:r>
          </a:p>
          <a:p>
            <a:r>
              <a:rPr lang="en-US" dirty="0"/>
              <a:t>our search time is approximately equal to the time to search an entire list. </a:t>
            </a:r>
          </a:p>
          <a:p>
            <a:r>
              <a:rPr lang="en-US" dirty="0"/>
              <a:t>This is directly proportional to an average list length, which is our load factor.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our data is in one of the lists, </a:t>
            </a:r>
          </a:p>
          <a:p>
            <a:r>
              <a:rPr lang="en-US" dirty="0"/>
              <a:t>on average, we will have to search half of that list. </a:t>
            </a:r>
          </a:p>
          <a:p>
            <a:r>
              <a:rPr lang="en-US" dirty="0"/>
              <a:t>Assume that our hash function can distribute data evenly, each linked list in our hash table should be of equal size. </a:t>
            </a:r>
          </a:p>
          <a:p>
            <a:r>
              <a:rPr lang="en-US" dirty="0"/>
              <a:t>The average search time is therefore directly proportional to half an average list length, which is half our load factor.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In both cases, the time for searching a data depends on the value of the load factor.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3A433-B424-4BBA-8191-6EAE6104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8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Open Addressing Hash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610600" cy="5715000"/>
              </a:xfrm>
              <a:solidFill>
                <a:schemeClr val="bg1"/>
              </a:solidFill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An open addressing hash table does not use any linked list. </a:t>
                </a:r>
              </a:p>
              <a:p>
                <a:r>
                  <a:rPr lang="en-US" dirty="0"/>
                  <a:t>Instead, if a collision is found, we find a new slot for our data (using pattern):</a:t>
                </a:r>
              </a:p>
              <a:p>
                <a:pPr lvl="1"/>
                <a:r>
                  <a:rPr lang="en-US" dirty="0"/>
                  <a:t>If the data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we first check array slot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the data collides with another existing data, we try slot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in the array.</a:t>
                </a:r>
              </a:p>
              <a:p>
                <a:pPr lvl="1"/>
                <a:r>
                  <a:rPr lang="en-US" dirty="0"/>
                  <a:t>If the data still collides, we try slot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etc.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h𝑎𝑠h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𝑎𝑟𝑟𝑎𝑦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610600" cy="5715000"/>
              </a:xfrm>
              <a:blipFill>
                <a:blip r:embed="rId2"/>
                <a:stretch>
                  <a:fillRect l="-1629" t="-2241" r="-1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BF92D-6704-479A-B61C-E625AB53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15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Linear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Example, storing into an empty hash table of size 7.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h𝑎𝑠h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𝑎𝑟𝑟𝑎𝑦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The data to put in our example hash table are 1, 11, 3, 8, 9.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2211B-7A21-45C6-BE9A-97444D5C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55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1, 11, 3 are inserted normally but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63" y="2514600"/>
            <a:ext cx="8704674" cy="33528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0F825C-2557-4ABC-8080-6E32AD7D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3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01F75D99-7596-46D6-94D0-4D6A2B569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74638"/>
            <a:ext cx="6172200" cy="6332865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C330CC-09F6-4909-A4F4-D84E5449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88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7921550" cy="312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สี่เหลี่ยมผืนผ้า 1">
                <a:extLst>
                  <a:ext uri="{FF2B5EF4-FFF2-40B4-BE49-F238E27FC236}">
                    <a16:creationId xmlns:a16="http://schemas.microsoft.com/office/drawing/2014/main" id="{AB1C3968-C2CB-4EC9-A590-360E77472136}"/>
                  </a:ext>
                </a:extLst>
              </p:cNvPr>
              <p:cNvSpPr/>
              <p:nvPr/>
            </p:nvSpPr>
            <p:spPr>
              <a:xfrm>
                <a:off x="990600" y="4178030"/>
                <a:ext cx="678180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thaiDist"/>
                <a:r>
                  <a:rPr lang="en-US" dirty="0">
                    <a:highlight>
                      <a:srgbClr val="FFFF00"/>
                    </a:highlight>
                    <a:latin typeface="Palatino Linotype" panose="02040502050505030304" pitchFamily="18" charset="0"/>
                    <a:ea typeface="Times New Roman" panose="02020603050405020304" pitchFamily="18" charset="0"/>
                    <a:cs typeface="Angsana New" panose="02020603050405020304" pitchFamily="18" charset="-34"/>
                  </a:rPr>
                  <a:t>Searching and removing data use this same procedure. </a:t>
                </a:r>
              </a:p>
              <a:p>
                <a:pPr algn="thaiDist"/>
                <a:endParaRPr lang="en-US" dirty="0">
                  <a:highlight>
                    <a:srgbClr val="FFFF00"/>
                  </a:highlight>
                  <a:latin typeface="Palatino Linotype" panose="02040502050505030304" pitchFamily="18" charset="0"/>
                  <a:ea typeface="Times New Roman" panose="02020603050405020304" pitchFamily="18" charset="0"/>
                  <a:cs typeface="Angsana New" panose="02020603050405020304" pitchFamily="18" charset="-34"/>
                </a:endParaRPr>
              </a:p>
              <a:p>
                <a:pPr algn="thaiDist"/>
                <a:r>
                  <a:rPr lang="en-US" dirty="0">
                    <a:highlight>
                      <a:srgbClr val="FFFF00"/>
                    </a:highlight>
                    <a:latin typeface="Palatino Linotype" panose="02040502050505030304" pitchFamily="18" charset="0"/>
                    <a:ea typeface="Times New Roman" panose="02020603050405020304" pitchFamily="18" charset="0"/>
                    <a:cs typeface="Angsana New" panose="02020603050405020304" pitchFamily="18" charset="-34"/>
                  </a:rPr>
                  <a:t>To remove 9, we have to start from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ngsana New" panose="02020603050405020304" pitchFamily="18" charset="-34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ngsana New" panose="02020603050405020304" pitchFamily="18" charset="-34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ngsana New" panose="02020603050405020304" pitchFamily="18" charset="-34"/>
                          </a:rPr>
                          <m:t>9</m:t>
                        </m:r>
                      </m:e>
                    </m:d>
                  </m:oMath>
                </a14:m>
                <a:r>
                  <a:rPr lang="en-US" dirty="0">
                    <a:highlight>
                      <a:srgbClr val="FFFF00"/>
                    </a:highlight>
                    <a:latin typeface="Palatino Linotype" panose="02040502050505030304" pitchFamily="18" charset="0"/>
                    <a:ea typeface="Times New Roman" panose="02020603050405020304" pitchFamily="18" charset="0"/>
                    <a:cs typeface="Angsana New" panose="02020603050405020304" pitchFamily="18" charset="-34"/>
                  </a:rPr>
                  <a:t>, and work our way through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ngsana New" panose="02020603050405020304" pitchFamily="18" charset="-34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ngsana New" panose="02020603050405020304" pitchFamily="18" charset="-34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ngsana New" panose="02020603050405020304" pitchFamily="18" charset="-34"/>
                          </a:rPr>
                          <m:t>9</m:t>
                        </m:r>
                      </m:e>
                    </m:d>
                  </m:oMath>
                </a14:m>
                <a:r>
                  <a:rPr lang="en-US" dirty="0">
                    <a:highlight>
                      <a:srgbClr val="FFFF00"/>
                    </a:highlight>
                    <a:latin typeface="Palatino Linotype" panose="02040502050505030304" pitchFamily="18" charset="0"/>
                    <a:ea typeface="Times New Roman" panose="02020603050405020304" pitchFamily="18" charset="0"/>
                    <a:cs typeface="Angsana New" panose="02020603050405020304" pitchFamily="18" charset="-34"/>
                  </a:rPr>
                  <a:t> until we find 9 or until we find an empty slot (which indicates that 9 is not in our hash table).</a:t>
                </a:r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" name="สี่เหลี่ยมผืนผ้า 1">
                <a:extLst>
                  <a:ext uri="{FF2B5EF4-FFF2-40B4-BE49-F238E27FC236}">
                    <a16:creationId xmlns:a16="http://schemas.microsoft.com/office/drawing/2014/main" id="{AB1C3968-C2CB-4EC9-A590-360E77472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178030"/>
                <a:ext cx="6781800" cy="1477328"/>
              </a:xfrm>
              <a:prstGeom prst="rect">
                <a:avLst/>
              </a:prstGeom>
              <a:blipFill>
                <a:blip r:embed="rId3"/>
                <a:stretch>
                  <a:fillRect l="-809" t="-2058" r="-1619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13446-BAEC-4A2C-8991-1DF5D135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95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2257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Removing data can cause a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43000"/>
            <a:ext cx="7717293" cy="5410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B045D-CAA5-4D55-81CB-86750AEE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9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3183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Fixing delete issue with Lazy Deletion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219200"/>
            <a:ext cx="6324600" cy="547138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77F0F1-D72E-412C-BEDC-F7273A85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59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Linear Probing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Primary clustering</a:t>
            </a:r>
          </a:p>
          <a:p>
            <a:pPr lvl="1"/>
            <a:r>
              <a:rPr lang="en-US" dirty="0"/>
              <a:t>when collisions take place near to one another, several consecutive array slots are very likely to be occupied. </a:t>
            </a:r>
          </a:p>
          <a:p>
            <a:pPr lvl="1"/>
            <a:r>
              <a:rPr lang="en-US" dirty="0"/>
              <a:t>This can cause a problem when another collision takes place in one of these occupied slots. </a:t>
            </a:r>
          </a:p>
          <a:p>
            <a:pPr lvl="1"/>
            <a:r>
              <a:rPr lang="en-US" dirty="0"/>
              <a:t>Because linear probing just search one slot away each time, it can take a long time to find an empty array slot.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3D3E4-4D98-4F46-BA69-ADE23753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44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Quadratic Probing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437691"/>
            <a:ext cx="3584448" cy="1600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10057D-E092-43A8-868A-25BE8651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04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44631"/>
                <a:ext cx="9144000" cy="990600"/>
              </a:xfrm>
              <a:solidFill>
                <a:schemeClr val="bg1"/>
              </a:solidFill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h𝑎𝑠h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𝑎𝑟𝑟𝑎𝑦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en-US" dirty="0"/>
                  <a:t> and let the hash table originally store 1, 3, and 11.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44631"/>
                <a:ext cx="9144000" cy="990600"/>
              </a:xfrm>
              <a:blipFill>
                <a:blip r:embed="rId2"/>
                <a:stretch>
                  <a:fillRect l="-533" t="-27778" r="-1867" b="-4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17637"/>
            <a:ext cx="8077200" cy="544530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DC76F6-137F-4DE8-9227-982AE67F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2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42703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Another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5604"/>
            <a:ext cx="5181600" cy="6402396"/>
          </a:xfrm>
          <a:prstGeom prst="rect">
            <a:avLst/>
          </a:prstGeom>
        </p:spPr>
      </p:pic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CCDB6346-3137-4384-8B0A-D4A13648382A}"/>
              </a:ext>
            </a:extLst>
          </p:cNvPr>
          <p:cNvSpPr/>
          <p:nvPr/>
        </p:nvSpPr>
        <p:spPr>
          <a:xfrm>
            <a:off x="5791200" y="2279491"/>
            <a:ext cx="3200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The more data that collide at the same slot, the longer it takes to search our hash table.</a:t>
            </a:r>
          </a:p>
          <a:p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r>
              <a:rPr lang="en-US" dirty="0">
                <a:highlight>
                  <a:srgbClr val="FFFF00"/>
                </a:highlight>
              </a:rPr>
              <a:t>This problem is called </a:t>
            </a:r>
            <a:r>
              <a:rPr lang="en-US" b="1" dirty="0">
                <a:highlight>
                  <a:srgbClr val="FFFF00"/>
                </a:highlight>
              </a:rPr>
              <a:t>secondary clustering</a:t>
            </a:r>
            <a:r>
              <a:rPr lang="en-US" dirty="0">
                <a:highlight>
                  <a:srgbClr val="FFFF00"/>
                </a:highlight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E69E3-CDC7-44E0-A847-A4823DC1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82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Another problem with quadratic probing hash table is that we may not be able to put our data into our array even though there are still some empty slots.</a:t>
            </a:r>
          </a:p>
          <a:p>
            <a:r>
              <a:rPr lang="en-US" dirty="0"/>
              <a:t>Therefore a quadratic probing hash table needs to be larger than other types of hash tables in order to store the same amount of data.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275D52-EFFF-414D-96D8-1233466E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24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Fact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if a quadratic probing hash table is not yet half full and the table size is prime, then we can always find a slot for a new data. </a:t>
            </a:r>
          </a:p>
          <a:p>
            <a:r>
              <a:rPr lang="en-US" dirty="0"/>
              <a:t>Proof is in the textbook.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19348-8581-4BD7-A10E-B5F5704A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08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Double Hashing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8067807" cy="10048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1207" y="3810000"/>
            <a:ext cx="7315200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latin typeface="Palatino Linotype" panose="02040502050505030304" pitchFamily="18" charset="0"/>
                <a:ea typeface="MS Mincho" panose="02020609040205080304" pitchFamily="49" charset="-128"/>
                <a:cs typeface="Angsana New" panose="02020603050405020304" pitchFamily="18" charset="-34"/>
              </a:rPr>
              <a:t>Each data is likely to have a different pattern when avoiding collisions. Therefore we can prevent both primary and secondary </a:t>
            </a:r>
            <a:r>
              <a:rPr lang="en-US" sz="3200" dirty="0" err="1">
                <a:latin typeface="Palatino Linotype" panose="02040502050505030304" pitchFamily="18" charset="0"/>
                <a:ea typeface="MS Mincho" panose="02020609040205080304" pitchFamily="49" charset="-128"/>
                <a:cs typeface="Angsana New" panose="02020603050405020304" pitchFamily="18" charset="-34"/>
              </a:rPr>
              <a:t>clusterings</a:t>
            </a:r>
            <a:r>
              <a:rPr lang="en-US" sz="3200" dirty="0">
                <a:latin typeface="Palatino Linotype" panose="02040502050505030304" pitchFamily="18" charset="0"/>
                <a:ea typeface="MS Mincho" panose="02020609040205080304" pitchFamily="49" charset="-128"/>
                <a:cs typeface="Angsana New" panose="02020603050405020304" pitchFamily="18" charset="-34"/>
              </a:rPr>
              <a:t>. 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1C283-ED34-4352-B54F-D1436441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1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2AF5898-6FB4-4B6A-9449-AB591D6596E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FFFFFF"/>
          </a:solidFill>
        </p:spPr>
        <p:txBody>
          <a:bodyPr>
            <a:normAutofit lnSpcReduction="10000"/>
          </a:bodyPr>
          <a:lstStyle/>
          <a:p>
            <a:r>
              <a:rPr lang="en-US" dirty="0"/>
              <a:t>Everything depends on our hash function. A hash function should:</a:t>
            </a:r>
          </a:p>
          <a:p>
            <a:pPr lvl="1"/>
            <a:r>
              <a:rPr lang="en-US" dirty="0"/>
              <a:t>be fast to calculate. The runtime of a hash function directly dictates the speed that our data can be found. </a:t>
            </a:r>
          </a:p>
          <a:p>
            <a:pPr lvl="1"/>
            <a:r>
              <a:rPr lang="en-US" dirty="0"/>
              <a:t>be appropriate for a given type of data (if calculated from data). Each type of data will certainly give us different keys. </a:t>
            </a:r>
          </a:p>
          <a:p>
            <a:pPr lvl="1"/>
            <a:r>
              <a:rPr lang="en-US" dirty="0"/>
              <a:t>returns different values when supplied with different keys.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1ED709-ECF1-4480-B488-0D8310C3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51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-152400" y="136525"/>
                <a:ext cx="9144000" cy="1920875"/>
              </a:xfrm>
              <a:solidFill>
                <a:schemeClr val="bg1"/>
              </a:solidFill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double hashing hash table with size 7,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h𝑎𝑠h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𝑎𝑟𝑟𝑎𝑦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h𝑎𝑠h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=3−(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%3)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152400" y="136525"/>
                <a:ext cx="9144000" cy="1920875"/>
              </a:xfrm>
              <a:blipFill>
                <a:blip r:embed="rId2"/>
                <a:stretch>
                  <a:fillRect t="-5696" b="-13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1"/>
            <a:ext cx="8229600" cy="14478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Add 8, 15, 22 to the table (the table already stores 1).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35127-6D91-47CC-AE5F-BEDF2199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662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87034"/>
            <a:ext cx="7940918" cy="641856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576BE6-1526-472D-8D56-2CE0EFD5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09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85800"/>
            <a:ext cx="8613856" cy="25908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C8A392-BC27-4EFC-9881-6EC0A532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881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Open Addressing Hash Table (double hashing in this case)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98FD10-1A3F-41C4-AD4B-55306166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1CB60-EE5D-498F-BF95-0C4DEC6E79AD}"/>
              </a:ext>
            </a:extLst>
          </p:cNvPr>
          <p:cNvSpPr txBox="1"/>
          <p:nvPr/>
        </p:nvSpPr>
        <p:spPr>
          <a:xfrm>
            <a:off x="228600" y="1624836"/>
            <a:ext cx="8839200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public class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OpenAddressing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{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private static int DEFAULT_SIZE = 101;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Private static final Object DELETED = new 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                                   Object();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private static int MAXFACTOR = 0.5;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private int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currentSize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=0;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private Object[] array; 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public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OpenAddressing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(){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this(DEFAULT_SIZE);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}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public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OpenAddressing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(int size){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int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nextPrimeSize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=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nextPrime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(size);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array = new Object[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nextPrimeSize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];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}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1346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619F13A-6AD2-4B98-A3D7-23A8728D1AA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lvl="0"/>
            <a:r>
              <a:rPr lang="en-US" i="1" dirty="0"/>
              <a:t>DEFAULT_SIZE</a:t>
            </a:r>
            <a:r>
              <a:rPr lang="en-US" dirty="0"/>
              <a:t>: a default hash table size, which is prime. </a:t>
            </a:r>
          </a:p>
          <a:p>
            <a:pPr lvl="0"/>
            <a:r>
              <a:rPr lang="en-US" i="1" dirty="0"/>
              <a:t>DELETED</a:t>
            </a:r>
            <a:r>
              <a:rPr lang="en-US" dirty="0"/>
              <a:t>: a placeholder data to replace a deleted data. This is how we mark an array slot as deleted.</a:t>
            </a:r>
          </a:p>
          <a:p>
            <a:pPr lvl="0"/>
            <a:r>
              <a:rPr lang="en-US" i="1" dirty="0"/>
              <a:t>MAXFACTOR</a:t>
            </a:r>
            <a:r>
              <a:rPr lang="en-US" dirty="0"/>
              <a:t>: a default load factor that this table can tolerate. If a load factor exceeds this value, we need to do a rehash. </a:t>
            </a:r>
          </a:p>
          <a:p>
            <a:pPr lvl="0"/>
            <a:r>
              <a:rPr lang="en-US" i="1" dirty="0" err="1"/>
              <a:t>currentSize</a:t>
            </a:r>
            <a:r>
              <a:rPr lang="en-US" dirty="0"/>
              <a:t>: a number of data stored in our array.</a:t>
            </a:r>
          </a:p>
          <a:p>
            <a:r>
              <a:rPr lang="en-US" i="1" dirty="0"/>
              <a:t>array</a:t>
            </a:r>
            <a:r>
              <a:rPr lang="en-US" dirty="0"/>
              <a:t>: the array that stores our data.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7C82AA-DDB3-4D9B-94E2-D205437A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93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8963198" cy="43434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9FE5C5-FF0C-4C2D-90EB-6E614A2E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93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EED0210-1BBF-47D4-AF44-D0DA8BBAEE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472996"/>
            <a:ext cx="8000999" cy="22467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thai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A double hashing hash table is defined by extending from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OpenAddressing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. </a:t>
            </a:r>
          </a:p>
          <a:p>
            <a:pPr marL="0" marR="0" lvl="0" indent="0" algn="thai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pPr marL="0" marR="0" lvl="0" indent="0" algn="thai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Their codes are similar to a double hashing hash table except their function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h</a:t>
            </a:r>
            <a:r>
              <a:rPr kumimoji="0" lang="en-US" altLang="en-US" sz="2800" b="0" i="1" u="none" cap="none" normalizeH="0" baseline="0" dirty="0">
                <a:ln>
                  <a:noFill/>
                </a:ln>
                <a:solidFill>
                  <a:schemeClr val="tx1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i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0918A2-44B0-41FD-ADB8-19A0918F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508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089ECEF9-FF76-46E0-812B-B7E8A7BAA3D2}"/>
              </a:ext>
            </a:extLst>
          </p:cNvPr>
          <p:cNvSpPr/>
          <p:nvPr/>
        </p:nvSpPr>
        <p:spPr>
          <a:xfrm>
            <a:off x="152400" y="304800"/>
            <a:ext cx="9525000" cy="59093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class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DoubleHashing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extends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OpenAddressing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endParaRPr lang="en-US" sz="3200" dirty="0"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private static int MAXFACTOR = 0.75;</a:t>
            </a:r>
            <a:endParaRPr lang="en-US" sz="3200" dirty="0"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private int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occupiedSlots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= 0;</a:t>
            </a:r>
            <a:endParaRPr lang="en-US" sz="3200" dirty="0"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endParaRPr lang="en-US" sz="3200" dirty="0"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public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DoubleHashing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(){</a:t>
            </a:r>
            <a:endParaRPr lang="en-US" sz="3200" dirty="0"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this(DEFAULT_SIZE);</a:t>
            </a:r>
            <a:endParaRPr lang="en-US" sz="3200" dirty="0"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}</a:t>
            </a:r>
            <a:endParaRPr lang="en-US" sz="3200" dirty="0"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</a:t>
            </a:r>
            <a:endParaRPr lang="en-US" sz="3200" dirty="0"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public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DoubleHashing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(int size){</a:t>
            </a:r>
            <a:endParaRPr lang="en-US" sz="3200" dirty="0"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super(size);</a:t>
            </a:r>
            <a:endParaRPr lang="en-US" sz="3200" dirty="0"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}</a:t>
            </a:r>
            <a:endParaRPr lang="en-US" sz="3200" dirty="0"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public int hash(Object data){</a:t>
            </a:r>
            <a:endParaRPr lang="en-US" sz="3200" dirty="0"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int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hashValue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=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data.hashCode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();</a:t>
            </a:r>
            <a:endParaRPr lang="en-US" sz="3200" dirty="0"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int abs =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Math.abs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hashValue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);</a:t>
            </a:r>
            <a:endParaRPr lang="en-US" sz="3200" dirty="0"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abs%array.length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;</a:t>
            </a:r>
            <a:endParaRPr lang="en-US" sz="3200" dirty="0"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}</a:t>
            </a:r>
            <a:endParaRPr lang="en-US" sz="3200" dirty="0"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</a:t>
            </a:r>
            <a:endParaRPr lang="en-US" sz="3200" dirty="0"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public int hash2(Object data){</a:t>
            </a:r>
            <a:endParaRPr lang="en-US" sz="3200" dirty="0"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return //any unique number function different</a:t>
            </a:r>
            <a:endParaRPr lang="en-US" sz="3200" dirty="0"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   //from hash. </a:t>
            </a:r>
            <a:endParaRPr lang="en-US" sz="3200" dirty="0"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}</a:t>
            </a:r>
            <a:endParaRPr lang="en-US" sz="32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0D4195EF-3679-4473-BAF3-B1202D6E39B2}"/>
              </a:ext>
            </a:extLst>
          </p:cNvPr>
          <p:cNvSpPr/>
          <p:nvPr/>
        </p:nvSpPr>
        <p:spPr>
          <a:xfrm>
            <a:off x="6219768" y="643890"/>
            <a:ext cx="2902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has its own </a:t>
            </a:r>
            <a:r>
              <a:rPr lang="en-US" i="1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MAXFACTOR</a:t>
            </a:r>
            <a:r>
              <a:rPr lang="en-US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 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805F7548-B5FB-4BFE-A4AD-00F03F8FAAE1}"/>
              </a:ext>
            </a:extLst>
          </p:cNvPr>
          <p:cNvSpPr/>
          <p:nvPr/>
        </p:nvSpPr>
        <p:spPr>
          <a:xfrm>
            <a:off x="3933768" y="56298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we do not want data that collide in the same array slot to use the same collision avoidance pattern.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3B5A6F23-9CD3-421C-98C0-4538AB95C14B}"/>
              </a:ext>
            </a:extLst>
          </p:cNvPr>
          <p:cNvSpPr/>
          <p:nvPr/>
        </p:nvSpPr>
        <p:spPr>
          <a:xfrm>
            <a:off x="5105400" y="1219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the number of slots that store data or </a:t>
            </a:r>
            <a:r>
              <a:rPr lang="en-US" i="1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DELETED</a:t>
            </a:r>
            <a:r>
              <a:rPr lang="en-US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 object. We use this field to determine whether to rehash 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1E414DCC-84BA-4D93-A1BF-1E4D6B0FC31E}"/>
              </a:ext>
            </a:extLst>
          </p:cNvPr>
          <p:cNvCxnSpPr/>
          <p:nvPr/>
        </p:nvCxnSpPr>
        <p:spPr>
          <a:xfrm>
            <a:off x="4572000" y="1219200"/>
            <a:ext cx="6858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AF39BE-6B2C-486C-AD23-70C781C3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699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9EB456-8D14-4A60-BF53-E8C78DCFABDF}"/>
              </a:ext>
            </a:extLst>
          </p:cNvPr>
          <p:cNvSpPr txBox="1"/>
          <p:nvPr/>
        </p:nvSpPr>
        <p:spPr>
          <a:xfrm>
            <a:off x="76200" y="320967"/>
            <a:ext cx="8915400" cy="34778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public int find(Object data){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final int 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smallNum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=5; 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int h = hash(data); 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int hash2Result = hash2(data);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for(int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=0;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currentSize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+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smallNum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;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++){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if(array[h] == null || array[h].equals(data)) 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 return h;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h = (h + hash2Result)%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array.length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;   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}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return -1; 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}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สี่เหลี่ยมผืนผ้า 1">
                <a:extLst>
                  <a:ext uri="{FF2B5EF4-FFF2-40B4-BE49-F238E27FC236}">
                    <a16:creationId xmlns:a16="http://schemas.microsoft.com/office/drawing/2014/main" id="{E70500BA-BC30-49E2-BDB0-5ECC98534B85}"/>
                  </a:ext>
                </a:extLst>
              </p:cNvPr>
              <p:cNvSpPr/>
              <p:nvPr/>
            </p:nvSpPr>
            <p:spPr>
              <a:xfrm>
                <a:off x="4593771" y="3733800"/>
                <a:ext cx="4572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>
                    <a:highlight>
                      <a:srgbClr val="FFFF00"/>
                    </a:highlight>
                    <a:latin typeface="Palatino Linotype" panose="02040502050505030304" pitchFamily="18" charset="0"/>
                    <a:ea typeface="Times New Roman" panose="02020603050405020304" pitchFamily="18" charset="0"/>
                    <a:cs typeface="Angsana New" panose="02020603050405020304" pitchFamily="18" charset="-34"/>
                  </a:rPr>
                  <a:t>calculates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ngsana New" panose="02020603050405020304" pitchFamily="18" charset="-34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ngsana New" panose="02020603050405020304" pitchFamily="18" charset="-34"/>
                          </a:rPr>
                          <m:t>𝑖</m:t>
                        </m:r>
                      </m:sub>
                    </m:sSub>
                    <m:r>
                      <a:rPr lang="en-US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m:t>(</m:t>
                    </m:r>
                    <m:r>
                      <a:rPr lang="en-US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m:t>𝑑𝑎𝑡𝑎</m:t>
                    </m:r>
                    <m:r>
                      <a:rPr lang="en-US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m:t>)</m:t>
                    </m:r>
                  </m:oMath>
                </a14:m>
                <a:r>
                  <a:rPr lang="en-US" dirty="0">
                    <a:highlight>
                      <a:srgbClr val="FFFF00"/>
                    </a:highlight>
                    <a:latin typeface="Palatino Linotype" panose="02040502050505030304" pitchFamily="18" charset="0"/>
                    <a:ea typeface="Times New Roman" panose="02020603050405020304" pitchFamily="18" charset="0"/>
                    <a:cs typeface="Angsana New" panose="02020603050405020304" pitchFamily="18" charset="-34"/>
                  </a:rPr>
                  <a:t> until it finds our data, or finds an empty slot, or tries enough number of times</a:t>
                </a:r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" name="สี่เหลี่ยมผืนผ้า 1">
                <a:extLst>
                  <a:ext uri="{FF2B5EF4-FFF2-40B4-BE49-F238E27FC236}">
                    <a16:creationId xmlns:a16="http://schemas.microsoft.com/office/drawing/2014/main" id="{E70500BA-BC30-49E2-BDB0-5ECC98534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771" y="3733800"/>
                <a:ext cx="4572000" cy="923330"/>
              </a:xfrm>
              <a:prstGeom prst="rect">
                <a:avLst/>
              </a:prstGeom>
              <a:blipFill>
                <a:blip r:embed="rId3"/>
                <a:stretch>
                  <a:fillRect l="-1200" t="-3974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BFD014F7-C9EA-4F37-ABD1-858F2ACFD78A}"/>
              </a:ext>
            </a:extLst>
          </p:cNvPr>
          <p:cNvCxnSpPr>
            <a:cxnSpLocks/>
          </p:cNvCxnSpPr>
          <p:nvPr/>
        </p:nvCxnSpPr>
        <p:spPr>
          <a:xfrm>
            <a:off x="2743200" y="2209800"/>
            <a:ext cx="1850571" cy="175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7C9F2604-CE1C-4632-97F3-785E25978B45}"/>
              </a:ext>
            </a:extLst>
          </p:cNvPr>
          <p:cNvSpPr/>
          <p:nvPr/>
        </p:nvSpPr>
        <p:spPr>
          <a:xfrm>
            <a:off x="228600" y="4967373"/>
            <a:ext cx="54646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Method </a:t>
            </a:r>
            <a:r>
              <a:rPr lang="en-US" sz="2400" i="1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find</a:t>
            </a:r>
            <a:r>
              <a:rPr lang="en-US" sz="2400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 returns the position of our data (or the position of the empty slot) if the data (or the empty slot) is found. Otherwise, it returns -1.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257032A1-0A8D-4B3D-94FD-DC934DA0509A}"/>
              </a:ext>
            </a:extLst>
          </p:cNvPr>
          <p:cNvSpPr/>
          <p:nvPr/>
        </p:nvSpPr>
        <p:spPr>
          <a:xfrm>
            <a:off x="5949043" y="4793363"/>
            <a:ext cx="3194957" cy="1743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en-US" dirty="0">
                <a:highlight>
                  <a:srgbClr val="00FFFF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the code on line 8 should be changed to </a:t>
            </a:r>
          </a:p>
          <a:p>
            <a:pPr algn="thaiDist"/>
            <a:r>
              <a:rPr lang="en-US" i="1" dirty="0">
                <a:highlight>
                  <a:srgbClr val="00FFFF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h = (h + 1)%</a:t>
            </a:r>
            <a:r>
              <a:rPr lang="en-US" i="1" dirty="0" err="1">
                <a:highlight>
                  <a:srgbClr val="00FFFF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array.length</a:t>
            </a:r>
            <a:r>
              <a:rPr lang="en-US" dirty="0">
                <a:highlight>
                  <a:srgbClr val="00FFFF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for linear probing, and </a:t>
            </a:r>
          </a:p>
          <a:p>
            <a:pPr algn="thaiDist"/>
            <a:r>
              <a:rPr lang="en-US" i="1" dirty="0">
                <a:highlight>
                  <a:srgbClr val="00FFFF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h = (h+2*i-1)%</a:t>
            </a:r>
            <a:r>
              <a:rPr lang="en-US" i="1" dirty="0" err="1">
                <a:highlight>
                  <a:srgbClr val="00FFFF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array.length</a:t>
            </a:r>
            <a:r>
              <a:rPr lang="en-US" dirty="0">
                <a:highlight>
                  <a:srgbClr val="00FFFF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for quadratic probing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7C3D4-A678-458F-82F3-F730FD04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1C6286C7-E8F3-D9A9-810E-FBEDADF72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86239"/>
              </p:ext>
            </p:extLst>
          </p:nvPr>
        </p:nvGraphicFramePr>
        <p:xfrm>
          <a:off x="214423" y="4120895"/>
          <a:ext cx="4169230" cy="416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846">
                  <a:extLst>
                    <a:ext uri="{9D8B030D-6E8A-4147-A177-3AD203B41FA5}">
                      <a16:colId xmlns:a16="http://schemas.microsoft.com/office/drawing/2014/main" val="4217074233"/>
                    </a:ext>
                  </a:extLst>
                </a:gridCol>
                <a:gridCol w="833846">
                  <a:extLst>
                    <a:ext uri="{9D8B030D-6E8A-4147-A177-3AD203B41FA5}">
                      <a16:colId xmlns:a16="http://schemas.microsoft.com/office/drawing/2014/main" val="511299845"/>
                    </a:ext>
                  </a:extLst>
                </a:gridCol>
                <a:gridCol w="833846">
                  <a:extLst>
                    <a:ext uri="{9D8B030D-6E8A-4147-A177-3AD203B41FA5}">
                      <a16:colId xmlns:a16="http://schemas.microsoft.com/office/drawing/2014/main" val="3370142002"/>
                    </a:ext>
                  </a:extLst>
                </a:gridCol>
                <a:gridCol w="833846">
                  <a:extLst>
                    <a:ext uri="{9D8B030D-6E8A-4147-A177-3AD203B41FA5}">
                      <a16:colId xmlns:a16="http://schemas.microsoft.com/office/drawing/2014/main" val="2837887056"/>
                    </a:ext>
                  </a:extLst>
                </a:gridCol>
                <a:gridCol w="833846">
                  <a:extLst>
                    <a:ext uri="{9D8B030D-6E8A-4147-A177-3AD203B41FA5}">
                      <a16:colId xmlns:a16="http://schemas.microsoft.com/office/drawing/2014/main" val="1332331031"/>
                    </a:ext>
                  </a:extLst>
                </a:gridCol>
              </a:tblGrid>
              <a:tr h="416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368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2121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E76356F-8488-4468-9EFA-B7C60CDD6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5727"/>
            <a:ext cx="5943600" cy="6858000"/>
          </a:xfrm>
          <a:prstGeom prst="rect">
            <a:avLst/>
          </a:prstGeom>
        </p:spPr>
      </p:pic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A6D686F0-4B5E-4D9F-BD2F-46BC30593566}"/>
              </a:ext>
            </a:extLst>
          </p:cNvPr>
          <p:cNvSpPr/>
          <p:nvPr/>
        </p:nvSpPr>
        <p:spPr>
          <a:xfrm>
            <a:off x="5181600" y="1524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if our search encounters a slot that is marked deleted, we record this slot position. This slot position will be the position we add our new data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E706A9D5-B33D-4EA0-8826-FD8F60537FC0}"/>
              </a:ext>
            </a:extLst>
          </p:cNvPr>
          <p:cNvCxnSpPr>
            <a:cxnSpLocks/>
          </p:cNvCxnSpPr>
          <p:nvPr/>
        </p:nvCxnSpPr>
        <p:spPr>
          <a:xfrm>
            <a:off x="3962401" y="1905000"/>
            <a:ext cx="1219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656CAA11-DC31-4FBB-8CB6-6867C2E53BBF}"/>
              </a:ext>
            </a:extLst>
          </p:cNvPr>
          <p:cNvSpPr/>
          <p:nvPr/>
        </p:nvSpPr>
        <p:spPr>
          <a:xfrm>
            <a:off x="5424601" y="2768041"/>
            <a:ext cx="37193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en-US" dirty="0">
                <a:highlight>
                  <a:srgbClr val="00FFFF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If our loop does not find the data (too many collisions), we have to rehash and then attempt to add the data again </a:t>
            </a:r>
            <a:endParaRPr lang="en-US" dirty="0">
              <a:highlight>
                <a:srgbClr val="00FFFF"/>
              </a:highlight>
            </a:endParaRPr>
          </a:p>
        </p:txBody>
      </p: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7E2EB0C3-211B-4C46-8962-8876B3A555F7}"/>
              </a:ext>
            </a:extLst>
          </p:cNvPr>
          <p:cNvCxnSpPr/>
          <p:nvPr/>
        </p:nvCxnSpPr>
        <p:spPr>
          <a:xfrm>
            <a:off x="4343400" y="3124200"/>
            <a:ext cx="1152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961F95D2-91D4-4422-9BC1-5153B4BFF37E}"/>
              </a:ext>
            </a:extLst>
          </p:cNvPr>
          <p:cNvSpPr/>
          <p:nvPr/>
        </p:nvSpPr>
        <p:spPr>
          <a:xfrm>
            <a:off x="4581601" y="433349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if the empty slot is found, we add the data to the array (add to the </a:t>
            </a:r>
            <a:r>
              <a:rPr lang="en-US" i="1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DELETED</a:t>
            </a:r>
            <a:r>
              <a:rPr lang="en-US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 slot if its position was recorded earlier) 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1" name="ลูกศรเชื่อมต่อแบบตรง 10">
            <a:extLst>
              <a:ext uri="{FF2B5EF4-FFF2-40B4-BE49-F238E27FC236}">
                <a16:creationId xmlns:a16="http://schemas.microsoft.com/office/drawing/2014/main" id="{B44B7D02-CB2F-47B3-9244-19AED7301A50}"/>
              </a:ext>
            </a:extLst>
          </p:cNvPr>
          <p:cNvCxnSpPr>
            <a:cxnSpLocks/>
          </p:cNvCxnSpPr>
          <p:nvPr/>
        </p:nvCxnSpPr>
        <p:spPr>
          <a:xfrm>
            <a:off x="3780635" y="3979719"/>
            <a:ext cx="800966" cy="54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5C8F0DAC-9078-480B-8C24-F4D8CC10D12F}"/>
              </a:ext>
            </a:extLst>
          </p:cNvPr>
          <p:cNvSpPr/>
          <p:nvPr/>
        </p:nvSpPr>
        <p:spPr>
          <a:xfrm>
            <a:off x="4724400" y="6096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call method </a:t>
            </a:r>
            <a:r>
              <a:rPr lang="en-US" i="1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rehash</a:t>
            </a:r>
            <a:r>
              <a:rPr lang="en-US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 if the current load factor exceeds our specified value 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4" name="ลูกศรเชื่อมต่อแบบตรง 13">
            <a:extLst>
              <a:ext uri="{FF2B5EF4-FFF2-40B4-BE49-F238E27FC236}">
                <a16:creationId xmlns:a16="http://schemas.microsoft.com/office/drawing/2014/main" id="{E9B8395B-C6B4-45EE-A58E-91E3D737D360}"/>
              </a:ext>
            </a:extLst>
          </p:cNvPr>
          <p:cNvCxnSpPr>
            <a:cxnSpLocks/>
          </p:cNvCxnSpPr>
          <p:nvPr/>
        </p:nvCxnSpPr>
        <p:spPr>
          <a:xfrm>
            <a:off x="2848472" y="6096000"/>
            <a:ext cx="187592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E2DB8-D8D0-431D-8FC6-413FAA95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6E69E935-8834-2A85-D82B-794EE7EFA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506044"/>
              </p:ext>
            </p:extLst>
          </p:nvPr>
        </p:nvGraphicFramePr>
        <p:xfrm>
          <a:off x="5181600" y="434855"/>
          <a:ext cx="3514800" cy="467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960">
                  <a:extLst>
                    <a:ext uri="{9D8B030D-6E8A-4147-A177-3AD203B41FA5}">
                      <a16:colId xmlns:a16="http://schemas.microsoft.com/office/drawing/2014/main" val="3708210293"/>
                    </a:ext>
                  </a:extLst>
                </a:gridCol>
                <a:gridCol w="702960">
                  <a:extLst>
                    <a:ext uri="{9D8B030D-6E8A-4147-A177-3AD203B41FA5}">
                      <a16:colId xmlns:a16="http://schemas.microsoft.com/office/drawing/2014/main" val="2250637331"/>
                    </a:ext>
                  </a:extLst>
                </a:gridCol>
                <a:gridCol w="702960">
                  <a:extLst>
                    <a:ext uri="{9D8B030D-6E8A-4147-A177-3AD203B41FA5}">
                      <a16:colId xmlns:a16="http://schemas.microsoft.com/office/drawing/2014/main" val="2117926048"/>
                    </a:ext>
                  </a:extLst>
                </a:gridCol>
                <a:gridCol w="702960">
                  <a:extLst>
                    <a:ext uri="{9D8B030D-6E8A-4147-A177-3AD203B41FA5}">
                      <a16:colId xmlns:a16="http://schemas.microsoft.com/office/drawing/2014/main" val="429481503"/>
                    </a:ext>
                  </a:extLst>
                </a:gridCol>
                <a:gridCol w="702960">
                  <a:extLst>
                    <a:ext uri="{9D8B030D-6E8A-4147-A177-3AD203B41FA5}">
                      <a16:colId xmlns:a16="http://schemas.microsoft.com/office/drawing/2014/main" val="3300570266"/>
                    </a:ext>
                  </a:extLst>
                </a:gridCol>
              </a:tblGrid>
              <a:tr h="4672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9669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37F30A5-613F-BDAC-B30F-BED6461E509D}"/>
                  </a:ext>
                </a:extLst>
              </p14:cNvPr>
              <p14:cNvContentPartPr/>
              <p14:nvPr/>
            </p14:nvContentPartPr>
            <p14:xfrm>
              <a:off x="615516" y="1251594"/>
              <a:ext cx="318960" cy="1701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37F30A5-613F-BDAC-B30F-BED6461E50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516" y="1242594"/>
                <a:ext cx="336600" cy="171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8DC5A6B-0AD4-1E51-296D-C09C20F853F4}"/>
              </a:ext>
            </a:extLst>
          </p:cNvPr>
          <p:cNvGrpSpPr/>
          <p:nvPr/>
        </p:nvGrpSpPr>
        <p:grpSpPr>
          <a:xfrm>
            <a:off x="6166716" y="433314"/>
            <a:ext cx="303480" cy="324000"/>
            <a:chOff x="6166716" y="433314"/>
            <a:chExt cx="303480" cy="32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88A133-8AF6-0AD5-9A92-039B9D77F84D}"/>
                    </a:ext>
                  </a:extLst>
                </p14:cNvPr>
                <p14:cNvContentPartPr/>
                <p14:nvPr/>
              </p14:nvContentPartPr>
              <p14:xfrm>
                <a:off x="6176796" y="509994"/>
                <a:ext cx="11520" cy="196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88A133-8AF6-0AD5-9A92-039B9D77F8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68156" y="501354"/>
                  <a:ext cx="291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D3D44D1-46EC-2F32-968F-8185F4DDC97E}"/>
                    </a:ext>
                  </a:extLst>
                </p14:cNvPr>
                <p14:cNvContentPartPr/>
                <p14:nvPr/>
              </p14:nvContentPartPr>
              <p14:xfrm>
                <a:off x="6166716" y="433314"/>
                <a:ext cx="139680" cy="281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D3D44D1-46EC-2F32-968F-8185F4DDC9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57716" y="424674"/>
                  <a:ext cx="1573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4E49D5D-8A71-01F7-3405-B449345B978C}"/>
                    </a:ext>
                  </a:extLst>
                </p14:cNvPr>
                <p14:cNvContentPartPr/>
                <p14:nvPr/>
              </p14:nvContentPartPr>
              <p14:xfrm>
                <a:off x="6342756" y="478314"/>
                <a:ext cx="127440" cy="279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4E49D5D-8A71-01F7-3405-B449345B978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33756" y="469314"/>
                  <a:ext cx="145080" cy="29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FC6AE5F-0A20-73C6-81F8-2C57A75E27C1}"/>
                  </a:ext>
                </a:extLst>
              </p14:cNvPr>
              <p14:cNvContentPartPr/>
              <p14:nvPr/>
            </p14:nvContentPartPr>
            <p14:xfrm>
              <a:off x="5538876" y="540954"/>
              <a:ext cx="215280" cy="224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FC6AE5F-0A20-73C6-81F8-2C57A75E27C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29876" y="531954"/>
                <a:ext cx="2329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62B946E-1754-AE39-74F8-133CEBB83E49}"/>
                  </a:ext>
                </a:extLst>
              </p14:cNvPr>
              <p14:cNvContentPartPr/>
              <p14:nvPr/>
            </p14:nvContentPartPr>
            <p14:xfrm>
              <a:off x="6828396" y="508914"/>
              <a:ext cx="200520" cy="231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62B946E-1754-AE39-74F8-133CEBB83E4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19756" y="500274"/>
                <a:ext cx="2181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3897785-615F-9A82-4353-06B56C8D19DB}"/>
                  </a:ext>
                </a:extLst>
              </p14:cNvPr>
              <p14:cNvContentPartPr/>
              <p14:nvPr/>
            </p14:nvContentPartPr>
            <p14:xfrm>
              <a:off x="7552716" y="466794"/>
              <a:ext cx="221400" cy="288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3897785-615F-9A82-4353-06B56C8D19D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43716" y="458154"/>
                <a:ext cx="2390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AC0E310-806A-8AA8-7325-23D49BAE3292}"/>
                  </a:ext>
                </a:extLst>
              </p14:cNvPr>
              <p14:cNvContentPartPr/>
              <p14:nvPr/>
            </p14:nvContentPartPr>
            <p14:xfrm>
              <a:off x="10664196" y="4197474"/>
              <a:ext cx="360" cy="21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AC0E310-806A-8AA8-7325-23D49BAE329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55196" y="4188834"/>
                <a:ext cx="18000" cy="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194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B15F5F-EAF0-4F57-A026-DC46E95B578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b="1" dirty="0"/>
              <a:t>Designing A Hash Function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686525D-00B8-4DB1-8495-AA96DF8372B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When designing a hash function, we try to make our hash function distribute its data all over the array. We generally use the following steps:</a:t>
            </a:r>
          </a:p>
          <a:p>
            <a:pPr lvl="1"/>
            <a:r>
              <a:rPr lang="en-US" dirty="0"/>
              <a:t>Transform our key into an integer.</a:t>
            </a:r>
          </a:p>
          <a:p>
            <a:pPr lvl="1"/>
            <a:r>
              <a:rPr lang="en-US" dirty="0"/>
              <a:t>Make our integer more widely distributed with some rules of transformation.</a:t>
            </a:r>
          </a:p>
          <a:p>
            <a:pPr lvl="1"/>
            <a:r>
              <a:rPr lang="en-US" dirty="0"/>
              <a:t>Transform the number we got in step 2 into array index.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87A69-BAAD-40E7-A9E3-82D4B881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211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BAF77824-B8E4-4C60-B1CE-76C550C5B26F}"/>
              </a:ext>
            </a:extLst>
          </p:cNvPr>
          <p:cNvSpPr/>
          <p:nvPr/>
        </p:nvSpPr>
        <p:spPr>
          <a:xfrm>
            <a:off x="4617642" y="4572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adds all data (</a:t>
            </a:r>
            <a:r>
              <a:rPr lang="en-US" i="1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DELETED</a:t>
            </a:r>
            <a:r>
              <a:rPr lang="en-US" dirty="0"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 objects are not true data so they are not added) from our original array into the new array.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FC0E0C-026D-498B-961D-B6C82451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38F01-133F-4FCC-A05D-AE5E0AA5AEF8}"/>
              </a:ext>
            </a:extLst>
          </p:cNvPr>
          <p:cNvSpPr txBox="1"/>
          <p:nvPr/>
        </p:nvSpPr>
        <p:spPr>
          <a:xfrm>
            <a:off x="152400" y="762000"/>
            <a:ext cx="8763000" cy="36625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public void rehash(){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Object[]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oldArray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= array;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array = new Object[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nextPrime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array.length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*2)];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currentSize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= 0;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occupiedSlots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= 0;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for(int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=0;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oldArray.length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;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++){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if(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oldArray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[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] != null &amp;&amp; 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oldArray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[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]!=DELETED)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   add(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oldArray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[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]);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}</a:t>
            </a:r>
            <a:endParaRPr lang="en-US" sz="36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}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19064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186189-A796-4FBC-B2C6-3EFE2BE59DF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838528" y="3810000"/>
            <a:ext cx="57912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thai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Method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remove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 first attempts to find our data. If the data is found, we replace it with a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DELETED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 object.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93A12-FB77-41DD-A960-46167BA8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17C9D-3612-41F0-824B-6D988D931FC5}"/>
              </a:ext>
            </a:extLst>
          </p:cNvPr>
          <p:cNvSpPr txBox="1"/>
          <p:nvPr/>
        </p:nvSpPr>
        <p:spPr>
          <a:xfrm>
            <a:off x="190500" y="838200"/>
            <a:ext cx="8763000" cy="2677656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public void remove(Object data){</a:t>
            </a:r>
            <a:endParaRPr lang="en-US" sz="40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int index = find(data);</a:t>
            </a:r>
            <a:endParaRPr lang="en-US" sz="40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if(index != -1 &amp;&amp; array[index]!=null){</a:t>
            </a:r>
            <a:endParaRPr lang="en-US" sz="40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array[index] = DELETED; </a:t>
            </a:r>
            <a:endParaRPr lang="en-US" sz="40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currentSize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--; </a:t>
            </a:r>
            <a:endParaRPr lang="en-US" sz="40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}</a:t>
            </a:r>
            <a:endParaRPr lang="en-US" sz="40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6703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E561E636-4EB1-4D46-A3B6-D9E6D7DB3AE1}"/>
              </a:ext>
            </a:extLst>
          </p:cNvPr>
          <p:cNvSpPr/>
          <p:nvPr/>
        </p:nvSpPr>
        <p:spPr>
          <a:xfrm>
            <a:off x="990600" y="457200"/>
            <a:ext cx="7558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Palatino Linotype" panose="0204050205050503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Separate Chaining VS Open Addressing </a:t>
            </a:r>
            <a:endParaRPr lang="en-US" sz="3200" dirty="0"/>
          </a:p>
        </p:txBody>
      </p:sp>
      <p:graphicFrame>
        <p:nvGraphicFramePr>
          <p:cNvPr id="3" name="ตาราง 2">
            <a:extLst>
              <a:ext uri="{FF2B5EF4-FFF2-40B4-BE49-F238E27FC236}">
                <a16:creationId xmlns:a16="http://schemas.microsoft.com/office/drawing/2014/main" id="{A2B56C1C-FC32-4DAB-9DD3-BEB1E8543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2183"/>
              </p:ext>
            </p:extLst>
          </p:nvPr>
        </p:nvGraphicFramePr>
        <p:xfrm>
          <a:off x="1371600" y="1905000"/>
          <a:ext cx="6400800" cy="3459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99940">
                  <a:extLst>
                    <a:ext uri="{9D8B030D-6E8A-4147-A177-3AD203B41FA5}">
                      <a16:colId xmlns:a16="http://schemas.microsoft.com/office/drawing/2014/main" val="3787212004"/>
                    </a:ext>
                  </a:extLst>
                </a:gridCol>
                <a:gridCol w="3200860">
                  <a:extLst>
                    <a:ext uri="{9D8B030D-6E8A-4147-A177-3AD203B41FA5}">
                      <a16:colId xmlns:a16="http://schemas.microsoft.com/office/drawing/2014/main" val="282810334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Separate Chaining</a:t>
                      </a:r>
                      <a:endParaRPr lang="en-US" sz="32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Open Addressing</a:t>
                      </a:r>
                      <a:endParaRPr lang="en-US" sz="32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13364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Simple add and remove.</a:t>
                      </a:r>
                      <a:endParaRPr lang="en-US" sz="3200" dirty="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More complicated add and remove.</a:t>
                      </a:r>
                      <a:endParaRPr lang="en-US" sz="32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503013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 lot of space required to store references.</a:t>
                      </a:r>
                      <a:endParaRPr lang="en-US" sz="32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Less space required, even though the load factor is small.</a:t>
                      </a:r>
                      <a:endParaRPr lang="en-US" sz="32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250506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Collisions only affect data in the same linked list.</a:t>
                      </a:r>
                      <a:endParaRPr lang="en-US" sz="32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Collisions may affect an entire table.</a:t>
                      </a:r>
                      <a:endParaRPr lang="en-US" sz="3200" dirty="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596575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7F643-B08A-466F-AEDD-BC6BA0BC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3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3FF6F1B-F7BA-4CAF-8332-C65432EE464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/>
              <a:t>Transforming our key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A2282B1-FA1A-4E31-A7A3-E8FC26357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38603"/>
            <a:ext cx="8229600" cy="4525963"/>
          </a:xfrm>
          <a:solidFill>
            <a:srgbClr val="FFFFFF"/>
          </a:solidFill>
        </p:spPr>
        <p:txBody>
          <a:bodyPr/>
          <a:lstStyle/>
          <a:p>
            <a:r>
              <a:rPr lang="en-US" dirty="0"/>
              <a:t>To transform our key into an integer, we can:</a:t>
            </a:r>
          </a:p>
          <a:p>
            <a:pPr lvl="0"/>
            <a:r>
              <a:rPr lang="en-US" dirty="0"/>
              <a:t>convert it to integer using available methods.</a:t>
            </a:r>
          </a:p>
          <a:p>
            <a:pPr lvl="0"/>
            <a:r>
              <a:rPr lang="en-US" dirty="0"/>
              <a:t>convert true to 1, false to 0.</a:t>
            </a:r>
          </a:p>
          <a:p>
            <a:pPr lvl="0"/>
            <a:r>
              <a:rPr lang="en-US" dirty="0"/>
              <a:t>convert a string or strings to its ASCII values. </a:t>
            </a:r>
          </a:p>
          <a:p>
            <a:r>
              <a:rPr lang="en-US" dirty="0"/>
              <a:t>combine integer conversions of various pieces of data into one integer.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AC96A-44C3-4E2D-AA4D-842E6799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54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ตัวแทนเนื้อหา 2">
                <a:extLst>
                  <a:ext uri="{FF2B5EF4-FFF2-40B4-BE49-F238E27FC236}">
                    <a16:creationId xmlns:a16="http://schemas.microsoft.com/office/drawing/2014/main" id="{4EA4F3AC-80F3-491C-A49B-927FFC4D30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solidFill>
                <a:srgbClr val="FFFFFF"/>
              </a:solidFill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 key “john” can be converted to “</a:t>
                </a:r>
                <a:r>
                  <a:rPr lang="en-US" dirty="0" err="1"/>
                  <a:t>j”+“o”+“h”+“n</a:t>
                </a:r>
                <a:r>
                  <a:rPr lang="en-US" dirty="0"/>
                  <a:t>” =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106+97+118+ 110 = 431 </m:t>
                    </m:r>
                  </m:oMath>
                </a14:m>
                <a:r>
                  <a:rPr lang="en-US" dirty="0"/>
                  <a:t>according to each letter’s ASCII value. </a:t>
                </a:r>
              </a:p>
              <a:p>
                <a:endParaRPr lang="en-US" dirty="0"/>
              </a:p>
              <a:p>
                <a:r>
                  <a:rPr lang="en-US" dirty="0"/>
                  <a:t>But this may cause a problem or two. </a:t>
                </a:r>
              </a:p>
              <a:p>
                <a:pPr lvl="1"/>
                <a:r>
                  <a:rPr lang="en-US" dirty="0"/>
                  <a:t>Since an ASCII value is at most 127, therefore the sum of 4 characters never exceeds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127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4 = 508</m:t>
                    </m:r>
                  </m:oMath>
                </a14:m>
                <a:r>
                  <a:rPr lang="en-US" dirty="0"/>
                  <a:t>. So, even though we may have an array of size 10000, our data will only be stored in the first 508 array slots.</a:t>
                </a:r>
              </a:p>
              <a:p>
                <a:pPr lvl="1"/>
                <a:r>
                  <a:rPr lang="en-US" dirty="0"/>
                  <a:t>“john” and “</a:t>
                </a:r>
                <a:r>
                  <a:rPr lang="en-US" dirty="0" err="1"/>
                  <a:t>hojn</a:t>
                </a:r>
                <a:r>
                  <a:rPr lang="en-US" dirty="0"/>
                  <a:t>” will be represented by the same integer value. The array slot calculated from “john” and “</a:t>
                </a:r>
                <a:r>
                  <a:rPr lang="en-US" dirty="0" err="1"/>
                  <a:t>hojn</a:t>
                </a:r>
                <a:r>
                  <a:rPr lang="en-US" dirty="0"/>
                  <a:t>” will therefore be the same.</a:t>
                </a:r>
              </a:p>
            </p:txBody>
          </p:sp>
        </mc:Choice>
        <mc:Fallback xmlns="">
          <p:sp>
            <p:nvSpPr>
              <p:cNvPr id="3" name="ตัวแทนเนื้อหา 2">
                <a:extLst>
                  <a:ext uri="{FF2B5EF4-FFF2-40B4-BE49-F238E27FC236}">
                    <a16:creationId xmlns:a16="http://schemas.microsoft.com/office/drawing/2014/main" id="{4EA4F3AC-80F3-491C-A49B-927FFC4D30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830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E2CCAD-5831-4E1F-B9ED-FCC9FF58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2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ตัวแทนเนื้อหา 2">
                <a:extLst>
                  <a:ext uri="{FF2B5EF4-FFF2-40B4-BE49-F238E27FC236}">
                    <a16:creationId xmlns:a16="http://schemas.microsoft.com/office/drawing/2014/main" id="{1FC13BC8-5D0A-4E05-A52E-B43E83ACA7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"/>
                <a:ext cx="8229600" cy="5973763"/>
              </a:xfrm>
              <a:solidFill>
                <a:srgbClr val="FFFFFF"/>
              </a:solidFill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better approach is to regard each character as a digit in a base-26 number (there are 26 characters in English alphabets so we use base-26).</a:t>
                </a:r>
              </a:p>
              <a:p>
                <a:r>
                  <a:rPr lang="en-US" dirty="0"/>
                  <a:t>Using this new approach, “john” gets converted to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106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26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+97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26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+118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26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+ 110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26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=1863056+65572+3068+110=1931806</m:t>
                    </m:r>
                  </m:oMath>
                </a14:m>
                <a:r>
                  <a:rPr lang="en-US" dirty="0"/>
                  <a:t>. This is obviously more usable with a larger array. </a:t>
                </a:r>
              </a:p>
              <a:p>
                <a:r>
                  <a:rPr lang="en-US" dirty="0"/>
                  <a:t>Also, “</a:t>
                </a:r>
                <a:r>
                  <a:rPr lang="en-US" dirty="0" err="1"/>
                  <a:t>hojn</a:t>
                </a:r>
                <a:r>
                  <a:rPr lang="en-US" dirty="0"/>
                  <a:t>” is converted to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118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26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+97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26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+106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26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+ 110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26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=2073968+65572+2756+110=2142406</m:t>
                    </m:r>
                  </m:oMath>
                </a14:m>
                <a:r>
                  <a:rPr lang="en-US" dirty="0"/>
                  <a:t>. Thus we get a different value!</a:t>
                </a:r>
              </a:p>
            </p:txBody>
          </p:sp>
        </mc:Choice>
        <mc:Fallback xmlns="">
          <p:sp>
            <p:nvSpPr>
              <p:cNvPr id="3" name="ตัวแทนเนื้อหา 2">
                <a:extLst>
                  <a:ext uri="{FF2B5EF4-FFF2-40B4-BE49-F238E27FC236}">
                    <a16:creationId xmlns:a16="http://schemas.microsoft.com/office/drawing/2014/main" id="{1FC13BC8-5D0A-4E05-A52E-B43E83ACA7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"/>
                <a:ext cx="8229600" cy="5973763"/>
              </a:xfrm>
              <a:blipFill>
                <a:blip r:embed="rId2"/>
                <a:stretch>
                  <a:fillRect l="-1481" t="-2041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D24-CFB7-45E8-93E4-3A3091A3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1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574">
            <a:extLst>
              <a:ext uri="{FF2B5EF4-FFF2-40B4-BE49-F238E27FC236}">
                <a16:creationId xmlns:a16="http://schemas.microsoft.com/office/drawing/2014/main" id="{9CAF3686-BDAA-4E99-AED6-A54CF8966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382000" cy="3505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2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</a:t>
            </a:r>
            <a:r>
              <a:rPr lang="en-US" sz="2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public static int f(String key) {</a:t>
            </a:r>
            <a:endParaRPr lang="en-US" sz="44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2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int </a:t>
            </a:r>
            <a:r>
              <a:rPr lang="en-US" sz="2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val</a:t>
            </a:r>
            <a:r>
              <a:rPr lang="en-US" sz="2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=0;</a:t>
            </a:r>
            <a:endParaRPr lang="en-US" sz="44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2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for(int </a:t>
            </a:r>
            <a:r>
              <a:rPr lang="en-US" sz="2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</a:t>
            </a:r>
            <a:r>
              <a:rPr lang="en-US" sz="2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=0; </a:t>
            </a:r>
            <a:r>
              <a:rPr lang="en-US" sz="2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</a:t>
            </a:r>
            <a:r>
              <a:rPr lang="en-US" sz="2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</a:t>
            </a:r>
            <a:r>
              <a:rPr lang="en-US" sz="2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key.length</a:t>
            </a:r>
            <a:r>
              <a:rPr lang="en-US" sz="2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();</a:t>
            </a:r>
            <a:r>
              <a:rPr lang="en-US" sz="2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</a:t>
            </a:r>
            <a:r>
              <a:rPr lang="en-US" sz="2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++)</a:t>
            </a:r>
            <a:endParaRPr lang="en-US" sz="44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2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</a:t>
            </a:r>
            <a:r>
              <a:rPr lang="en-US" sz="2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val</a:t>
            </a:r>
            <a:r>
              <a:rPr lang="en-US" sz="2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= 26*</a:t>
            </a:r>
            <a:r>
              <a:rPr lang="en-US" sz="2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val+key.charAt</a:t>
            </a:r>
            <a:r>
              <a:rPr lang="en-US" sz="2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</a:t>
            </a:r>
            <a:r>
              <a:rPr lang="en-US" sz="2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</a:t>
            </a:r>
            <a:r>
              <a:rPr lang="en-US" sz="2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);</a:t>
            </a:r>
            <a:endParaRPr lang="en-US" sz="44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2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return </a:t>
            </a:r>
            <a:r>
              <a:rPr lang="en-US" sz="2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val</a:t>
            </a:r>
            <a:r>
              <a:rPr lang="en-US" sz="2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;  </a:t>
            </a:r>
            <a:endParaRPr lang="en-US" sz="44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2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}</a:t>
            </a:r>
            <a:endParaRPr lang="en-US" sz="44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endParaRPr lang="en-US" sz="14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4AF837-B751-4DB8-B5FB-DACA0807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7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3533</Words>
  <Application>Microsoft Office PowerPoint</Application>
  <PresentationFormat>On-screen Show (4:3)</PresentationFormat>
  <Paragraphs>370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Cambria Math</vt:lpstr>
      <vt:lpstr>Courier New</vt:lpstr>
      <vt:lpstr>Palatino Linotype</vt:lpstr>
      <vt:lpstr>Times New Roman</vt:lpstr>
      <vt:lpstr>Office Theme</vt:lpstr>
      <vt:lpstr>Hash table</vt:lpstr>
      <vt:lpstr>Hash table is an array (with quick way to search for a data)</vt:lpstr>
      <vt:lpstr>PowerPoint Presentation</vt:lpstr>
      <vt:lpstr>PowerPoint Presentation</vt:lpstr>
      <vt:lpstr>Designing A Hash Function</vt:lpstr>
      <vt:lpstr>Transforming our key</vt:lpstr>
      <vt:lpstr>PowerPoint Presentation</vt:lpstr>
      <vt:lpstr>PowerPoint Presentation</vt:lpstr>
      <vt:lpstr>PowerPoint Presentation</vt:lpstr>
      <vt:lpstr>Making our integer more widely distributed</vt:lpstr>
      <vt:lpstr>Transforming our value into array index</vt:lpstr>
      <vt:lpstr>Collision</vt:lpstr>
      <vt:lpstr>PowerPoint Presentation</vt:lpstr>
      <vt:lpstr>Separate Chaining Hash Table</vt:lpstr>
      <vt:lpstr>PowerPoint Presentation</vt:lpstr>
      <vt:lpstr>PowerPoint Presentation</vt:lpstr>
      <vt:lpstr>Implementation of Separate Chaining Hash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Searching time</vt:lpstr>
      <vt:lpstr>Open Addressing Hash Table</vt:lpstr>
      <vt:lpstr>Linear Probing</vt:lpstr>
      <vt:lpstr>1, 11, 3 are inserted normally but</vt:lpstr>
      <vt:lpstr>PowerPoint Presentation</vt:lpstr>
      <vt:lpstr>Removing data can cause a problem</vt:lpstr>
      <vt:lpstr>Fixing delete issue with Lazy Deletion</vt:lpstr>
      <vt:lpstr>Linear Probing Problem</vt:lpstr>
      <vt:lpstr>Quadratic Probing</vt:lpstr>
      <vt:lpstr>Let hash(x)=x%array size and let the hash table originally store 1, 3, and 11.</vt:lpstr>
      <vt:lpstr>Another example</vt:lpstr>
      <vt:lpstr>PowerPoint Presentation</vt:lpstr>
      <vt:lpstr>Fact </vt:lpstr>
      <vt:lpstr>Double Hashing</vt:lpstr>
      <vt:lpstr>double hashing hash table with size 7, hash(x)=x%array size. Let 〖hash〗_2 (x)=3-(x%3).</vt:lpstr>
      <vt:lpstr>PowerPoint Presentation</vt:lpstr>
      <vt:lpstr>PowerPoint Presentation</vt:lpstr>
      <vt:lpstr>Implementing Open Addressing Hash Table (double hashing in this case)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</dc:title>
  <dc:creator>Vishnu Kotrajaras</dc:creator>
  <cp:lastModifiedBy>Vishnu Kotrajaras</cp:lastModifiedBy>
  <cp:revision>72</cp:revision>
  <dcterms:created xsi:type="dcterms:W3CDTF">2006-08-16T00:00:00Z</dcterms:created>
  <dcterms:modified xsi:type="dcterms:W3CDTF">2023-03-16T05:00:43Z</dcterms:modified>
</cp:coreProperties>
</file>