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4" r:id="rId17"/>
    <p:sldId id="269" r:id="rId18"/>
    <p:sldId id="271" r:id="rId19"/>
    <p:sldId id="272" r:id="rId20"/>
    <p:sldId id="273" r:id="rId21"/>
    <p:sldId id="276" r:id="rId22"/>
    <p:sldId id="278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3305" autoAdjust="0"/>
  </p:normalViewPr>
  <p:slideViewPr>
    <p:cSldViewPr snapToGrid="0">
      <p:cViewPr varScale="1">
        <p:scale>
          <a:sx n="64" d="100"/>
          <a:sy n="64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56:5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56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15379 0 24575,'0'5'0,"1"0"0,-1 0 0,1 0 0,1 0 0,2 8 0,4 15 0,9 86 0,-4 1 0,-3 121 0,-10-204 0,0-10 0,-4 40 0,3-55 0,-1 0 0,0 1 0,0-1 0,0 0 0,-1 0 0,0 0 0,0 0 0,-1-1 0,-5 8 0,-35 43 0,-95 91 0,94-95 0,31-35 0,-22 21 0,-6-1 0,15-14 0,2 0 0,-24 30 0,42-47 0,0 0 0,0 0 0,0-1 0,-14 9 0,11-8 0,0 0 0,-13 14 0,-13 22 0,30-33 0,-2 0 0,1-1 0,-1-1 0,-1 1 0,1-1 0,-1 0 0,-1-1 0,-12 7 0,-35 17 0,6-3 0,-77 29 0,78-39 0,12-6 0,0 2 0,2 1 0,0 2 0,1 1 0,-33 24 0,46-28 0,-1-1 0,0-1 0,-1-1 0,-33 11 0,31-13 0,0 2 0,0 1 0,-36 22 0,18-2 0,31-21 0,-1 0 0,-1-1 0,1-1 0,-2-1 0,1 0 0,-18 6 0,-74 13 0,68-19 0,-67 24 0,64-14 0,-1-3 0,-1-1 0,-47 8 0,-331 49 0,244-52 0,62-10 0,-488 9 0,406-20 0,-5670 2 0,5598-14 0,46 0 0,-164-14 0,-32 0 0,-57-2 0,257 11 0,-65 2 0,-448-1 0,528 20 0,-288 15 0,-257 67 0,666-74 0,-218 38 0,213-29 0,-116 41 0,95-13 0,31-11 0,69-32 0,0 1 0,0 1 0,0 0 0,1 0 0,0 1 0,-15 15 0,-41 52 0,55-62 0,2-1 0,0 1 0,1 0 0,0 0 0,1 0 0,0 1 0,1 0 0,0 0 0,1 0 0,-4 25 0,5-12 0,1 0 0,0 0 0,2 0 0,4 33 0,10 22 0,-8-52 0,4 54 0,-10-69 0,1 17 0,-3 34 0,2-64 0,0 0 0,0 0 0,0 0 0,0 0 0,0 0 0,-1 0 0,1 0 0,0 0 0,-1 0 0,1 0 0,0 0 0,-1 0 0,1 0 0,-1 0 0,1-1 0,-1 1 0,0 0 0,1 0 0,-1 0 0,0-1 0,0 1 0,-1 1 0,1-2 0,0 0 0,0 0 0,0 0 0,0 0 0,0 0 0,0 0 0,0 0 0,0 0 0,0 0 0,0-1 0,0 1 0,0 0 0,0-1 0,0 1 0,0 0 0,0-1 0,0 0 0,-1 0 0,-5-5 0,0 0 0,0 0 0,0-1 0,-6-8 0,-164-229 0,101 133 0,71 104 0,3 3 0,-1 0 0,0-1 0,0 1 0,0 0 0,-1 1 0,0-1 0,1 0 0,-1 1 0,-5-3 0,8 6 0,1 0 0,-1-1 0,1 1 0,-1 0 0,1 0 0,-1 0 0,1 0 0,-1 0 0,0 0 0,1 0 0,-1 0 0,1 0 0,-1 0 0,1 0 0,-1 1 0,0-1 0,1 0 0,-1 0 0,1 0 0,-1 1 0,1-1 0,-1 0 0,1 1 0,0-1 0,-1 0 0,1 1 0,-1-1 0,1 1 0,0-1 0,-1 0 0,1 1 0,0-1 0,-1 1 0,1-1 0,0 1 0,0 0 0,-1-1 0,1 1 0,0-1 0,0 1 0,0-1 0,0 1 0,0-1 0,0 1 0,0 0 0,0-1 0,0 2 0,1 28 0,8 6 0,3-1 0,22 51 0,-7-21 0,2 14 0,37 90 0,-49-132 0,1-1 0,34 49 0,-51-83 0,1 0 0,-1 0 0,1 0 0,-1 0 0,1 0 0,0-1 0,-1 1 0,1-1 0,0 1 0,0-1 0,0 1 0,0-1 0,1 0 0,-1 0 0,0 0 0,0-1 0,5 2 0,-4-2 0,1 0 0,-1 0 0,0-1 0,0 1 0,0-1 0,-1 0 0,1 1 0,0-1 0,0-1 0,0 1 0,-1 0 0,1-1 0,0 1 0,4-5 0,22-19 0,-1-1 0,-2-1 0,0-2 0,33-48 0,21-23 0,-20 42 0,-41 40 0,27-30 0,-45 47 0,0 0 0,0 0 0,0 0 0,0 0 0,0 0 0,0 0 0,0 0 0,0-1 0,-1 1 0,1 0 0,-1 0 0,1-1 0,-1 1 0,1-1 0,-1 1 0,0 0 0,1-1 0,-1 1 0,0-1 0,0 1 0,0 0 0,0-1 0,-1 1 0,1-1 0,0 1 0,0 0 0,-1-1 0,1 1 0,-1 0 0,-1-3 0,0 1 0,-1 0 0,0 1 0,-1-1 0,1 1 0,0 0 0,0 0 0,-1 0 0,0 1 0,1-1 0,-5 0 0,-35-11 0,0 1 0,-45-5 0,14 3 0,1 1 299,-41-10-1963,89 14-5162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5:01:0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15151 1 24575,'0'12'0,"1"1"0,1-1 0,3 13 0,3 18 0,0 36 0,-3 0 0,-12 157 0,4-210 0,-2 0 0,-1 0 0,-1 0 0,-1-1 0,-18 40 0,20-56 0,0 1 0,0-2 0,-1 1 0,0-1 0,-1 0 0,-10 9 0,-15 16 0,6-1 0,0 0 0,0-2 0,-46 39 0,-14 3 0,-71 54 0,-10-19 0,134-88 0,-2-2 0,0-1 0,-41 11 0,-109 35 0,-112 29 0,-99-14 0,354-68 0,1 3 0,-70 30 0,-4 1 0,-199 57 0,292-93 0,-36 5 0,-13 4 0,-396 145 0,441-150 0,10-3 0,-1-1 0,-1-1 0,-23 5 0,37-10 0,-44 8 0,1 1 0,-49 19 0,-167 80 0,243-100 0,-1-1 0,0-1 0,-1-1 0,-27 4 0,-47 13 0,-48 29 0,-53 16 0,126-40 0,54-20 0,0-1 0,0 0 0,-21 4 0,-10-4 0,-57 2 0,70-8 0,1 1 0,0 2 0,-1 2 0,-43 13 0,-7 9 0,-1-3 0,-141 21 0,-1-8 0,10-1 0,12-22 0,19-3 0,48-2 0,-145-8 0,144-4 0,73 2 0,-446 11 0,110 9 0,74-5 0,-16-4 0,5 0 0,-793 6 0,757-19 0,-595 2 0,782-13 0,50 2 0,-209 8 0,277 3 0,27-2 0,0-2 0,-70-16 0,-42-5 0,96 20 0,-416-22 0,347 28 0,-78-3 0,8-25 0,53 5 0,-314-11 0,-1 33 0,431 2 0,0 1 0,0 1 0,0 2 0,1 1 0,0 2 0,-32 12 0,56-19 0,0 1 0,0-1 0,1 1 0,-1 0 0,1 0 0,-1 0 0,1 1 0,1 0 0,-1 0 0,0 0 0,1 0 0,0 1 0,0 0 0,0 0 0,1 0 0,-1 0 0,1 1 0,0-1 0,1 1 0,-1 0 0,1 0 0,1-1 0,-1 2 0,1-1 0,0 0 0,0 0 0,0 11 0,5 112 0,0-37 0,-3-70 0,2 0 0,0-1 0,2 1 0,0-1 0,1 0 0,1-1 0,17 34 0,-20-46 0,-2-5 0,0 1 0,-1 0 0,1-1 0,0 1 0,-1 0 0,0 0 0,0 0 0,0 0 0,-1 0 0,1 0 0,-1 0 0,0 5 0,0-9 0,0 1 0,0-1 0,-1 0 0,1 0 0,0 0 0,0 1 0,-1-1 0,1 0 0,0 0 0,0 0 0,0 0 0,-1 0 0,1 0 0,0 1 0,-1-1 0,1 0 0,0 0 0,0 0 0,-1 0 0,1 0 0,0 0 0,0 0 0,-1 0 0,1 0 0,0 0 0,0 0 0,-1 0 0,1-1 0,0 1 0,-1 0 0,1 0 0,0 0 0,0 0 0,0 0 0,-1 0 0,1-1 0,0 1 0,0 0 0,-1 0 0,1 0 0,0-1 0,0 1 0,0 0 0,-13-12 0,-210-259 0,167 199 0,44 56 0,9 11 0,0 1 0,-1-1 0,1 1 0,-1-1 0,0 1 0,0 0 0,0 1 0,-1-1 0,-5-3 0,10 7 0,0 0 0,0 0 0,0 0 0,0 0 0,-1 0 0,1 0 0,0 0 0,0 0 0,0 0 0,0 0 0,-1 0 0,1 0 0,0 0 0,0 0 0,0 0 0,0 1 0,-1-1 0,1 0 0,0 0 0,0 0 0,0 0 0,0 0 0,0 0 0,-1 0 0,1 0 0,0 1 0,0-1 0,0 0 0,0 0 0,0 0 0,0 0 0,0 0 0,0 1 0,0-1 0,-1 0 0,1 0 0,0 0 0,0 0 0,0 0 0,0 1 0,0-1 0,0 0 0,0 0 0,0 0 0,0 0 0,0 1 0,0-1 0,0 0 0,0 0 0,0 0 0,1 0 0,-1 1 0,0-1 0,0 0 0,0 0 0,0 0 0,0 0 0,0 1 0,0-1 0,0 0 0,1 0 0,3 14 0,1-1 0,0 1 0,1-1 0,14 22 0,-6-10 0,76 115 0,-6-11 0,-44-38 0,-39-91 0,-1 1 0,0 0 0,0-1 0,1 1 0,-1 0 0,1-1 0,-1 1 0,0-1 0,1 1 0,-1-1 0,1 1 0,-1-1 0,1 1 0,0-1 0,-1 1 0,1-1 0,0 1 0,0-1 0,-1 0 0,0 0 0,1 0 0,-1-1 0,0 1 0,1 0 0,-1 0 0,0 0 0,1 0 0,-1 0 0,0-1 0,0 1 0,1 0 0,-1 0 0,0 0 0,0-1 0,1 1 0,-1 0 0,0 0 0,0-1 0,0 1 0,1 0 0,-1-1 0,0 1 0,0 0 0,0-1 0,9-31 0,-7 20 0,2 0 0,1-1 0,1 1 0,0 0 0,0 0 0,1 1 0,16-20 0,60-57 0,-36 41 0,-6 9 0,10-10 0,-46 43 0,-1-1 0,0 1 0,0-1 0,0 1 0,-1-1 0,0 0 0,5-13 0,-8 18 0,0 0 0,1 0 0,-1 0 0,0 0 0,0 0 0,0 0 0,0 0 0,1 0 0,-1 0 0,-1 0 0,1 0 0,0 0 0,0 0 0,0 0 0,0 0 0,-1 0 0,1 0 0,-1 0 0,1 0 0,0 0 0,-1 0 0,0 1 0,1-1 0,-1 0 0,1 0 0,-1 0 0,0 1 0,0-1 0,1 0 0,-1 1 0,0-1 0,-1 0 0,-2-1 0,0 0 0,0 1 0,0 0 0,0 0 0,0 0 0,0 0 0,-5 0 0,-17 0 0,1 0 0,0 2 0,-40 6 0,-79 20 0,89-15 0,-375 66-1365,383-71-5461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5:01:5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1130 0 24575,'1'1'0,"0"-1"0,1 1 0,-1-1 0,0 1 0,0-1 0,0 1 0,0 0 0,1-1 0,-1 1 0,0 0 0,0 0 0,-1 0 0,1 0 0,0 0 0,0 0 0,0 0 0,-1 0 0,1 0 0,0 1 0,0 1 0,12 28 0,-11-27 0,3 15 0,0 0 0,-1 0 0,-1 1 0,1 20 0,6 37 0,2-25 0,-1-3 0,-2 0 0,3 62 0,-10 357 0,-4-230 0,2-231 0,0 14 0,-4 37 0,2-49 0,0-1 0,0 0 0,-1 0 0,0 0 0,0 0 0,-1 0 0,-7 11 0,-72 125 0,31-51 0,33-60 0,-87 142 0,75-129 0,-62 71 0,63-85 0,2 0 0,1 2 0,1 1 0,-33 63 0,-60 106 0,75-135 0,29-43 0,1 1 0,2 0 0,0 1 0,2 0 0,1 0 0,-5 31 0,5-10 0,3 0 0,0 92 0,4-98 0,-9 57 0,-2 20 0,11 61 0,2-180 0,0 0 0,0 1 0,0-1 0,0 0 0,0 0 0,0 0 0,0 1 0,0-1 0,-1 0 0,1 0 0,-1 0 0,1 0 0,-1 0 0,1 0 0,-1 0 0,1 0 0,-1 0 0,0 0 0,0 0 0,1 0 0,-1 0 0,0 0 0,0-1 0,0 1 0,0 0 0,0 0 0,0-1 0,0 1 0,0-1 0,0 1 0,0-1 0,-1 0 0,1 1 0,0-1 0,0 0 0,0 0 0,0 0 0,-1 0 0,1 0 0,0 0 0,0 0 0,0 0 0,-1 0 0,1-1 0,0 1 0,0 0 0,-2-1 0,-6-3 0,0 0 0,1 0 0,-1 0 0,-14-11 0,-9-10 0,0-2 0,3-1 0,0-1 0,-35-46 0,-3-2 0,63 73 0,3 7 0,8 17 0,18 34 0,-22-47 0,28 61 0,51 101 0,-62-132 0,2-1 0,38 48 0,-58-81 0,1 0 0,-1-1 0,0 1 0,1-1 0,0 0 0,-1 0 0,1 0 0,0 0 0,0 0 0,0-1 0,0 1 0,0-1 0,0 0 0,1 0 0,-1 0 0,0 0 0,1 0 0,-1-1 0,7 1 0,0-2 0,0-1 0,0 0 0,0 0 0,-1-1 0,14-5 0,21-8 0,-2-3 0,0-1 0,-1-2 0,-1-1 0,-1-3 0,36-30 0,-66 49 0,-1-1 0,0 0 0,0 0 0,11-16 0,-18 22 0,1-1 0,-1 1 0,0-1 0,1 1 0,-1-1 0,0 0 0,-1 1 0,1-1 0,0 0 0,-1 1 0,1-4 0,-2 4 0,1 1 0,0-1 0,0 1 0,-1-1 0,1 1 0,0-1 0,-1 1 0,0-1 0,1 1 0,-1-1 0,0 1 0,0 0 0,0 0 0,0-1 0,0 1 0,0 0 0,0 0 0,0 0 0,0 0 0,0 0 0,-2-1 0,-11-5 0,0 0 0,-1 0 0,0 2 0,0 0 0,-27-5 0,9 1 0,-418-85 0,407 86-1365,10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5:09:0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1044 0 24575,'-17'323'0,"13"-284"0,2-1 0,-3 0 0,-1 0 0,-1-1 0,-24 67 0,16-63 0,10-27 0,0 1 0,-1-1 0,-1-1 0,0 1 0,0-1 0,-19 23 0,4-12 0,2 1 0,0 1 0,-15 28 0,27-43 0,0 0 0,-1 0 0,0-1 0,-1 0 0,0-1 0,0 0 0,-15 9 0,9-6 0,0 1 0,-18 19 0,-41 38 0,53-52 0,1 1 0,-28 34 0,11-6 0,-83 76 0,108-109 0,0 1 0,1 1 0,1 0 0,1 0 0,0 1 0,-8 19 0,-3 5 0,17-34 0,-66 133 0,64-123 0,0 0 0,1 0 0,0 1 0,2 0 0,0-1 0,-1 31 0,7 395 0,-2-409 0,2 1 0,1-1 0,10 42 0,38 98 0,-6 1 0,-14-45 0,38 149 0,-66-261 0,2 4 0,12 28 0,-10-30 0,-1 1 0,5 20 0,40 145 0,-26-103 0,-16-57 0,-8-20 0,1-1 0,-1 1 0,-1 0 0,1 0 0,0 6 0,-2-11 0,0-1 0,0 1 0,0-1 0,0 1 0,0 0 0,0-1 0,0 1 0,0-1 0,0 1 0,0-1 0,-1 1 0,1-1 0,0 1 0,0-1 0,-1 1 0,1-1 0,0 1 0,0-1 0,-1 1 0,1-1 0,-1 0 0,1 1 0,0-1 0,-1 0 0,1 1 0,-1-1 0,1 0 0,-1 1 0,1-1 0,-1 0 0,1 0 0,-1 0 0,1 0 0,-1 1 0,0-1 0,-23-1 0,8-2 0,-1-2 0,1 0 0,0 0 0,0-2 0,-17-9 0,-76-47 0,95 55 0,-89-64 0,69 47 0,64 63 0,330 349 0,-341-364 0,19 30 0,-23-30 0,20 22 0,-34-44 0,-1-1 0,1 1 0,-1 0 0,1-1 0,-1 1 0,1 0 0,0-1 0,-1 1 0,1-1 0,0 1 0,-1-1 0,1 0 0,0 1 0,0-1 0,0 0 0,-1 1 0,1-1 0,0 0 0,0 0 0,0 0 0,-1 0 0,1 0 0,0 0 0,0 0 0,0 0 0,0 0 0,0 0 0,-1 0 0,1 0 0,0-1 0,0 1 0,0 0 0,-1-1 0,1 1 0,0 0 0,0-1 0,-1 1 0,1-1 0,0 1 0,-1-1 0,1 0 0,-1 1 0,1-1 0,0 0 0,4-5 0,-1 0 0,0-1 0,-1 1 0,5-10 0,-2 3 0,14-23 0,2 0 0,2 1 0,1 2 0,1 0 0,2 2 0,54-47 0,-70 63 0,-11 14 0,-1 1 0,0 0 0,0 0 0,0-1 0,0 1 0,0 0 0,0-1 0,0 1 0,0 0 0,0-1 0,0 1 0,0 0 0,0 0 0,0-1 0,-1 1 0,1 0 0,0-1 0,0 1 0,0 0 0,0 0 0,0-1 0,-1 1 0,1 0 0,0 0 0,0-1 0,0 1 0,-1 0 0,1 0 0,0 0 0,0-1 0,-1 1 0,-2-1 0,-1 0 0,0 0 0,1 0 0,-1 0 0,1 1 0,-1-1 0,-6 1 0,-504 15 197,261 0-1759,187-12-5264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16D5-5767-4DE3-B811-5116F6A84BF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219AD-B178-4449-95AA-3BC829E7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data comes in at the end of the sequence. 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outer for loop is only done </a:t>
            </a:r>
            <a:r>
              <a:rPr lang="en-US" dirty="0" err="1"/>
              <a:t>MaxDigit</a:t>
            </a:r>
            <a:r>
              <a:rPr lang="en-US" dirty="0"/>
              <a:t> number of times. This number is generally small so it does not dominate the</a:t>
            </a:r>
            <a:r>
              <a:rPr lang="en-US" baseline="0" dirty="0"/>
              <a:t> growth rate. </a:t>
            </a:r>
          </a:p>
          <a:p>
            <a:endParaRPr lang="en-US" baseline="0" dirty="0"/>
          </a:p>
          <a:p>
            <a:r>
              <a:rPr lang="en-US" baseline="0" dirty="0"/>
              <a:t>Method </a:t>
            </a:r>
            <a:r>
              <a:rPr lang="en-US" i="1" baseline="0" dirty="0" err="1"/>
              <a:t>getKthDigit</a:t>
            </a:r>
            <a:r>
              <a:rPr lang="en-US" baseline="0" dirty="0"/>
              <a:t> also works mainly on small value of k, so its runtime can be regarded as constant. </a:t>
            </a:r>
          </a:p>
          <a:p>
            <a:r>
              <a:rPr lang="en-US" baseline="0" dirty="0"/>
              <a:t>Method </a:t>
            </a:r>
            <a:r>
              <a:rPr lang="en-US" i="1" baseline="0" dirty="0" err="1"/>
              <a:t>insertLast</a:t>
            </a:r>
            <a:r>
              <a:rPr lang="en-US" baseline="0" dirty="0"/>
              <a:t>  only takes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 since we use a linked list here. 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Therefore the first inner for loop only consumes time for the loop itself. Thus it has growth rate =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𝛩(n). Where n is the number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data.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the second inner for loop: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1200" baseline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removeFIrst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only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𝛩(1).  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The most times the while loop gets run is when all data are in one queue. Thus it takes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to run.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the second inner for loop itself runs only 10 times, so we can regard its growth rate to be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𝛩(1). 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Thus, the growth rate is dominated by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the first inner for loop and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of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while loop that follows. Therefore the growth rate of the whole sort operation is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+𝛩(n) =𝛩(n). 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data goes out at the beginning of the sequence.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</a:t>
            </a:r>
            <a:r>
              <a:rPr lang="en-US" baseline="0" dirty="0"/>
              <a:t> the first position movable (by index) prevents us from having to shift array contents after the first data is removed.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performs in constant time because the loop of </a:t>
            </a:r>
            <a:r>
              <a:rPr lang="en-US" baseline="0" dirty="0" err="1"/>
              <a:t>findKth</a:t>
            </a:r>
            <a:r>
              <a:rPr lang="en-US" baseline="0" dirty="0"/>
              <a:t> is always entered only once.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36BD-AD90-4390-A60E-FE182607946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867C-929D-4493-82D6-8ABE2884232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80D8-3D31-4849-8AB6-E2B27E08F25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C1F-6332-4FDB-A078-1CF4AB3C033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69A-5AB4-4635-B4AE-2012CDEE0E8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533-7C28-4D8A-AEA8-C7EF1EB9BD65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D4DB-3067-460A-A88C-D1AE9BDDE3E7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CE28-CC47-4F3B-AF97-51A7EAD02A5C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6269-5062-4E81-8DA2-B87E84F8D41E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14BB-AFB9-4458-BAF4-2F27324F110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BB23-3F3C-4D75-AD0E-9EC71E3FB16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341B-2353-4C7A-9B10-22405EA5932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Queue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Vishnu Kotrajaras,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A908-FF1E-4E37-ADA7-05EDA89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627632" y="1062704"/>
            <a:ext cx="9582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4626864" y="365760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F9ED9-A86D-431E-9818-4F0D86D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46304" y="832764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%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3158408" y="4022271"/>
            <a:ext cx="5048250" cy="830997"/>
            <a:chOff x="3158408" y="4022271"/>
            <a:chExt cx="5048250" cy="830997"/>
          </a:xfrm>
        </p:grpSpPr>
        <p:sp>
          <p:nvSpPr>
            <p:cNvPr id="5" name="กล่องข้อความ 4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9" name="กล่องข้อความ 8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1810512" y="4735222"/>
            <a:ext cx="10222992" cy="1677188"/>
            <a:chOff x="1810512" y="4735222"/>
            <a:chExt cx="10222992" cy="1677188"/>
          </a:xfrm>
        </p:grpSpPr>
        <p:sp>
          <p:nvSpPr>
            <p:cNvPr id="10" name="กล่องข้อความ 9"/>
            <p:cNvSpPr txBox="1"/>
            <p:nvPr/>
          </p:nvSpPr>
          <p:spPr>
            <a:xfrm>
              <a:off x="1810512" y="5212081"/>
              <a:ext cx="10222992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If front =3, size =4, the last data is at index 3+4-1 = 6.  But we have to apply the mod so that the index wraps around the array. Therefore the index of the last data is 6%5 = 1 .  </a:t>
              </a:r>
            </a:p>
          </p:txBody>
        </p:sp>
        <p:sp>
          <p:nvSpPr>
            <p:cNvPr id="11" name="ลูกศรลง 10"/>
            <p:cNvSpPr/>
            <p:nvPr/>
          </p:nvSpPr>
          <p:spPr>
            <a:xfrm flipV="1">
              <a:off x="4416048" y="4735222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สี่เหลี่ยมผืนผ้ามุมมน 13"/>
          <p:cNvSpPr/>
          <p:nvPr/>
        </p:nvSpPr>
        <p:spPr>
          <a:xfrm>
            <a:off x="8705088" y="300618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8E1819-44E4-4949-AD42-3304725D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579120" y="121035"/>
            <a:ext cx="11612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frontItem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frontItem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3194984" y="4333167"/>
            <a:ext cx="5048250" cy="830997"/>
            <a:chOff x="3158408" y="4022271"/>
            <a:chExt cx="5048250" cy="830997"/>
          </a:xfrm>
        </p:grpSpPr>
        <p:sp>
          <p:nvSpPr>
            <p:cNvPr id="5" name="กล่องข้อความ 4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9" name="กล่องข้อความ 8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6" name="กลุ่ม 15"/>
          <p:cNvGrpSpPr/>
          <p:nvPr/>
        </p:nvGrpSpPr>
        <p:grpSpPr>
          <a:xfrm>
            <a:off x="5873033" y="3519763"/>
            <a:ext cx="3730752" cy="1000931"/>
            <a:chOff x="5873033" y="3519763"/>
            <a:chExt cx="3730752" cy="1000931"/>
          </a:xfrm>
        </p:grpSpPr>
        <p:sp>
          <p:nvSpPr>
            <p:cNvPr id="11" name="กล่องข้อความ 10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2" name="ลูกศรลง 11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กลุ่ม 16"/>
          <p:cNvGrpSpPr/>
          <p:nvPr/>
        </p:nvGrpSpPr>
        <p:grpSpPr>
          <a:xfrm>
            <a:off x="3194984" y="1363369"/>
            <a:ext cx="6638645" cy="2618058"/>
            <a:chOff x="3194984" y="1363369"/>
            <a:chExt cx="6638645" cy="2618058"/>
          </a:xfrm>
        </p:grpSpPr>
        <p:sp>
          <p:nvSpPr>
            <p:cNvPr id="14" name="ลูกศรขวา 13"/>
            <p:cNvSpPr/>
            <p:nvPr/>
          </p:nvSpPr>
          <p:spPr>
            <a:xfrm flipH="1">
              <a:off x="3194984" y="1363369"/>
              <a:ext cx="883920" cy="651421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8449310" y="3519762"/>
              <a:ext cx="1384319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size == 3</a:t>
              </a:r>
            </a:p>
          </p:txBody>
        </p:sp>
      </p:grpSp>
      <p:grpSp>
        <p:nvGrpSpPr>
          <p:cNvPr id="20" name="กลุ่ม 19"/>
          <p:cNvGrpSpPr/>
          <p:nvPr/>
        </p:nvGrpSpPr>
        <p:grpSpPr>
          <a:xfrm>
            <a:off x="7985623" y="2193152"/>
            <a:ext cx="3807026" cy="3201844"/>
            <a:chOff x="7985623" y="2193152"/>
            <a:chExt cx="3807026" cy="3201844"/>
          </a:xfrm>
        </p:grpSpPr>
        <p:sp>
          <p:nvSpPr>
            <p:cNvPr id="13" name="กล่องข้อความ 12"/>
            <p:cNvSpPr txBox="1"/>
            <p:nvPr/>
          </p:nvSpPr>
          <p:spPr>
            <a:xfrm>
              <a:off x="9149570" y="4933331"/>
              <a:ext cx="2643079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frontItem</a:t>
              </a:r>
              <a:r>
                <a:rPr lang="en-US" sz="2400" b="1" dirty="0"/>
                <a:t> == 9</a:t>
              </a:r>
            </a:p>
          </p:txBody>
        </p:sp>
        <p:sp>
          <p:nvSpPr>
            <p:cNvPr id="18" name="ลูกศรขวา 17"/>
            <p:cNvSpPr/>
            <p:nvPr/>
          </p:nvSpPr>
          <p:spPr>
            <a:xfrm flipH="1">
              <a:off x="7985623" y="2193152"/>
              <a:ext cx="927373" cy="484632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ลูกศรลง 21"/>
          <p:cNvSpPr/>
          <p:nvPr/>
        </p:nvSpPr>
        <p:spPr>
          <a:xfrm>
            <a:off x="7432453" y="3867599"/>
            <a:ext cx="599098" cy="711285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ลูกศรขวา 22"/>
          <p:cNvSpPr/>
          <p:nvPr/>
        </p:nvSpPr>
        <p:spPr>
          <a:xfrm flipH="1">
            <a:off x="9021808" y="2724879"/>
            <a:ext cx="906336" cy="553069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179311" y="457278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82CA7A-D840-49E4-A1E7-8CF29B9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83870" y="697596"/>
            <a:ext cx="115338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1218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13148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615078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51411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1604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grpSp>
        <p:nvGrpSpPr>
          <p:cNvPr id="11" name="กลุ่ม 10"/>
          <p:cNvGrpSpPr/>
          <p:nvPr/>
        </p:nvGrpSpPr>
        <p:grpSpPr>
          <a:xfrm>
            <a:off x="5799881" y="2934547"/>
            <a:ext cx="3730752" cy="1000931"/>
            <a:chOff x="5873033" y="3519763"/>
            <a:chExt cx="3730752" cy="1000931"/>
          </a:xfrm>
        </p:grpSpPr>
        <p:sp>
          <p:nvSpPr>
            <p:cNvPr id="12" name="กล่องข้อความ 11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3" name="ลูกศรลง 12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กล่องข้อความ 13"/>
          <p:cNvSpPr txBox="1"/>
          <p:nvPr/>
        </p:nvSpPr>
        <p:spPr>
          <a:xfrm>
            <a:off x="5141131" y="3747950"/>
            <a:ext cx="1009650" cy="83099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77</a:t>
            </a: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160432" y="466763"/>
            <a:ext cx="476707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Let our data be 77 for this example!</a:t>
            </a:r>
          </a:p>
        </p:txBody>
      </p:sp>
      <p:sp>
        <p:nvSpPr>
          <p:cNvPr id="17" name="ลูกศรลง 16"/>
          <p:cNvSpPr/>
          <p:nvPr/>
        </p:nvSpPr>
        <p:spPr>
          <a:xfrm flipV="1">
            <a:off x="4312977" y="4412204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4312978" y="4932149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9" name="สี่เหลี่ยมผืนผ้ามุมมน 18"/>
          <p:cNvSpPr/>
          <p:nvPr/>
        </p:nvSpPr>
        <p:spPr>
          <a:xfrm>
            <a:off x="6380625" y="4951646"/>
            <a:ext cx="5537067" cy="16137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 </a:t>
            </a:r>
            <a:r>
              <a:rPr lang="en-US" sz="32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because of possible array resize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70D3D-8B9B-4A11-A826-DF6DBEF8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493776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2300" b="1" dirty="0">
                <a:solidFill>
                  <a:srgbClr val="3F7F5F"/>
                </a:solidFill>
                <a:latin typeface="Consolas" panose="020B0609020204030204" pitchFamily="49" charset="0"/>
              </a:rPr>
              <a:t>// resize array to twice the original size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* 2];</a:t>
            </a:r>
          </a:p>
          <a:p>
            <a:endParaRPr lang="en-US" sz="2300" dirty="0"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	//cannot use </a:t>
            </a:r>
            <a:r>
              <a:rPr lang="en-US" sz="2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arraycopy</a:t>
            </a:r>
            <a:r>
              <a:rPr lang="en-US" sz="2300" u="sng" dirty="0">
                <a:solidFill>
                  <a:srgbClr val="3F7F5F"/>
                </a:solidFill>
                <a:latin typeface="Consolas" panose="020B0609020204030204" pitchFamily="49" charset="0"/>
              </a:rPr>
              <a:t> because we have to go round the array</a:t>
            </a:r>
          </a:p>
          <a:p>
            <a:r>
              <a:rPr lang="nn-NO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3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dirty="0"/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676656" y="1517904"/>
            <a:ext cx="10277856" cy="157276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CAB12-3038-4FD1-88BE-DD88B6C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14</a:t>
            </a:fld>
            <a:endParaRPr lang="en-US"/>
          </a:p>
        </p:txBody>
      </p:sp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0DC4B59C-8E79-FCD0-2BE5-1C06073132C0}"/>
              </a:ext>
            </a:extLst>
          </p:cNvPr>
          <p:cNvSpPr txBox="1"/>
          <p:nvPr/>
        </p:nvSpPr>
        <p:spPr>
          <a:xfrm>
            <a:off x="3310675" y="3579802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6" name="กล่องข้อความ 6">
            <a:extLst>
              <a:ext uri="{FF2B5EF4-FFF2-40B4-BE49-F238E27FC236}">
                <a16:creationId xmlns:a16="http://schemas.microsoft.com/office/drawing/2014/main" id="{CED22750-D9C7-00EE-44C0-510266BFA380}"/>
              </a:ext>
            </a:extLst>
          </p:cNvPr>
          <p:cNvSpPr txBox="1"/>
          <p:nvPr/>
        </p:nvSpPr>
        <p:spPr>
          <a:xfrm>
            <a:off x="4320325" y="3579802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7" name="กล่องข้อความ 7">
            <a:extLst>
              <a:ext uri="{FF2B5EF4-FFF2-40B4-BE49-F238E27FC236}">
                <a16:creationId xmlns:a16="http://schemas.microsoft.com/office/drawing/2014/main" id="{F1065020-3FCA-52DE-1C7F-E78FEF29BE2F}"/>
              </a:ext>
            </a:extLst>
          </p:cNvPr>
          <p:cNvSpPr txBox="1"/>
          <p:nvPr/>
        </p:nvSpPr>
        <p:spPr>
          <a:xfrm>
            <a:off x="6339625" y="3579802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8" name="กล่องข้อความ 8">
            <a:extLst>
              <a:ext uri="{FF2B5EF4-FFF2-40B4-BE49-F238E27FC236}">
                <a16:creationId xmlns:a16="http://schemas.microsoft.com/office/drawing/2014/main" id="{9942210F-A29C-FABD-BB12-AB2A0E1230F9}"/>
              </a:ext>
            </a:extLst>
          </p:cNvPr>
          <p:cNvSpPr txBox="1"/>
          <p:nvPr/>
        </p:nvSpPr>
        <p:spPr>
          <a:xfrm>
            <a:off x="5329975" y="3579802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9" name="กล่องข้อความ 9">
            <a:extLst>
              <a:ext uri="{FF2B5EF4-FFF2-40B4-BE49-F238E27FC236}">
                <a16:creationId xmlns:a16="http://schemas.microsoft.com/office/drawing/2014/main" id="{51760383-49D6-52BF-21A2-BD2F9E8BFFA3}"/>
              </a:ext>
            </a:extLst>
          </p:cNvPr>
          <p:cNvSpPr txBox="1"/>
          <p:nvPr/>
        </p:nvSpPr>
        <p:spPr>
          <a:xfrm>
            <a:off x="7349275" y="3579802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grpSp>
        <p:nvGrpSpPr>
          <p:cNvPr id="10" name="กลุ่ม 10">
            <a:extLst>
              <a:ext uri="{FF2B5EF4-FFF2-40B4-BE49-F238E27FC236}">
                <a16:creationId xmlns:a16="http://schemas.microsoft.com/office/drawing/2014/main" id="{6E9C36C8-FBD0-6F94-2846-867586A55E7D}"/>
              </a:ext>
            </a:extLst>
          </p:cNvPr>
          <p:cNvGrpSpPr/>
          <p:nvPr/>
        </p:nvGrpSpPr>
        <p:grpSpPr>
          <a:xfrm>
            <a:off x="5988724" y="2766398"/>
            <a:ext cx="3730752" cy="1000931"/>
            <a:chOff x="5873033" y="3519763"/>
            <a:chExt cx="3730752" cy="1000931"/>
          </a:xfrm>
        </p:grpSpPr>
        <p:sp>
          <p:nvSpPr>
            <p:cNvPr id="11" name="กล่องข้อความ 11">
              <a:extLst>
                <a:ext uri="{FF2B5EF4-FFF2-40B4-BE49-F238E27FC236}">
                  <a16:creationId xmlns:a16="http://schemas.microsoft.com/office/drawing/2014/main" id="{CAAF03BF-155A-CA9C-27AF-3A2CE0E06E3F}"/>
                </a:ext>
              </a:extLst>
            </p:cNvPr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2" name="ลูกศรลง 12">
              <a:extLst>
                <a:ext uri="{FF2B5EF4-FFF2-40B4-BE49-F238E27FC236}">
                  <a16:creationId xmlns:a16="http://schemas.microsoft.com/office/drawing/2014/main" id="{9DF11336-B895-3225-D6C0-4681FD7D3311}"/>
                </a:ext>
              </a:extLst>
            </p:cNvPr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ลูกศรลง 16">
            <a:extLst>
              <a:ext uri="{FF2B5EF4-FFF2-40B4-BE49-F238E27FC236}">
                <a16:creationId xmlns:a16="http://schemas.microsoft.com/office/drawing/2014/main" id="{E4BDEE7F-2978-1FA0-A1A1-ACCAE40048DE}"/>
              </a:ext>
            </a:extLst>
          </p:cNvPr>
          <p:cNvSpPr/>
          <p:nvPr/>
        </p:nvSpPr>
        <p:spPr>
          <a:xfrm flipV="1">
            <a:off x="4501820" y="4244055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7">
            <a:extLst>
              <a:ext uri="{FF2B5EF4-FFF2-40B4-BE49-F238E27FC236}">
                <a16:creationId xmlns:a16="http://schemas.microsoft.com/office/drawing/2014/main" id="{D041A05C-6A57-FB84-DC99-4FD36E5957CC}"/>
              </a:ext>
            </a:extLst>
          </p:cNvPr>
          <p:cNvSpPr txBox="1"/>
          <p:nvPr/>
        </p:nvSpPr>
        <p:spPr>
          <a:xfrm>
            <a:off x="4501821" y="4764000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12330C-A1FD-0244-2752-CF888E6FDEE4}"/>
              </a:ext>
            </a:extLst>
          </p:cNvPr>
          <p:cNvGrpSpPr/>
          <p:nvPr/>
        </p:nvGrpSpPr>
        <p:grpSpPr>
          <a:xfrm>
            <a:off x="924853" y="5532364"/>
            <a:ext cx="4038600" cy="830997"/>
            <a:chOff x="924853" y="5532364"/>
            <a:chExt cx="4038600" cy="830997"/>
          </a:xfrm>
        </p:grpSpPr>
        <p:sp>
          <p:nvSpPr>
            <p:cNvPr id="16" name="กล่องข้อความ 5">
              <a:extLst>
                <a:ext uri="{FF2B5EF4-FFF2-40B4-BE49-F238E27FC236}">
                  <a16:creationId xmlns:a16="http://schemas.microsoft.com/office/drawing/2014/main" id="{3FB8D082-9146-162A-1047-0FA24C3C9C3B}"/>
                </a:ext>
              </a:extLst>
            </p:cNvPr>
            <p:cNvSpPr txBox="1"/>
            <p:nvPr/>
          </p:nvSpPr>
          <p:spPr>
            <a:xfrm>
              <a:off x="924853" y="5532364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0</a:t>
              </a:r>
            </a:p>
          </p:txBody>
        </p:sp>
        <p:sp>
          <p:nvSpPr>
            <p:cNvPr id="17" name="กล่องข้อความ 6">
              <a:extLst>
                <a:ext uri="{FF2B5EF4-FFF2-40B4-BE49-F238E27FC236}">
                  <a16:creationId xmlns:a16="http://schemas.microsoft.com/office/drawing/2014/main" id="{89A767EA-270A-DFDE-F3A9-BEF2378C73D2}"/>
                </a:ext>
              </a:extLst>
            </p:cNvPr>
            <p:cNvSpPr txBox="1"/>
            <p:nvPr/>
          </p:nvSpPr>
          <p:spPr>
            <a:xfrm>
              <a:off x="1934503" y="5532364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0</a:t>
              </a:r>
            </a:p>
          </p:txBody>
        </p:sp>
        <p:sp>
          <p:nvSpPr>
            <p:cNvPr id="18" name="กล่องข้อความ 7">
              <a:extLst>
                <a:ext uri="{FF2B5EF4-FFF2-40B4-BE49-F238E27FC236}">
                  <a16:creationId xmlns:a16="http://schemas.microsoft.com/office/drawing/2014/main" id="{04808932-D532-EE12-380A-C0B63765E2DB}"/>
                </a:ext>
              </a:extLst>
            </p:cNvPr>
            <p:cNvSpPr txBox="1"/>
            <p:nvPr/>
          </p:nvSpPr>
          <p:spPr>
            <a:xfrm>
              <a:off x="3953803" y="5532364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0</a:t>
              </a:r>
            </a:p>
          </p:txBody>
        </p:sp>
        <p:sp>
          <p:nvSpPr>
            <p:cNvPr id="19" name="กล่องข้อความ 8">
              <a:extLst>
                <a:ext uri="{FF2B5EF4-FFF2-40B4-BE49-F238E27FC236}">
                  <a16:creationId xmlns:a16="http://schemas.microsoft.com/office/drawing/2014/main" id="{F701257D-C2FD-8033-A8E9-3177BC2235EC}"/>
                </a:ext>
              </a:extLst>
            </p:cNvPr>
            <p:cNvSpPr txBox="1"/>
            <p:nvPr/>
          </p:nvSpPr>
          <p:spPr>
            <a:xfrm>
              <a:off x="2944153" y="5532364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0</a:t>
              </a:r>
            </a:p>
          </p:txBody>
        </p:sp>
      </p:grpSp>
      <p:sp>
        <p:nvSpPr>
          <p:cNvPr id="20" name="กล่องข้อความ 9">
            <a:extLst>
              <a:ext uri="{FF2B5EF4-FFF2-40B4-BE49-F238E27FC236}">
                <a16:creationId xmlns:a16="http://schemas.microsoft.com/office/drawing/2014/main" id="{82C603D1-9F28-5125-47C9-F2A631A26B4D}"/>
              </a:ext>
            </a:extLst>
          </p:cNvPr>
          <p:cNvSpPr txBox="1"/>
          <p:nvPr/>
        </p:nvSpPr>
        <p:spPr>
          <a:xfrm>
            <a:off x="4963453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1" name="กล่องข้อความ 5">
            <a:extLst>
              <a:ext uri="{FF2B5EF4-FFF2-40B4-BE49-F238E27FC236}">
                <a16:creationId xmlns:a16="http://schemas.microsoft.com/office/drawing/2014/main" id="{40BCE4AD-47F2-5E7B-3E80-B90593C9DAA5}"/>
              </a:ext>
            </a:extLst>
          </p:cNvPr>
          <p:cNvSpPr txBox="1"/>
          <p:nvPr/>
        </p:nvSpPr>
        <p:spPr>
          <a:xfrm>
            <a:off x="5982812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2" name="กล่องข้อความ 6">
            <a:extLst>
              <a:ext uri="{FF2B5EF4-FFF2-40B4-BE49-F238E27FC236}">
                <a16:creationId xmlns:a16="http://schemas.microsoft.com/office/drawing/2014/main" id="{C781D106-E75D-D7BC-1DE4-9E336E00AC5A}"/>
              </a:ext>
            </a:extLst>
          </p:cNvPr>
          <p:cNvSpPr txBox="1"/>
          <p:nvPr/>
        </p:nvSpPr>
        <p:spPr>
          <a:xfrm>
            <a:off x="6992462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3" name="กล่องข้อความ 7">
            <a:extLst>
              <a:ext uri="{FF2B5EF4-FFF2-40B4-BE49-F238E27FC236}">
                <a16:creationId xmlns:a16="http://schemas.microsoft.com/office/drawing/2014/main" id="{664B2D20-A041-38DB-B707-0499441EBE15}"/>
              </a:ext>
            </a:extLst>
          </p:cNvPr>
          <p:cNvSpPr txBox="1"/>
          <p:nvPr/>
        </p:nvSpPr>
        <p:spPr>
          <a:xfrm>
            <a:off x="9011762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4" name="กล่องข้อความ 8">
            <a:extLst>
              <a:ext uri="{FF2B5EF4-FFF2-40B4-BE49-F238E27FC236}">
                <a16:creationId xmlns:a16="http://schemas.microsoft.com/office/drawing/2014/main" id="{6E625130-337E-8492-674C-81277F206F33}"/>
              </a:ext>
            </a:extLst>
          </p:cNvPr>
          <p:cNvSpPr txBox="1"/>
          <p:nvPr/>
        </p:nvSpPr>
        <p:spPr>
          <a:xfrm>
            <a:off x="8002112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5" name="กล่องข้อความ 9">
            <a:extLst>
              <a:ext uri="{FF2B5EF4-FFF2-40B4-BE49-F238E27FC236}">
                <a16:creationId xmlns:a16="http://schemas.microsoft.com/office/drawing/2014/main" id="{A5C990C9-FDE4-0B70-B909-3D0EAB540DDB}"/>
              </a:ext>
            </a:extLst>
          </p:cNvPr>
          <p:cNvSpPr txBox="1"/>
          <p:nvPr/>
        </p:nvSpPr>
        <p:spPr>
          <a:xfrm>
            <a:off x="10021412" y="5532364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149B36-EB69-868B-9377-F2217805FFD8}"/>
                  </a:ext>
                </a:extLst>
              </p14:cNvPr>
              <p14:cNvContentPartPr/>
              <p14:nvPr/>
            </p14:nvContentPartPr>
            <p14:xfrm>
              <a:off x="6589518" y="479041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149B36-EB69-868B-9377-F2217805F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518" y="47814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E8C6BF4-2E5F-4970-AA98-96F0A23CA59E}"/>
              </a:ext>
            </a:extLst>
          </p:cNvPr>
          <p:cNvGrpSpPr/>
          <p:nvPr/>
        </p:nvGrpSpPr>
        <p:grpSpPr>
          <a:xfrm>
            <a:off x="1222278" y="4293391"/>
            <a:ext cx="6510960" cy="1484640"/>
            <a:chOff x="1222278" y="4293391"/>
            <a:chExt cx="6510960" cy="14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FCA14B-3906-8B32-2EF2-5327180F1ECE}"/>
                    </a:ext>
                  </a:extLst>
                </p14:cNvPr>
                <p14:cNvContentPartPr/>
                <p14:nvPr/>
              </p14:nvContentPartPr>
              <p14:xfrm>
                <a:off x="1222278" y="4353151"/>
                <a:ext cx="5556600" cy="119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FCA14B-3906-8B32-2EF2-5327180F1E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3638" y="4344151"/>
                  <a:ext cx="557424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E5C352-743E-5563-7931-AD375C871B47}"/>
                    </a:ext>
                  </a:extLst>
                </p14:cNvPr>
                <p14:cNvContentPartPr/>
                <p14:nvPr/>
              </p14:nvContentPartPr>
              <p14:xfrm>
                <a:off x="2268438" y="4332631"/>
                <a:ext cx="5464800" cy="119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E5C352-743E-5563-7931-AD375C871B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798" y="4323991"/>
                  <a:ext cx="5482440" cy="12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5C3A06-6425-0DA8-DD53-556AC84923BD}"/>
                    </a:ext>
                  </a:extLst>
                </p14:cNvPr>
                <p14:cNvContentPartPr/>
                <p14:nvPr/>
              </p14:nvContentPartPr>
              <p14:xfrm>
                <a:off x="3260598" y="4353151"/>
                <a:ext cx="447840" cy="131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5C3A06-6425-0DA8-DD53-556AC84923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1598" y="4344151"/>
                  <a:ext cx="46548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701895-AE60-C832-E8FD-0C3B18346694}"/>
                    </a:ext>
                  </a:extLst>
                </p14:cNvPr>
                <p14:cNvContentPartPr/>
                <p14:nvPr/>
              </p14:nvContentPartPr>
              <p14:xfrm>
                <a:off x="4146198" y="4293391"/>
                <a:ext cx="376200" cy="148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701895-AE60-C832-E8FD-0C3B183466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7558" y="4284391"/>
                  <a:ext cx="393840" cy="15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CFA013-BAA7-BC7B-1E43-5782FCA2017F}"/>
              </a:ext>
            </a:extLst>
          </p:cNvPr>
          <p:cNvGrpSpPr/>
          <p:nvPr/>
        </p:nvGrpSpPr>
        <p:grpSpPr>
          <a:xfrm>
            <a:off x="919999" y="5532140"/>
            <a:ext cx="4038600" cy="833124"/>
            <a:chOff x="8575146" y="4269972"/>
            <a:chExt cx="4038600" cy="833124"/>
          </a:xfrm>
        </p:grpSpPr>
        <p:sp>
          <p:nvSpPr>
            <p:cNvPr id="28" name="กล่องข้อความ 7">
              <a:extLst>
                <a:ext uri="{FF2B5EF4-FFF2-40B4-BE49-F238E27FC236}">
                  <a16:creationId xmlns:a16="http://schemas.microsoft.com/office/drawing/2014/main" id="{390572E5-DCBE-FB6A-E93F-E46AC1953C18}"/>
                </a:ext>
              </a:extLst>
            </p:cNvPr>
            <p:cNvSpPr txBox="1"/>
            <p:nvPr/>
          </p:nvSpPr>
          <p:spPr>
            <a:xfrm>
              <a:off x="8575146" y="4269974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30" name="กล่องข้อความ 9">
              <a:extLst>
                <a:ext uri="{FF2B5EF4-FFF2-40B4-BE49-F238E27FC236}">
                  <a16:creationId xmlns:a16="http://schemas.microsoft.com/office/drawing/2014/main" id="{7A35BC72-FE28-7A95-70DF-88AFEE113D9E}"/>
                </a:ext>
              </a:extLst>
            </p:cNvPr>
            <p:cNvSpPr txBox="1"/>
            <p:nvPr/>
          </p:nvSpPr>
          <p:spPr>
            <a:xfrm>
              <a:off x="9584796" y="4272099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  <p:sp>
          <p:nvSpPr>
            <p:cNvPr id="32" name="กล่องข้อความ 5">
              <a:extLst>
                <a:ext uri="{FF2B5EF4-FFF2-40B4-BE49-F238E27FC236}">
                  <a16:creationId xmlns:a16="http://schemas.microsoft.com/office/drawing/2014/main" id="{5452C1D1-A457-9750-C567-884DC87D0617}"/>
                </a:ext>
              </a:extLst>
            </p:cNvPr>
            <p:cNvSpPr txBox="1"/>
            <p:nvPr/>
          </p:nvSpPr>
          <p:spPr>
            <a:xfrm>
              <a:off x="10594446" y="4269973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34" name="กล่องข้อความ 6">
              <a:extLst>
                <a:ext uri="{FF2B5EF4-FFF2-40B4-BE49-F238E27FC236}">
                  <a16:creationId xmlns:a16="http://schemas.microsoft.com/office/drawing/2014/main" id="{7E01DCD6-092C-80DF-D3ED-D1D8017FDA4E}"/>
                </a:ext>
              </a:extLst>
            </p:cNvPr>
            <p:cNvSpPr txBox="1"/>
            <p:nvPr/>
          </p:nvSpPr>
          <p:spPr>
            <a:xfrm>
              <a:off x="11604096" y="4269972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using Linked List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21792" y="1847088"/>
            <a:ext cx="111191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800" dirty="0"/>
          </a:p>
        </p:txBody>
      </p:sp>
      <p:sp>
        <p:nvSpPr>
          <p:cNvPr id="4" name="วงรี 3"/>
          <p:cNvSpPr/>
          <p:nvPr/>
        </p:nvSpPr>
        <p:spPr>
          <a:xfrm>
            <a:off x="1115568" y="2157984"/>
            <a:ext cx="5065776" cy="89611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8D95-077F-4F71-A631-75C70EC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84048" y="365760"/>
            <a:ext cx="11807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use the method of linked list if possible.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use the method of linked list if possible.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.isFull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5381B-2696-4969-A421-7603EDA0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762001" y="428178"/>
            <a:ext cx="11429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.findKth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2034925" y="2835362"/>
            <a:ext cx="7941941" cy="3624382"/>
            <a:chOff x="2364109" y="2981666"/>
            <a:chExt cx="7941941" cy="3624382"/>
          </a:xfrm>
        </p:grpSpPr>
        <p:cxnSp>
          <p:nvCxnSpPr>
            <p:cNvPr id="5" name="ลูกศรเชื่อมต่อแบบตรง 4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5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ลูกศรขวา 8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ลูกศรขวา 9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่วนโค้ง 10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ส่วนโค้ง 13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sp>
        <p:nvSpPr>
          <p:cNvPr id="27" name="ลูกศรลง 26"/>
          <p:cNvSpPr/>
          <p:nvPr/>
        </p:nvSpPr>
        <p:spPr>
          <a:xfrm>
            <a:off x="5919216" y="2651760"/>
            <a:ext cx="838200" cy="2117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9462516" y="2221893"/>
            <a:ext cx="2545088" cy="1521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E4EEC-BE50-483B-A492-9C0F00F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32688" y="770096"/>
            <a:ext cx="11558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cxnSp>
        <p:nvCxnSpPr>
          <p:cNvPr id="4" name="ลูกศรเชื่อมต่อแบบตรง 3"/>
          <p:cNvCxnSpPr/>
          <p:nvPr/>
        </p:nvCxnSpPr>
        <p:spPr>
          <a:xfrm>
            <a:off x="2034925" y="2835362"/>
            <a:ext cx="742950" cy="17423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กลุ่ม 4"/>
          <p:cNvGrpSpPr/>
          <p:nvPr/>
        </p:nvGrpSpPr>
        <p:grpSpPr>
          <a:xfrm>
            <a:off x="2814066" y="4367862"/>
            <a:ext cx="1866900" cy="743634"/>
            <a:chOff x="3676650" y="4552266"/>
            <a:chExt cx="1866900" cy="743634"/>
          </a:xfrm>
        </p:grpSpPr>
        <p:sp>
          <p:nvSpPr>
            <p:cNvPr id="23" name="สี่เหลี่ยมผืนผ้า 22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สี่เหลี่ยมผืนผ้า 23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สี่เหลี่ยมผืนผ้า 24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กลุ่ม 5"/>
          <p:cNvGrpSpPr/>
          <p:nvPr/>
        </p:nvGrpSpPr>
        <p:grpSpPr>
          <a:xfrm>
            <a:off x="5404866" y="4387596"/>
            <a:ext cx="1866900" cy="743634"/>
            <a:chOff x="3676650" y="4552266"/>
            <a:chExt cx="1866900" cy="743634"/>
          </a:xfrm>
        </p:grpSpPr>
        <p:sp>
          <p:nvSpPr>
            <p:cNvPr id="20" name="สี่เหลี่ยมผืนผ้า 19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กลุ่ม 6"/>
          <p:cNvGrpSpPr/>
          <p:nvPr/>
        </p:nvGrpSpPr>
        <p:grpSpPr>
          <a:xfrm>
            <a:off x="8109966" y="4407330"/>
            <a:ext cx="1866900" cy="743634"/>
            <a:chOff x="3676650" y="4552266"/>
            <a:chExt cx="1866900" cy="743634"/>
          </a:xfrm>
        </p:grpSpPr>
        <p:sp>
          <p:nvSpPr>
            <p:cNvPr id="17" name="สี่เหลี่ยมผืนผ้า 16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สี่เหลี่ยมผืนผ้า 17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ลูกศรขวา 7"/>
          <p:cNvSpPr/>
          <p:nvPr/>
        </p:nvSpPr>
        <p:spPr>
          <a:xfrm>
            <a:off x="4423791" y="4427064"/>
            <a:ext cx="1238250" cy="3422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ลูกศรขวา 8"/>
          <p:cNvSpPr/>
          <p:nvPr/>
        </p:nvSpPr>
        <p:spPr>
          <a:xfrm>
            <a:off x="7014591" y="4446798"/>
            <a:ext cx="1238250" cy="3422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่วนโค้ง 9"/>
          <p:cNvSpPr/>
          <p:nvPr/>
        </p:nvSpPr>
        <p:spPr>
          <a:xfrm rot="150789">
            <a:off x="2937891" y="3159555"/>
            <a:ext cx="6800850" cy="2495550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 flipH="1">
            <a:off x="7014591" y="4749546"/>
            <a:ext cx="1192534" cy="3422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ลูกศรขวา 11"/>
          <p:cNvSpPr/>
          <p:nvPr/>
        </p:nvSpPr>
        <p:spPr>
          <a:xfrm flipH="1">
            <a:off x="4410458" y="4769280"/>
            <a:ext cx="1192534" cy="3422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่วนโค้ง 12"/>
          <p:cNvSpPr/>
          <p:nvPr/>
        </p:nvSpPr>
        <p:spPr>
          <a:xfrm rot="21428010" flipV="1">
            <a:off x="2954093" y="3584299"/>
            <a:ext cx="6800850" cy="2875445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185416" y="292854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header</a:t>
            </a:r>
            <a:endParaRPr lang="en-US" b="1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4357116" y="383373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4193292" y="51530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cxnSp>
        <p:nvCxnSpPr>
          <p:cNvPr id="27" name="ตัวเชื่อมต่อตรง 26"/>
          <p:cNvCxnSpPr/>
          <p:nvPr/>
        </p:nvCxnSpPr>
        <p:spPr>
          <a:xfrm>
            <a:off x="7014591" y="2835362"/>
            <a:ext cx="24479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 flipV="1">
            <a:off x="9719691" y="2862758"/>
            <a:ext cx="1143381" cy="124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กระจาย 1 32"/>
          <p:cNvSpPr/>
          <p:nvPr/>
        </p:nvSpPr>
        <p:spPr>
          <a:xfrm>
            <a:off x="8541476" y="4275483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57164" y="5111495"/>
            <a:ext cx="2440678" cy="1438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13604-E019-464C-A510-6F7FCD5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23444" y="147700"/>
            <a:ext cx="11978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3" name="กลุ่ม 2"/>
          <p:cNvGrpSpPr/>
          <p:nvPr/>
        </p:nvGrpSpPr>
        <p:grpSpPr>
          <a:xfrm>
            <a:off x="3790573" y="3073106"/>
            <a:ext cx="7941941" cy="3624382"/>
            <a:chOff x="2364109" y="2981666"/>
            <a:chExt cx="7941941" cy="3624382"/>
          </a:xfrm>
        </p:grpSpPr>
        <p:cxnSp>
          <p:nvCxnSpPr>
            <p:cNvPr id="4" name="ลูกศรเชื่อมต่อแบบตรง 3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กลุ่ม 4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กลุ่ม 5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ลูกศรขวา 7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ลูกศรขวา 8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ส่วนโค้ง 9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ส่วนโค้ง 12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5104465" y="2633472"/>
            <a:ext cx="1134023" cy="2267649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31" name="กระจาย 1 30"/>
          <p:cNvSpPr/>
          <p:nvPr/>
        </p:nvSpPr>
        <p:spPr>
          <a:xfrm>
            <a:off x="7570089" y="4493660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สี่เหลี่ยมผืนผ้ามุมมน 33"/>
          <p:cNvSpPr/>
          <p:nvPr/>
        </p:nvSpPr>
        <p:spPr>
          <a:xfrm>
            <a:off x="527261" y="435450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37190F0-AC18-4D56-A769-BEFE6A10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9883 0.0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a structure that stores a sequence of data.</a:t>
            </a:r>
          </a:p>
          <a:p>
            <a:r>
              <a:rPr lang="en-US" sz="3600" dirty="0"/>
              <a:t>It is very much like a list but it has extra restrictions.</a:t>
            </a:r>
          </a:p>
          <a:p>
            <a:pPr lvl="1"/>
            <a:r>
              <a:rPr lang="en-US" sz="3200" dirty="0"/>
              <a:t>Remove (</a:t>
            </a:r>
            <a:r>
              <a:rPr lang="en-US" sz="3200" dirty="0" err="1"/>
              <a:t>dequeue</a:t>
            </a:r>
            <a:r>
              <a:rPr lang="en-US" sz="3200" dirty="0"/>
              <a:t>) can only be done on the first data.</a:t>
            </a:r>
          </a:p>
          <a:p>
            <a:pPr lvl="1"/>
            <a:r>
              <a:rPr lang="en-US" sz="3200" dirty="0"/>
              <a:t>We can only insert new data (</a:t>
            </a:r>
            <a:r>
              <a:rPr lang="en-US" sz="3200" dirty="0" err="1"/>
              <a:t>enqueue</a:t>
            </a:r>
            <a:r>
              <a:rPr lang="en-US" sz="3200" dirty="0"/>
              <a:t>) after the last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DB1A-4D62-4768-9D45-ECE6347C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56032" y="274320"/>
            <a:ext cx="11935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3" name="กลุ่ม 2"/>
          <p:cNvGrpSpPr/>
          <p:nvPr/>
        </p:nvGrpSpPr>
        <p:grpSpPr>
          <a:xfrm>
            <a:off x="3790573" y="3073106"/>
            <a:ext cx="7941941" cy="3624382"/>
            <a:chOff x="2364109" y="2981666"/>
            <a:chExt cx="7941941" cy="3624382"/>
          </a:xfrm>
        </p:grpSpPr>
        <p:cxnSp>
          <p:nvCxnSpPr>
            <p:cNvPr id="4" name="ลูกศรเชื่อมต่อแบบตรง 3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กลุ่ม 4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กลุ่ม 5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ลูกศรขวา 7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ลูกศรขวา 8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ส่วนโค้ง 9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ส่วนโค้ง 12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5104465" y="2633472"/>
            <a:ext cx="1134023" cy="2267649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36" name="ลูกศรขวา 35"/>
          <p:cNvSpPr/>
          <p:nvPr/>
        </p:nvSpPr>
        <p:spPr>
          <a:xfrm flipH="1">
            <a:off x="4325877" y="1077295"/>
            <a:ext cx="1211574" cy="64008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กลุ่ม 36"/>
          <p:cNvGrpSpPr/>
          <p:nvPr/>
        </p:nvGrpSpPr>
        <p:grpSpPr>
          <a:xfrm>
            <a:off x="10201732" y="2431174"/>
            <a:ext cx="1134023" cy="2267649"/>
            <a:chOff x="2418930" y="341408"/>
            <a:chExt cx="1789876" cy="2899057"/>
          </a:xfrm>
        </p:grpSpPr>
        <p:sp>
          <p:nvSpPr>
            <p:cNvPr id="38" name="วงรี 37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9" name="ลูกศรเชื่อมต่อแบบตรง 38"/>
            <p:cNvCxnSpPr>
              <a:stCxn id="38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กล่องข้อความ 40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43" name="สี่เหลี่ยมผืนผ้ามุมมน 42"/>
          <p:cNvSpPr/>
          <p:nvPr/>
        </p:nvSpPr>
        <p:spPr>
          <a:xfrm>
            <a:off x="588649" y="435450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9894E19-0719-44E5-8569-E983E371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Queue: double ended!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7680" y="1690688"/>
            <a:ext cx="11308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 remove the last data (return its value too).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 insert new data as the first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6A2D7-5B13-4230-8203-DBC1C84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ended Queue: array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19456" y="1426464"/>
            <a:ext cx="115763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back();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--; //change all fields to protected!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8350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84471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86401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8543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78736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grpSp>
        <p:nvGrpSpPr>
          <p:cNvPr id="10" name="กลุ่ม 9"/>
          <p:cNvGrpSpPr/>
          <p:nvPr/>
        </p:nvGrpSpPr>
        <p:grpSpPr>
          <a:xfrm>
            <a:off x="6513113" y="3951946"/>
            <a:ext cx="3730752" cy="1000931"/>
            <a:chOff x="5873033" y="3519763"/>
            <a:chExt cx="3730752" cy="1000931"/>
          </a:xfrm>
        </p:grpSpPr>
        <p:sp>
          <p:nvSpPr>
            <p:cNvPr id="11" name="กล่องข้อความ 10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2" name="ลูกศรลง 11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ลูกศรลง 13"/>
          <p:cNvSpPr/>
          <p:nvPr/>
        </p:nvSpPr>
        <p:spPr>
          <a:xfrm flipV="1">
            <a:off x="5026209" y="5429603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5026210" y="5949548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9089657" y="3951946"/>
            <a:ext cx="126026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size =3</a:t>
            </a:r>
          </a:p>
        </p:txBody>
      </p:sp>
      <p:sp>
        <p:nvSpPr>
          <p:cNvPr id="19" name="ลูกศรขวา 18"/>
          <p:cNvSpPr/>
          <p:nvPr/>
        </p:nvSpPr>
        <p:spPr>
          <a:xfrm>
            <a:off x="219456" y="3163824"/>
            <a:ext cx="932688" cy="585216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555597" y="4692141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AD90A-45A3-4767-B737-7F73BC3F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11472 -0.0078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3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09258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30303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404004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05934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50496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70689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5203616" y="3354346"/>
            <a:ext cx="373075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Originally, front =3, size =4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049692" y="4260015"/>
            <a:ext cx="1009650" cy="83099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77</a:t>
            </a:r>
          </a:p>
        </p:txBody>
      </p:sp>
      <p:sp>
        <p:nvSpPr>
          <p:cNvPr id="12" name="ลูกศรลง 11"/>
          <p:cNvSpPr/>
          <p:nvPr/>
        </p:nvSpPr>
        <p:spPr>
          <a:xfrm flipV="1">
            <a:off x="4221537" y="4924268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221538" y="5444213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5" name="ลูกศรขวา 14"/>
          <p:cNvSpPr/>
          <p:nvPr/>
        </p:nvSpPr>
        <p:spPr>
          <a:xfrm>
            <a:off x="127322" y="2528400"/>
            <a:ext cx="804672" cy="47548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203616" y="3360357"/>
            <a:ext cx="3730752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Front =2 </a:t>
            </a:r>
          </a:p>
        </p:txBody>
      </p:sp>
      <p:sp>
        <p:nvSpPr>
          <p:cNvPr id="10" name="ลูกศรลง 9"/>
          <p:cNvSpPr/>
          <p:nvPr/>
        </p:nvSpPr>
        <p:spPr>
          <a:xfrm rot="10584306" flipV="1">
            <a:off x="6307332" y="3852637"/>
            <a:ext cx="513670" cy="594905"/>
          </a:xfrm>
          <a:prstGeom prst="downArrow">
            <a:avLst>
              <a:gd name="adj1" fmla="val 62466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7573817" y="5193989"/>
            <a:ext cx="4346460" cy="14743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 </a:t>
            </a: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because of possible array resize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47471" y="164591"/>
            <a:ext cx="115728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000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front</a:t>
            </a:r>
            <a:r>
              <a:rPr lang="en-US" sz="30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30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&lt;0) 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front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theArray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length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30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30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0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= </a:t>
            </a:r>
            <a:r>
              <a:rPr lang="en-US" sz="30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	</a:t>
            </a:r>
          </a:p>
          <a:p>
            <a:r>
              <a:rPr lang="en-US" sz="30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dirty="0"/>
          </a:p>
        </p:txBody>
      </p:sp>
      <p:sp>
        <p:nvSpPr>
          <p:cNvPr id="14" name="ลูกศรขวา 13"/>
          <p:cNvSpPr/>
          <p:nvPr/>
        </p:nvSpPr>
        <p:spPr>
          <a:xfrm>
            <a:off x="127322" y="1582045"/>
            <a:ext cx="804672" cy="47548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F2C08-C83F-4272-AFC4-E64E86B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8997 0.002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0" grpId="0" animBg="1"/>
      <p:bldP spid="10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0456" y="1"/>
            <a:ext cx="11829288" cy="822960"/>
          </a:xfrm>
        </p:spPr>
        <p:txBody>
          <a:bodyPr/>
          <a:lstStyle/>
          <a:p>
            <a:r>
              <a:rPr lang="en-US" dirty="0"/>
              <a:t>Double ended Queue: Linked List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37744" y="82296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throw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5980176" y="4133088"/>
            <a:ext cx="5569458" cy="2454672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</p:grpSp>
      <p:grpSp>
        <p:nvGrpSpPr>
          <p:cNvPr id="28" name="กลุ่ม 27"/>
          <p:cNvGrpSpPr/>
          <p:nvPr/>
        </p:nvGrpSpPr>
        <p:grpSpPr>
          <a:xfrm>
            <a:off x="7187642" y="3215593"/>
            <a:ext cx="875234" cy="2024067"/>
            <a:chOff x="2418930" y="341408"/>
            <a:chExt cx="1789876" cy="2899057"/>
          </a:xfrm>
        </p:grpSpPr>
        <p:sp>
          <p:nvSpPr>
            <p:cNvPr id="29" name="วงรี 28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" name="ลูกศรเชื่อมต่อแบบตรง 29"/>
            <p:cNvCxnSpPr>
              <a:stCxn id="29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33" name="ลูกศรขวา 32"/>
          <p:cNvSpPr/>
          <p:nvPr/>
        </p:nvSpPr>
        <p:spPr>
          <a:xfrm>
            <a:off x="1280160" y="2688336"/>
            <a:ext cx="804672" cy="38404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ลูกศรขวา 33"/>
          <p:cNvSpPr/>
          <p:nvPr/>
        </p:nvSpPr>
        <p:spPr>
          <a:xfrm>
            <a:off x="1280160" y="3072384"/>
            <a:ext cx="804672" cy="38404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กลุ่ม 34"/>
          <p:cNvGrpSpPr/>
          <p:nvPr/>
        </p:nvGrpSpPr>
        <p:grpSpPr>
          <a:xfrm>
            <a:off x="12305400" y="3050405"/>
            <a:ext cx="875234" cy="2024067"/>
            <a:chOff x="2418930" y="341408"/>
            <a:chExt cx="1789876" cy="2899057"/>
          </a:xfrm>
        </p:grpSpPr>
        <p:sp>
          <p:nvSpPr>
            <p:cNvPr id="36" name="วงรี 35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7" name="ลูกศรเชื่อมต่อแบบตรง 36"/>
            <p:cNvCxnSpPr>
              <a:stCxn id="36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กล่องข้อความ 38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40" name="กระจาย 1 39"/>
          <p:cNvSpPr/>
          <p:nvPr/>
        </p:nvSpPr>
        <p:spPr>
          <a:xfrm>
            <a:off x="6635296" y="4968563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ลูกศรขวา 40"/>
          <p:cNvSpPr/>
          <p:nvPr/>
        </p:nvSpPr>
        <p:spPr>
          <a:xfrm>
            <a:off x="1143000" y="3451150"/>
            <a:ext cx="941832" cy="40070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กระจาย 1 41"/>
          <p:cNvSpPr/>
          <p:nvPr/>
        </p:nvSpPr>
        <p:spPr>
          <a:xfrm>
            <a:off x="10388315" y="4929334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กลุ่ม 42"/>
          <p:cNvGrpSpPr/>
          <p:nvPr/>
        </p:nvGrpSpPr>
        <p:grpSpPr>
          <a:xfrm>
            <a:off x="10522053" y="3048957"/>
            <a:ext cx="875234" cy="2024067"/>
            <a:chOff x="2418930" y="341408"/>
            <a:chExt cx="1789876" cy="2899057"/>
          </a:xfrm>
        </p:grpSpPr>
        <p:sp>
          <p:nvSpPr>
            <p:cNvPr id="44" name="วงรี 43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ลูกศรเชื่อมต่อแบบตรง 44"/>
            <p:cNvCxnSpPr>
              <a:stCxn id="44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ลูกศรเชื่อมต่อแบบตรง 45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กล่องข้อความ 46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48" name="ลูกศรขวา 47"/>
          <p:cNvSpPr/>
          <p:nvPr/>
        </p:nvSpPr>
        <p:spPr>
          <a:xfrm>
            <a:off x="1143000" y="3851854"/>
            <a:ext cx="941832" cy="397049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สี่เหลี่ยมผืนผ้ามุมมน 48"/>
          <p:cNvSpPr/>
          <p:nvPr/>
        </p:nvSpPr>
        <p:spPr>
          <a:xfrm>
            <a:off x="1560392" y="5211094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F1802-A0E5-47D1-B179-958B0CB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255 L -0.1349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0.00301 L -0.14739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14869 0.0134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0" grpId="0" animBg="1"/>
      <p:bldP spid="41" grpId="0" animBg="1"/>
      <p:bldP spid="42" grpId="0" animBg="1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18288" y="27432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2159127" y="2670048"/>
            <a:ext cx="7837170" cy="3862848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3722260" y="2300344"/>
            <a:ext cx="875234" cy="2024067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31" name="สี่เหลี่ยมผืนผ้ามุมมน 30"/>
          <p:cNvSpPr/>
          <p:nvPr/>
        </p:nvSpPr>
        <p:spPr>
          <a:xfrm>
            <a:off x="9479839" y="1672733"/>
            <a:ext cx="2165650" cy="116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05987-0462-4C5F-A820-8362114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073104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3016949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4096644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099909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103173" y="204016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7089431" y="204016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556AF-0836-4A81-81B2-86E6910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05651 0.36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12682 0.278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8959 0.35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0729 0.267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48972 0.356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2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13789 0.361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419043" y="459072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1431194" y="403214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5213338" y="456390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224700" y="403214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41127" y="456390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8811562" y="4616919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F48A2-2C56-4CD9-B04A-05A9DEE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15351 -0.3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13594 -0.37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21862 -0.2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1641 -0.371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7084 -0.289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14075 -0.37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3030906" y="195443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4102098" y="1954433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5046820" y="1966505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6012539" y="196650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2028175" y="1975542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7055567" y="1988043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1655F-8DE6-4740-BA2C-2D5FC664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36237 0.3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2617 0.38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11745 0.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11628 0.286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7214 0.25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5481 0.382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714959" y="4585379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2720383" y="4049800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6490269" y="4049800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2703598" y="3668235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473485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3964599" y="458537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5CA43-0871-424E-913E-9038A2F6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5508 -0.37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02513 -0.2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0873 -0.236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08906 -0.372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3451 -0.372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4818 -0.309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enqueue</a:t>
            </a:r>
            <a:r>
              <a:rPr lang="en-US" dirty="0"/>
              <a:t>(33)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0490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211455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413385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12420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203557" y="2476499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A2BCFF-BD80-44F8-93F9-17C9F63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091592" y="1991415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3067863" y="1982816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095118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4002022" y="2028421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5996915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5061102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49732-6C64-4DFE-B554-F866A9AA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4896 0.3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27917 0.3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0716 0.3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197 0.3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57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36992 0.383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25742 0.224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3917253" y="4586774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6414445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3944376" y="380041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3877056" y="4261104"/>
            <a:ext cx="93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424855" y="4598776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2702791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6891C-FC30-4C97-9DD2-C7CCA9FE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4636 -0.36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3073 -0.39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1289 -0.39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049 -0.34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7162 -0.27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5755 -0.393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21792" y="1536192"/>
            <a:ext cx="11119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RadixSort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RadixSort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A2581-45DF-4C9B-BCCC-DA929E76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46304" y="164592"/>
            <a:ext cx="1190548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Return the </a:t>
            </a:r>
            <a:r>
              <a:rPr lang="en-US" sz="2600" u="sng" dirty="0">
                <a:solidFill>
                  <a:srgbClr val="3F7F5F"/>
                </a:solidFill>
                <a:latin typeface="Consolas" panose="020B0609020204030204" pitchFamily="49" charset="0"/>
              </a:rPr>
              <a:t>kth digit of v.</a:t>
            </a:r>
          </a:p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The least significant digit is 0.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getKthDigit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Find the number of digits of a value v.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numberOfDigit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/ 10) &gt; 0) {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total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6BEC1-21F6-4E85-AA52-C59CA3F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37744" y="420624"/>
            <a:ext cx="116677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// Get the number of digits of</a:t>
            </a:r>
          </a:p>
          <a:p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// the longest number in </a:t>
            </a:r>
            <a:r>
              <a:rPr lang="en-US" sz="3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theArray</a:t>
            </a:r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FF018-9FCA-48F7-A22A-FE1962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7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03504" y="1060704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sort()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maxDigit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initialize all 10 queues</a:t>
            </a:r>
          </a:p>
          <a:p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3200" dirty="0"/>
          </a:p>
        </p:txBody>
      </p:sp>
      <p:sp>
        <p:nvSpPr>
          <p:cNvPr id="6" name="ลูกศรลง 5"/>
          <p:cNvSpPr/>
          <p:nvPr/>
        </p:nvSpPr>
        <p:spPr>
          <a:xfrm rot="1212698">
            <a:off x="1164752" y="4092436"/>
            <a:ext cx="615031" cy="1339072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404007" y="5391250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7F913-2017-49B0-BBDB-BE8BB92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7472" y="61842"/>
            <a:ext cx="12545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for each digit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for each data in array	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getKthDigit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index of array when we put data in from each queue.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for each queue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	// empty each queue and output to </a:t>
            </a:r>
            <a:r>
              <a:rPr lang="en-US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theArray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//end outer for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//end method</a:t>
            </a:r>
            <a:endParaRPr lang="en-US" sz="2400" dirty="0"/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9643688" y="657382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ลูกศรขวา 5"/>
          <p:cNvSpPr/>
          <p:nvPr/>
        </p:nvSpPr>
        <p:spPr>
          <a:xfrm flipH="1">
            <a:off x="8000908" y="4010183"/>
            <a:ext cx="1508852" cy="634970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9643688" y="3978717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8" name="ลูกศรขวา 7"/>
          <p:cNvSpPr/>
          <p:nvPr/>
        </p:nvSpPr>
        <p:spPr>
          <a:xfrm flipH="1">
            <a:off x="8577072" y="1017049"/>
            <a:ext cx="1066616" cy="812829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51804-BD4F-498D-B31D-C00A50E4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32454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425514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627444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647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72840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CD84C-5ADD-4AC2-B49B-49FC84C4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6429" y="0"/>
            <a:ext cx="10515600" cy="723446"/>
          </a:xfrm>
        </p:spPr>
        <p:txBody>
          <a:bodyPr/>
          <a:lstStyle/>
          <a:p>
            <a:r>
              <a:rPr lang="en-US" dirty="0"/>
              <a:t>Queue operations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723446"/>
            <a:ext cx="12192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//return the first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//return the last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//remove the first data (return its value too).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//insert new data after the last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8D581-8751-4406-8B0B-85959F7C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478970" y="1249740"/>
            <a:ext cx="113864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//check if the queue is empty.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//check if the queue has no more space to store new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//return the number of data currently stored in the queue.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        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82248-4562-48BB-BF66-B96A9096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using array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70115" y="1407660"/>
            <a:ext cx="118218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3F7F5F"/>
                </a:solidFill>
                <a:latin typeface="Consolas" panose="020B0609020204030204" pitchFamily="49" charset="0"/>
              </a:rPr>
              <a:t>//number of currently stored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3F7F5F"/>
                </a:solidFill>
                <a:latin typeface="Consolas" panose="020B0609020204030204" pitchFamily="49" charset="0"/>
              </a:rPr>
              <a:t>//index of the first data</a:t>
            </a:r>
            <a:endParaRPr lang="en-US" sz="2800" dirty="0"/>
          </a:p>
        </p:txBody>
      </p:sp>
      <p:grpSp>
        <p:nvGrpSpPr>
          <p:cNvPr id="15" name="กลุ่ม 14"/>
          <p:cNvGrpSpPr/>
          <p:nvPr/>
        </p:nvGrpSpPr>
        <p:grpSpPr>
          <a:xfrm>
            <a:off x="3158408" y="4022271"/>
            <a:ext cx="5048250" cy="830997"/>
            <a:chOff x="3158408" y="4022271"/>
            <a:chExt cx="5048250" cy="830997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1" name="กลุ่ม 10"/>
          <p:cNvGrpSpPr/>
          <p:nvPr/>
        </p:nvGrpSpPr>
        <p:grpSpPr>
          <a:xfrm>
            <a:off x="4672883" y="4684574"/>
            <a:ext cx="5346737" cy="1187521"/>
            <a:chOff x="4672883" y="4684574"/>
            <a:chExt cx="5346737" cy="1187521"/>
          </a:xfrm>
        </p:grpSpPr>
        <p:sp>
          <p:nvSpPr>
            <p:cNvPr id="9" name="กล่องข้อความ 8"/>
            <p:cNvSpPr txBox="1"/>
            <p:nvPr/>
          </p:nvSpPr>
          <p:spPr>
            <a:xfrm>
              <a:off x="4672883" y="5410430"/>
              <a:ext cx="5346737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front ==  3  means the first data is here! </a:t>
              </a:r>
            </a:p>
          </p:txBody>
        </p:sp>
        <p:sp>
          <p:nvSpPr>
            <p:cNvPr id="10" name="ลูกศรขวา 9"/>
            <p:cNvSpPr/>
            <p:nvPr/>
          </p:nvSpPr>
          <p:spPr>
            <a:xfrm rot="16200000">
              <a:off x="6354957" y="4731619"/>
              <a:ext cx="674452" cy="580362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715567" y="4695308"/>
            <a:ext cx="9365099" cy="1913378"/>
            <a:chOff x="4672883" y="3958717"/>
            <a:chExt cx="10868761" cy="1913378"/>
          </a:xfrm>
        </p:grpSpPr>
        <p:sp>
          <p:nvSpPr>
            <p:cNvPr id="13" name="กล่องข้อความ 12"/>
            <p:cNvSpPr txBox="1"/>
            <p:nvPr/>
          </p:nvSpPr>
          <p:spPr>
            <a:xfrm>
              <a:off x="4672883" y="5410430"/>
              <a:ext cx="10868761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The contents can wrap! Hence if size ==  4, the last data is here! </a:t>
              </a:r>
            </a:p>
          </p:txBody>
        </p:sp>
        <p:sp>
          <p:nvSpPr>
            <p:cNvPr id="14" name="ลูกศรขวา 13"/>
            <p:cNvSpPr/>
            <p:nvPr/>
          </p:nvSpPr>
          <p:spPr>
            <a:xfrm rot="16200000">
              <a:off x="5992028" y="4368691"/>
              <a:ext cx="1400309" cy="580362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E4DEAB-6F36-49E5-B6B0-0F368E6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0" y="331620"/>
            <a:ext cx="11612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DEFAULT_CAPACITY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DEFAULT_CAPACITY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capacity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capacity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size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front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3200" dirty="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572424" y="5009823"/>
            <a:ext cx="5048250" cy="1407039"/>
            <a:chOff x="5572424" y="5009823"/>
            <a:chExt cx="5048250" cy="1407039"/>
          </a:xfrm>
        </p:grpSpPr>
        <p:grpSp>
          <p:nvGrpSpPr>
            <p:cNvPr id="9" name="กลุ่ม 8"/>
            <p:cNvGrpSpPr/>
            <p:nvPr/>
          </p:nvGrpSpPr>
          <p:grpSpPr>
            <a:xfrm>
              <a:off x="5572424" y="5009823"/>
              <a:ext cx="5048250" cy="830997"/>
              <a:chOff x="5572424" y="5009823"/>
              <a:chExt cx="5048250" cy="830997"/>
            </a:xfrm>
          </p:grpSpPr>
          <p:sp>
            <p:nvSpPr>
              <p:cNvPr id="4" name="กล่องข้อความ 3"/>
              <p:cNvSpPr txBox="1"/>
              <p:nvPr/>
            </p:nvSpPr>
            <p:spPr>
              <a:xfrm>
                <a:off x="55724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5" name="กล่องข้อความ 4"/>
              <p:cNvSpPr txBox="1"/>
              <p:nvPr/>
            </p:nvSpPr>
            <p:spPr>
              <a:xfrm>
                <a:off x="658207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6" name="กล่องข้อความ 5"/>
              <p:cNvSpPr txBox="1"/>
              <p:nvPr/>
            </p:nvSpPr>
            <p:spPr>
              <a:xfrm>
                <a:off x="860137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7" name="กล่องข้อความ 6"/>
              <p:cNvSpPr txBox="1"/>
              <p:nvPr/>
            </p:nvSpPr>
            <p:spPr>
              <a:xfrm>
                <a:off x="75917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8" name="กล่องข้อความ 7"/>
              <p:cNvSpPr txBox="1"/>
              <p:nvPr/>
            </p:nvSpPr>
            <p:spPr>
              <a:xfrm>
                <a:off x="96110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</p:grpSp>
        <p:sp>
          <p:nvSpPr>
            <p:cNvPr id="10" name="กล่องข้อความ 9"/>
            <p:cNvSpPr txBox="1"/>
            <p:nvPr/>
          </p:nvSpPr>
          <p:spPr>
            <a:xfrm>
              <a:off x="5824048" y="6016752"/>
              <a:ext cx="4796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Array elements have their default values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3" name="กลุ่ม 12"/>
          <p:cNvGrpSpPr/>
          <p:nvPr/>
        </p:nvGrpSpPr>
        <p:grpSpPr>
          <a:xfrm>
            <a:off x="90118" y="5179662"/>
            <a:ext cx="5346737" cy="1556853"/>
            <a:chOff x="4672883" y="4684574"/>
            <a:chExt cx="5346737" cy="1556853"/>
          </a:xfrm>
        </p:grpSpPr>
        <p:sp>
          <p:nvSpPr>
            <p:cNvPr id="14" name="กล่องข้อความ 13"/>
            <p:cNvSpPr txBox="1"/>
            <p:nvPr/>
          </p:nvSpPr>
          <p:spPr>
            <a:xfrm>
              <a:off x="4672883" y="5410430"/>
              <a:ext cx="5346737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front =0 will mean there is a data in the first slot.</a:t>
              </a:r>
            </a:p>
          </p:txBody>
        </p:sp>
        <p:sp>
          <p:nvSpPr>
            <p:cNvPr id="15" name="ลูกศรขวา 14"/>
            <p:cNvSpPr/>
            <p:nvPr/>
          </p:nvSpPr>
          <p:spPr>
            <a:xfrm rot="16200000">
              <a:off x="6354957" y="4731619"/>
              <a:ext cx="674452" cy="580362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D38D33-8662-4AE4-B7C7-0FD86E40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005840" y="0"/>
            <a:ext cx="9979152" cy="716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6178296" y="3581570"/>
            <a:ext cx="561441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Does the same as constructor, but we do not have to create our array from scratch.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8759952" y="109728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0C05E-9446-4601-A197-9531B86F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12221</TotalTime>
  <Words>2320</Words>
  <Application>Microsoft Office PowerPoint</Application>
  <PresentationFormat>Widescreen</PresentationFormat>
  <Paragraphs>543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ธีมของ Office</vt:lpstr>
      <vt:lpstr>Queue</vt:lpstr>
      <vt:lpstr>What is a queue</vt:lpstr>
      <vt:lpstr>Example: enqueue(33)</vt:lpstr>
      <vt:lpstr>Example: dequeue()</vt:lpstr>
      <vt:lpstr>Queue operations</vt:lpstr>
      <vt:lpstr>PowerPoint Presentation</vt:lpstr>
      <vt:lpstr>Queue Implementation using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 using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advanced Queue: double ended!</vt:lpstr>
      <vt:lpstr>Double ended Queue: array implementation</vt:lpstr>
      <vt:lpstr>PowerPoint Presentation</vt:lpstr>
      <vt:lpstr>Double ended Queue: Linked List implementation</vt:lpstr>
      <vt:lpstr>PowerPoint Presentation</vt:lpstr>
      <vt:lpstr>Application of Queue: Radix Sort</vt:lpstr>
      <vt:lpstr>Application of Queue: Radix Sort</vt:lpstr>
      <vt:lpstr>Application of Queue: Radix Sort</vt:lpstr>
      <vt:lpstr>Application of Queue: Radix Sort</vt:lpstr>
      <vt:lpstr>Application of Queue: Radix Sort</vt:lpstr>
      <vt:lpstr>Application of Queue: Radix Sort</vt:lpstr>
      <vt:lpstr>Radix sort 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Vishnu Kotrajaras</dc:creator>
  <cp:lastModifiedBy>Vishnu Kotrajaras</cp:lastModifiedBy>
  <cp:revision>66</cp:revision>
  <dcterms:created xsi:type="dcterms:W3CDTF">2016-02-10T05:14:55Z</dcterms:created>
  <dcterms:modified xsi:type="dcterms:W3CDTF">2023-02-15T15:43:28Z</dcterms:modified>
</cp:coreProperties>
</file>