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FFCC99"/>
    <a:srgbClr val="FFCC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D5142C-3AF2-8B65-630D-A55351261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BA11931-044E-CBC2-D2F3-64578328A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D321F-5B71-5735-D606-DF9C6469C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2FB-7BF2-4585-909B-CA8EFC782734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4BB815-E716-C9C6-091F-C91C5BDD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78409F-8657-5B93-3FEF-8C1DEE334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BC71-CB11-4F3F-8AAD-12C51823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7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1573F-8AC6-D872-3D08-162CD1D3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78C16C-420D-AF09-29F9-52BB0CB5B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968280-2F65-D27F-EB83-DFAA442D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2FB-7BF2-4585-909B-CA8EFC782734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742DC5-E369-D3D6-D464-26E4A88A2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F1ADFA-B2E7-9C8D-EFEE-9F0F1AE2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BC71-CB11-4F3F-8AAD-12C51823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68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C7923C-6EAE-99A7-8B85-80F8B1EF4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A8598D-DCD8-FE7A-4D95-A3F052119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71BD4A-B0AC-9A41-347F-E0B9ADB1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2FB-7BF2-4585-909B-CA8EFC782734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6715EF-3A3C-4F4E-1A7F-56BE1D16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760B8F-FC23-953D-256C-D64D99F4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BC71-CB11-4F3F-8AAD-12C51823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2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2BD0D6-2183-91D1-0799-BCFBAA13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6D29EF-453F-E626-725F-50262BB18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F3B271-0609-6B07-1F3E-791634C9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2FB-7BF2-4585-909B-CA8EFC782734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F03266-14DB-395D-C476-4C82F556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BC42A4-F55E-191A-A602-6FD10479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BC71-CB11-4F3F-8AAD-12C51823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72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6C4FB2-0D1E-C218-AD5E-8701713B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9731A5-63EF-C600-A39A-52335610C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C914EC-2705-3C5D-CADE-AEA5B6E6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2FB-7BF2-4585-909B-CA8EFC782734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18D036-A22A-FDF9-EB36-AEEC888C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2B3F9-9D0F-7BBD-C739-CF9C87C9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BC71-CB11-4F3F-8AAD-12C51823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054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E086C-D718-F969-0E01-3AE42E539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DE8DFE-8AB1-0A57-4E20-205769D40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58AA4E-9682-F8A9-5764-B460C90E9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8DF49D-53A9-FAA3-5379-427E71382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2FB-7BF2-4585-909B-CA8EFC782734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53935A-52FF-CA51-A6D3-C5E83EDC2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018072-1CDF-EE53-F7D7-88D8B694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BC71-CB11-4F3F-8AAD-12C51823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521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889EF-F0FB-3AC4-FF45-0FC3EE90E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56F187-6F33-EA32-2AE0-0F7778523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C33B4A-9C22-D3A2-41C6-6EE428D63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8B7E75-B32A-30E8-93C7-EA82F3B4E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2EC34C-92EE-6EAB-3720-9B2D94246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4D00719-3E26-9A23-1CC7-559A7AF06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2FB-7BF2-4585-909B-CA8EFC782734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33B7DA-C653-D6E6-F21A-2B221334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A99C08-91E1-9636-3D2B-AAF2C39FB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BC71-CB11-4F3F-8AAD-12C51823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9676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05897-C24A-5AFE-8623-63713B45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399638-11FD-EFB0-5E6D-9C7D5D8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2FB-7BF2-4585-909B-CA8EFC782734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3B86EA2-8D21-89C8-393D-DCAE3B82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FF1816-F3B8-8570-9E12-434566FC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BC71-CB11-4F3F-8AAD-12C51823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05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19FDAC4-7AA4-223F-15D7-9FD7E546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2FB-7BF2-4585-909B-CA8EFC782734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4725C4-6AE9-D1B0-0A31-693F4EF9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A1450C-A048-1A26-5A91-D0D84C36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BC71-CB11-4F3F-8AAD-12C51823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381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03677-8230-4726-1F09-566BA577C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5A5393-03F9-6BBA-FE5E-7F394986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9EEAC8-8925-99F6-7EDE-949794DE8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782F74-0E89-0067-43F7-02F0CFF3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2FB-7BF2-4585-909B-CA8EFC782734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CC3002-0D83-C483-B8FB-AD428DD89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2E77C4-9E67-7256-B4E2-679F191B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BC71-CB11-4F3F-8AAD-12C51823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00991F-8BB3-D6CA-B453-859440BC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BD15D7-C500-1678-0675-9CC204CDD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2AB1CD-CEBE-E132-98A7-2B09427A0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77251F-BA33-432F-78B1-2A0CCD17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32FB-7BF2-4585-909B-CA8EFC782734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2FF7F3-152C-44E3-CCB5-AB7E2A753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7DD26-098F-D603-8ABA-F7545AFA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BC71-CB11-4F3F-8AAD-12C51823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03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2C9197-673C-87DC-E8C4-C7704F3C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713C6E-6083-2B1E-3185-787571EC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2843BE-1046-A279-B08F-19B0A9701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B32FB-7BF2-4585-909B-CA8EFC782734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77F3B1-8030-0B21-FE12-3712B0EC8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FBCDDA-1A7C-09D0-3EDD-197E8BE4D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93BC71-CB11-4F3F-8AAD-12C5182336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79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1CB1E4-F8BB-2EA4-48AC-F2E101813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ぷくぷく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21960D-E1A8-F82B-A419-B941F6623F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内田ひかり、黒木愛華、手塚聡一朗、平山喜一、ルイス輝南</a:t>
            </a:r>
          </a:p>
        </p:txBody>
      </p:sp>
    </p:spTree>
    <p:extLst>
      <p:ext uri="{BB962C8B-B14F-4D97-AF65-F5344CB8AC3E}">
        <p14:creationId xmlns:p14="http://schemas.microsoft.com/office/powerpoint/2010/main" val="68084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4B13D-FD21-4348-DAB6-7E635C9B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3C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分析</a:t>
            </a:r>
          </a:p>
        </p:txBody>
      </p:sp>
      <p:sp>
        <p:nvSpPr>
          <p:cNvPr id="4" name="フローチャート: 結合子 3">
            <a:extLst>
              <a:ext uri="{FF2B5EF4-FFF2-40B4-BE49-F238E27FC236}">
                <a16:creationId xmlns:a16="http://schemas.microsoft.com/office/drawing/2014/main" id="{2366EAF9-D30B-119D-54DE-547CC1C9EFB8}"/>
              </a:ext>
            </a:extLst>
          </p:cNvPr>
          <p:cNvSpPr/>
          <p:nvPr/>
        </p:nvSpPr>
        <p:spPr>
          <a:xfrm>
            <a:off x="3853543" y="365125"/>
            <a:ext cx="3945620" cy="3742443"/>
          </a:xfrm>
          <a:prstGeom prst="flowChartConnector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BA4148CE-2F13-065A-EF05-8C4E9D79E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932" y="2717498"/>
            <a:ext cx="4090081" cy="3940629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dirty="0"/>
          </a:p>
        </p:txBody>
      </p:sp>
      <p:sp>
        <p:nvSpPr>
          <p:cNvPr id="8" name="フローチャート: 結合子 7">
            <a:extLst>
              <a:ext uri="{FF2B5EF4-FFF2-40B4-BE49-F238E27FC236}">
                <a16:creationId xmlns:a16="http://schemas.microsoft.com/office/drawing/2014/main" id="{6F96372D-A652-F511-8987-9C9C451337F3}"/>
              </a:ext>
            </a:extLst>
          </p:cNvPr>
          <p:cNvSpPr/>
          <p:nvPr/>
        </p:nvSpPr>
        <p:spPr>
          <a:xfrm>
            <a:off x="2335436" y="2842746"/>
            <a:ext cx="3837668" cy="3777117"/>
          </a:xfrm>
          <a:prstGeom prst="flowChartConnecto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81E841-D6AB-5594-9104-75773B89245E}"/>
              </a:ext>
            </a:extLst>
          </p:cNvPr>
          <p:cNvSpPr txBox="1"/>
          <p:nvPr/>
        </p:nvSpPr>
        <p:spPr>
          <a:xfrm>
            <a:off x="5208814" y="629471"/>
            <a:ext cx="1534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顧客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049AB7-83F9-6691-B4E1-D9EA494B6E17}"/>
              </a:ext>
            </a:extLst>
          </p:cNvPr>
          <p:cNvSpPr txBox="1"/>
          <p:nvPr/>
        </p:nvSpPr>
        <p:spPr>
          <a:xfrm>
            <a:off x="3145403" y="3304196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競合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3E0000-EE1B-3BAA-C772-1D2E1D3C1758}"/>
              </a:ext>
            </a:extLst>
          </p:cNvPr>
          <p:cNvSpPr txBox="1"/>
          <p:nvPr/>
        </p:nvSpPr>
        <p:spPr>
          <a:xfrm>
            <a:off x="7799163" y="3204158"/>
            <a:ext cx="134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自社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0F867C4-DA20-56C9-FCA1-C717828D7D9C}"/>
              </a:ext>
            </a:extLst>
          </p:cNvPr>
          <p:cNvSpPr txBox="1"/>
          <p:nvPr/>
        </p:nvSpPr>
        <p:spPr>
          <a:xfrm flipH="1">
            <a:off x="4254270" y="1685195"/>
            <a:ext cx="331719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800" dirty="0"/>
              <a:t>20~30</a:t>
            </a:r>
            <a:r>
              <a:rPr kumimoji="1" lang="ja-JP" altLang="en-US" sz="2800" dirty="0"/>
              <a:t>代の若い人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著名人</a:t>
            </a:r>
            <a:endParaRPr kumimoji="1" lang="en-US" altLang="ja-JP" sz="2800" dirty="0"/>
          </a:p>
          <a:p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F37B7BC-2C6B-DE51-2899-4FD6722E6C2A}"/>
              </a:ext>
            </a:extLst>
          </p:cNvPr>
          <p:cNvSpPr txBox="1"/>
          <p:nvPr/>
        </p:nvSpPr>
        <p:spPr>
          <a:xfrm>
            <a:off x="2578441" y="4194644"/>
            <a:ext cx="25502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銭湯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ヨガ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ピラティス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岩盤浴</a:t>
            </a:r>
            <a:endParaRPr kumimoji="1"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D289F13-420F-2F30-4606-3938D5ED7D27}"/>
              </a:ext>
            </a:extLst>
          </p:cNvPr>
          <p:cNvSpPr txBox="1"/>
          <p:nvPr/>
        </p:nvSpPr>
        <p:spPr>
          <a:xfrm>
            <a:off x="6487886" y="4336316"/>
            <a:ext cx="2661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プライベートサウナ</a:t>
            </a:r>
          </a:p>
        </p:txBody>
      </p:sp>
    </p:spTree>
    <p:extLst>
      <p:ext uri="{BB962C8B-B14F-4D97-AF65-F5344CB8AC3E}">
        <p14:creationId xmlns:p14="http://schemas.microsoft.com/office/powerpoint/2010/main" val="98615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35333-5A93-C475-AC55-6E563048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SWOT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分析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3C20F09-EADF-26A9-5D3A-A959445E00C3}"/>
              </a:ext>
            </a:extLst>
          </p:cNvPr>
          <p:cNvSpPr/>
          <p:nvPr/>
        </p:nvSpPr>
        <p:spPr>
          <a:xfrm>
            <a:off x="947057" y="1500187"/>
            <a:ext cx="4626429" cy="2445883"/>
          </a:xfrm>
          <a:prstGeom prst="round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B321F0D-87C9-57DE-EA5B-AE2A045D6C87}"/>
              </a:ext>
            </a:extLst>
          </p:cNvPr>
          <p:cNvSpPr/>
          <p:nvPr/>
        </p:nvSpPr>
        <p:spPr>
          <a:xfrm>
            <a:off x="6085114" y="1443095"/>
            <a:ext cx="4626429" cy="244588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CF8C906-7850-AD49-8156-C49CE597C7B3}"/>
              </a:ext>
            </a:extLst>
          </p:cNvPr>
          <p:cNvSpPr/>
          <p:nvPr/>
        </p:nvSpPr>
        <p:spPr>
          <a:xfrm>
            <a:off x="870857" y="4134871"/>
            <a:ext cx="4778828" cy="244588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F2C85A3-9723-D9A0-12A5-E797E75E1F66}"/>
              </a:ext>
            </a:extLst>
          </p:cNvPr>
          <p:cNvSpPr/>
          <p:nvPr/>
        </p:nvSpPr>
        <p:spPr>
          <a:xfrm>
            <a:off x="6096000" y="4134871"/>
            <a:ext cx="4800600" cy="244588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F4CD82-B355-DA70-7E31-C8777C3E6DC4}"/>
              </a:ext>
            </a:extLst>
          </p:cNvPr>
          <p:cNvSpPr txBox="1"/>
          <p:nvPr/>
        </p:nvSpPr>
        <p:spPr>
          <a:xfrm>
            <a:off x="1235528" y="1690688"/>
            <a:ext cx="2024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強み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7D84C0-4DF3-1E6E-58BB-C3344DCDD88B}"/>
              </a:ext>
            </a:extLst>
          </p:cNvPr>
          <p:cNvSpPr txBox="1"/>
          <p:nvPr/>
        </p:nvSpPr>
        <p:spPr>
          <a:xfrm>
            <a:off x="6444344" y="431806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脅威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746906-AC82-B850-8256-877D2B3DA04E}"/>
              </a:ext>
            </a:extLst>
          </p:cNvPr>
          <p:cNvSpPr txBox="1"/>
          <p:nvPr/>
        </p:nvSpPr>
        <p:spPr>
          <a:xfrm>
            <a:off x="6444344" y="1595231"/>
            <a:ext cx="881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機会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B796D1-E5C7-2403-8EE7-801751CA4A77}"/>
              </a:ext>
            </a:extLst>
          </p:cNvPr>
          <p:cNvSpPr txBox="1"/>
          <p:nvPr/>
        </p:nvSpPr>
        <p:spPr>
          <a:xfrm>
            <a:off x="1295400" y="4360100"/>
            <a:ext cx="110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弱み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1D5A8FB-DFE5-D315-57FA-33C5DF01A705}"/>
              </a:ext>
            </a:extLst>
          </p:cNvPr>
          <p:cNvSpPr txBox="1"/>
          <p:nvPr/>
        </p:nvSpPr>
        <p:spPr>
          <a:xfrm>
            <a:off x="1235528" y="2451114"/>
            <a:ext cx="3853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きれいで清潔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カップルや家族で使える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アメニティなどサービスがよい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楽に痩せれる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B3C8BD-2AC0-8D9A-A374-3ADA257CC2BA}"/>
              </a:ext>
            </a:extLst>
          </p:cNvPr>
          <p:cNvSpPr txBox="1"/>
          <p:nvPr/>
        </p:nvSpPr>
        <p:spPr>
          <a:xfrm>
            <a:off x="6444343" y="2399962"/>
            <a:ext cx="3744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コロナ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サウナブーム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BBC510F-EC0F-2307-2167-3FA552D7E9B0}"/>
              </a:ext>
            </a:extLst>
          </p:cNvPr>
          <p:cNvSpPr txBox="1"/>
          <p:nvPr/>
        </p:nvSpPr>
        <p:spPr>
          <a:xfrm>
            <a:off x="1295400" y="5040086"/>
            <a:ext cx="3793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値段が高い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予約制など気軽にいけない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後に予定を入れにくい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15B415D-4003-10B1-D764-B43DBFCF51AB}"/>
              </a:ext>
            </a:extLst>
          </p:cNvPr>
          <p:cNvSpPr txBox="1"/>
          <p:nvPr/>
        </p:nvSpPr>
        <p:spPr>
          <a:xfrm>
            <a:off x="6444344" y="5081132"/>
            <a:ext cx="4114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光熱費の高騰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シーズンがある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dirty="0"/>
              <a:t>健康問題（合わない人がいる）</a:t>
            </a:r>
          </a:p>
        </p:txBody>
      </p:sp>
    </p:spTree>
    <p:extLst>
      <p:ext uri="{BB962C8B-B14F-4D97-AF65-F5344CB8AC3E}">
        <p14:creationId xmlns:p14="http://schemas.microsoft.com/office/powerpoint/2010/main" val="194752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BB9BA5-8568-BBCF-B3FE-D1DACF38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045" y="589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STP</a:t>
            </a: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分析</a:t>
            </a:r>
          </a:p>
        </p:txBody>
      </p:sp>
      <p:sp>
        <p:nvSpPr>
          <p:cNvPr id="5" name="四角形: 上の 2 つの角を切り取る 4">
            <a:extLst>
              <a:ext uri="{FF2B5EF4-FFF2-40B4-BE49-F238E27FC236}">
                <a16:creationId xmlns:a16="http://schemas.microsoft.com/office/drawing/2014/main" id="{176C209A-13BF-C0D4-B9EF-9993A2E3FF3C}"/>
              </a:ext>
            </a:extLst>
          </p:cNvPr>
          <p:cNvSpPr/>
          <p:nvPr/>
        </p:nvSpPr>
        <p:spPr>
          <a:xfrm rot="5400000">
            <a:off x="5560103" y="1809523"/>
            <a:ext cx="5594805" cy="3989614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四角形: 上の 2 つの角を切り取る 5">
            <a:extLst>
              <a:ext uri="{FF2B5EF4-FFF2-40B4-BE49-F238E27FC236}">
                <a16:creationId xmlns:a16="http://schemas.microsoft.com/office/drawing/2014/main" id="{4831D660-B98F-7891-DCB3-8043643CBF3E}"/>
              </a:ext>
            </a:extLst>
          </p:cNvPr>
          <p:cNvSpPr/>
          <p:nvPr/>
        </p:nvSpPr>
        <p:spPr>
          <a:xfrm rot="16200000">
            <a:off x="1570489" y="1809522"/>
            <a:ext cx="5594805" cy="3989614"/>
          </a:xfrm>
          <a:prstGeom prst="snip2Same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48DC58-94EF-1BA8-10F1-3BC36D3FED48}"/>
              </a:ext>
            </a:extLst>
          </p:cNvPr>
          <p:cNvSpPr txBox="1"/>
          <p:nvPr/>
        </p:nvSpPr>
        <p:spPr>
          <a:xfrm>
            <a:off x="4239988" y="1053870"/>
            <a:ext cx="125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男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BBB443-F93E-E7E3-8CB2-849ECBF5A4EF}"/>
              </a:ext>
            </a:extLst>
          </p:cNvPr>
          <p:cNvSpPr txBox="1"/>
          <p:nvPr/>
        </p:nvSpPr>
        <p:spPr>
          <a:xfrm>
            <a:off x="7930243" y="1039071"/>
            <a:ext cx="1096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19B1E9-8D0D-8C85-84BD-9634D1DE083A}"/>
              </a:ext>
            </a:extLst>
          </p:cNvPr>
          <p:cNvSpPr txBox="1"/>
          <p:nvPr/>
        </p:nvSpPr>
        <p:spPr>
          <a:xfrm>
            <a:off x="5289099" y="4344795"/>
            <a:ext cx="4682215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20</a:t>
            </a:r>
            <a:r>
              <a:rPr kumimoji="1" lang="ja-JP" altLang="en-US" sz="2800" dirty="0"/>
              <a:t>～</a:t>
            </a:r>
            <a:r>
              <a:rPr kumimoji="1" lang="en-US" altLang="ja-JP" sz="2800" dirty="0"/>
              <a:t>30</a:t>
            </a:r>
            <a:r>
              <a:rPr kumimoji="1" lang="ja-JP" altLang="en-US" sz="2800" dirty="0"/>
              <a:t>代の美意識の高い人</a:t>
            </a:r>
          </a:p>
        </p:txBody>
      </p:sp>
    </p:spTree>
    <p:extLst>
      <p:ext uri="{BB962C8B-B14F-4D97-AF65-F5344CB8AC3E}">
        <p14:creationId xmlns:p14="http://schemas.microsoft.com/office/powerpoint/2010/main" val="408298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166A6-F8B3-301D-B811-E4AE66D0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7" y="33903"/>
            <a:ext cx="3924295" cy="1113747"/>
          </a:xfrm>
        </p:spPr>
        <p:txBody>
          <a:bodyPr>
            <a:normAutofit/>
          </a:bodyPr>
          <a:lstStyle/>
          <a:p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ポジショニング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E4F399F-670D-2776-98C7-F620C47728EA}"/>
              </a:ext>
            </a:extLst>
          </p:cNvPr>
          <p:cNvCxnSpPr>
            <a:cxnSpLocks/>
          </p:cNvCxnSpPr>
          <p:nvPr/>
        </p:nvCxnSpPr>
        <p:spPr>
          <a:xfrm>
            <a:off x="1023257" y="3805768"/>
            <a:ext cx="10330543" cy="497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CBE6FF9-CFC6-D0C7-2D11-0FB1A495EBBF}"/>
              </a:ext>
            </a:extLst>
          </p:cNvPr>
          <p:cNvCxnSpPr>
            <a:cxnSpLocks/>
          </p:cNvCxnSpPr>
          <p:nvPr/>
        </p:nvCxnSpPr>
        <p:spPr>
          <a:xfrm flipV="1">
            <a:off x="6128657" y="696685"/>
            <a:ext cx="0" cy="54646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ECB2C09-7FB1-2EBF-D82E-E9F4F8E7FBD7}"/>
              </a:ext>
            </a:extLst>
          </p:cNvPr>
          <p:cNvSpPr txBox="1"/>
          <p:nvPr/>
        </p:nvSpPr>
        <p:spPr>
          <a:xfrm>
            <a:off x="10395857" y="2973082"/>
            <a:ext cx="2710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関わる人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2FE114-8A53-5BB3-D21F-C86A3AD5AB2F}"/>
              </a:ext>
            </a:extLst>
          </p:cNvPr>
          <p:cNvSpPr txBox="1"/>
          <p:nvPr/>
        </p:nvSpPr>
        <p:spPr>
          <a:xfrm>
            <a:off x="5508171" y="443131"/>
            <a:ext cx="446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高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0600B30-7427-3E2D-4D6F-A2F3BFE9BBFC}"/>
              </a:ext>
            </a:extLst>
          </p:cNvPr>
          <p:cNvSpPr txBox="1"/>
          <p:nvPr/>
        </p:nvSpPr>
        <p:spPr>
          <a:xfrm>
            <a:off x="5372099" y="595320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dirty="0"/>
              <a:t>低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BBEB0B-8063-44E4-BA0B-63B7A39E4EE1}"/>
              </a:ext>
            </a:extLst>
          </p:cNvPr>
          <p:cNvSpPr txBox="1"/>
          <p:nvPr/>
        </p:nvSpPr>
        <p:spPr>
          <a:xfrm>
            <a:off x="11353800" y="4203020"/>
            <a:ext cx="10776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多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E8671DA-C6E8-A79C-EE79-9C8F3F250F04}"/>
              </a:ext>
            </a:extLst>
          </p:cNvPr>
          <p:cNvSpPr txBox="1"/>
          <p:nvPr/>
        </p:nvSpPr>
        <p:spPr>
          <a:xfrm>
            <a:off x="495302" y="4121428"/>
            <a:ext cx="587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少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9EDEAC-634A-B33A-87EE-F07395D66E1C}"/>
              </a:ext>
            </a:extLst>
          </p:cNvPr>
          <p:cNvSpPr txBox="1"/>
          <p:nvPr/>
        </p:nvSpPr>
        <p:spPr>
          <a:xfrm>
            <a:off x="6545032" y="329166"/>
            <a:ext cx="20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オプション</a:t>
            </a:r>
          </a:p>
        </p:txBody>
      </p:sp>
      <p:sp>
        <p:nvSpPr>
          <p:cNvPr id="18" name="フローチャート: 結合子 17">
            <a:extLst>
              <a:ext uri="{FF2B5EF4-FFF2-40B4-BE49-F238E27FC236}">
                <a16:creationId xmlns:a16="http://schemas.microsoft.com/office/drawing/2014/main" id="{75A779A1-1FE2-6C53-A450-E773564BB1F0}"/>
              </a:ext>
            </a:extLst>
          </p:cNvPr>
          <p:cNvSpPr/>
          <p:nvPr/>
        </p:nvSpPr>
        <p:spPr>
          <a:xfrm>
            <a:off x="1371600" y="1448496"/>
            <a:ext cx="1556654" cy="1539535"/>
          </a:xfrm>
          <a:prstGeom prst="flowChartConnector">
            <a:avLst/>
          </a:prstGeom>
          <a:solidFill>
            <a:srgbClr val="FFFF99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FBDFB5-71EB-B331-2C99-AE5D76E663BE}"/>
              </a:ext>
            </a:extLst>
          </p:cNvPr>
          <p:cNvSpPr txBox="1"/>
          <p:nvPr/>
        </p:nvSpPr>
        <p:spPr>
          <a:xfrm>
            <a:off x="1551214" y="1928061"/>
            <a:ext cx="1349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プライベートサウナ</a:t>
            </a:r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4CA6169B-A8F9-E499-1938-4E1CEC435B75}"/>
              </a:ext>
            </a:extLst>
          </p:cNvPr>
          <p:cNvSpPr/>
          <p:nvPr/>
        </p:nvSpPr>
        <p:spPr>
          <a:xfrm>
            <a:off x="9514114" y="4746170"/>
            <a:ext cx="1660071" cy="1589315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1E2DC0D-3740-7EA5-D71E-637AF3F58BFB}"/>
              </a:ext>
            </a:extLst>
          </p:cNvPr>
          <p:cNvSpPr txBox="1"/>
          <p:nvPr/>
        </p:nvSpPr>
        <p:spPr>
          <a:xfrm>
            <a:off x="9938657" y="5344886"/>
            <a:ext cx="772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銭湯</a:t>
            </a:r>
          </a:p>
        </p:txBody>
      </p:sp>
      <p:sp>
        <p:nvSpPr>
          <p:cNvPr id="22" name="フローチャート: 結合子 21">
            <a:extLst>
              <a:ext uri="{FF2B5EF4-FFF2-40B4-BE49-F238E27FC236}">
                <a16:creationId xmlns:a16="http://schemas.microsoft.com/office/drawing/2014/main" id="{6D2AC0D4-9EF2-799C-A865-69DA616D027D}"/>
              </a:ext>
            </a:extLst>
          </p:cNvPr>
          <p:cNvSpPr/>
          <p:nvPr/>
        </p:nvSpPr>
        <p:spPr>
          <a:xfrm>
            <a:off x="7772409" y="1559309"/>
            <a:ext cx="1556652" cy="1539535"/>
          </a:xfrm>
          <a:prstGeom prst="flowChartConnector">
            <a:avLst/>
          </a:prstGeom>
          <a:solidFill>
            <a:srgbClr val="FFCCCC"/>
          </a:solidFill>
          <a:ln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820ABEE-4C11-1DBC-B4B6-516955C27E6D}"/>
              </a:ext>
            </a:extLst>
          </p:cNvPr>
          <p:cNvSpPr txBox="1"/>
          <p:nvPr/>
        </p:nvSpPr>
        <p:spPr>
          <a:xfrm>
            <a:off x="8033654" y="2140905"/>
            <a:ext cx="974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岩盤浴</a:t>
            </a:r>
          </a:p>
        </p:txBody>
      </p:sp>
      <p:sp>
        <p:nvSpPr>
          <p:cNvPr id="24" name="フローチャート: 結合子 23">
            <a:extLst>
              <a:ext uri="{FF2B5EF4-FFF2-40B4-BE49-F238E27FC236}">
                <a16:creationId xmlns:a16="http://schemas.microsoft.com/office/drawing/2014/main" id="{2A4F6397-F4CE-1B56-5833-B1E7EA72E786}"/>
              </a:ext>
            </a:extLst>
          </p:cNvPr>
          <p:cNvSpPr/>
          <p:nvPr/>
        </p:nvSpPr>
        <p:spPr>
          <a:xfrm>
            <a:off x="3976022" y="4234718"/>
            <a:ext cx="1589305" cy="1631723"/>
          </a:xfrm>
          <a:prstGeom prst="flowChartConnector">
            <a:avLst/>
          </a:prstGeom>
          <a:solidFill>
            <a:srgbClr val="FFCC99"/>
          </a:solidFill>
          <a:ln>
            <a:solidFill>
              <a:srgbClr val="FFCC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2C75502-7890-1A20-F830-9BD9FAF724A8}"/>
              </a:ext>
            </a:extLst>
          </p:cNvPr>
          <p:cNvSpPr txBox="1"/>
          <p:nvPr/>
        </p:nvSpPr>
        <p:spPr>
          <a:xfrm>
            <a:off x="4378780" y="4850524"/>
            <a:ext cx="947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ヨガ</a:t>
            </a:r>
          </a:p>
        </p:txBody>
      </p:sp>
      <p:sp>
        <p:nvSpPr>
          <p:cNvPr id="26" name="フローチャート: 結合子 25">
            <a:extLst>
              <a:ext uri="{FF2B5EF4-FFF2-40B4-BE49-F238E27FC236}">
                <a16:creationId xmlns:a16="http://schemas.microsoft.com/office/drawing/2014/main" id="{097618DE-6356-E97D-2EE6-7FC6767A6A42}"/>
              </a:ext>
            </a:extLst>
          </p:cNvPr>
          <p:cNvSpPr/>
          <p:nvPr/>
        </p:nvSpPr>
        <p:spPr>
          <a:xfrm>
            <a:off x="6270158" y="2218263"/>
            <a:ext cx="1589335" cy="1535095"/>
          </a:xfrm>
          <a:prstGeom prst="flowChartConnector">
            <a:avLst/>
          </a:prstGeom>
          <a:solidFill>
            <a:srgbClr val="CCFF99"/>
          </a:solidFill>
          <a:ln>
            <a:solidFill>
              <a:srgbClr val="CCFF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9C88DD-6918-E54B-26B1-01496380C39E}"/>
              </a:ext>
            </a:extLst>
          </p:cNvPr>
          <p:cNvSpPr txBox="1"/>
          <p:nvPr/>
        </p:nvSpPr>
        <p:spPr>
          <a:xfrm>
            <a:off x="6302841" y="2792416"/>
            <a:ext cx="1556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ピラティス</a:t>
            </a:r>
          </a:p>
        </p:txBody>
      </p:sp>
    </p:spTree>
    <p:extLst>
      <p:ext uri="{BB962C8B-B14F-4D97-AF65-F5344CB8AC3E}">
        <p14:creationId xmlns:p14="http://schemas.microsoft.com/office/powerpoint/2010/main" val="1025496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CA1FC8-8AE4-D206-2661-8117764D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b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解決策</a:t>
            </a:r>
            <a:endParaRPr kumimoji="1" lang="ja-JP" altLang="en-US" sz="4800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D30F6E-823D-76B7-DD8E-EEE86683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ja-JP" altLang="en-US" sz="3200" dirty="0"/>
              <a:t>小分けのメイク道具の提供</a:t>
            </a:r>
            <a:endParaRPr kumimoji="1" lang="en-US" altLang="ja-JP" sz="3200" dirty="0"/>
          </a:p>
          <a:p>
            <a:pPr>
              <a:lnSpc>
                <a:spcPct val="200000"/>
              </a:lnSpc>
            </a:pPr>
            <a:r>
              <a:rPr kumimoji="1" lang="ja-JP" altLang="en-US" sz="3200" dirty="0"/>
              <a:t>コミュニケーションの場所にもなる</a:t>
            </a:r>
            <a:endParaRPr kumimoji="1" lang="en-US" altLang="ja-JP" sz="3200" dirty="0"/>
          </a:p>
          <a:p>
            <a:pPr>
              <a:lnSpc>
                <a:spcPct val="200000"/>
              </a:lnSpc>
            </a:pPr>
            <a:r>
              <a:rPr kumimoji="1" lang="ja-JP" altLang="en-US" sz="3200" dirty="0"/>
              <a:t>時間の選択の幅を広げる</a:t>
            </a:r>
          </a:p>
        </p:txBody>
      </p:sp>
    </p:spTree>
    <p:extLst>
      <p:ext uri="{BB962C8B-B14F-4D97-AF65-F5344CB8AC3E}">
        <p14:creationId xmlns:p14="http://schemas.microsoft.com/office/powerpoint/2010/main" val="214410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130</Words>
  <Application>Microsoft Office PowerPoint</Application>
  <PresentationFormat>ワイド画面</PresentationFormat>
  <Paragraphs>50</Paragraphs>
  <Slides>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7" baseType="lpstr">
      <vt:lpstr>Office テーマ</vt:lpstr>
      <vt:lpstr>ぷくぷく</vt:lpstr>
      <vt:lpstr>3C分析</vt:lpstr>
      <vt:lpstr>SWOT分析</vt:lpstr>
      <vt:lpstr>STP分析</vt:lpstr>
      <vt:lpstr>ポジショニング</vt:lpstr>
      <vt:lpstr>解決策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202301955</dc:creator>
  <cp:lastModifiedBy>202301955</cp:lastModifiedBy>
  <cp:revision>2</cp:revision>
  <dcterms:created xsi:type="dcterms:W3CDTF">2024-10-07T06:30:53Z</dcterms:created>
  <dcterms:modified xsi:type="dcterms:W3CDTF">2024-10-07T08:07:46Z</dcterms:modified>
</cp:coreProperties>
</file>