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codedimension.com.ar/noticias-sobre-tecnologia/noticias/que-es-una-landing-page-y-para-que-sirve/185"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nextu.com/movil/curso-de-desarrollo-de-aplicaciones-hibridas/" TargetMode="External"/><Relationship Id="rId2" Type="http://schemas.openxmlformats.org/officeDocument/2006/relationships/hyperlink" Target="https://www.nextu.com/marketing/curso-de-email-marketing/" TargetMode="External"/><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smtClean="0"/>
              <a:t>Aplicaciones hibridas y sitios web</a:t>
            </a:r>
            <a:endParaRPr lang="es-ES" dirty="0"/>
          </a:p>
        </p:txBody>
      </p:sp>
      <p:sp>
        <p:nvSpPr>
          <p:cNvPr id="3" name="Subtítulo 2"/>
          <p:cNvSpPr>
            <a:spLocks noGrp="1"/>
          </p:cNvSpPr>
          <p:nvPr>
            <p:ph type="subTitle" idx="1"/>
          </p:nvPr>
        </p:nvSpPr>
        <p:spPr/>
        <p:txBody>
          <a:bodyPr/>
          <a:lstStyle/>
          <a:p>
            <a:r>
              <a:rPr lang="es-ES" dirty="0" smtClean="0"/>
              <a:t>Mildred stephany lima tambito♥</a:t>
            </a:r>
            <a:endParaRPr lang="es-ES" dirty="0"/>
          </a:p>
        </p:txBody>
      </p:sp>
    </p:spTree>
    <p:extLst>
      <p:ext uri="{BB962C8B-B14F-4D97-AF65-F5344CB8AC3E}">
        <p14:creationId xmlns:p14="http://schemas.microsoft.com/office/powerpoint/2010/main" val="3850398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13731" y="1009470"/>
            <a:ext cx="9603275" cy="1049235"/>
          </a:xfrm>
        </p:spPr>
        <p:txBody>
          <a:bodyPr/>
          <a:lstStyle/>
          <a:p>
            <a:r>
              <a:rPr lang="es-ES" dirty="0"/>
              <a:t>Clasificación de Sitios Web</a:t>
            </a:r>
            <a:br>
              <a:rPr lang="es-ES" dirty="0"/>
            </a:br>
            <a:endParaRPr lang="es-ES" dirty="0"/>
          </a:p>
        </p:txBody>
      </p:sp>
      <p:sp>
        <p:nvSpPr>
          <p:cNvPr id="3" name="Marcador de contenido 2"/>
          <p:cNvSpPr>
            <a:spLocks noGrp="1"/>
          </p:cNvSpPr>
          <p:nvPr>
            <p:ph idx="1"/>
          </p:nvPr>
        </p:nvSpPr>
        <p:spPr>
          <a:xfrm>
            <a:off x="204953" y="1853754"/>
            <a:ext cx="10849902" cy="4184439"/>
          </a:xfrm>
        </p:spPr>
        <p:txBody>
          <a:bodyPr>
            <a:normAutofit/>
          </a:bodyPr>
          <a:lstStyle/>
          <a:p>
            <a:r>
              <a:rPr lang="es-ES" dirty="0" smtClean="0"/>
              <a:t>Los </a:t>
            </a:r>
            <a:r>
              <a:rPr lang="es-ES" dirty="0"/>
              <a:t>sitios web se pueden clasificar en dos tipos:</a:t>
            </a:r>
          </a:p>
          <a:p>
            <a:r>
              <a:rPr lang="es-ES" b="1" dirty="0"/>
              <a:t>Sitios Web Estáticos:</a:t>
            </a:r>
            <a:r>
              <a:rPr lang="es-ES" dirty="0"/>
              <a:t> Se denomina sitio web estático a aquellos que no acceden a una base de datos para obtener el contenido. Por lo general un sitio web estático es utilizado cuando el propietario del sitio no requiere realizar un continuo cambio en la información que contiene cada página.</a:t>
            </a:r>
          </a:p>
          <a:p>
            <a:r>
              <a:rPr lang="es-ES" b="1" dirty="0"/>
              <a:t>Sitios Web Dinámicos:</a:t>
            </a:r>
            <a:r>
              <a:rPr lang="es-ES" dirty="0"/>
              <a:t> Por el contrario los sitios web dinámicos son aquellos que acceden a una base de datos para obtener los contenidos y reflejar los resultados obtenidos de la base de datos, en las páginas del sitio web. El propietario del sitio web podrá agregar, modificar y eliminar contenidos del sitio web a través de un “sistema web”, generalmente con acceso restringido al público mediante usuario y contraseña, el cual se denomina BACK END.</a:t>
            </a:r>
          </a:p>
        </p:txBody>
      </p:sp>
    </p:spTree>
    <p:extLst>
      <p:ext uri="{BB962C8B-B14F-4D97-AF65-F5344CB8AC3E}">
        <p14:creationId xmlns:p14="http://schemas.microsoft.com/office/powerpoint/2010/main" val="412597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7301" y="2244861"/>
            <a:ext cx="8643154" cy="1887950"/>
          </a:xfrm>
        </p:spPr>
        <p:txBody>
          <a:bodyPr/>
          <a:lstStyle/>
          <a:p>
            <a:r>
              <a:rPr lang="es-ES" sz="6600" dirty="0" smtClean="0"/>
              <a:t>Tipos de sitios web</a:t>
            </a:r>
            <a:r>
              <a:rPr lang="es-ES" dirty="0" smtClean="0"/>
              <a:t/>
            </a:r>
            <a:br>
              <a:rPr lang="es-ES" dirty="0" smtClean="0"/>
            </a:br>
            <a:endParaRPr lang="es-ES" dirty="0"/>
          </a:p>
        </p:txBody>
      </p:sp>
    </p:spTree>
    <p:extLst>
      <p:ext uri="{BB962C8B-B14F-4D97-AF65-F5344CB8AC3E}">
        <p14:creationId xmlns:p14="http://schemas.microsoft.com/office/powerpoint/2010/main" val="167294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21495" y="207250"/>
            <a:ext cx="5532328" cy="1117053"/>
          </a:xfrm>
        </p:spPr>
        <p:txBody>
          <a:bodyPr/>
          <a:lstStyle/>
          <a:p>
            <a:r>
              <a:rPr lang="es-ES" dirty="0" smtClean="0"/>
              <a:t>institucionales</a:t>
            </a:r>
            <a:endParaRPr lang="es-ES" dirty="0"/>
          </a:p>
        </p:txBody>
      </p:sp>
      <p:sp>
        <p:nvSpPr>
          <p:cNvPr id="6" name="Marcador de texto 5"/>
          <p:cNvSpPr>
            <a:spLocks noGrp="1"/>
          </p:cNvSpPr>
          <p:nvPr>
            <p:ph type="body" sz="half" idx="2"/>
          </p:nvPr>
        </p:nvSpPr>
        <p:spPr>
          <a:xfrm>
            <a:off x="221495" y="1560786"/>
            <a:ext cx="7117312" cy="4840014"/>
          </a:xfrm>
        </p:spPr>
        <p:txBody>
          <a:bodyPr/>
          <a:lstStyle/>
          <a:p>
            <a:r>
              <a:rPr lang="es-ES" dirty="0"/>
              <a:t>Son denominados así, aquellos sitios web sencillos que contienen información básica de la empresa.</a:t>
            </a:r>
          </a:p>
          <a:p>
            <a:r>
              <a:rPr lang="es-ES" dirty="0"/>
              <a:t>No suelen contener grandes volúmenes de información, al tratarse de algo institucional debería contener:</a:t>
            </a:r>
          </a:p>
          <a:p>
            <a:r>
              <a:rPr lang="es-ES" dirty="0"/>
              <a:t>Home o página Principal</a:t>
            </a:r>
          </a:p>
          <a:p>
            <a:r>
              <a:rPr lang="es-ES" dirty="0"/>
              <a:t>Acerca de (Misión, visión, valores, objetivos )</a:t>
            </a:r>
          </a:p>
          <a:p>
            <a:r>
              <a:rPr lang="es-ES" dirty="0"/>
              <a:t>Servicios (Detalle de cada servicio ofrecidos por la empresa)</a:t>
            </a:r>
          </a:p>
          <a:p>
            <a:r>
              <a:rPr lang="es-ES" dirty="0"/>
              <a:t>Ubicación (mapa de ubicación de la oficina comercial y sucursales)</a:t>
            </a:r>
          </a:p>
          <a:p>
            <a:r>
              <a:rPr lang="es-ES" dirty="0"/>
              <a:t>Contacto (dirección, teléfonos y formulario de contacto)</a:t>
            </a:r>
          </a:p>
          <a:p>
            <a:endParaRPr lang="es-ES" dirty="0"/>
          </a:p>
        </p:txBody>
      </p:sp>
      <p:pic>
        <p:nvPicPr>
          <p:cNvPr id="6148" name="Picture 4" descr="Resultado de imagen para web institucional"/>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7220" r="27220"/>
          <a:stretch>
            <a:fillRect/>
          </a:stretch>
        </p:blipFill>
        <p:spPr bwMode="auto">
          <a:xfrm>
            <a:off x="7882759" y="1122542"/>
            <a:ext cx="3231931" cy="3866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79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7619" y="561271"/>
            <a:ext cx="6179305" cy="1122542"/>
          </a:xfrm>
        </p:spPr>
        <p:txBody>
          <a:bodyPr>
            <a:normAutofit/>
          </a:bodyPr>
          <a:lstStyle/>
          <a:p>
            <a:r>
              <a:rPr lang="es-ES" b="1" dirty="0"/>
              <a:t>OnePage o Landing Page</a:t>
            </a:r>
            <a:br>
              <a:rPr lang="es-ES" b="1" dirty="0"/>
            </a:br>
            <a:endParaRPr lang="es-ES" dirty="0"/>
          </a:p>
        </p:txBody>
      </p:sp>
      <p:sp>
        <p:nvSpPr>
          <p:cNvPr id="4" name="Marcador de texto 3"/>
          <p:cNvSpPr>
            <a:spLocks noGrp="1"/>
          </p:cNvSpPr>
          <p:nvPr>
            <p:ph type="body" sz="half" idx="2"/>
          </p:nvPr>
        </p:nvSpPr>
        <p:spPr>
          <a:xfrm>
            <a:off x="189964" y="1324303"/>
            <a:ext cx="6784769" cy="4698125"/>
          </a:xfrm>
        </p:spPr>
        <p:txBody>
          <a:bodyPr/>
          <a:lstStyle/>
          <a:p>
            <a:r>
              <a:rPr lang="es-ES" dirty="0" smtClean="0"/>
              <a:t>Son </a:t>
            </a:r>
            <a:r>
              <a:rPr lang="es-ES" dirty="0"/>
              <a:t>aquellos sitios que concentran toda su información en una sola página y el usuario va accediendo al contenido a medidas que va desplazando hacia abajo con el mouse o el teclado.</a:t>
            </a:r>
          </a:p>
          <a:p>
            <a:r>
              <a:rPr lang="es-ES" dirty="0"/>
              <a:t>Una </a:t>
            </a:r>
            <a:r>
              <a:rPr lang="es-ES" u="sng" dirty="0">
                <a:hlinkClick r:id="rId2"/>
              </a:rPr>
              <a:t>Landing Page</a:t>
            </a:r>
            <a:r>
              <a:rPr lang="es-ES" dirty="0"/>
              <a:t> es un concepto relativamente nuevo, se caracteriza por ser de armado simple y que se está utilizando bastante sobre todo por su bajo costo.</a:t>
            </a:r>
          </a:p>
          <a:p>
            <a:r>
              <a:rPr lang="es-ES" dirty="0"/>
              <a:t>La información contenida suele ser bastante reducida pero no deja de ser efectiva si está bien lograda y segmentada la información.</a:t>
            </a:r>
          </a:p>
          <a:p>
            <a:endParaRPr lang="es-ES" dirty="0"/>
          </a:p>
        </p:txBody>
      </p:sp>
      <p:pic>
        <p:nvPicPr>
          <p:cNvPr id="7170" name="Picture 2" descr="Resultado de imagen para web  OnePage o Landing Page"/>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1554" r="21554"/>
          <a:stretch>
            <a:fillRect/>
          </a:stretch>
        </p:blipFill>
        <p:spPr bwMode="auto">
          <a:xfrm>
            <a:off x="7882759" y="1122542"/>
            <a:ext cx="3263462" cy="3866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1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668" y="50487"/>
            <a:ext cx="5532328" cy="1731016"/>
          </a:xfrm>
        </p:spPr>
        <p:txBody>
          <a:bodyPr>
            <a:normAutofit/>
          </a:bodyPr>
          <a:lstStyle/>
          <a:p>
            <a:r>
              <a:rPr lang="es-ES" b="1" dirty="0"/>
              <a:t>Blogs</a:t>
            </a:r>
            <a:br>
              <a:rPr lang="es-ES" b="1" dirty="0"/>
            </a:br>
            <a:endParaRPr lang="es-ES" dirty="0"/>
          </a:p>
        </p:txBody>
      </p:sp>
      <p:sp>
        <p:nvSpPr>
          <p:cNvPr id="4" name="Marcador de texto 3"/>
          <p:cNvSpPr>
            <a:spLocks noGrp="1"/>
          </p:cNvSpPr>
          <p:nvPr>
            <p:ph type="body" sz="half" idx="2"/>
          </p:nvPr>
        </p:nvSpPr>
        <p:spPr>
          <a:xfrm>
            <a:off x="142668" y="1548211"/>
            <a:ext cx="7014877" cy="4821058"/>
          </a:xfrm>
        </p:spPr>
        <p:txBody>
          <a:bodyPr/>
          <a:lstStyle/>
          <a:p>
            <a:r>
              <a:rPr lang="es-ES" b="1" dirty="0" smtClean="0"/>
              <a:t> </a:t>
            </a:r>
          </a:p>
          <a:p>
            <a:r>
              <a:rPr lang="es-ES" dirty="0" smtClean="0"/>
              <a:t>Los </a:t>
            </a:r>
            <a:r>
              <a:rPr lang="es-ES" dirty="0"/>
              <a:t>blogs son sitios web generalmente de carácter personal, con publicaciones que contienen un orden cronológico, de actualización dinámica y continua.</a:t>
            </a:r>
          </a:p>
          <a:p>
            <a:r>
              <a:rPr lang="es-ES" dirty="0"/>
              <a:t>Los blogs tienen la particularidad de almacenar artículos escritos por uno o más autores, de diferentes temáticas y buscan lograr un </a:t>
            </a:r>
            <a:r>
              <a:rPr lang="es-ES" dirty="0" err="1"/>
              <a:t>feedback</a:t>
            </a:r>
            <a:r>
              <a:rPr lang="es-ES" dirty="0"/>
              <a:t> (intercambio de opiniones)  entre los escritores y los lectores a través de comentarios.</a:t>
            </a:r>
          </a:p>
          <a:p>
            <a:r>
              <a:rPr lang="es-ES" dirty="0"/>
              <a:t>Los blogs están comprendidos dentro de los sitios web dinámicos.</a:t>
            </a:r>
          </a:p>
        </p:txBody>
      </p:sp>
      <p:pic>
        <p:nvPicPr>
          <p:cNvPr id="8194" name="Picture 2" descr="Resultado de imagen para web O'Blogs"/>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2937" r="22937"/>
          <a:stretch>
            <a:fillRect/>
          </a:stretch>
        </p:blipFill>
        <p:spPr bwMode="auto">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39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669" y="207250"/>
            <a:ext cx="5532328" cy="1830584"/>
          </a:xfrm>
        </p:spPr>
        <p:txBody>
          <a:bodyPr/>
          <a:lstStyle/>
          <a:p>
            <a:r>
              <a:rPr lang="es-ES" b="1" dirty="0"/>
              <a:t>Sitios e-</a:t>
            </a:r>
            <a:r>
              <a:rPr lang="es-ES" b="1" dirty="0" err="1"/>
              <a:t>commerce</a:t>
            </a:r>
            <a:r>
              <a:rPr lang="es-ES" b="1" dirty="0"/>
              <a:t/>
            </a:r>
            <a:br>
              <a:rPr lang="es-ES" b="1" dirty="0"/>
            </a:br>
            <a:endParaRPr lang="es-ES" dirty="0"/>
          </a:p>
        </p:txBody>
      </p:sp>
      <p:sp>
        <p:nvSpPr>
          <p:cNvPr id="4" name="Marcador de texto 3"/>
          <p:cNvSpPr>
            <a:spLocks noGrp="1"/>
          </p:cNvSpPr>
          <p:nvPr>
            <p:ph type="body" sz="half" idx="2"/>
          </p:nvPr>
        </p:nvSpPr>
        <p:spPr>
          <a:xfrm>
            <a:off x="142669" y="2333295"/>
            <a:ext cx="6832064" cy="3720663"/>
          </a:xfrm>
        </p:spPr>
        <p:txBody>
          <a:bodyPr>
            <a:normAutofit/>
          </a:bodyPr>
          <a:lstStyle/>
          <a:p>
            <a:r>
              <a:rPr lang="es-ES" dirty="0" smtClean="0"/>
              <a:t>Son </a:t>
            </a:r>
            <a:r>
              <a:rPr lang="es-ES" dirty="0"/>
              <a:t>aquellos sitios que permiten realizar un comercio electrónico mediante el sitio web, también llamados como carritos de compras o ventas.</a:t>
            </a:r>
          </a:p>
          <a:p>
            <a:r>
              <a:rPr lang="es-ES" dirty="0"/>
              <a:t>Estos sitios web permiten realizar transacciones entre comprador y vendedor permitiendo:</a:t>
            </a:r>
          </a:p>
          <a:p>
            <a:r>
              <a:rPr lang="es-ES" dirty="0"/>
              <a:t>Realizar compra-venta mediante tarjeta de crédito</a:t>
            </a:r>
          </a:p>
          <a:p>
            <a:r>
              <a:rPr lang="es-ES" dirty="0"/>
              <a:t>Realizar un pedido online</a:t>
            </a:r>
          </a:p>
          <a:p>
            <a:r>
              <a:rPr lang="es-ES" dirty="0"/>
              <a:t>Reserva de producto o servicio</a:t>
            </a:r>
          </a:p>
        </p:txBody>
      </p:sp>
      <p:pic>
        <p:nvPicPr>
          <p:cNvPr id="9218" name="Picture 2" descr="Resultado de imagen para web  Sitios e-commerce"/>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1652" r="31652"/>
          <a:stretch>
            <a:fillRect/>
          </a:stretch>
        </p:blipFill>
        <p:spPr bwMode="auto">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4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5019" y="160846"/>
            <a:ext cx="5532328" cy="1273816"/>
          </a:xfrm>
        </p:spPr>
        <p:txBody>
          <a:bodyPr/>
          <a:lstStyle/>
          <a:p>
            <a:r>
              <a:rPr lang="es-ES" dirty="0" smtClean="0"/>
              <a:t>Aplicaciones hibridas</a:t>
            </a:r>
            <a:endParaRPr lang="es-ES" dirty="0"/>
          </a:p>
        </p:txBody>
      </p:sp>
      <p:sp>
        <p:nvSpPr>
          <p:cNvPr id="4" name="Marcador de texto 3"/>
          <p:cNvSpPr>
            <a:spLocks noGrp="1"/>
          </p:cNvSpPr>
          <p:nvPr>
            <p:ph type="body" sz="half" idx="2"/>
          </p:nvPr>
        </p:nvSpPr>
        <p:spPr>
          <a:xfrm>
            <a:off x="1135019" y="1781503"/>
            <a:ext cx="5839714" cy="4335518"/>
          </a:xfrm>
        </p:spPr>
        <p:txBody>
          <a:bodyPr/>
          <a:lstStyle/>
          <a:p>
            <a:r>
              <a:rPr lang="es-ES" dirty="0"/>
              <a:t>En la actual era de la tecnología digital, donde cada vez dependemos de grandes desarrollos tecnológicos para llevar a cabo labores de la cotidianidad, cómo por ejemplo, </a:t>
            </a:r>
            <a:r>
              <a:rPr lang="es-ES" dirty="0">
                <a:hlinkClick r:id="rId2"/>
              </a:rPr>
              <a:t>enviar emails</a:t>
            </a:r>
            <a:r>
              <a:rPr lang="es-ES" dirty="0"/>
              <a:t> y comunicarnos con nuestros seres queridos por mensajerías instantáneas; diseñar aplicaciones para ser instaladas únicamente en un solo sistema operativo, es una inversión poco beneficiosa. ¿Por qué razón? Imagínate que necesitas responder un correo desde tu teléfono, pero la app de tu </a:t>
            </a:r>
            <a:r>
              <a:rPr lang="es-ES" dirty="0" err="1"/>
              <a:t>Webmail</a:t>
            </a:r>
            <a:r>
              <a:rPr lang="es-ES" dirty="0"/>
              <a:t> no es compatible con el sistema operativo de tu móvil, razón por la que nunca podrás enviar el mensaje. ¡Vaya sorpresa! Esto no ocurriría si este servicio se creara con </a:t>
            </a:r>
            <a:r>
              <a:rPr lang="es-ES" b="1" dirty="0">
                <a:hlinkClick r:id="rId3"/>
              </a:rPr>
              <a:t>aplicaciones híbridas</a:t>
            </a:r>
            <a:r>
              <a:rPr lang="es-ES" dirty="0"/>
              <a:t>.</a:t>
            </a:r>
            <a:endParaRPr lang="es-ES" dirty="0"/>
          </a:p>
        </p:txBody>
      </p:sp>
      <p:pic>
        <p:nvPicPr>
          <p:cNvPr id="1026" name="Picture 2" descr="Resultado de imagen para imagenes de APLICACIONES HIBRIDAS"/>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l="29793" r="29793"/>
          <a:stretch>
            <a:fillRect/>
          </a:stretch>
        </p:blipFill>
        <p:spPr bwMode="auto">
          <a:xfrm>
            <a:off x="7993117" y="1122542"/>
            <a:ext cx="3011214" cy="386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25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881" y="644182"/>
            <a:ext cx="4655399" cy="52731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848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978" y="207250"/>
            <a:ext cx="5532328" cy="1830584"/>
          </a:xfrm>
        </p:spPr>
        <p:txBody>
          <a:bodyPr/>
          <a:lstStyle/>
          <a:p>
            <a:r>
              <a:rPr lang="es-ES" dirty="0" smtClean="0"/>
              <a:t>El porque desarrollar una aplicación hibrida</a:t>
            </a:r>
            <a:endParaRPr lang="es-ES" dirty="0"/>
          </a:p>
        </p:txBody>
      </p:sp>
      <p:sp>
        <p:nvSpPr>
          <p:cNvPr id="4" name="Marcador de texto 3"/>
          <p:cNvSpPr>
            <a:spLocks noGrp="1"/>
          </p:cNvSpPr>
          <p:nvPr>
            <p:ph type="body" sz="half" idx="2"/>
          </p:nvPr>
        </p:nvSpPr>
        <p:spPr>
          <a:xfrm>
            <a:off x="457978" y="2420779"/>
            <a:ext cx="6754705" cy="3696242"/>
          </a:xfrm>
        </p:spPr>
        <p:txBody>
          <a:bodyPr/>
          <a:lstStyle/>
          <a:p>
            <a:r>
              <a:rPr lang="es-ES" dirty="0"/>
              <a:t>Entonces, </a:t>
            </a:r>
            <a:r>
              <a:rPr lang="es-ES" i="1" dirty="0"/>
              <a:t>¿por qué desarrollar un proyecto en una aplicación móvil híbrida?</a:t>
            </a:r>
            <a:r>
              <a:rPr lang="es-ES" dirty="0"/>
              <a:t> Aquí 3 razones:</a:t>
            </a:r>
          </a:p>
          <a:p>
            <a:r>
              <a:rPr lang="es-ES" dirty="0"/>
              <a:t>Su creación es mucho más sencilla y económica.</a:t>
            </a:r>
          </a:p>
          <a:p>
            <a:r>
              <a:rPr lang="es-ES" dirty="0"/>
              <a:t>El código base con el que se crea la app puede utilizarse en múltiples plataformas.  </a:t>
            </a:r>
          </a:p>
          <a:p>
            <a:r>
              <a:rPr lang="es-ES" dirty="0"/>
              <a:t>No necesitas de permisos externos para publicarla en las tiendas de aplicaciones.</a:t>
            </a:r>
          </a:p>
          <a:p>
            <a:endParaRPr lang="es-ES" dirty="0"/>
          </a:p>
        </p:txBody>
      </p:sp>
      <p:pic>
        <p:nvPicPr>
          <p:cNvPr id="6" name="Marcador de posición de imagen 5"/>
          <p:cNvPicPr>
            <a:picLocks noGrp="1" noChangeAspect="1"/>
          </p:cNvPicPr>
          <p:nvPr>
            <p:ph type="pic" idx="1"/>
          </p:nvPr>
        </p:nvPicPr>
        <p:blipFill>
          <a:blip r:embed="rId2">
            <a:extLst>
              <a:ext uri="{28A0092B-C50C-407E-A947-70E740481C1C}">
                <a14:useLocalDpi xmlns:a14="http://schemas.microsoft.com/office/drawing/2010/main" val="0"/>
              </a:ext>
            </a:extLst>
          </a:blip>
          <a:srcRect l="34054" r="34054"/>
          <a:stretch>
            <a:fillRect/>
          </a:stretch>
        </p:blipFill>
        <p:spPr>
          <a:xfrm>
            <a:off x="7930055" y="1185604"/>
            <a:ext cx="3153104" cy="38663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98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95674" y="1787661"/>
            <a:ext cx="8643154" cy="1887950"/>
          </a:xfrm>
        </p:spPr>
        <p:txBody>
          <a:bodyPr>
            <a:normAutofit/>
          </a:bodyPr>
          <a:lstStyle/>
          <a:p>
            <a:r>
              <a:rPr lang="es-ES" sz="11500" dirty="0" smtClean="0">
                <a:latin typeface="Eras Light ITC" panose="020B0402030504020804" pitchFamily="34" charset="0"/>
                <a:ea typeface="Batang" panose="02030600000101010101" pitchFamily="18" charset="-127"/>
              </a:rPr>
              <a:t>Sitios web</a:t>
            </a:r>
            <a:endParaRPr lang="es-ES" sz="11500" dirty="0">
              <a:latin typeface="Eras Light ITC" panose="020B0402030504020804" pitchFamily="34" charset="0"/>
              <a:ea typeface="Batang" panose="02030600000101010101" pitchFamily="18" charset="-127"/>
            </a:endParaRPr>
          </a:p>
        </p:txBody>
      </p:sp>
    </p:spTree>
    <p:extLst>
      <p:ext uri="{BB962C8B-B14F-4D97-AF65-F5344CB8AC3E}">
        <p14:creationId xmlns:p14="http://schemas.microsoft.com/office/powerpoint/2010/main" val="413954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Que es un sitio web</a:t>
            </a:r>
            <a:endParaRPr lang="es-ES" dirty="0"/>
          </a:p>
        </p:txBody>
      </p:sp>
      <p:sp>
        <p:nvSpPr>
          <p:cNvPr id="3" name="Marcador de contenido 2"/>
          <p:cNvSpPr>
            <a:spLocks noGrp="1"/>
          </p:cNvSpPr>
          <p:nvPr>
            <p:ph idx="1"/>
          </p:nvPr>
        </p:nvSpPr>
        <p:spPr/>
        <p:txBody>
          <a:bodyPr>
            <a:normAutofit/>
          </a:bodyPr>
          <a:lstStyle/>
          <a:p>
            <a:r>
              <a:rPr lang="es-ES" dirty="0" smtClean="0"/>
              <a:t>Un </a:t>
            </a:r>
            <a:r>
              <a:rPr lang="es-ES" dirty="0"/>
              <a:t>sitio web,1​ portal</a:t>
            </a:r>
            <a:r>
              <a:rPr lang="es-ES" dirty="0" smtClean="0"/>
              <a:t>,​ </a:t>
            </a:r>
            <a:r>
              <a:rPr lang="es-ES" dirty="0"/>
              <a:t>o cibersitio, es una colección de páginas web relacionadas y comunes a un dominio de internet o subdominio en la World Wide Web dentro de </a:t>
            </a:r>
            <a:r>
              <a:rPr lang="es-ES" dirty="0" smtClean="0"/>
              <a:t>Internet​.Todos </a:t>
            </a:r>
            <a:r>
              <a:rPr lang="es-ES" dirty="0"/>
              <a:t>los sitios web públicamente accesibles constituyen una gigantesca World Wide Web de información; y un gigantesco entramado de recursos de alcance </a:t>
            </a:r>
            <a:r>
              <a:rPr lang="es-ES" dirty="0" smtClean="0"/>
              <a:t>mundial. A </a:t>
            </a:r>
            <a:r>
              <a:rPr lang="es-ES" dirty="0"/>
              <a:t>las páginas de un sitio web se accede frecuentemente a través de un URL raíz común llamado portada, que normalmente reside en el mismo servidor físico. Los URL organizan las páginas en una jerarquía, aunque los hiperenlaces entre ellas controlan más particularmente cómo el lector percibe la estructura general y cómo el tráfico web fluye entre las diferentes partes de los sitios.</a:t>
            </a:r>
          </a:p>
        </p:txBody>
      </p:sp>
    </p:spTree>
    <p:extLst>
      <p:ext uri="{BB962C8B-B14F-4D97-AF65-F5344CB8AC3E}">
        <p14:creationId xmlns:p14="http://schemas.microsoft.com/office/powerpoint/2010/main" val="133820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para que es un sitio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6" y="84030"/>
            <a:ext cx="3635374" cy="29271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4" name="Picture 4" descr="Resultado de imagen para que es un sitio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369" y="2950840"/>
            <a:ext cx="8294734" cy="31819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8" name="Picture 8"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427" y="94590"/>
            <a:ext cx="521970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42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¿Porqué puede necesitar un sitio web?</a:t>
            </a:r>
            <a:br>
              <a:rPr lang="es-ES" dirty="0"/>
            </a:br>
            <a:endParaRPr lang="es-ES" dirty="0"/>
          </a:p>
        </p:txBody>
      </p:sp>
      <p:sp>
        <p:nvSpPr>
          <p:cNvPr id="3" name="Marcador de contenido 2"/>
          <p:cNvSpPr>
            <a:spLocks noGrp="1"/>
          </p:cNvSpPr>
          <p:nvPr>
            <p:ph idx="1"/>
          </p:nvPr>
        </p:nvSpPr>
        <p:spPr/>
        <p:txBody>
          <a:bodyPr/>
          <a:lstStyle/>
          <a:p>
            <a:r>
              <a:rPr lang="es-ES" dirty="0" smtClean="0"/>
              <a:t>Internet </a:t>
            </a:r>
            <a:r>
              <a:rPr lang="es-ES" dirty="0"/>
              <a:t>es la </a:t>
            </a:r>
            <a:r>
              <a:rPr lang="es-ES" b="1" dirty="0"/>
              <a:t>Red de Información y Publicidad</a:t>
            </a:r>
            <a:r>
              <a:rPr lang="es-ES" dirty="0"/>
              <a:t> más grande del mundo. Usted, sus emprendimientos o su empresa deben lograr presencia en internet, y para pertenecer a esta red de información, deben hacerlo a través de un sitio web, pero no todo lo que brilla es oro. Para lograr con éxito el desarrollo de un sitio web, se debe considerar un profundo análisis de los objetivos del sitio, en el caso que se trate de una empresa, analizar la competencia y los clientes, y de esta manera determinar como imponerse en este mega entorno que no para de crecer, llamado Internet.</a:t>
            </a:r>
          </a:p>
          <a:p>
            <a:endParaRPr lang="es-ES" dirty="0"/>
          </a:p>
        </p:txBody>
      </p:sp>
    </p:spTree>
    <p:extLst>
      <p:ext uri="{BB962C8B-B14F-4D97-AF65-F5344CB8AC3E}">
        <p14:creationId xmlns:p14="http://schemas.microsoft.com/office/powerpoint/2010/main" val="413958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7703" y="1198657"/>
            <a:ext cx="9603275" cy="1049235"/>
          </a:xfrm>
        </p:spPr>
        <p:txBody>
          <a:bodyPr/>
          <a:lstStyle/>
          <a:p>
            <a:r>
              <a:rPr lang="es-ES" dirty="0"/>
              <a:t>Objetivos </a:t>
            </a:r>
            <a:r>
              <a:rPr lang="es-ES" dirty="0" smtClean="0"/>
              <a:t>Generales de un sitio web</a:t>
            </a:r>
            <a:r>
              <a:rPr lang="es-ES" dirty="0"/>
              <a:t/>
            </a:r>
            <a:br>
              <a:rPr lang="es-ES" dirty="0"/>
            </a:br>
            <a:endParaRPr lang="es-ES" dirty="0"/>
          </a:p>
        </p:txBody>
      </p:sp>
      <p:sp>
        <p:nvSpPr>
          <p:cNvPr id="3" name="Marcador de contenido 2"/>
          <p:cNvSpPr>
            <a:spLocks noGrp="1"/>
          </p:cNvSpPr>
          <p:nvPr>
            <p:ph idx="1"/>
          </p:nvPr>
        </p:nvSpPr>
        <p:spPr>
          <a:xfrm>
            <a:off x="1451579" y="2031498"/>
            <a:ext cx="9603275" cy="3450613"/>
          </a:xfrm>
        </p:spPr>
        <p:txBody>
          <a:bodyPr>
            <a:normAutofit fontScale="92500" lnSpcReduction="20000"/>
          </a:bodyPr>
          <a:lstStyle/>
          <a:p>
            <a:r>
              <a:rPr lang="es-ES" dirty="0" smtClean="0"/>
              <a:t>El </a:t>
            </a:r>
            <a:r>
              <a:rPr lang="es-ES" dirty="0"/>
              <a:t>tener un Sitio Web puede incidir positivamente en los resultados de todas las áreas funcionales de la empresa como marketing y comercial, ventas, compras, recursos humanos, y administración entre otras; ofreciendo al navegante todo tipo de información y servicios de valor agregado para sus clientes, tales como:</a:t>
            </a:r>
          </a:p>
          <a:p>
            <a:r>
              <a:rPr lang="es-ES" dirty="0"/>
              <a:t>Información institucional, servicios ofrecidos, catálogo de productos, actividades, fotos, videos, formas de contacto, </a:t>
            </a:r>
            <a:r>
              <a:rPr lang="es-ES" dirty="0" err="1"/>
              <a:t>etcetera</a:t>
            </a:r>
            <a:r>
              <a:rPr lang="es-ES" dirty="0"/>
              <a:t>.</a:t>
            </a:r>
          </a:p>
          <a:p>
            <a:r>
              <a:rPr lang="es-ES" dirty="0"/>
              <a:t>Promocionar producto o servicios mediante cupones de ventas online, banners, publicidad, sponsors, inscripciones, cursos.</a:t>
            </a:r>
          </a:p>
          <a:p>
            <a:r>
              <a:rPr lang="es-ES" dirty="0"/>
              <a:t>y toda información necesaria para el interesado, que sean relevantes para la persona que está navegando.</a:t>
            </a:r>
          </a:p>
          <a:p>
            <a:endParaRPr lang="es-ES" dirty="0"/>
          </a:p>
        </p:txBody>
      </p:sp>
    </p:spTree>
    <p:extLst>
      <p:ext uri="{BB962C8B-B14F-4D97-AF65-F5344CB8AC3E}">
        <p14:creationId xmlns:p14="http://schemas.microsoft.com/office/powerpoint/2010/main" val="18098359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Galería</Template>
  <TotalTime>73</TotalTime>
  <Words>564</Words>
  <Application>Microsoft Office PowerPoint</Application>
  <PresentationFormat>Panorámica</PresentationFormat>
  <Paragraphs>47</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Batang</vt:lpstr>
      <vt:lpstr>Arial</vt:lpstr>
      <vt:lpstr>Eras Light ITC</vt:lpstr>
      <vt:lpstr>Gill Sans MT</vt:lpstr>
      <vt:lpstr>Gallery</vt:lpstr>
      <vt:lpstr>Aplicaciones hibridas y sitios web</vt:lpstr>
      <vt:lpstr>Aplicaciones hibridas</vt:lpstr>
      <vt:lpstr>Presentación de PowerPoint</vt:lpstr>
      <vt:lpstr>El porque desarrollar una aplicación hibrida</vt:lpstr>
      <vt:lpstr>Sitios web</vt:lpstr>
      <vt:lpstr>Que es un sitio web</vt:lpstr>
      <vt:lpstr>Presentación de PowerPoint</vt:lpstr>
      <vt:lpstr>¿Porqué puede necesitar un sitio web? </vt:lpstr>
      <vt:lpstr>Objetivos Generales de un sitio web </vt:lpstr>
      <vt:lpstr>Clasificación de Sitios Web </vt:lpstr>
      <vt:lpstr>Tipos de sitios web </vt:lpstr>
      <vt:lpstr>institucionales</vt:lpstr>
      <vt:lpstr>OnePage o Landing Page </vt:lpstr>
      <vt:lpstr>Blogs </vt:lpstr>
      <vt:lpstr>Sitios e-commerce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5</cp:revision>
  <dcterms:created xsi:type="dcterms:W3CDTF">2019-05-30T13:45:24Z</dcterms:created>
  <dcterms:modified xsi:type="dcterms:W3CDTF">2019-05-30T14:59:03Z</dcterms:modified>
</cp:coreProperties>
</file>