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3b4375f5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3b4375f5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f5bc51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f5bc51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7f5bc5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7f5bc5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454545"/>
                </a:solidFill>
              </a:rPr>
              <a:t>Building off of our goal, we kept the rules of our game simple which was basic objection avoidance and object collection. Seeing that we are a space adventure themed game, here we have three models for those concepts in the game: fuel charges, invincibility power-up, and a basic asteroid model. </a:t>
            </a:r>
            <a:endParaRPr sz="900">
              <a:solidFill>
                <a:srgbClr val="454545"/>
              </a:solidFill>
            </a:endParaRPr>
          </a:p>
          <a:p>
            <a:pPr indent="0" lvl="0" marL="0" rtl="0" algn="l">
              <a:lnSpc>
                <a:spcPct val="115000"/>
              </a:lnSpc>
              <a:spcBef>
                <a:spcPts val="0"/>
              </a:spcBef>
              <a:spcAft>
                <a:spcPts val="0"/>
              </a:spcAft>
              <a:buNone/>
            </a:pPr>
            <a:r>
              <a:t/>
            </a:r>
            <a:endParaRPr sz="900">
              <a:solidFill>
                <a:srgbClr val="454545"/>
              </a:solidFill>
            </a:endParaRPr>
          </a:p>
          <a:p>
            <a:pPr indent="0" lvl="0" marL="0" rtl="0" algn="l">
              <a:lnSpc>
                <a:spcPct val="115000"/>
              </a:lnSpc>
              <a:spcBef>
                <a:spcPts val="0"/>
              </a:spcBef>
              <a:spcAft>
                <a:spcPts val="0"/>
              </a:spcAft>
              <a:buNone/>
            </a:pPr>
            <a:r>
              <a:rPr lang="en" sz="900">
                <a:solidFill>
                  <a:srgbClr val="454545"/>
                </a:solidFill>
              </a:rPr>
              <a:t>So in order to win the game, the player needs to collect fuel charges while avoiding asteroids that are coming their way. </a:t>
            </a:r>
            <a:endParaRPr sz="900">
              <a:solidFill>
                <a:srgbClr val="454545"/>
              </a:solidFill>
            </a:endParaRPr>
          </a:p>
          <a:p>
            <a:pPr indent="0" lvl="0" marL="0" rtl="0" algn="l">
              <a:lnSpc>
                <a:spcPct val="115000"/>
              </a:lnSpc>
              <a:spcBef>
                <a:spcPts val="0"/>
              </a:spcBef>
              <a:spcAft>
                <a:spcPts val="0"/>
              </a:spcAft>
              <a:buNone/>
            </a:pPr>
            <a:r>
              <a:t/>
            </a:r>
            <a:endParaRPr sz="900">
              <a:solidFill>
                <a:srgbClr val="454545"/>
              </a:solidFill>
            </a:endParaRPr>
          </a:p>
          <a:p>
            <a:pPr indent="0" lvl="0" marL="0" rtl="0" algn="l">
              <a:lnSpc>
                <a:spcPct val="115000"/>
              </a:lnSpc>
              <a:spcBef>
                <a:spcPts val="0"/>
              </a:spcBef>
              <a:spcAft>
                <a:spcPts val="0"/>
              </a:spcAft>
              <a:buNone/>
            </a:pPr>
            <a:r>
              <a:rPr lang="en" sz="900">
                <a:solidFill>
                  <a:srgbClr val="454545"/>
                </a:solidFill>
              </a:rPr>
              <a:t>We decided to do whit with three.js and tween for animation and cannon.js for physics. </a:t>
            </a:r>
            <a:endParaRPr sz="900">
              <a:solidFill>
                <a:srgbClr val="454545"/>
              </a:solidFill>
            </a:endParaRPr>
          </a:p>
          <a:p>
            <a:pPr indent="0" lvl="0" marL="0" rtl="0" algn="l">
              <a:lnSpc>
                <a:spcPct val="115000"/>
              </a:lnSpc>
              <a:spcBef>
                <a:spcPts val="0"/>
              </a:spcBef>
              <a:spcAft>
                <a:spcPts val="0"/>
              </a:spcAft>
              <a:buNone/>
            </a:pPr>
            <a:r>
              <a:t/>
            </a:r>
            <a:endParaRPr sz="900">
              <a:solidFill>
                <a:srgbClr val="454545"/>
              </a:solidFill>
            </a:endParaRPr>
          </a:p>
          <a:p>
            <a:pPr indent="0" lvl="0" marL="0" rtl="0" algn="l">
              <a:lnSpc>
                <a:spcPct val="115000"/>
              </a:lnSpc>
              <a:spcBef>
                <a:spcPts val="0"/>
              </a:spcBef>
              <a:spcAft>
                <a:spcPts val="0"/>
              </a:spcAft>
              <a:buNone/>
            </a:pPr>
            <a:r>
              <a:rPr lang="en" sz="900">
                <a:solidFill>
                  <a:srgbClr val="454545"/>
                </a:solidFill>
              </a:rPr>
              <a:t>The fuel charges and invincibility power were both unique meshes made by our team, and the inspiration for this was going off of sci-fi inspired but arcade stylization. Hence we had the idea of using wireframes animating different rotations to provide this effect. The asteroid was a model used from Google Poly and we simply changed the texture of the model and added a wireframe outline to give it a more game-y type feel. In the game youre in a cockpit, and that was taken from a resource archive cockpit which we edited to be transparent so the user could see more of their screen. The heads up display also has text on the left telling the user what their score is essentially and on the right their fuel levels—which is what they’re trying to maintain for as long as possible. We have some stylizations here which includes a space themed skybox and a particle system that speckles the background with white dots to give a more dynamic space type of feel. </a:t>
            </a:r>
            <a:endParaRPr sz="900">
              <a:solidFill>
                <a:srgbClr val="454545"/>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7dcbfe5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7dcbfe5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will narrate this and speak about the menu, menu options, controls + instructions, cockpit and HUD choices, sound effects, general course of gameplay,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dcbfe5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7dcbfe5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We encountered many challenges with creating our game.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In the beginning, we planned on making a level-based game where the main objective was to collect enough fuel within a given time limit. However, we realized that having the main objective be surviving as long as possible would be more interesting and compelling.</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Another major challenge was finding a set of controls that was simple, intuitive, and effective. After much deliberation, we realized that having the mouse move the camera was much more intuitive and offered greater freedom of movement than arrow keys did.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Another challenge was figuring out the exact behavior when the player reaches the bounds of the skybox.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When implementing collisions, for a very brief moment, we actually discussed using arbitrary triangular mesh collision but realized this was too complex and unoptimized. Hence, we instead used the existing Cannon.js library for physics and collision simulations.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Finally, finding a difficulty that would suit all players was tough because our survey for our MVP (minimum viable product) had opinions all over the place. Some thought it was too easy while some thought it way too hard. Eventually, we settled on making the fuel last longer at the cost of more obstacles in the scene.</a:t>
            </a:r>
            <a:endParaRPr sz="9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7dcbfe57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dcbfe57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While we accomplished every single goal we set out to do and then some more, like the barrel roll stretch goal, there are still so many more directions to take this project in the future.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First off, given the class feedback on our project, having difficulty levels would be a nice addition. Having enemy ship AI, fuel depletion rate, ship speed, and number of obstacles tied to the difficulty setting would allow for a more inclusive gaming experience.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Second, weapons for the player to fight off enemy ships and destroy obstacles would be a nice touch. An aiming reticle along with powerups like bombs or shields would contribute to the atmosphere of the game.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Third, there's always room for optimization and improving the frame rate across all machines would allow for a smoother performance.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Next, animated cutscenes with in-house voice acting is admittedly ambitious but would contribute to the overall narrative and storyline behind our game.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Finally, offering a toggle between first person view and third person view would offer greater freedom of control to the player. </a:t>
            </a:r>
            <a:endParaRPr sz="9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dcbfe573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dcbfe573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na-db3yqfvQ"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Jessica Edouard, Emmanuel Teferi, Justin Tran, and Henry Wang </a:t>
            </a:r>
            <a:endParaRPr/>
          </a:p>
        </p:txBody>
      </p:sp>
      <p:pic>
        <p:nvPicPr>
          <p:cNvPr id="135" name="Google Shape;135;p13"/>
          <p:cNvPicPr preferRelativeResize="0"/>
          <p:nvPr/>
        </p:nvPicPr>
        <p:blipFill>
          <a:blip r:embed="rId3">
            <a:alphaModFix/>
          </a:blip>
          <a:stretch>
            <a:fillRect/>
          </a:stretch>
        </p:blipFill>
        <p:spPr>
          <a:xfrm>
            <a:off x="3409875" y="1802050"/>
            <a:ext cx="5338425" cy="118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992700" y="469950"/>
            <a:ext cx="7038900" cy="5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Introduction</a:t>
            </a:r>
            <a:endParaRPr sz="3200"/>
          </a:p>
        </p:txBody>
      </p:sp>
      <p:sp>
        <p:nvSpPr>
          <p:cNvPr id="141" name="Google Shape;141;p14"/>
          <p:cNvSpPr txBox="1"/>
          <p:nvPr>
            <p:ph idx="1" type="body"/>
          </p:nvPr>
        </p:nvSpPr>
        <p:spPr>
          <a:xfrm>
            <a:off x="1145100" y="1061175"/>
            <a:ext cx="7832700" cy="3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 long running history of amazing arcade style space themed games:</a:t>
            </a:r>
            <a:endParaRPr sz="1400"/>
          </a:p>
          <a:p>
            <a:pPr indent="-317500" lvl="0" marL="457200" rtl="0" algn="l">
              <a:spcBef>
                <a:spcPts val="1600"/>
              </a:spcBef>
              <a:spcAft>
                <a:spcPts val="0"/>
              </a:spcAft>
              <a:buSzPts val="1400"/>
              <a:buChar char="●"/>
            </a:pPr>
            <a:r>
              <a:rPr lang="en" sz="1400"/>
              <a:t>Space Invaders (1978)</a:t>
            </a:r>
            <a:endParaRPr sz="1400"/>
          </a:p>
          <a:p>
            <a:pPr indent="-317500" lvl="0" marL="457200" rtl="0" algn="l">
              <a:spcBef>
                <a:spcPts val="0"/>
              </a:spcBef>
              <a:spcAft>
                <a:spcPts val="0"/>
              </a:spcAft>
              <a:buSzPts val="1400"/>
              <a:buChar char="●"/>
            </a:pPr>
            <a:r>
              <a:rPr lang="en" sz="1400"/>
              <a:t>Galaga (1981)</a:t>
            </a:r>
            <a:endParaRPr sz="1400"/>
          </a:p>
          <a:p>
            <a:pPr indent="-317500" lvl="0" marL="457200" rtl="0" algn="l">
              <a:spcBef>
                <a:spcPts val="0"/>
              </a:spcBef>
              <a:spcAft>
                <a:spcPts val="0"/>
              </a:spcAft>
              <a:buSzPts val="1400"/>
              <a:buChar char="●"/>
            </a:pPr>
            <a:r>
              <a:rPr lang="en" sz="1400"/>
              <a:t>Star Wars video games (1983-2019)</a:t>
            </a:r>
            <a:endParaRPr sz="1400"/>
          </a:p>
          <a:p>
            <a:pPr indent="-317500" lvl="0" marL="457200" rtl="0" algn="l">
              <a:spcBef>
                <a:spcPts val="0"/>
              </a:spcBef>
              <a:spcAft>
                <a:spcPts val="0"/>
              </a:spcAft>
              <a:buSzPts val="1400"/>
              <a:buChar char="●"/>
            </a:pPr>
            <a:r>
              <a:rPr lang="en" sz="1400"/>
              <a:t>Star Fox (several made from 1993-2017)</a:t>
            </a:r>
            <a:endParaRPr sz="1400"/>
          </a:p>
          <a:p>
            <a:pPr indent="0" lvl="0" marL="0" rtl="0" algn="l">
              <a:lnSpc>
                <a:spcPct val="150000"/>
              </a:lnSpc>
              <a:spcBef>
                <a:spcPts val="1600"/>
              </a:spcBef>
              <a:spcAft>
                <a:spcPts val="0"/>
              </a:spcAft>
              <a:buNone/>
            </a:pPr>
            <a:r>
              <a:rPr b="1" lang="en" sz="1400"/>
              <a:t>“Princeton 2020: A Space Odyssey”</a:t>
            </a:r>
            <a:r>
              <a:rPr lang="en" sz="1400"/>
              <a:t>  is an immersive space flight game where the player must navigate an ongoing asteroid field while also collecting enough fuel to survive. The player must:</a:t>
            </a:r>
            <a:endParaRPr sz="1400"/>
          </a:p>
          <a:p>
            <a:pPr indent="-317500" lvl="0" marL="457200" rtl="0" algn="l">
              <a:spcBef>
                <a:spcPts val="1600"/>
              </a:spcBef>
              <a:spcAft>
                <a:spcPts val="0"/>
              </a:spcAft>
              <a:buSzPts val="1400"/>
              <a:buChar char="●"/>
            </a:pPr>
            <a:r>
              <a:rPr lang="en" sz="1400"/>
              <a:t>Pilot a spaceship in first person perspective</a:t>
            </a:r>
            <a:endParaRPr sz="1400"/>
          </a:p>
          <a:p>
            <a:pPr indent="-317500" lvl="0" marL="457200" rtl="0" algn="l">
              <a:spcBef>
                <a:spcPts val="0"/>
              </a:spcBef>
              <a:spcAft>
                <a:spcPts val="0"/>
              </a:spcAft>
              <a:buSzPts val="1400"/>
              <a:buChar char="●"/>
            </a:pPr>
            <a:r>
              <a:rPr lang="en" sz="1400"/>
              <a:t>Collect fuel charges to stay alive</a:t>
            </a:r>
            <a:endParaRPr sz="1400"/>
          </a:p>
          <a:p>
            <a:pPr indent="-317500" lvl="0" marL="457200" rtl="0" algn="l">
              <a:spcBef>
                <a:spcPts val="0"/>
              </a:spcBef>
              <a:spcAft>
                <a:spcPts val="0"/>
              </a:spcAft>
              <a:buSzPts val="1400"/>
              <a:buChar char="●"/>
            </a:pPr>
            <a:r>
              <a:rPr lang="en" sz="1400"/>
              <a:t>Collect powerups that provide temporary protection</a:t>
            </a:r>
            <a:endParaRPr sz="1400"/>
          </a:p>
          <a:p>
            <a:pPr indent="-317500" lvl="0" marL="457200" rtl="0" algn="l">
              <a:spcBef>
                <a:spcPts val="0"/>
              </a:spcBef>
              <a:spcAft>
                <a:spcPts val="0"/>
              </a:spcAft>
              <a:buSzPts val="1400"/>
              <a:buChar char="●"/>
            </a:pPr>
            <a:r>
              <a:rPr lang="en" sz="1400"/>
              <a:t>Avoid asteroids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68900" y="546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Goals</a:t>
            </a:r>
            <a:endParaRPr sz="3200"/>
          </a:p>
        </p:txBody>
      </p:sp>
      <p:sp>
        <p:nvSpPr>
          <p:cNvPr id="147" name="Google Shape;147;p15"/>
          <p:cNvSpPr txBox="1"/>
          <p:nvPr>
            <p:ph idx="1" type="body"/>
          </p:nvPr>
        </p:nvSpPr>
        <p:spPr>
          <a:xfrm>
            <a:off x="1302300" y="1300900"/>
            <a:ext cx="6572100" cy="22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t>
            </a:r>
            <a:r>
              <a:rPr lang="en" sz="1800"/>
              <a:t>reate a highly stylized immersive gaming experience </a:t>
            </a:r>
            <a:endParaRPr sz="1800"/>
          </a:p>
          <a:p>
            <a:pPr indent="-336550" lvl="0" marL="457200" rtl="0" algn="l">
              <a:lnSpc>
                <a:spcPct val="150000"/>
              </a:lnSpc>
              <a:spcBef>
                <a:spcPts val="1600"/>
              </a:spcBef>
              <a:spcAft>
                <a:spcPts val="0"/>
              </a:spcAft>
              <a:buSzPts val="1700"/>
              <a:buChar char="●"/>
            </a:pPr>
            <a:r>
              <a:rPr lang="en" sz="1700"/>
              <a:t>Centered around an outer space theme</a:t>
            </a:r>
            <a:endParaRPr sz="1700"/>
          </a:p>
          <a:p>
            <a:pPr indent="-336550" lvl="0" marL="457200" rtl="0" algn="l">
              <a:lnSpc>
                <a:spcPct val="150000"/>
              </a:lnSpc>
              <a:spcBef>
                <a:spcPts val="0"/>
              </a:spcBef>
              <a:spcAft>
                <a:spcPts val="0"/>
              </a:spcAft>
              <a:buSzPts val="1700"/>
              <a:buChar char="●"/>
            </a:pPr>
            <a:r>
              <a:rPr lang="en" sz="1700"/>
              <a:t>An emphasis on smooth flight movement and high stylization</a:t>
            </a:r>
            <a:endParaRPr sz="1700"/>
          </a:p>
          <a:p>
            <a:pPr indent="-336550" lvl="0" marL="457200" rtl="0" algn="l">
              <a:lnSpc>
                <a:spcPct val="150000"/>
              </a:lnSpc>
              <a:spcBef>
                <a:spcPts val="0"/>
              </a:spcBef>
              <a:spcAft>
                <a:spcPts val="0"/>
              </a:spcAft>
              <a:buSzPts val="1700"/>
              <a:buChar char="●"/>
            </a:pPr>
            <a:r>
              <a:rPr lang="en" sz="1700"/>
              <a:t>High performance in a 3D space using three.js</a:t>
            </a:r>
            <a:endParaRPr sz="1700"/>
          </a:p>
          <a:p>
            <a:pPr indent="-336550" lvl="0" marL="457200" rtl="0" algn="l">
              <a:lnSpc>
                <a:spcPct val="150000"/>
              </a:lnSpc>
              <a:spcBef>
                <a:spcPts val="0"/>
              </a:spcBef>
              <a:spcAft>
                <a:spcPts val="0"/>
              </a:spcAft>
              <a:buSzPts val="1700"/>
              <a:buChar char="●"/>
            </a:pPr>
            <a:r>
              <a:rPr lang="en" sz="1700"/>
              <a:t>Apply the skills acquired in the former half of COS 426 </a:t>
            </a:r>
            <a:endParaRPr sz="1700"/>
          </a:p>
          <a:p>
            <a:pPr indent="-336550" lvl="0" marL="457200" rtl="0" algn="l">
              <a:lnSpc>
                <a:spcPct val="150000"/>
              </a:lnSpc>
              <a:spcBef>
                <a:spcPts val="0"/>
              </a:spcBef>
              <a:spcAft>
                <a:spcPts val="0"/>
              </a:spcAft>
              <a:buSzPts val="1700"/>
              <a:buChar char="●"/>
            </a:pPr>
            <a:r>
              <a:rPr lang="en" sz="1700"/>
              <a:t>Create a short yet enjoyable gaming experience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Fuel charges, invincibility power-ups, and asteroids</a:t>
            </a:r>
            <a:endParaRPr sz="1400"/>
          </a:p>
          <a:p>
            <a:pPr indent="-317500" lvl="0" marL="457200" rtl="0" algn="l">
              <a:lnSpc>
                <a:spcPct val="200000"/>
              </a:lnSpc>
              <a:spcBef>
                <a:spcPts val="0"/>
              </a:spcBef>
              <a:spcAft>
                <a:spcPts val="0"/>
              </a:spcAft>
              <a:buSzPts val="1400"/>
              <a:buChar char="●"/>
            </a:pPr>
            <a:r>
              <a:rPr lang="en" sz="1400"/>
              <a:t>A minimal but immersive HUD</a:t>
            </a:r>
            <a:endParaRPr sz="1400"/>
          </a:p>
          <a:p>
            <a:pPr indent="-317500" lvl="0" marL="457200" rtl="0" algn="l">
              <a:lnSpc>
                <a:spcPct val="200000"/>
              </a:lnSpc>
              <a:spcBef>
                <a:spcPts val="0"/>
              </a:spcBef>
              <a:spcAft>
                <a:spcPts val="0"/>
              </a:spcAft>
              <a:buSzPts val="1400"/>
              <a:buChar char="●"/>
            </a:pPr>
            <a:r>
              <a:rPr lang="en" sz="1400"/>
              <a:t>A sense of “space” in outer space</a:t>
            </a:r>
            <a:endParaRPr sz="1400"/>
          </a:p>
          <a:p>
            <a:pPr indent="-304800" lvl="1" marL="914400" rtl="0" algn="l">
              <a:lnSpc>
                <a:spcPct val="200000"/>
              </a:lnSpc>
              <a:spcBef>
                <a:spcPts val="0"/>
              </a:spcBef>
              <a:spcAft>
                <a:spcPts val="0"/>
              </a:spcAft>
              <a:buSzPts val="1200"/>
              <a:buChar char="○"/>
            </a:pPr>
            <a:r>
              <a:rPr lang="en" sz="1200"/>
              <a:t>Skybox, skybox features</a:t>
            </a:r>
            <a:endParaRPr sz="1200"/>
          </a:p>
          <a:p>
            <a:pPr indent="-304800" lvl="1" marL="914400" rtl="0" algn="l">
              <a:lnSpc>
                <a:spcPct val="200000"/>
              </a:lnSpc>
              <a:spcBef>
                <a:spcPts val="0"/>
              </a:spcBef>
              <a:spcAft>
                <a:spcPts val="0"/>
              </a:spcAft>
              <a:buSzPts val="1200"/>
              <a:buChar char="○"/>
            </a:pPr>
            <a:r>
              <a:rPr lang="en" sz="1200"/>
              <a:t>Particles</a:t>
            </a:r>
            <a:endParaRPr sz="1200"/>
          </a:p>
          <a:p>
            <a:pPr indent="-304800" lvl="1" marL="914400" rtl="0" algn="l">
              <a:lnSpc>
                <a:spcPct val="200000"/>
              </a:lnSpc>
              <a:spcBef>
                <a:spcPts val="0"/>
              </a:spcBef>
              <a:spcAft>
                <a:spcPts val="0"/>
              </a:spcAft>
              <a:buSzPts val="1200"/>
              <a:buChar char="○"/>
            </a:pPr>
            <a:r>
              <a:rPr lang="en" sz="1200"/>
              <a:t>Cockpit image</a:t>
            </a:r>
            <a:endParaRPr sz="1200"/>
          </a:p>
        </p:txBody>
      </p:sp>
      <p:pic>
        <p:nvPicPr>
          <p:cNvPr id="154" name="Google Shape;154;p16"/>
          <p:cNvPicPr preferRelativeResize="0"/>
          <p:nvPr/>
        </p:nvPicPr>
        <p:blipFill>
          <a:blip r:embed="rId3">
            <a:alphaModFix/>
          </a:blip>
          <a:stretch>
            <a:fillRect/>
          </a:stretch>
        </p:blipFill>
        <p:spPr>
          <a:xfrm>
            <a:off x="4470250" y="544925"/>
            <a:ext cx="994700" cy="969675"/>
          </a:xfrm>
          <a:prstGeom prst="rect">
            <a:avLst/>
          </a:prstGeom>
          <a:noFill/>
          <a:ln>
            <a:noFill/>
          </a:ln>
        </p:spPr>
      </p:pic>
      <p:pic>
        <p:nvPicPr>
          <p:cNvPr id="155" name="Google Shape;155;p16"/>
          <p:cNvPicPr preferRelativeResize="0"/>
          <p:nvPr/>
        </p:nvPicPr>
        <p:blipFill>
          <a:blip r:embed="rId4">
            <a:alphaModFix/>
          </a:blip>
          <a:stretch>
            <a:fillRect/>
          </a:stretch>
        </p:blipFill>
        <p:spPr>
          <a:xfrm>
            <a:off x="6016025" y="544925"/>
            <a:ext cx="1057257" cy="969675"/>
          </a:xfrm>
          <a:prstGeom prst="rect">
            <a:avLst/>
          </a:prstGeom>
          <a:noFill/>
          <a:ln>
            <a:noFill/>
          </a:ln>
        </p:spPr>
      </p:pic>
      <p:pic>
        <p:nvPicPr>
          <p:cNvPr id="156" name="Google Shape;156;p16"/>
          <p:cNvPicPr preferRelativeResize="0"/>
          <p:nvPr/>
        </p:nvPicPr>
        <p:blipFill>
          <a:blip r:embed="rId5">
            <a:alphaModFix/>
          </a:blip>
          <a:stretch>
            <a:fillRect/>
          </a:stretch>
        </p:blipFill>
        <p:spPr>
          <a:xfrm>
            <a:off x="7624350" y="539088"/>
            <a:ext cx="994700" cy="981348"/>
          </a:xfrm>
          <a:prstGeom prst="rect">
            <a:avLst/>
          </a:prstGeom>
          <a:noFill/>
          <a:ln>
            <a:noFill/>
          </a:ln>
        </p:spPr>
      </p:pic>
      <p:pic>
        <p:nvPicPr>
          <p:cNvPr id="157" name="Google Shape;157;p16"/>
          <p:cNvPicPr preferRelativeResize="0"/>
          <p:nvPr/>
        </p:nvPicPr>
        <p:blipFill>
          <a:blip r:embed="rId6">
            <a:alphaModFix/>
          </a:blip>
          <a:stretch>
            <a:fillRect/>
          </a:stretch>
        </p:blipFill>
        <p:spPr>
          <a:xfrm>
            <a:off x="4470250" y="2009213"/>
            <a:ext cx="4148800" cy="20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descr="A demo for a game built with Node.js and graphics library three.js for the purposes of our COS 426 final project.&#10;&#10;Source Code: https://github.com/teferiemmanuel/2020-A-Princeton-Space-Odyssey" id="163" name="Google Shape;163;p17" title="2020: A Princeton Space Odyssey Demo">
            <a:hlinkClick r:id="rId3"/>
          </p:cNvPr>
          <p:cNvPicPr preferRelativeResize="0"/>
          <p:nvPr/>
        </p:nvPicPr>
        <p:blipFill>
          <a:blip r:embed="rId4">
            <a:alphaModFix/>
          </a:blip>
          <a:stretch>
            <a:fillRect/>
          </a:stretch>
        </p:blipFill>
        <p:spPr>
          <a:xfrm>
            <a:off x="2530950" y="85725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Challenges and Difficulties </a:t>
            </a:r>
            <a:endParaRPr/>
          </a:p>
        </p:txBody>
      </p:sp>
      <p:sp>
        <p:nvSpPr>
          <p:cNvPr id="169" name="Google Shape;169;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Changing the style of our project from level-based to survival-based</a:t>
            </a:r>
            <a:endParaRPr sz="1500"/>
          </a:p>
          <a:p>
            <a:pPr indent="-323850" lvl="0" marL="457200" rtl="0" algn="l">
              <a:lnSpc>
                <a:spcPct val="200000"/>
              </a:lnSpc>
              <a:spcBef>
                <a:spcPts val="0"/>
              </a:spcBef>
              <a:spcAft>
                <a:spcPts val="0"/>
              </a:spcAft>
              <a:buSzPts val="1500"/>
              <a:buChar char="●"/>
            </a:pPr>
            <a:r>
              <a:rPr lang="en" sz="1500"/>
              <a:t>Defining a simple yet effective control scheme</a:t>
            </a:r>
            <a:endParaRPr sz="1500"/>
          </a:p>
          <a:p>
            <a:pPr indent="-323850" lvl="1" marL="914400" rtl="0" algn="l">
              <a:lnSpc>
                <a:spcPct val="200000"/>
              </a:lnSpc>
              <a:spcBef>
                <a:spcPts val="0"/>
              </a:spcBef>
              <a:spcAft>
                <a:spcPts val="0"/>
              </a:spcAft>
              <a:buSzPts val="1500"/>
              <a:buChar char="○"/>
            </a:pPr>
            <a:r>
              <a:rPr lang="en" sz="1500"/>
              <a:t>Analog control via mouse  vs. directional control via arrow keys</a:t>
            </a:r>
            <a:endParaRPr sz="1500"/>
          </a:p>
          <a:p>
            <a:pPr indent="-323850" lvl="0" marL="457200" rtl="0" algn="l">
              <a:lnSpc>
                <a:spcPct val="200000"/>
              </a:lnSpc>
              <a:spcBef>
                <a:spcPts val="0"/>
              </a:spcBef>
              <a:spcAft>
                <a:spcPts val="0"/>
              </a:spcAft>
              <a:buSzPts val="1500"/>
              <a:buChar char="●"/>
            </a:pPr>
            <a:r>
              <a:rPr lang="en" sz="1500"/>
              <a:t>Defining the exactly the dimensions of the game bounds</a:t>
            </a:r>
            <a:endParaRPr sz="1500"/>
          </a:p>
          <a:p>
            <a:pPr indent="-323850" lvl="1" marL="914400" rtl="0" algn="l">
              <a:lnSpc>
                <a:spcPct val="200000"/>
              </a:lnSpc>
              <a:spcBef>
                <a:spcPts val="0"/>
              </a:spcBef>
              <a:spcAft>
                <a:spcPts val="0"/>
              </a:spcAft>
              <a:buSzPts val="1500"/>
              <a:buChar char="○"/>
            </a:pPr>
            <a:r>
              <a:rPr lang="en" sz="1500"/>
              <a:t>Exactly what should the behavior be when player approaches bounds?</a:t>
            </a:r>
            <a:endParaRPr sz="1500"/>
          </a:p>
          <a:p>
            <a:pPr indent="-323850" lvl="0" marL="457200" rtl="0" algn="l">
              <a:lnSpc>
                <a:spcPct val="200000"/>
              </a:lnSpc>
              <a:spcBef>
                <a:spcPts val="0"/>
              </a:spcBef>
              <a:spcAft>
                <a:spcPts val="0"/>
              </a:spcAft>
              <a:buSzPts val="1500"/>
              <a:buChar char="●"/>
            </a:pPr>
            <a:r>
              <a:rPr lang="en" sz="1500"/>
              <a:t>Implementing physics and collision detection with Cannon.js</a:t>
            </a:r>
            <a:endParaRPr sz="1500"/>
          </a:p>
          <a:p>
            <a:pPr indent="-323850" lvl="0" marL="457200" rtl="0" algn="l">
              <a:lnSpc>
                <a:spcPct val="200000"/>
              </a:lnSpc>
              <a:spcBef>
                <a:spcPts val="0"/>
              </a:spcBef>
              <a:spcAft>
                <a:spcPts val="0"/>
              </a:spcAft>
              <a:buSzPts val="1500"/>
              <a:buChar char="●"/>
            </a:pPr>
            <a:r>
              <a:rPr lang="en" sz="1500"/>
              <a:t>Finding a difficulty that would fit all players</a:t>
            </a:r>
            <a:endParaRPr sz="1500"/>
          </a:p>
          <a:p>
            <a:pPr indent="-323850" lvl="1" marL="914400" rtl="0" algn="l">
              <a:lnSpc>
                <a:spcPct val="200000"/>
              </a:lnSpc>
              <a:spcBef>
                <a:spcPts val="0"/>
              </a:spcBef>
              <a:spcAft>
                <a:spcPts val="0"/>
              </a:spcAft>
              <a:buSzPts val="1500"/>
              <a:buChar char="○"/>
            </a:pPr>
            <a:r>
              <a:rPr lang="en" sz="1500"/>
              <a:t>Some said it was extremely hard while some said it was way too easy</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75" name="Google Shape;175;p19"/>
          <p:cNvSpPr txBox="1"/>
          <p:nvPr>
            <p:ph idx="1" type="body"/>
          </p:nvPr>
        </p:nvSpPr>
        <p:spPr>
          <a:xfrm>
            <a:off x="1361225" y="962050"/>
            <a:ext cx="7038900" cy="29112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Difficulty Levels - Easy, Medium, Hard</a:t>
            </a:r>
            <a:endParaRPr sz="1500"/>
          </a:p>
          <a:p>
            <a:pPr indent="-323850" lvl="1" marL="914400" rtl="0" algn="l">
              <a:lnSpc>
                <a:spcPct val="200000"/>
              </a:lnSpc>
              <a:spcBef>
                <a:spcPts val="0"/>
              </a:spcBef>
              <a:spcAft>
                <a:spcPts val="0"/>
              </a:spcAft>
              <a:buSzPts val="1500"/>
              <a:buChar char="○"/>
            </a:pPr>
            <a:r>
              <a:rPr lang="en" sz="1500"/>
              <a:t>Enemy ships with varying AI</a:t>
            </a:r>
            <a:endParaRPr sz="1500"/>
          </a:p>
          <a:p>
            <a:pPr indent="-323850" lvl="1" marL="914400" rtl="0" algn="l">
              <a:lnSpc>
                <a:spcPct val="200000"/>
              </a:lnSpc>
              <a:spcBef>
                <a:spcPts val="0"/>
              </a:spcBef>
              <a:spcAft>
                <a:spcPts val="0"/>
              </a:spcAft>
              <a:buSzPts val="1500"/>
              <a:buChar char="○"/>
            </a:pPr>
            <a:r>
              <a:rPr lang="en" sz="1500"/>
              <a:t>Fuel depletion rate, ship speed, number of obstacles, etc.</a:t>
            </a:r>
            <a:endParaRPr sz="1500"/>
          </a:p>
          <a:p>
            <a:pPr indent="-323850" lvl="0" marL="457200" rtl="0" algn="l">
              <a:lnSpc>
                <a:spcPct val="200000"/>
              </a:lnSpc>
              <a:spcBef>
                <a:spcPts val="0"/>
              </a:spcBef>
              <a:spcAft>
                <a:spcPts val="0"/>
              </a:spcAft>
              <a:buSzPts val="1500"/>
              <a:buChar char="●"/>
            </a:pPr>
            <a:r>
              <a:rPr lang="en" sz="1500"/>
              <a:t>Aiming reticle with lasers, heat-seeking missiles, shields</a:t>
            </a:r>
            <a:endParaRPr sz="1500"/>
          </a:p>
          <a:p>
            <a:pPr indent="-323850" lvl="1" marL="914400" rtl="0" algn="l">
              <a:lnSpc>
                <a:spcPct val="200000"/>
              </a:lnSpc>
              <a:spcBef>
                <a:spcPts val="0"/>
              </a:spcBef>
              <a:spcAft>
                <a:spcPts val="0"/>
              </a:spcAft>
              <a:buSzPts val="1500"/>
              <a:buChar char="○"/>
            </a:pPr>
            <a:r>
              <a:rPr lang="en" sz="1500"/>
              <a:t>Powerup could either give weapons or improve on base set</a:t>
            </a:r>
            <a:endParaRPr sz="1500"/>
          </a:p>
          <a:p>
            <a:pPr indent="-323850" lvl="0" marL="457200" rtl="0" algn="l">
              <a:lnSpc>
                <a:spcPct val="200000"/>
              </a:lnSpc>
              <a:spcBef>
                <a:spcPts val="0"/>
              </a:spcBef>
              <a:spcAft>
                <a:spcPts val="0"/>
              </a:spcAft>
              <a:buSzPts val="1500"/>
              <a:buChar char="●"/>
            </a:pPr>
            <a:r>
              <a:rPr lang="en" sz="1500"/>
              <a:t>Improving average performance across machines</a:t>
            </a:r>
            <a:endParaRPr sz="1500"/>
          </a:p>
          <a:p>
            <a:pPr indent="-323850" lvl="0" marL="457200" rtl="0" algn="l">
              <a:lnSpc>
                <a:spcPct val="200000"/>
              </a:lnSpc>
              <a:spcBef>
                <a:spcPts val="0"/>
              </a:spcBef>
              <a:spcAft>
                <a:spcPts val="0"/>
              </a:spcAft>
              <a:buSzPts val="1500"/>
              <a:buChar char="●"/>
            </a:pPr>
            <a:r>
              <a:rPr lang="en" sz="1500"/>
              <a:t>Animated cutscenes and voice acting for visual storytelling experience</a:t>
            </a:r>
            <a:endParaRPr sz="1500"/>
          </a:p>
          <a:p>
            <a:pPr indent="-323850" lvl="0" marL="457200" rtl="0" algn="l">
              <a:lnSpc>
                <a:spcPct val="200000"/>
              </a:lnSpc>
              <a:spcBef>
                <a:spcPts val="0"/>
              </a:spcBef>
              <a:spcAft>
                <a:spcPts val="0"/>
              </a:spcAft>
              <a:buSzPts val="1500"/>
              <a:buChar char="●"/>
            </a:pPr>
            <a:r>
              <a:rPr lang="en" sz="1500"/>
              <a:t>Toggle between third person view and first person view</a:t>
            </a:r>
            <a:endParaRPr sz="1500"/>
          </a:p>
        </p:txBody>
      </p:sp>
      <p:pic>
        <p:nvPicPr>
          <p:cNvPr id="176" name="Google Shape;176;p19"/>
          <p:cNvPicPr preferRelativeResize="0"/>
          <p:nvPr/>
        </p:nvPicPr>
        <p:blipFill>
          <a:blip r:embed="rId3">
            <a:alphaModFix/>
          </a:blip>
          <a:stretch>
            <a:fillRect/>
          </a:stretch>
        </p:blipFill>
        <p:spPr>
          <a:xfrm>
            <a:off x="5814900" y="236950"/>
            <a:ext cx="2585225" cy="161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All of the TAs for their wonderful instruction (especially </a:t>
            </a:r>
            <a:r>
              <a:rPr b="1" lang="en"/>
              <a:t>Reilly Bova</a:t>
            </a:r>
            <a:r>
              <a:rPr lang="en"/>
              <a:t> and </a:t>
            </a:r>
            <a:r>
              <a:rPr b="1" lang="en"/>
              <a:t>William Sweeny &lt;3</a:t>
            </a:r>
            <a:r>
              <a:rPr lang="en"/>
              <a:t>)</a:t>
            </a:r>
            <a:endParaRPr b="1"/>
          </a:p>
          <a:p>
            <a:pPr indent="-311150" lvl="0" marL="457200" rtl="0" algn="l">
              <a:lnSpc>
                <a:spcPct val="200000"/>
              </a:lnSpc>
              <a:spcBef>
                <a:spcPts val="0"/>
              </a:spcBef>
              <a:spcAft>
                <a:spcPts val="0"/>
              </a:spcAft>
              <a:buSzPts val="1300"/>
              <a:buChar char="●"/>
            </a:pPr>
            <a:r>
              <a:rPr lang="en"/>
              <a:t>Professor Heide for his instruction this semester</a:t>
            </a:r>
            <a:endParaRPr/>
          </a:p>
          <a:p>
            <a:pPr indent="-311150" lvl="0" marL="457200" rtl="0" algn="l">
              <a:lnSpc>
                <a:spcPct val="200000"/>
              </a:lnSpc>
              <a:spcBef>
                <a:spcPts val="0"/>
              </a:spcBef>
              <a:spcAft>
                <a:spcPts val="0"/>
              </a:spcAft>
              <a:buSzPts val="1300"/>
              <a:buChar char="●"/>
            </a:pPr>
            <a:r>
              <a:rPr lang="en"/>
              <a:t>Everybody that played our MVP and gave feedback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