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Chronic Circuit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March - May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Key Metrics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1828800">
                <a:tc>
                  <a:txBody>
                    <a:bodyPr/>
                    <a:lstStyle/>
                    <a:p>
                      <a:pPr algn="ctr"/>
                      <a:r>
                        <a:rPr sz="1400" b="1"/>
                        <a:t>64</a:t>
                      </a:r>
                    </a:p>
                    <a:p>
                      <a:pPr algn="ctr"/>
                      <a:r>
                        <a:rPr sz="1400" b="1"/>
                        <a:t>Total Circuits</a:t>
                      </a:r>
                    </a:p>
                    <a:p>
                      <a:pPr algn="ctr"/>
                      <a:r>
                        <a:rPr sz="1400" b="1"/>
                        <a:t>Tracked</a:t>
                      </a:r>
                    </a:p>
                  </a:txBody>
                  <a:tcPr>
                    <a:solidFill>
                      <a:srgbClr val="E2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/>
                        <a:t>599</a:t>
                      </a:r>
                    </a:p>
                    <a:p>
                      <a:pPr algn="ctr"/>
                      <a:r>
                        <a:rPr sz="1400" b="1"/>
                        <a:t>Total Tickets</a:t>
                      </a:r>
                    </a:p>
                    <a:p>
                      <a:pPr algn="ctr"/>
                      <a:r>
                        <a:rPr sz="1400" b="1"/>
                        <a:t>Logged</a:t>
                      </a:r>
                    </a:p>
                  </a:txBody>
                  <a:tcPr>
                    <a:solidFill>
                      <a:srgbClr val="E2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/>
                        <a:t>83.5%</a:t>
                      </a:r>
                    </a:p>
                    <a:p>
                      <a:pPr algn="ctr"/>
                      <a:r>
                        <a:rPr sz="1400" b="1"/>
                        <a:t>Average</a:t>
                      </a:r>
                    </a:p>
                    <a:p>
                      <a:pPr algn="ctr"/>
                      <a:r>
                        <a:rPr sz="1400" b="1"/>
                        <a:t>Availability</a:t>
                      </a:r>
                    </a:p>
                  </a:txBody>
                  <a:tcPr>
                    <a:solidFill>
                      <a:srgbClr val="E2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/>
                        <a:t>15.3</a:t>
                      </a:r>
                    </a:p>
                    <a:p>
                      <a:pPr algn="ctr"/>
                      <a:r>
                        <a:rPr sz="1400" b="1"/>
                        <a:t>Average MTBF</a:t>
                      </a:r>
                    </a:p>
                    <a:p>
                      <a:pPr algn="ctr"/>
                      <a:r>
                        <a:rPr sz="1400" b="1"/>
                        <a:t>(Days)</a:t>
                      </a:r>
                    </a:p>
                  </a:txBody>
                  <a:tcPr>
                    <a:solidFill>
                      <a:srgbClr val="E2E5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Takeaways</a:t>
            </a:r>
          </a:p>
          <a:p>
            <a:pPr lvl="1"/>
            <a:r>
              <a:t>• 1 new circuit(s) identified as chronic this month, requiring immediate attention and classification.</a:t>
            </a:r>
          </a:p>
          <a:p>
            <a:pPr lvl="1"/>
            <a:r>
              <a:t>• Lowest performing circuit shows 1.8 days MTBF and 80.0% availability, indicating significant reliability issues.</a:t>
            </a:r>
          </a:p>
          <a:p>
            <a:pPr lvl="1"/>
            <a:r>
              <a:t>• Highest impact circuit generated $26,324 in cost to serve, representing major operational expense.</a:t>
            </a:r>
          </a:p>
          <a:p>
            <a:pPr>
              <a:defRPr b="1" sz="1800"/>
            </a:pPr>
            <a:r>
              <a:t>Recommendations</a:t>
            </a:r>
          </a:p>
          <a:p>
            <a:pPr lvl="1"/>
            <a:r>
              <a:t>• Review the top 5 circuits by lowest MTBF and investigate root causes for frequent failures.</a:t>
            </a:r>
          </a:p>
          <a:p>
            <a:pPr lvl="1"/>
            <a:r>
              <a:t>• Prioritize vendor engagement for circuits showing consistent availability degradation.</a:t>
            </a:r>
          </a:p>
          <a:p>
            <a:pPr lvl="1"/>
            <a:r>
              <a:t>• Implement proactive monitoring for new chronic circuits to prevent escalation.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Bottom 5 Circuits by MTBF (Worst Performing)</a:t>
            </a:r>
          </a:p>
        </p:txBody>
      </p:sp>
      <p:pic>
        <p:nvPicPr>
          <p:cNvPr id="3" name="Picture 2" descr="bottom5_mtb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428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