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4" r:id="rId3"/>
  </p:sldMasterIdLst>
  <p:notesMasterIdLst>
    <p:notesMasterId r:id="rId32"/>
  </p:notesMasterIdLst>
  <p:sldIdLst>
    <p:sldId id="661" r:id="rId4"/>
    <p:sldId id="662" r:id="rId5"/>
    <p:sldId id="663" r:id="rId6"/>
    <p:sldId id="665" r:id="rId7"/>
    <p:sldId id="666" r:id="rId8"/>
    <p:sldId id="677" r:id="rId9"/>
    <p:sldId id="678" r:id="rId10"/>
    <p:sldId id="668" r:id="rId11"/>
    <p:sldId id="676" r:id="rId12"/>
    <p:sldId id="674" r:id="rId13"/>
    <p:sldId id="679" r:id="rId14"/>
    <p:sldId id="680" r:id="rId15"/>
    <p:sldId id="681" r:id="rId16"/>
    <p:sldId id="683" r:id="rId17"/>
    <p:sldId id="671" r:id="rId18"/>
    <p:sldId id="672" r:id="rId19"/>
    <p:sldId id="673" r:id="rId20"/>
    <p:sldId id="682" r:id="rId21"/>
    <p:sldId id="684" r:id="rId22"/>
    <p:sldId id="258" r:id="rId23"/>
    <p:sldId id="686" r:id="rId24"/>
    <p:sldId id="685" r:id="rId25"/>
    <p:sldId id="261" r:id="rId26"/>
    <p:sldId id="262" r:id="rId27"/>
    <p:sldId id="263" r:id="rId28"/>
    <p:sldId id="264" r:id="rId29"/>
    <p:sldId id="265" r:id="rId30"/>
    <p:sldId id="687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0000"/>
    <a:srgbClr val="238D23"/>
    <a:srgbClr val="0066FF"/>
    <a:srgbClr val="0000CC"/>
    <a:srgbClr val="FFFFFF"/>
    <a:srgbClr val="8A0000"/>
    <a:srgbClr val="E99F8B"/>
    <a:srgbClr val="EAE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69613" autoAdjust="0"/>
  </p:normalViewPr>
  <p:slideViewPr>
    <p:cSldViewPr>
      <p:cViewPr varScale="1">
        <p:scale>
          <a:sx n="51" d="100"/>
          <a:sy n="51" d="100"/>
        </p:scale>
        <p:origin x="988" y="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3710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70A1-07FE-4E60-971A-EEC905C4E1F5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7F285-4C50-4F3D-B624-80174EC10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3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5BAAB94F-10D6-2B7E-EC86-85DA47FB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>
            <a:extLst>
              <a:ext uri="{FF2B5EF4-FFF2-40B4-BE49-F238E27FC236}">
                <a16:creationId xmlns:a16="http://schemas.microsoft.com/office/drawing/2014/main" id="{6E13C311-8E0C-431B-71F6-51A6034FD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>
            <a:extLst>
              <a:ext uri="{FF2B5EF4-FFF2-40B4-BE49-F238E27FC236}">
                <a16:creationId xmlns:a16="http://schemas.microsoft.com/office/drawing/2014/main" id="{4C135C93-F713-4479-1174-FD8F23891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r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US" sz="1800" kern="100" cap="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 482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>
            <a:extLst>
              <a:ext uri="{FF2B5EF4-FFF2-40B4-BE49-F238E27FC236}">
                <a16:creationId xmlns:a16="http://schemas.microsoft.com/office/drawing/2014/main" id="{A73B769C-67CC-5A9D-5E42-131524D98A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72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46187-C9B6-5841-6732-91FC6259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E563A-ADFD-FE1C-1530-842C77B83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BC7CA-0890-76B2-AE32-B57B22152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CFD63-C071-6471-2BCC-422CB43EA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4C4B-B96D-0EC3-B7DB-006E74937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418F5-CEBC-266F-0402-A07C6AE72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26187-B14D-DC5C-12EB-5711139E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882C0-5D97-B9B3-5119-828DCBF30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4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5059B-8A1B-9ADA-E8C7-46F22F50B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606DB-198D-20D8-EB7D-61B6E9853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E7872-5390-2EE9-CC9A-57040F821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A074-A1E5-CA7B-35EC-C7211F3E2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8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8414-A123-25E3-6CAE-DCD46E83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EEE6B-792E-5706-5305-DAAD14D39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4BED4-A595-6C28-EC45-16CD55330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8DCC1-EB32-94AB-1853-1DB2588A4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4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7A9-B427-84D0-0701-6B60ED307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DFCD1-24D6-092C-BC8A-32EE0CB40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8057D8-E054-6641-EBDA-6E6A19B0D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951D6-79C4-E952-DAC4-BA999EA98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0ED3-8FC6-EC46-BB31-1FC0855E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450E5-CDAA-8F22-4CCB-A6AD94120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1E38D-6AF0-6567-A2AC-5593555AA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8BBB2-C2F1-B9EA-6D47-9B4224C55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8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B7C6A-006B-105E-7E0A-B8EE7EAA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C5BB2-51BD-B0CD-0DB8-84554384E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41ECD-2F23-4E5B-CD9D-C3EFC8EA4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05E9-9285-5461-6070-2F234E3C9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251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6D797-E90F-50E6-04CB-6FDAB9C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5053B-E0BE-0DF3-F2AA-BDAB38F69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0CD1E-7D68-C783-52F4-EC38F5AD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5DF92-45D1-1559-A23B-7D8564546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1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70209D47-A7D1-6470-30FF-7AC35F02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>
            <a:extLst>
              <a:ext uri="{FF2B5EF4-FFF2-40B4-BE49-F238E27FC236}">
                <a16:creationId xmlns:a16="http://schemas.microsoft.com/office/drawing/2014/main" id="{8C596E26-2399-E48F-8FA8-2C1FB2206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>
            <a:extLst>
              <a:ext uri="{FF2B5EF4-FFF2-40B4-BE49-F238E27FC236}">
                <a16:creationId xmlns:a16="http://schemas.microsoft.com/office/drawing/2014/main" id="{20EC6527-FDAB-FCDE-64BF-B444BBFFF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r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US" sz="1800" kern="100" cap="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 482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>
            <a:extLst>
              <a:ext uri="{FF2B5EF4-FFF2-40B4-BE49-F238E27FC236}">
                <a16:creationId xmlns:a16="http://schemas.microsoft.com/office/drawing/2014/main" id="{BCD76FCF-995E-7C1F-3297-531BC42E2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554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783B7-D0FD-E40D-6CE3-62500C61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D1710-876D-292E-1271-282A2F43C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A1154-72BF-005B-8B33-B4633D25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F864-2D6F-BAF2-6A62-445E927FB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38218-93B2-2040-8118-1F61C9A2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1A9BC-AB89-6C53-5AFF-F968DFA49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2E24E-789C-AFCC-F837-41F1DF138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958C-6036-2B43-BCC1-35F0D175B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1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 </a:t>
            </a:r>
            <a:endParaRPr lang="en-GB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D04F-B522-5A69-FCF7-FF9663E71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2F6AD-B699-6835-9BE9-CC28706F7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65A43-0F32-0A45-233C-91400C810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8874B-FDB1-84A3-A9CC-AEBEC32D5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979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830F8-EE42-DA1D-6A3D-9898890D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BFABA-07BF-4F23-4C80-093644242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4204B-3E8C-F51E-1A26-6403F16A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E9E2-7342-A91A-2BDF-B154A0289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19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4AC1-FB25-FB80-BAE5-2B44A4F6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68D78-C8C2-F976-0F2A-CAD26BB7A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C0D22-9313-3308-CCDE-C4F7516E2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30EE-010E-4A2C-6540-49D70F8D7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2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7783-3DA1-A8FA-33BB-19BCF9B4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958E90-C3C8-AA08-DAB9-8F90732B7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DC22B-CB76-1FB6-D324-824E14904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F5AF-61A8-0B4E-5E7D-CE22B203F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8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2817D-7426-0A1A-9C25-DD2E08C6F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D3E73-6CD1-9BE6-4A20-1BA3B3A16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66EB9-1192-7CAE-546F-78097D3C3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87B2-8C32-CCFC-C958-BFC5D0358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6E2B0-68D6-48E1-2170-9F1F59C6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F51E4-A7E8-6818-8F2F-C436E81A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53C44-DA38-5972-3C76-30AF96FF3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502F-EAC3-FDDA-7733-9E4DF0CCD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24004-8876-0EA2-36CE-6A0A71241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9CC57-9606-6FFC-9EFD-A10CCDDD9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08882-E880-1576-1EDF-1E496030B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A7CB-CF57-219E-3C36-328D95489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1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73C0-6C36-7B9B-2906-5CEE088EE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70455-4CBC-BB31-EEB1-9A6C2DAAB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DDEF6-DBE3-3AAD-086C-A0E14AB4F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AFEA-59F4-0C89-C1E4-D5CB58884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76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76939-277B-9B24-6CFD-90BE84C80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CD8AD-D9F9-23F1-1A8A-D3DF3EE3A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F3142-704B-B034-B91D-A009D7C42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2FC43-CB58-D390-0ACD-D5F1D8046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4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C264-8E67-92DD-6075-A994D6BC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1ADC8-058A-8D60-5CDB-E6E2CF1F1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9B1049-6A1B-4F81-8CB8-ACE7ED287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BCAB-58D6-BED7-F866-8EB73B921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2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693" b="19207"/>
          <a:stretch/>
        </p:blipFill>
        <p:spPr bwMode="auto">
          <a:xfrm>
            <a:off x="0" y="-22011"/>
            <a:ext cx="9180512" cy="347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884368" y="45763"/>
            <a:ext cx="1122707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en-US" sz="1100" dirty="0"/>
              <a:t>www.lmu.edu.ng</a:t>
            </a:r>
            <a:endParaRPr lang="en-GB" sz="110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5536" y="1633529"/>
            <a:ext cx="8352928" cy="1802317"/>
          </a:xfrm>
          <a:solidFill>
            <a:srgbClr val="C00000">
              <a:alpha val="16078"/>
            </a:srgbClr>
          </a:solidFill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777580"/>
            <a:ext cx="6400800" cy="131445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Book Antiqu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029" name="Picture 5" descr="Image result for landmark university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017"/>
            <a:ext cx="988747" cy="3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9"/>
          <p:cNvSpPr txBox="1">
            <a:spLocks noGrp="1"/>
          </p:cNvSpPr>
          <p:nvPr>
            <p:ph type="body" idx="1"/>
          </p:nvPr>
        </p:nvSpPr>
        <p:spPr>
          <a:xfrm>
            <a:off x="107504" y="1216634"/>
            <a:ext cx="4388296" cy="344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24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238D23"/>
              </a:buClr>
              <a:buSzPts val="2000"/>
              <a:buChar char="•"/>
              <a:defRPr sz="2000">
                <a:solidFill>
                  <a:srgbClr val="238D2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»"/>
              <a:defRPr sz="1800">
                <a:solidFill>
                  <a:srgbClr val="7030A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09"/>
          <p:cNvSpPr txBox="1">
            <a:spLocks noGrp="1"/>
          </p:cNvSpPr>
          <p:nvPr>
            <p:ph type="body" idx="2"/>
          </p:nvPr>
        </p:nvSpPr>
        <p:spPr>
          <a:xfrm>
            <a:off x="4648200" y="1250330"/>
            <a:ext cx="4388296" cy="340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24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238D23"/>
              </a:buClr>
              <a:buSzPts val="2000"/>
              <a:buChar char="•"/>
              <a:defRPr sz="2000">
                <a:solidFill>
                  <a:srgbClr val="238D2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»"/>
              <a:defRPr sz="1800">
                <a:solidFill>
                  <a:srgbClr val="7030A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9"/>
          <p:cNvSpPr txBox="1">
            <a:spLocks noGrp="1"/>
          </p:cNvSpPr>
          <p:nvPr>
            <p:ph type="sldNum" idx="12"/>
          </p:nvPr>
        </p:nvSpPr>
        <p:spPr>
          <a:xfrm>
            <a:off x="3505200" y="481818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9"/>
          <p:cNvSpPr txBox="1"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Book Antiqua"/>
              <a:buNone/>
              <a:defRPr sz="4000" b="1">
                <a:solidFill>
                  <a:srgbClr val="95373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109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109"/>
          <p:cNvCxnSpPr/>
          <p:nvPr/>
        </p:nvCxnSpPr>
        <p:spPr>
          <a:xfrm>
            <a:off x="3289055" y="1070733"/>
            <a:ext cx="2565891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109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61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10"/>
          <p:cNvSpPr txBox="1"/>
          <p:nvPr/>
        </p:nvSpPr>
        <p:spPr>
          <a:xfrm>
            <a:off x="3505200" y="481818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sz="1600" b="1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" name="Google Shape;46;p110"/>
          <p:cNvSpPr txBox="1"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Book Antiqua"/>
              <a:buNone/>
              <a:defRPr sz="4000" b="1">
                <a:solidFill>
                  <a:srgbClr val="95373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10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110"/>
          <p:cNvCxnSpPr/>
          <p:nvPr/>
        </p:nvCxnSpPr>
        <p:spPr>
          <a:xfrm>
            <a:off x="3289055" y="1070733"/>
            <a:ext cx="2565891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" name="Google Shape;49;p110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02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1"/>
          <p:cNvSpPr txBox="1">
            <a:spLocks noGrp="1"/>
          </p:cNvSpPr>
          <p:nvPr>
            <p:ph type="sldNum" idx="12"/>
          </p:nvPr>
        </p:nvSpPr>
        <p:spPr>
          <a:xfrm>
            <a:off x="8412287" y="4818186"/>
            <a:ext cx="624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111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31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" y="0"/>
            <a:ext cx="9159875" cy="5143500"/>
            <a:chOff x="0" y="0"/>
            <a:chExt cx="5770" cy="4320"/>
          </a:xfrm>
        </p:grpSpPr>
        <p:sp>
          <p:nvSpPr>
            <p:cNvPr id="819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216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0015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4682729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011A8ED-66F1-4333-B051-CAA059E0C85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9D3EEF-65E3-4E21-B1BF-CF3D772AEF0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D86E2F-33E5-40C8-9FB6-360DE6BFA4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3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A4CC14-4DC4-4B4C-9554-BA4B6892414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8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C5FB32-E2F0-45E9-AABB-0A30F696756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77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30585-3C9A-4B03-94BD-C8F83D2E769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6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0AA5FE-0F2C-464C-83CD-572A6466581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22" b="4031"/>
          <a:stretch/>
        </p:blipFill>
        <p:spPr bwMode="auto">
          <a:xfrm>
            <a:off x="-18256" y="-452586"/>
            <a:ext cx="9180512" cy="58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812360" y="-357208"/>
            <a:ext cx="1122707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www.lmu.edu.ng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5536" y="1633529"/>
            <a:ext cx="8352928" cy="2090349"/>
          </a:xfrm>
          <a:solidFill>
            <a:srgbClr val="C00000">
              <a:alpha val="16078"/>
            </a:srgbClr>
          </a:solidFill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29" name="Picture 5" descr="Image result for landmark university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97050"/>
            <a:ext cx="1483251" cy="5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56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35135A-B932-44C2-BDD7-9711D9F9FAD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4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59E2DB-39DE-44B2-A04C-C272A8206EF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9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E21E63-735B-47F8-B786-DF40E2E30AF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85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8360"/>
            <a:ext cx="2057400" cy="4389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8360"/>
            <a:ext cx="6019800" cy="43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0D3943-7F68-4DEE-8904-48F6DC20B0F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52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2729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548258A1-7384-465A-98E7-619D7E310FF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35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2729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FD93B88E-E422-4D92-BEED-E6EB2C8F88C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07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97137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0"/>
            <a:ext cx="8928992" cy="353183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defRPr sz="2400">
                <a:solidFill>
                  <a:srgbClr val="C0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defRPr sz="2000">
                <a:solidFill>
                  <a:srgbClr val="238D23"/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800">
                <a:solidFill>
                  <a:srgbClr val="C00000"/>
                </a:solidFill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defRPr sz="1800">
                <a:solidFill>
                  <a:srgbClr val="7030A0"/>
                </a:solidFill>
                <a:latin typeface="Rockwell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4818186"/>
            <a:ext cx="2133600" cy="273844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289055" y="1070733"/>
            <a:ext cx="256589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16634"/>
            <a:ext cx="4388296" cy="344334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sz="2400">
                <a:solidFill>
                  <a:srgbClr val="C00000"/>
                </a:solidFill>
                <a:latin typeface="Rockwell" pitchFamily="18" charset="0"/>
              </a:defRPr>
            </a:lvl2pPr>
            <a:lvl3pPr>
              <a:defRPr sz="2000">
                <a:solidFill>
                  <a:srgbClr val="238D23"/>
                </a:solidFill>
                <a:latin typeface="Rockwell" pitchFamily="18" charset="0"/>
              </a:defRPr>
            </a:lvl3pPr>
            <a:lvl4pPr>
              <a:defRPr sz="1800">
                <a:solidFill>
                  <a:srgbClr val="C00000"/>
                </a:solidFill>
                <a:latin typeface="Rockwell" pitchFamily="18" charset="0"/>
              </a:defRPr>
            </a:lvl4pPr>
            <a:lvl5pPr>
              <a:defRPr sz="1800">
                <a:solidFill>
                  <a:srgbClr val="7030A0"/>
                </a:solidFill>
                <a:latin typeface="Rockwell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330"/>
            <a:ext cx="4388296" cy="3409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sz="2400">
                <a:solidFill>
                  <a:srgbClr val="C00000"/>
                </a:solidFill>
                <a:latin typeface="Rockwell" pitchFamily="18" charset="0"/>
              </a:defRPr>
            </a:lvl2pPr>
            <a:lvl3pPr>
              <a:defRPr sz="2000">
                <a:solidFill>
                  <a:srgbClr val="238D23"/>
                </a:solidFill>
                <a:latin typeface="Rockwell" pitchFamily="18" charset="0"/>
              </a:defRPr>
            </a:lvl3pPr>
            <a:lvl4pPr>
              <a:defRPr sz="1800">
                <a:solidFill>
                  <a:srgbClr val="C00000"/>
                </a:solidFill>
                <a:latin typeface="Rockwell" pitchFamily="18" charset="0"/>
              </a:defRPr>
            </a:lvl4pPr>
            <a:lvl5pPr>
              <a:defRPr sz="1800">
                <a:solidFill>
                  <a:srgbClr val="7030A0"/>
                </a:solidFill>
                <a:latin typeface="Rockwell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4818186"/>
            <a:ext cx="2133600" cy="273844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289055" y="1070733"/>
            <a:ext cx="256589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1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05200" y="481818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289055" y="1070733"/>
            <a:ext cx="256589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7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2287" y="4818186"/>
            <a:ext cx="624209" cy="273844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6"/>
          <p:cNvPicPr preferRelativeResize="0"/>
          <p:nvPr/>
        </p:nvPicPr>
        <p:blipFill rotWithShape="1">
          <a:blip r:embed="rId2">
            <a:alphaModFix/>
          </a:blip>
          <a:srcRect t="27693" b="19206"/>
          <a:stretch/>
        </p:blipFill>
        <p:spPr>
          <a:xfrm>
            <a:off x="0" y="-22011"/>
            <a:ext cx="9180512" cy="3473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6"/>
          <p:cNvSpPr txBox="1"/>
          <p:nvPr/>
        </p:nvSpPr>
        <p:spPr>
          <a:xfrm>
            <a:off x="7884368" y="45763"/>
            <a:ext cx="1122707" cy="23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www.lmu.edu.ng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6"/>
          <p:cNvSpPr txBox="1">
            <a:spLocks noGrp="1"/>
          </p:cNvSpPr>
          <p:nvPr>
            <p:ph type="ctrTitle"/>
          </p:nvPr>
        </p:nvSpPr>
        <p:spPr>
          <a:xfrm>
            <a:off x="395536" y="1633529"/>
            <a:ext cx="8352928" cy="1802317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  <a:defRPr sz="4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6"/>
          <p:cNvSpPr txBox="1">
            <a:spLocks noGrp="1"/>
          </p:cNvSpPr>
          <p:nvPr>
            <p:ph type="subTitle" idx="1"/>
          </p:nvPr>
        </p:nvSpPr>
        <p:spPr>
          <a:xfrm>
            <a:off x="1371600" y="377758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106" descr="Image result for landmark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65017"/>
            <a:ext cx="988747" cy="387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27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7"/>
          <p:cNvSpPr txBox="1"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Book Antiqua"/>
              <a:buNone/>
              <a:defRPr sz="4000" b="1">
                <a:solidFill>
                  <a:srgbClr val="95373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7"/>
          <p:cNvSpPr txBox="1">
            <a:spLocks noGrp="1"/>
          </p:cNvSpPr>
          <p:nvPr>
            <p:ph type="body" idx="1"/>
          </p:nvPr>
        </p:nvSpPr>
        <p:spPr>
          <a:xfrm>
            <a:off x="107504" y="1200150"/>
            <a:ext cx="8928992" cy="353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24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38D23"/>
              </a:buClr>
              <a:buSzPts val="2000"/>
              <a:buChar char="•"/>
              <a:defRPr sz="2000">
                <a:solidFill>
                  <a:srgbClr val="238D2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800"/>
              <a:buChar char="»"/>
              <a:defRPr sz="1800">
                <a:solidFill>
                  <a:srgbClr val="7030A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7"/>
          <p:cNvSpPr txBox="1">
            <a:spLocks noGrp="1"/>
          </p:cNvSpPr>
          <p:nvPr>
            <p:ph type="sldNum" idx="12"/>
          </p:nvPr>
        </p:nvSpPr>
        <p:spPr>
          <a:xfrm>
            <a:off x="3505200" y="481818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07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07"/>
          <p:cNvCxnSpPr/>
          <p:nvPr/>
        </p:nvCxnSpPr>
        <p:spPr>
          <a:xfrm>
            <a:off x="3289055" y="1070733"/>
            <a:ext cx="2565891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107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6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8"/>
          <p:cNvPicPr preferRelativeResize="0"/>
          <p:nvPr/>
        </p:nvPicPr>
        <p:blipFill rotWithShape="1">
          <a:blip r:embed="rId2">
            <a:alphaModFix/>
          </a:blip>
          <a:srcRect t="7021" b="4031"/>
          <a:stretch/>
        </p:blipFill>
        <p:spPr>
          <a:xfrm>
            <a:off x="-18256" y="-452586"/>
            <a:ext cx="9180512" cy="5818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8"/>
          <p:cNvSpPr txBox="1"/>
          <p:nvPr/>
        </p:nvSpPr>
        <p:spPr>
          <a:xfrm>
            <a:off x="7812360" y="-357208"/>
            <a:ext cx="1122707" cy="23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www.lmu.edu.ng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8"/>
          <p:cNvSpPr txBox="1">
            <a:spLocks noGrp="1"/>
          </p:cNvSpPr>
          <p:nvPr>
            <p:ph type="ctrTitle"/>
          </p:nvPr>
        </p:nvSpPr>
        <p:spPr>
          <a:xfrm>
            <a:off x="395536" y="1633529"/>
            <a:ext cx="8352928" cy="2090349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 Antiqua"/>
              <a:buNone/>
              <a:defRPr sz="48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08" descr="Image result for landmark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-297050"/>
            <a:ext cx="1483251" cy="58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7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81B8-F12E-4FB9-A3A8-66EE472E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5198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" y="0"/>
            <a:ext cx="9159875" cy="5143500"/>
            <a:chOff x="0" y="0"/>
            <a:chExt cx="5770" cy="4320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3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4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7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8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9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90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91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385262-4652-43CE-95A4-87E047B4E4C6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529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1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7B898BE-71E4-C87C-0F21-B1003604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>
            <a:extLst>
              <a:ext uri="{FF2B5EF4-FFF2-40B4-BE49-F238E27FC236}">
                <a16:creationId xmlns:a16="http://schemas.microsoft.com/office/drawing/2014/main" id="{DB27D265-1D3F-B749-776F-D03FDDC10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9592" y="3943920"/>
            <a:ext cx="756084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Lecturer: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Akande Noah O.  (Ph. D.)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D2F9F-5BE9-1515-C8B3-5013A3E0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39"/>
            <a:ext cx="9180512" cy="5141087"/>
          </a:xfrm>
          <a:prstGeom prst="rect">
            <a:avLst/>
          </a:prstGeom>
        </p:spPr>
      </p:pic>
      <p:sp>
        <p:nvSpPr>
          <p:cNvPr id="62" name="Google Shape;62;p1">
            <a:extLst>
              <a:ext uri="{FF2B5EF4-FFF2-40B4-BE49-F238E27FC236}">
                <a16:creationId xmlns:a16="http://schemas.microsoft.com/office/drawing/2014/main" id="{C1F34622-0874-0732-29E1-D90A03415D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4308" y="1059582"/>
            <a:ext cx="9264820" cy="2700631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5400"/>
            </a:pP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1200" cap="small" dirty="0">
                <a:solidFill>
                  <a:srgbClr val="FF0000"/>
                </a:solidFill>
              </a:rPr>
            </a:br>
            <a:r>
              <a:rPr lang="en-US" sz="4400" dirty="0"/>
              <a:t>CSC 808</a:t>
            </a:r>
            <a:br>
              <a:rPr lang="en-US" sz="4400" dirty="0"/>
            </a:br>
            <a:r>
              <a:rPr lang="en-US" dirty="0"/>
              <a:t>Combinational Logic Circuit Design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Lecture Note 3</a:t>
            </a:r>
            <a:br>
              <a:rPr lang="en-US" sz="4400" dirty="0"/>
            </a:br>
            <a:r>
              <a:rPr lang="en-US" sz="2800" cap="small" dirty="0">
                <a:solidFill>
                  <a:srgbClr val="FFFF00"/>
                </a:solidFill>
              </a:rPr>
              <a:t>Ass. Prof O. N. </a:t>
            </a:r>
            <a:r>
              <a:rPr lang="en-US" sz="2800" cap="small" dirty="0" err="1">
                <a:solidFill>
                  <a:srgbClr val="FFFF00"/>
                </a:solidFill>
              </a:rPr>
              <a:t>akande</a:t>
            </a:r>
            <a:endParaRPr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8296C-759F-CEDE-3F18-7D71775C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5E96-323B-6BDF-98FC-8AF98C16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288" y="339502"/>
            <a:ext cx="5256584" cy="353183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GB" sz="2000" dirty="0"/>
              <a:t>POS = X +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 SOP = X    Y +  X  Y +  X 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  Y  (  X  +  X )  + X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Y + X Y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=  </a:t>
            </a:r>
            <a:r>
              <a:rPr lang="en-GB" sz="2000" dirty="0"/>
              <a:t>Y (X+1) +  X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 X  Y + Y +  X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X (Y + Y) + Y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sz="2000" dirty="0"/>
          </a:p>
          <a:p>
            <a:pPr algn="just">
              <a:lnSpc>
                <a:spcPct val="120000"/>
              </a:lnSpc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2A77-544C-8E23-0976-F7B9012C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658AD-5CC9-7A1C-EBFF-357EE5DE0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52921"/>
              </p:ext>
            </p:extLst>
          </p:nvPr>
        </p:nvGraphicFramePr>
        <p:xfrm>
          <a:off x="-33897" y="0"/>
          <a:ext cx="365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461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05208A-20A6-F542-2709-BC3F4FD92448}"/>
              </a:ext>
            </a:extLst>
          </p:cNvPr>
          <p:cNvCxnSpPr/>
          <p:nvPr/>
        </p:nvCxnSpPr>
        <p:spPr>
          <a:xfrm>
            <a:off x="5260474" y="411510"/>
            <a:ext cx="3246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B067A9-198B-1163-47D1-3CF65B1BA26D}"/>
              </a:ext>
            </a:extLst>
          </p:cNvPr>
          <p:cNvCxnSpPr/>
          <p:nvPr/>
        </p:nvCxnSpPr>
        <p:spPr>
          <a:xfrm>
            <a:off x="4879796" y="843558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E22B78-C6CA-DD05-EE77-B99ABD150356}"/>
              </a:ext>
            </a:extLst>
          </p:cNvPr>
          <p:cNvCxnSpPr/>
          <p:nvPr/>
        </p:nvCxnSpPr>
        <p:spPr>
          <a:xfrm>
            <a:off x="5285017" y="843558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BFDDC-F76F-1AA5-FBCF-C85EC6DC1E73}"/>
              </a:ext>
            </a:extLst>
          </p:cNvPr>
          <p:cNvCxnSpPr/>
          <p:nvPr/>
        </p:nvCxnSpPr>
        <p:spPr>
          <a:xfrm>
            <a:off x="6103932" y="843558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4B8EC2-B0B6-1CBE-5EE3-A6048FEABBB4}"/>
              </a:ext>
            </a:extLst>
          </p:cNvPr>
          <p:cNvCxnSpPr/>
          <p:nvPr/>
        </p:nvCxnSpPr>
        <p:spPr>
          <a:xfrm>
            <a:off x="4348913" y="1275606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65FC1B-0593-94C3-DBCE-0903416CC038}"/>
              </a:ext>
            </a:extLst>
          </p:cNvPr>
          <p:cNvCxnSpPr/>
          <p:nvPr/>
        </p:nvCxnSpPr>
        <p:spPr>
          <a:xfrm>
            <a:off x="5429033" y="1275606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3AE12F-E8EA-EF55-C361-74014CEC970B}"/>
              </a:ext>
            </a:extLst>
          </p:cNvPr>
          <p:cNvCxnSpPr/>
          <p:nvPr/>
        </p:nvCxnSpPr>
        <p:spPr>
          <a:xfrm>
            <a:off x="4276905" y="1707654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53316E-02E1-3E59-BDCC-B70ABD2D108F}"/>
              </a:ext>
            </a:extLst>
          </p:cNvPr>
          <p:cNvCxnSpPr/>
          <p:nvPr/>
        </p:nvCxnSpPr>
        <p:spPr>
          <a:xfrm>
            <a:off x="4446528" y="2283718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7FE54A-B92F-3766-25DF-CA635F3F9540}"/>
              </a:ext>
            </a:extLst>
          </p:cNvPr>
          <p:cNvCxnSpPr/>
          <p:nvPr/>
        </p:nvCxnSpPr>
        <p:spPr>
          <a:xfrm>
            <a:off x="4616152" y="2715766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102951-985B-D6B3-D1AA-C2726D6B4D81}"/>
              </a:ext>
            </a:extLst>
          </p:cNvPr>
          <p:cNvCxnSpPr/>
          <p:nvPr/>
        </p:nvCxnSpPr>
        <p:spPr>
          <a:xfrm>
            <a:off x="5048200" y="2787774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E3BA9B-89A1-4613-E2A6-578023B6CAEC}"/>
              </a:ext>
            </a:extLst>
          </p:cNvPr>
          <p:cNvCxnSpPr/>
          <p:nvPr/>
        </p:nvCxnSpPr>
        <p:spPr>
          <a:xfrm>
            <a:off x="4644008" y="3219822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7D3CA-CE36-6066-C052-CE8B34F3E9C4}"/>
              </a:ext>
            </a:extLst>
          </p:cNvPr>
          <p:cNvCxnSpPr/>
          <p:nvPr/>
        </p:nvCxnSpPr>
        <p:spPr>
          <a:xfrm>
            <a:off x="5580112" y="3219822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290A9A1-32A2-9EC6-CDA8-C8998FDF6F74}"/>
              </a:ext>
            </a:extLst>
          </p:cNvPr>
          <p:cNvSpPr txBox="1">
            <a:spLocks/>
          </p:cNvSpPr>
          <p:nvPr/>
        </p:nvSpPr>
        <p:spPr>
          <a:xfrm>
            <a:off x="3627543" y="3662612"/>
            <a:ext cx="1957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–"/>
              <a:defRPr sz="24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•"/>
              <a:defRPr sz="2000" kern="1200">
                <a:solidFill>
                  <a:srgbClr val="238D23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»"/>
              <a:defRPr sz="1800" kern="1200">
                <a:solidFill>
                  <a:srgbClr val="7030A0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2000" dirty="0"/>
              <a:t>= X + Y </a:t>
            </a:r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437C7-39F2-38CA-7718-93E3C7F2863D}"/>
              </a:ext>
            </a:extLst>
          </p:cNvPr>
          <p:cNvCxnSpPr/>
          <p:nvPr/>
        </p:nvCxnSpPr>
        <p:spPr>
          <a:xfrm>
            <a:off x="4716016" y="3723878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DA92F-3FF1-5F6D-FEF7-48EDD749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0354-F719-765B-80FA-3C8AA0C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E95600-4505-4191-AE80-E041FD28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08636"/>
              </p:ext>
            </p:extLst>
          </p:nvPr>
        </p:nvGraphicFramePr>
        <p:xfrm>
          <a:off x="-33897" y="0"/>
          <a:ext cx="365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461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ECA02F-2CB9-FB51-07A6-BD925114ED10}"/>
              </a:ext>
            </a:extLst>
          </p:cNvPr>
          <p:cNvSpPr txBox="1">
            <a:spLocks/>
          </p:cNvSpPr>
          <p:nvPr/>
        </p:nvSpPr>
        <p:spPr>
          <a:xfrm>
            <a:off x="7596336" y="609368"/>
            <a:ext cx="1957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–"/>
              <a:defRPr sz="24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•"/>
              <a:defRPr sz="2000" kern="1200">
                <a:solidFill>
                  <a:srgbClr val="238D23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»"/>
              <a:defRPr sz="1800" kern="1200">
                <a:solidFill>
                  <a:srgbClr val="7030A0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2000" dirty="0"/>
              <a:t>=  X + Y </a:t>
            </a:r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83C76C-A534-D01E-C356-7F16CB6B2571}"/>
              </a:ext>
            </a:extLst>
          </p:cNvPr>
          <p:cNvCxnSpPr/>
          <p:nvPr/>
        </p:nvCxnSpPr>
        <p:spPr>
          <a:xfrm>
            <a:off x="8696220" y="6988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DD3DEF-8A82-0CEB-1601-ED52C990238F}"/>
              </a:ext>
            </a:extLst>
          </p:cNvPr>
          <p:cNvSpPr txBox="1">
            <a:spLocks/>
          </p:cNvSpPr>
          <p:nvPr/>
        </p:nvSpPr>
        <p:spPr>
          <a:xfrm>
            <a:off x="3505200" y="86799"/>
            <a:ext cx="5350163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–"/>
              <a:defRPr sz="24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•"/>
              <a:defRPr sz="2000" kern="1200">
                <a:solidFill>
                  <a:srgbClr val="238D23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»"/>
              <a:defRPr sz="1800" kern="1200">
                <a:solidFill>
                  <a:srgbClr val="7030A0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2400" dirty="0"/>
              <a:t>Using </a:t>
            </a:r>
            <a:r>
              <a:rPr lang="en-GB" sz="2400" dirty="0">
                <a:solidFill>
                  <a:srgbClr val="FF0000"/>
                </a:solidFill>
              </a:rPr>
              <a:t>perfect induction </a:t>
            </a:r>
            <a:r>
              <a:rPr lang="en-GB" sz="2400" dirty="0"/>
              <a:t>to prove that the answer is correct:  </a:t>
            </a:r>
          </a:p>
          <a:p>
            <a:pPr algn="just">
              <a:lnSpc>
                <a:spcPct val="120000"/>
              </a:lnSpc>
            </a:pPr>
            <a:endParaRPr lang="en-GB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68EABB-FA25-346F-13AE-28394589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61985"/>
              </p:ext>
            </p:extLst>
          </p:nvPr>
        </p:nvGraphicFramePr>
        <p:xfrm>
          <a:off x="4127591" y="1220695"/>
          <a:ext cx="2774996" cy="27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49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693749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693749">
                  <a:extLst>
                    <a:ext uri="{9D8B030D-6E8A-4147-A177-3AD203B41FA5}">
                      <a16:colId xmlns:a16="http://schemas.microsoft.com/office/drawing/2014/main" val="2611843473"/>
                    </a:ext>
                  </a:extLst>
                </a:gridCol>
                <a:gridCol w="693749">
                  <a:extLst>
                    <a:ext uri="{9D8B030D-6E8A-4147-A177-3AD203B41FA5}">
                      <a16:colId xmlns:a16="http://schemas.microsoft.com/office/drawing/2014/main" val="288072899"/>
                    </a:ext>
                  </a:extLst>
                </a:gridCol>
              </a:tblGrid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4F30E-037B-FFD0-F249-080DF1D9548B}"/>
              </a:ext>
            </a:extLst>
          </p:cNvPr>
          <p:cNvCxnSpPr/>
          <p:nvPr/>
        </p:nvCxnSpPr>
        <p:spPr>
          <a:xfrm>
            <a:off x="5727829" y="1307390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34A5-CF13-21A2-E022-86C677D3E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9F6A-5A26-0FEC-50AD-ABD2FD9D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75D8-C7BF-A2B3-AA32-1342CA03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 logic circuit with three inputs X, Y, Z is to be designed. Assume that the designed relationship between the input and the output is shown in the table below: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DD06-5DC5-78B6-7D5E-A83FC3C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44D20-8BEC-C95F-DD1A-1A2BEB507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413A-A752-D36D-0EEF-103DB2CF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3D3-121E-3207-8C2E-5FC3A2B6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154895"/>
            <a:ext cx="5040560" cy="353183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SOP = Z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POS 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F9885-05AC-2309-5B15-4DCAAA1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76DA3-1C4F-54D7-B54A-FA16FAC452FB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-14641"/>
          <a:ext cx="3657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24610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640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1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0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7237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AC90AA-8580-AB30-E5F6-638F678DFF2F}"/>
              </a:ext>
            </a:extLst>
          </p:cNvPr>
          <p:cNvCxnSpPr/>
          <p:nvPr/>
        </p:nvCxnSpPr>
        <p:spPr>
          <a:xfrm>
            <a:off x="5508104" y="1275606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0DBF-DE01-B00F-D0BA-F86BFFD6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2BE-4484-6308-026E-697AC27B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071B-DF8C-C607-B724-0DBFB491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Use law of Boolean Algebra to simplify this expression: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(X + Y + Z) (X + Y + Z) (X + Y + Z) (X + Y + Z)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C708-FF84-0649-0FC4-8EAEDD47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14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3E5A0-43DE-858D-20E4-9498B1F6BFDA}"/>
              </a:ext>
            </a:extLst>
          </p:cNvPr>
          <p:cNvCxnSpPr/>
          <p:nvPr/>
        </p:nvCxnSpPr>
        <p:spPr>
          <a:xfrm>
            <a:off x="1907704" y="2355726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4037FF-06AD-4FEC-A9CD-B3337868859A}"/>
              </a:ext>
            </a:extLst>
          </p:cNvPr>
          <p:cNvCxnSpPr/>
          <p:nvPr/>
        </p:nvCxnSpPr>
        <p:spPr>
          <a:xfrm>
            <a:off x="3079596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B68E7-01E1-4BC7-6105-49FE41C0C718}"/>
              </a:ext>
            </a:extLst>
          </p:cNvPr>
          <p:cNvCxnSpPr/>
          <p:nvPr/>
        </p:nvCxnSpPr>
        <p:spPr>
          <a:xfrm>
            <a:off x="3707904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0C8AC-0620-9461-F085-4D30367DDB4D}"/>
              </a:ext>
            </a:extLst>
          </p:cNvPr>
          <p:cNvCxnSpPr/>
          <p:nvPr/>
        </p:nvCxnSpPr>
        <p:spPr>
          <a:xfrm>
            <a:off x="4336212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C51641-69D3-16DB-A2CF-550DD0304636}"/>
              </a:ext>
            </a:extLst>
          </p:cNvPr>
          <p:cNvCxnSpPr/>
          <p:nvPr/>
        </p:nvCxnSpPr>
        <p:spPr>
          <a:xfrm>
            <a:off x="5455860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EAB37-77E0-8983-D132-1A64D81551D2}"/>
              </a:ext>
            </a:extLst>
          </p:cNvPr>
          <p:cNvCxnSpPr/>
          <p:nvPr/>
        </p:nvCxnSpPr>
        <p:spPr>
          <a:xfrm>
            <a:off x="6103932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6FD43-69ED-DE9D-0C41-A268B39BB8E5}"/>
              </a:ext>
            </a:extLst>
          </p:cNvPr>
          <p:cNvCxnSpPr/>
          <p:nvPr/>
        </p:nvCxnSpPr>
        <p:spPr>
          <a:xfrm>
            <a:off x="6752004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A8BE5-3C1A-EBA6-311A-93EB769D9BB4}"/>
              </a:ext>
            </a:extLst>
          </p:cNvPr>
          <p:cNvCxnSpPr/>
          <p:nvPr/>
        </p:nvCxnSpPr>
        <p:spPr>
          <a:xfrm>
            <a:off x="7400076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BF73D-DEC4-AB9B-1E2E-8E8A9914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83F5-4571-1EAD-2F3B-543D9820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BB68-E719-9838-1A1A-6E4C6404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 logic circuit has three inputs X, Y, Z and an output W. The output W gives a </a:t>
            </a:r>
            <a:r>
              <a:rPr lang="en-GB" b="1" dirty="0"/>
              <a:t>HIGH</a:t>
            </a:r>
            <a:r>
              <a:rPr lang="en-GB" dirty="0"/>
              <a:t> signal whenever the combinations of the inputs are all zeros or even. Whenever the combinations of the inputs are odd, a </a:t>
            </a:r>
            <a:r>
              <a:rPr lang="en-GB" b="1" dirty="0"/>
              <a:t>LOW</a:t>
            </a:r>
            <a:r>
              <a:rPr lang="en-GB" dirty="0"/>
              <a:t> output will be produced. </a:t>
            </a:r>
          </a:p>
          <a:p>
            <a:pPr marL="385763" indent="-385763" algn="just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Draw a truth table to represent this scenario</a:t>
            </a:r>
          </a:p>
          <a:p>
            <a:pPr marL="385763" indent="-385763" algn="just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Simplify the expression using either POS or SOP rules</a:t>
            </a:r>
          </a:p>
          <a:p>
            <a:pPr marL="385763" indent="-385763" algn="just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Draw the logic circuit of the simplified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C23E-3FBC-258B-4A4F-6BE8EFE1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D9A8-5B02-4054-D119-3122D153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C719-BD3E-F539-482E-6C204647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5BC8-26A0-5EBF-33D8-E88488E0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 An </a:t>
            </a:r>
            <a:r>
              <a:rPr lang="en-GB" sz="1800" dirty="0" err="1"/>
              <a:t>analog</a:t>
            </a:r>
            <a:r>
              <a:rPr lang="en-GB" sz="1800" dirty="0"/>
              <a:t>-digital converter was designed to monitor the dc voltage of a 12v storage battery on an orbiting spaceship. The converter’s </a:t>
            </a:r>
            <a:r>
              <a:rPr lang="en-GB" sz="1800" b="1" dirty="0"/>
              <a:t>INPUT </a:t>
            </a:r>
            <a:r>
              <a:rPr lang="en-GB" sz="1800" dirty="0"/>
              <a:t>is a four bit binary number A B C D corresponding to the battery voltage in steps of 1v. The converter’s binary outputs are fed to a logic circuit that is to produce a </a:t>
            </a:r>
            <a:r>
              <a:rPr lang="en-GB" sz="1800" b="1" dirty="0"/>
              <a:t>HIGH </a:t>
            </a:r>
            <a:r>
              <a:rPr lang="en-GB" sz="1800" dirty="0"/>
              <a:t>output whenever the binary output is greater than 0110</a:t>
            </a:r>
            <a:r>
              <a:rPr lang="en-GB" sz="1800" baseline="-25000" dirty="0"/>
              <a:t>2  </a:t>
            </a:r>
            <a:r>
              <a:rPr lang="en-GB" sz="1800" dirty="0"/>
              <a:t>= 6</a:t>
            </a:r>
            <a:r>
              <a:rPr lang="en-GB" sz="1800" baseline="-25000" dirty="0"/>
              <a:t>10</a:t>
            </a:r>
            <a:r>
              <a:rPr lang="en-GB" sz="1800" dirty="0"/>
              <a:t>  that is when the battery voltage is greater than 6v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a truth table to represent this scenario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From the truth table, obtain a simplified SOP expression using Boolean algebra techniques. 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the logic circuit of the simplified  SOP expression.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Design a logic circuit to implement the expression using NAND gates only.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89AA-A77E-075B-B4EF-33194EB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7686-99DB-00EB-EF37-6363256E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0F8F-164D-D04D-701D-E733E67D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/>
              <a:t>Exercise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A23-1018-5530-2FF1-5F2F4F12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 A logic circuit has </a:t>
            </a:r>
            <a:r>
              <a:rPr lang="en-GB" sz="1800" b="1" dirty="0"/>
              <a:t>four inputs D, C ,B, A </a:t>
            </a:r>
            <a:r>
              <a:rPr lang="en-GB" sz="1800" dirty="0"/>
              <a:t>that is encoded in 8421 natural binary form. The inputs in the range 0000=0 to 1011=11 represents the months of the year from JANUARY (0) to DECEMBER (11). Inputs in the range 1100 to 1111 (i.e. 12-15) cannot occur. The output of the circuit is a logical one (1) if the month represented by the input has 31 days, otherwise the input is FALSE. 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a truth table to represent this scenario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From the truth table, obtain a simplified SOP expression using Boolean algebra techniques. 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the logic circuit of the simplified  SOP expression.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Design a logic circuit to implement the expression using NAND gates only.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6C87-EC72-9058-FB5C-FE7B5D5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39241ABC-B1CD-099B-073F-3D5E3557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>
            <a:extLst>
              <a:ext uri="{FF2B5EF4-FFF2-40B4-BE49-F238E27FC236}">
                <a16:creationId xmlns:a16="http://schemas.microsoft.com/office/drawing/2014/main" id="{3BEADC4B-8FAC-664C-5518-A381907681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9592" y="3943920"/>
            <a:ext cx="756084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Lecturer: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Akande Noah O.  (Ph. D.)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A0A9D-A40C-CF0D-CC90-50392D4C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39"/>
            <a:ext cx="9180512" cy="5141087"/>
          </a:xfrm>
          <a:prstGeom prst="rect">
            <a:avLst/>
          </a:prstGeom>
        </p:spPr>
      </p:pic>
      <p:sp>
        <p:nvSpPr>
          <p:cNvPr id="62" name="Google Shape;62;p1">
            <a:extLst>
              <a:ext uri="{FF2B5EF4-FFF2-40B4-BE49-F238E27FC236}">
                <a16:creationId xmlns:a16="http://schemas.microsoft.com/office/drawing/2014/main" id="{E166A8CE-4434-F664-8079-71626C7B56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4308" y="1059582"/>
            <a:ext cx="9264820" cy="2700631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70000"/>
              </a:lnSpc>
            </a:pP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1200" cap="small" dirty="0">
                <a:solidFill>
                  <a:srgbClr val="FF0000"/>
                </a:solidFill>
              </a:rPr>
            </a:br>
            <a:r>
              <a:rPr lang="en-US" sz="4400" dirty="0"/>
              <a:t>CSC 808</a:t>
            </a:r>
            <a:br>
              <a:rPr lang="en-US" sz="4400" dirty="0"/>
            </a:br>
            <a:r>
              <a:rPr lang="en-GB" dirty="0"/>
              <a:t>Simplifying Boolean functions</a:t>
            </a:r>
            <a:br>
              <a:rPr lang="en-GB" dirty="0"/>
            </a:br>
            <a:r>
              <a:rPr lang="en-US" dirty="0"/>
              <a:t> using </a:t>
            </a:r>
            <a:r>
              <a:rPr lang="en-GB" dirty="0"/>
              <a:t>Karnaugh-map</a:t>
            </a:r>
            <a:br>
              <a:rPr lang="en-US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Lecture Note 3</a:t>
            </a:r>
            <a:br>
              <a:rPr lang="en-US" sz="4400" dirty="0"/>
            </a:br>
            <a:r>
              <a:rPr lang="en-US" sz="2800" cap="small" dirty="0">
                <a:solidFill>
                  <a:srgbClr val="FFFF00"/>
                </a:solidFill>
              </a:rPr>
              <a:t>Ass. Prof O. N. </a:t>
            </a:r>
            <a:r>
              <a:rPr lang="en-US" sz="2800" cap="small" dirty="0" err="1">
                <a:solidFill>
                  <a:srgbClr val="FFFF00"/>
                </a:solidFill>
              </a:rPr>
              <a:t>akande</a:t>
            </a:r>
            <a:endParaRPr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2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848E-3F0F-C968-FE21-9D21865F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5428-4F53-62C3-DB79-051B7601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Karnaugh Map (</a:t>
            </a:r>
            <a:r>
              <a:rPr lang="en-GB" sz="3200" dirty="0" err="1">
                <a:solidFill>
                  <a:srgbClr val="FF0000"/>
                </a:solidFill>
              </a:rPr>
              <a:t>KMap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3B67-0940-6ED1-31F8-60D18180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Karnaugh-Map (K-Map) is a graphical and a more effective approach for representing and simplifying Boolean expression.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2</a:t>
            </a:r>
            <a:r>
              <a:rPr lang="en-US" sz="3200" b="1" baseline="30000" dirty="0"/>
              <a:t>n</a:t>
            </a:r>
            <a:r>
              <a:rPr lang="en-US" sz="2400" dirty="0"/>
              <a:t> input truth table will have 2</a:t>
            </a:r>
            <a:r>
              <a:rPr lang="en-US" sz="3200" b="1" baseline="30000" dirty="0"/>
              <a:t>n </a:t>
            </a:r>
            <a:r>
              <a:rPr lang="en-US" sz="2400" b="1" baseline="30000" dirty="0"/>
              <a:t> </a:t>
            </a:r>
            <a:r>
              <a:rPr lang="en-US" sz="2400" dirty="0"/>
              <a:t>input K- Map.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C446-9078-EB07-0407-D269809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909FD-01C5-81A9-B2FB-7E927DDE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9562-242E-168F-CCD6-DD2F0F9A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702A-2C2A-3C60-09E6-C328CFC3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combinational logic circuit is a type of digital circuit where </a:t>
            </a:r>
            <a:r>
              <a:rPr lang="en-US" dirty="0">
                <a:solidFill>
                  <a:srgbClr val="0000FF"/>
                </a:solidFill>
              </a:rPr>
              <a:t>the output depends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on the present inputs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on any past inputs or states.</a:t>
            </a:r>
          </a:p>
          <a:p>
            <a:pPr algn="just"/>
            <a:r>
              <a:rPr lang="en-US" dirty="0"/>
              <a:t>They perform logical operations using basic logic gates and provide an immediate output for any given set of input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D7E2-A33E-AD3D-FF91-BAF7AB6A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28600"/>
            <a:ext cx="6057900" cy="483576"/>
          </a:xfrm>
        </p:spPr>
        <p:txBody>
          <a:bodyPr>
            <a:normAutofit fontScale="90000"/>
          </a:bodyPr>
          <a:lstStyle/>
          <a:p>
            <a:r>
              <a:rPr lang="en-GB" sz="2325" dirty="0">
                <a:solidFill>
                  <a:srgbClr val="FF0000"/>
                </a:solidFill>
              </a:rPr>
              <a:t>Simplifying Boolean Functions </a:t>
            </a:r>
            <a:r>
              <a:rPr lang="en-US" sz="2325" dirty="0">
                <a:solidFill>
                  <a:srgbClr val="FF0000"/>
                </a:solidFill>
              </a:rPr>
              <a:t>using </a:t>
            </a:r>
            <a:r>
              <a:rPr lang="en-GB" sz="2325" dirty="0">
                <a:solidFill>
                  <a:srgbClr val="FF0000"/>
                </a:solidFill>
              </a:rPr>
              <a:t>Karnaugh - Map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14500" y="742951"/>
            <a:ext cx="6057900" cy="417194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685800">
              <a:spcBef>
                <a:spcPct val="20000"/>
              </a:spcBef>
              <a:defRPr/>
            </a:pPr>
            <a:r>
              <a:rPr lang="en-GB" sz="2400" dirty="0"/>
              <a:t> </a:t>
            </a:r>
          </a:p>
          <a:p>
            <a:pPr marL="257175" indent="-257175" defTabSz="685800">
              <a:spcBef>
                <a:spcPct val="20000"/>
              </a:spcBef>
              <a:defRPr/>
            </a:pPr>
            <a:r>
              <a:rPr lang="en-GB" sz="2400" dirty="0"/>
              <a:t> </a:t>
            </a:r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/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817127"/>
              </p:ext>
            </p:extLst>
          </p:nvPr>
        </p:nvGraphicFramePr>
        <p:xfrm>
          <a:off x="1943100" y="1428750"/>
          <a:ext cx="1828800" cy="922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endParaRPr lang="en-GB" sz="2800" b="0" dirty="0"/>
                    </a:p>
                    <a:p>
                      <a:pPr algn="ctr"/>
                      <a:r>
                        <a:rPr lang="en-GB" sz="2800" b="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2800" b="0" dirty="0"/>
                    </a:p>
                    <a:p>
                      <a:pPr algn="ctr"/>
                      <a:r>
                        <a:rPr lang="en-GB" sz="2800" b="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6869" y="11370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1357" y="11214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72911" y="1770324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13" y="942915"/>
            <a:ext cx="2461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One - Variable K-Map</a:t>
            </a:r>
          </a:p>
        </p:txBody>
      </p:sp>
      <p:graphicFrame>
        <p:nvGraphicFramePr>
          <p:cNvPr id="12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860332"/>
              </p:ext>
            </p:extLst>
          </p:nvPr>
        </p:nvGraphicFramePr>
        <p:xfrm>
          <a:off x="5064187" y="1213073"/>
          <a:ext cx="200025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en-GB" sz="2400" b="1" dirty="0"/>
                    </a:p>
                    <a:p>
                      <a:r>
                        <a:rPr lang="en-GB" sz="2400" b="1" dirty="0"/>
                        <a:t>  A  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  </a:t>
                      </a:r>
                    </a:p>
                    <a:p>
                      <a:r>
                        <a:rPr lang="en-GB" sz="2400" b="1" dirty="0"/>
                        <a:t>  A 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en-GB" sz="2400" b="1" dirty="0"/>
                    </a:p>
                    <a:p>
                      <a:r>
                        <a:rPr lang="en-GB" sz="2400" b="1" dirty="0"/>
                        <a:t>  A  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  <a:p>
                      <a:r>
                        <a:rPr lang="en-GB" sz="2400" b="1" dirty="0"/>
                        <a:t>   A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21603" y="743302"/>
            <a:ext cx="2465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Two - Variable K-Map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9271" y="9742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759" y="95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8421" y="1342714"/>
            <a:ext cx="30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20574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86300" y="11430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03618" y="93449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9150" y="1257300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316" y="3632869"/>
            <a:ext cx="226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Three – Variable</a:t>
            </a:r>
          </a:p>
          <a:p>
            <a:r>
              <a:rPr lang="en-GB" sz="2400" b="1" dirty="0"/>
              <a:t> K-Map</a:t>
            </a:r>
          </a:p>
        </p:txBody>
      </p:sp>
      <p:graphicFrame>
        <p:nvGraphicFramePr>
          <p:cNvPr id="2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0" y="3268980"/>
          <a:ext cx="41148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 A   B 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A    B 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A    B 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A    B   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 A    B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 A   B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A    B    C</a:t>
                      </a:r>
                    </a:p>
                    <a:p>
                      <a:r>
                        <a:rPr lang="en-GB" sz="1400" b="1" dirty="0"/>
                        <a:t>                                                                   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 A    B    C</a:t>
                      </a:r>
                    </a:p>
                    <a:p>
                      <a:endParaRPr lang="en-GB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28900" y="29718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4750" y="2980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6300" y="2980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0700" y="2980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5950" y="3429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3100" y="41438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28800" y="291465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14550" y="274320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4500" y="308610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652120" y="4171950"/>
            <a:ext cx="18470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451187" y="4155926"/>
            <a:ext cx="18470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264429" y="1595231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2803" y="1635646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300875" y="160020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264428" y="2350770"/>
            <a:ext cx="21534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400300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686050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87824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42260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95936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60032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2120" y="3507854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40152" y="3507854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99792" y="4155926"/>
            <a:ext cx="2153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1760" y="4155926"/>
            <a:ext cx="2153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CCDB3-1F69-32D1-C7CE-400348B2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7AC7A-AE9D-BEFF-1751-7C98BF275F46}"/>
              </a:ext>
            </a:extLst>
          </p:cNvPr>
          <p:cNvCxnSpPr/>
          <p:nvPr/>
        </p:nvCxnSpPr>
        <p:spPr>
          <a:xfrm>
            <a:off x="2171701" y="19431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7B2524-6A1B-3B92-4CA8-B7737D37C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15495"/>
              </p:ext>
            </p:extLst>
          </p:nvPr>
        </p:nvGraphicFramePr>
        <p:xfrm>
          <a:off x="1043608" y="1303020"/>
          <a:ext cx="707546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495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A    B    C      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B   C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A   B   C 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A    B     C    D</a:t>
                      </a: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                                    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A    B    C    D</a:t>
                      </a:r>
                    </a:p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C83FDB-1E42-E6AA-7CE3-C53CD37EE713}"/>
              </a:ext>
            </a:extLst>
          </p:cNvPr>
          <p:cNvSpPr txBox="1"/>
          <p:nvPr/>
        </p:nvSpPr>
        <p:spPr>
          <a:xfrm>
            <a:off x="2812551" y="160021"/>
            <a:ext cx="3140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2100" b="1" dirty="0">
                <a:solidFill>
                  <a:srgbClr val="E40000"/>
                </a:solidFill>
                <a:latin typeface="Tahoma"/>
              </a:rPr>
              <a:t>Four - Variable K-Map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E615E-8FC9-242B-8005-4E966EFE0CF6}"/>
              </a:ext>
            </a:extLst>
          </p:cNvPr>
          <p:cNvCxnSpPr/>
          <p:nvPr/>
        </p:nvCxnSpPr>
        <p:spPr>
          <a:xfrm>
            <a:off x="571173" y="932103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78C902-80A8-B6AE-F8D7-FF3F8986887F}"/>
              </a:ext>
            </a:extLst>
          </p:cNvPr>
          <p:cNvSpPr txBox="1"/>
          <p:nvPr/>
        </p:nvSpPr>
        <p:spPr>
          <a:xfrm>
            <a:off x="1756907" y="84582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DFDEF-7459-577E-B11C-2EAEE134557F}"/>
              </a:ext>
            </a:extLst>
          </p:cNvPr>
          <p:cNvSpPr txBox="1"/>
          <p:nvPr/>
        </p:nvSpPr>
        <p:spPr>
          <a:xfrm>
            <a:off x="738262" y="800693"/>
            <a:ext cx="4219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1E4AA-C264-0ACD-85BE-BDC9E1A75694}"/>
              </a:ext>
            </a:extLst>
          </p:cNvPr>
          <p:cNvSpPr txBox="1"/>
          <p:nvPr/>
        </p:nvSpPr>
        <p:spPr>
          <a:xfrm>
            <a:off x="517689" y="1059864"/>
            <a:ext cx="431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CD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493B1-AF21-F8D8-EB85-5B9A99CAF94B}"/>
              </a:ext>
            </a:extLst>
          </p:cNvPr>
          <p:cNvSpPr txBox="1"/>
          <p:nvPr/>
        </p:nvSpPr>
        <p:spPr>
          <a:xfrm>
            <a:off x="3429001" y="88718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DB6B7-13F9-AB23-6A33-1FD525FE9756}"/>
              </a:ext>
            </a:extLst>
          </p:cNvPr>
          <p:cNvSpPr txBox="1"/>
          <p:nvPr/>
        </p:nvSpPr>
        <p:spPr>
          <a:xfrm>
            <a:off x="5118556" y="88718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DD477-DDCA-A6CF-D2C4-4F0EE889C01D}"/>
              </a:ext>
            </a:extLst>
          </p:cNvPr>
          <p:cNvSpPr txBox="1"/>
          <p:nvPr/>
        </p:nvSpPr>
        <p:spPr>
          <a:xfrm>
            <a:off x="6874973" y="88718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680BF-2783-F1A8-9C50-2FB14D8131B1}"/>
              </a:ext>
            </a:extLst>
          </p:cNvPr>
          <p:cNvSpPr txBox="1"/>
          <p:nvPr/>
        </p:nvSpPr>
        <p:spPr>
          <a:xfrm>
            <a:off x="493644" y="1531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b="1" dirty="0">
                <a:latin typeface="Tahoma"/>
              </a:rPr>
              <a:t>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EE51F-F0B5-2D99-B795-42160596794D}"/>
              </a:ext>
            </a:extLst>
          </p:cNvPr>
          <p:cNvSpPr txBox="1"/>
          <p:nvPr/>
        </p:nvSpPr>
        <p:spPr>
          <a:xfrm>
            <a:off x="447468" y="235812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600" b="1" dirty="0">
                <a:latin typeface="Tahoma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AD983-AA73-9190-A4DC-DE4D03D8CB1C}"/>
              </a:ext>
            </a:extLst>
          </p:cNvPr>
          <p:cNvSpPr txBox="1"/>
          <p:nvPr/>
        </p:nvSpPr>
        <p:spPr>
          <a:xfrm>
            <a:off x="447468" y="3300608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1600" b="1" dirty="0">
                <a:latin typeface="Tahoma"/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30B44-C2AE-A01A-D9D4-19214A533CCF}"/>
              </a:ext>
            </a:extLst>
          </p:cNvPr>
          <p:cNvSpPr txBox="1"/>
          <p:nvPr/>
        </p:nvSpPr>
        <p:spPr>
          <a:xfrm>
            <a:off x="420768" y="381730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600" b="1" dirty="0">
                <a:latin typeface="Tahoma"/>
              </a:rPr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4B9CFD-4D9F-F0EF-DB58-EDC49FE47870}"/>
              </a:ext>
            </a:extLst>
          </p:cNvPr>
          <p:cNvCxnSpPr/>
          <p:nvPr/>
        </p:nvCxnSpPr>
        <p:spPr>
          <a:xfrm>
            <a:off x="1387488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44463-5BE5-D949-2566-BAC7AAC4738F}"/>
              </a:ext>
            </a:extLst>
          </p:cNvPr>
          <p:cNvCxnSpPr/>
          <p:nvPr/>
        </p:nvCxnSpPr>
        <p:spPr>
          <a:xfrm>
            <a:off x="1664552" y="2450471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830952-25EA-DA60-AD97-1E9F1B70185C}"/>
              </a:ext>
            </a:extLst>
          </p:cNvPr>
          <p:cNvCxnSpPr/>
          <p:nvPr/>
        </p:nvCxnSpPr>
        <p:spPr>
          <a:xfrm>
            <a:off x="1775138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F5A394-D261-B879-4765-86802146D7EF}"/>
              </a:ext>
            </a:extLst>
          </p:cNvPr>
          <p:cNvCxnSpPr/>
          <p:nvPr/>
        </p:nvCxnSpPr>
        <p:spPr>
          <a:xfrm>
            <a:off x="1070974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B9C7A-8919-D259-138A-FA26A3AF8514}"/>
              </a:ext>
            </a:extLst>
          </p:cNvPr>
          <p:cNvCxnSpPr/>
          <p:nvPr/>
        </p:nvCxnSpPr>
        <p:spPr>
          <a:xfrm>
            <a:off x="2131398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6623F-FF35-6B59-0C65-57EBDB4D8E59}"/>
              </a:ext>
            </a:extLst>
          </p:cNvPr>
          <p:cNvCxnSpPr/>
          <p:nvPr/>
        </p:nvCxnSpPr>
        <p:spPr>
          <a:xfrm>
            <a:off x="3462715" y="1529787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61BD89-A82D-C5BB-001D-BE2C3D05BD70}"/>
              </a:ext>
            </a:extLst>
          </p:cNvPr>
          <p:cNvCxnSpPr/>
          <p:nvPr/>
        </p:nvCxnSpPr>
        <p:spPr>
          <a:xfrm>
            <a:off x="2902451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80CE78-9983-020F-BA70-84F5AE34B41C}"/>
              </a:ext>
            </a:extLst>
          </p:cNvPr>
          <p:cNvCxnSpPr/>
          <p:nvPr/>
        </p:nvCxnSpPr>
        <p:spPr>
          <a:xfrm>
            <a:off x="5233081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C61346-422E-60E5-4ABF-8C6537E8CFAD}"/>
              </a:ext>
            </a:extLst>
          </p:cNvPr>
          <p:cNvCxnSpPr/>
          <p:nvPr/>
        </p:nvCxnSpPr>
        <p:spPr>
          <a:xfrm>
            <a:off x="7483635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0658C2-B004-5B8A-585E-E435476E3B74}"/>
              </a:ext>
            </a:extLst>
          </p:cNvPr>
          <p:cNvCxnSpPr/>
          <p:nvPr/>
        </p:nvCxnSpPr>
        <p:spPr>
          <a:xfrm>
            <a:off x="7048339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511739-A7A5-6D21-C18E-F73C5B883B44}"/>
              </a:ext>
            </a:extLst>
          </p:cNvPr>
          <p:cNvCxnSpPr/>
          <p:nvPr/>
        </p:nvCxnSpPr>
        <p:spPr>
          <a:xfrm>
            <a:off x="6686550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74E365-197E-8849-A22E-B55A60AD1191}"/>
              </a:ext>
            </a:extLst>
          </p:cNvPr>
          <p:cNvCxnSpPr/>
          <p:nvPr/>
        </p:nvCxnSpPr>
        <p:spPr>
          <a:xfrm>
            <a:off x="5580803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DED434-951A-1C83-D8CD-2376FA9AA11A}"/>
              </a:ext>
            </a:extLst>
          </p:cNvPr>
          <p:cNvCxnSpPr/>
          <p:nvPr/>
        </p:nvCxnSpPr>
        <p:spPr>
          <a:xfrm>
            <a:off x="1115616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E1EB87-9940-25BD-FAF4-F8BC24D30DE3}"/>
              </a:ext>
            </a:extLst>
          </p:cNvPr>
          <p:cNvCxnSpPr/>
          <p:nvPr/>
        </p:nvCxnSpPr>
        <p:spPr>
          <a:xfrm>
            <a:off x="1362955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09197-452C-AD4A-DFB2-613083AB35EA}"/>
              </a:ext>
            </a:extLst>
          </p:cNvPr>
          <p:cNvCxnSpPr/>
          <p:nvPr/>
        </p:nvCxnSpPr>
        <p:spPr>
          <a:xfrm>
            <a:off x="2927910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DF2519-C66A-5B6A-CE2A-888F7B83499B}"/>
              </a:ext>
            </a:extLst>
          </p:cNvPr>
          <p:cNvCxnSpPr/>
          <p:nvPr/>
        </p:nvCxnSpPr>
        <p:spPr>
          <a:xfrm>
            <a:off x="3742526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9E9769-2BE9-39DC-37BD-9A3135C4021D}"/>
              </a:ext>
            </a:extLst>
          </p:cNvPr>
          <p:cNvCxnSpPr/>
          <p:nvPr/>
        </p:nvCxnSpPr>
        <p:spPr>
          <a:xfrm>
            <a:off x="3801291" y="398658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8A40F3-0334-5409-3FCC-917AC7FED587}"/>
              </a:ext>
            </a:extLst>
          </p:cNvPr>
          <p:cNvCxnSpPr/>
          <p:nvPr/>
        </p:nvCxnSpPr>
        <p:spPr>
          <a:xfrm>
            <a:off x="5303739" y="2450471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C74CB3-473A-A7AB-B653-ACDDAC17C469}"/>
              </a:ext>
            </a:extLst>
          </p:cNvPr>
          <p:cNvCxnSpPr/>
          <p:nvPr/>
        </p:nvCxnSpPr>
        <p:spPr>
          <a:xfrm>
            <a:off x="5524436" y="392111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C60F23-4698-F5CA-00AA-1997D1759865}"/>
              </a:ext>
            </a:extLst>
          </p:cNvPr>
          <p:cNvCxnSpPr/>
          <p:nvPr/>
        </p:nvCxnSpPr>
        <p:spPr>
          <a:xfrm>
            <a:off x="6686549" y="2485947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7CA5C-8229-2573-AE72-83C98151466C}"/>
              </a:ext>
            </a:extLst>
          </p:cNvPr>
          <p:cNvCxnSpPr/>
          <p:nvPr/>
        </p:nvCxnSpPr>
        <p:spPr>
          <a:xfrm>
            <a:off x="1163328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74B52D-C154-873A-A114-B0452E443E98}"/>
              </a:ext>
            </a:extLst>
          </p:cNvPr>
          <p:cNvCxnSpPr/>
          <p:nvPr/>
        </p:nvCxnSpPr>
        <p:spPr>
          <a:xfrm>
            <a:off x="1516530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798CCB-BF30-E64B-4B62-804EC0AB59D8}"/>
              </a:ext>
            </a:extLst>
          </p:cNvPr>
          <p:cNvCxnSpPr/>
          <p:nvPr/>
        </p:nvCxnSpPr>
        <p:spPr>
          <a:xfrm>
            <a:off x="3462715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DEEA76-CEC3-859A-FBDB-C3C65211E173}"/>
              </a:ext>
            </a:extLst>
          </p:cNvPr>
          <p:cNvCxnSpPr/>
          <p:nvPr/>
        </p:nvCxnSpPr>
        <p:spPr>
          <a:xfrm>
            <a:off x="6686549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E17E69-FDB3-BB9D-0C8B-3D60909F4B4A}"/>
              </a:ext>
            </a:extLst>
          </p:cNvPr>
          <p:cNvCxnSpPr/>
          <p:nvPr/>
        </p:nvCxnSpPr>
        <p:spPr>
          <a:xfrm>
            <a:off x="1140601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4E44F6-4F30-9CCE-618F-BC6C6BA95D7E}"/>
              </a:ext>
            </a:extLst>
          </p:cNvPr>
          <p:cNvCxnSpPr/>
          <p:nvPr/>
        </p:nvCxnSpPr>
        <p:spPr>
          <a:xfrm>
            <a:off x="1516530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4A9864-5BC4-19A3-EF2D-112A3BF8C759}"/>
              </a:ext>
            </a:extLst>
          </p:cNvPr>
          <p:cNvCxnSpPr/>
          <p:nvPr/>
        </p:nvCxnSpPr>
        <p:spPr>
          <a:xfrm>
            <a:off x="2743201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A901F2-C4F3-5091-5631-356DBCC668DE}"/>
              </a:ext>
            </a:extLst>
          </p:cNvPr>
          <p:cNvCxnSpPr/>
          <p:nvPr/>
        </p:nvCxnSpPr>
        <p:spPr>
          <a:xfrm>
            <a:off x="2171701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578A50-D33F-FF63-A5EF-565DCC983C3E}"/>
              </a:ext>
            </a:extLst>
          </p:cNvPr>
          <p:cNvCxnSpPr/>
          <p:nvPr/>
        </p:nvCxnSpPr>
        <p:spPr>
          <a:xfrm>
            <a:off x="2743201" y="392111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49831B-BD88-15E0-8922-98606162025F}"/>
              </a:ext>
            </a:extLst>
          </p:cNvPr>
          <p:cNvCxnSpPr/>
          <p:nvPr/>
        </p:nvCxnSpPr>
        <p:spPr>
          <a:xfrm>
            <a:off x="6702339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5E20D-47CD-806B-FE83-68C4F5B84298}"/>
              </a:ext>
            </a:extLst>
          </p:cNvPr>
          <p:cNvCxnSpPr/>
          <p:nvPr/>
        </p:nvCxnSpPr>
        <p:spPr>
          <a:xfrm>
            <a:off x="7051569" y="2450471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B13F83-73DC-6C92-4EB9-9987B40E2E98}"/>
              </a:ext>
            </a:extLst>
          </p:cNvPr>
          <p:cNvCxnSpPr/>
          <p:nvPr/>
        </p:nvCxnSpPr>
        <p:spPr>
          <a:xfrm>
            <a:off x="7386608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419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F610-ECD2-7D57-D33B-B050FB01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D98-1842-86D8-192E-59C73EC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GB" sz="3600" b="1" dirty="0">
                <a:solidFill>
                  <a:srgbClr val="FF0000"/>
                </a:solidFill>
              </a:rPr>
              <a:t>How to use a K - Map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5E0D-B935-4A58-269E-DF375D4B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number of variable involved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form of Boolean expression  (SOP or POS) that will be transferred from the </a:t>
            </a:r>
            <a:r>
              <a:rPr lang="en-US" sz="2600" dirty="0">
                <a:solidFill>
                  <a:srgbClr val="E40000"/>
                </a:solidFill>
              </a:rPr>
              <a:t>truth table </a:t>
            </a: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the map.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Enter </a:t>
            </a:r>
            <a:r>
              <a:rPr lang="en-US" sz="2600" dirty="0">
                <a:solidFill>
                  <a:srgbClr val="0000FF"/>
                </a:solidFill>
              </a:rPr>
              <a:t>1 entry for SOP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0 for POS.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Group or loop the 1’s or 0’s on the map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Read the loop of  0’s or 1’s on the map and Simplify vertically and horizontally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E1D0A-385D-61E7-1B67-45D20DB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6057900" cy="3886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GB" dirty="0"/>
              <a:t>   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1495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1650" y="857251"/>
          <a:ext cx="1771650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771900" y="2571750"/>
            <a:ext cx="8001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57750" y="2400299"/>
          <a:ext cx="2914652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00550" y="2000250"/>
            <a:ext cx="51435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3872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6822" y="21233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9772" y="21233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1486" y="2694801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1486" y="2400300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6300" y="194310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2171700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2051" y="3543300"/>
            <a:ext cx="3174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Z= A   B   C  +  A  B   C    +   A  B   C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4355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7215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3044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08304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14900" y="1371600"/>
            <a:ext cx="18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2100" b="1" dirty="0">
                <a:solidFill>
                  <a:srgbClr val="FFFFFF"/>
                </a:solidFill>
                <a:latin typeface="Cambria" pitchFamily="18" charset="0"/>
              </a:rPr>
              <a:t>USING SOP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6057900" cy="3886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GB" dirty="0"/>
              <a:t>   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0" y="1257300"/>
          <a:ext cx="4572001" cy="268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1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71650" y="857250"/>
            <a:ext cx="51435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863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2222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900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050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71700" y="80010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1085850"/>
            <a:ext cx="460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15430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800" y="28091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57672" y="34861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34" name="Right Bracket 33"/>
          <p:cNvSpPr/>
          <p:nvPr/>
        </p:nvSpPr>
        <p:spPr>
          <a:xfrm rot="5400000">
            <a:off x="4586288" y="-528638"/>
            <a:ext cx="228601" cy="4029075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Right Bracket 34"/>
          <p:cNvSpPr/>
          <p:nvPr/>
        </p:nvSpPr>
        <p:spPr>
          <a:xfrm rot="16200000">
            <a:off x="4486275" y="1628774"/>
            <a:ext cx="342902" cy="3943349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Right Bracket 35"/>
          <p:cNvSpPr/>
          <p:nvPr/>
        </p:nvSpPr>
        <p:spPr>
          <a:xfrm>
            <a:off x="2857501" y="1314450"/>
            <a:ext cx="228600" cy="25146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Right Bracket 36"/>
          <p:cNvSpPr/>
          <p:nvPr/>
        </p:nvSpPr>
        <p:spPr>
          <a:xfrm rot="10800000">
            <a:off x="6229350" y="1314450"/>
            <a:ext cx="114300" cy="25146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6150" y="4457700"/>
            <a:ext cx="13372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solidFill>
                  <a:srgbClr val="FFFFFF"/>
                </a:solidFill>
                <a:latin typeface="Tahoma"/>
              </a:rPr>
              <a:t>Z  =  B   +   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987241" y="44577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1591" y="44577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771900" y="1885950"/>
            <a:ext cx="1657350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>
              <a:ln w="57150">
                <a:solidFill>
                  <a:srgbClr val="FFFFFF"/>
                </a:solidFill>
              </a:ln>
              <a:solidFill>
                <a:srgbClr val="602000"/>
              </a:solidFill>
              <a:latin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6057900" cy="3886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GB" dirty="0"/>
              <a:t>   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1650" y="857250"/>
            <a:ext cx="51435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863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2222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900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050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71700" y="80010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1085850"/>
            <a:ext cx="460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15430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800" y="28091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57672" y="34861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65743" y="4229100"/>
            <a:ext cx="1144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solidFill>
                  <a:srgbClr val="FFFFFF"/>
                </a:solidFill>
                <a:latin typeface="Tahoma"/>
              </a:rPr>
              <a:t>Z  =      B 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0" y="1257300"/>
          <a:ext cx="4572001" cy="268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1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Left Bracket 25"/>
          <p:cNvSpPr/>
          <p:nvPr/>
        </p:nvSpPr>
        <p:spPr>
          <a:xfrm>
            <a:off x="3886200" y="2000250"/>
            <a:ext cx="1543050" cy="1143000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Left Bracket 26"/>
          <p:cNvSpPr/>
          <p:nvPr/>
        </p:nvSpPr>
        <p:spPr>
          <a:xfrm rot="10800000">
            <a:off x="5029200" y="2000250"/>
            <a:ext cx="457200" cy="1143000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628650"/>
            <a:ext cx="6057900" cy="42862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dirty="0"/>
              <a:t> An </a:t>
            </a:r>
            <a:r>
              <a:rPr lang="en-GB" dirty="0" err="1"/>
              <a:t>analog</a:t>
            </a:r>
            <a:r>
              <a:rPr lang="en-GB" dirty="0"/>
              <a:t> to digital converter is monitoring the CD voltage of a 12v storage battery on an orbital spaceship. The converter’s input  is a four-bit  binary number A, B, C, D corresponding to the battery voltage in steps of  1v. The converter’s binary outputs are fed to a logic circuit that is to produce a HIGH output as long as the binary value is greater than 0110</a:t>
            </a:r>
            <a:r>
              <a:rPr lang="en-GB" baseline="-25000" dirty="0"/>
              <a:t>2</a:t>
            </a:r>
            <a:r>
              <a:rPr lang="en-GB" dirty="0"/>
              <a:t> = 6</a:t>
            </a:r>
            <a:r>
              <a:rPr lang="en-GB" baseline="-25000" dirty="0"/>
              <a:t>10</a:t>
            </a:r>
            <a:r>
              <a:rPr lang="en-GB" dirty="0"/>
              <a:t> .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pPr lvl="1" algn="just">
              <a:lnSpc>
                <a:spcPct val="160000"/>
              </a:lnSpc>
            </a:pPr>
            <a:r>
              <a:rPr lang="en-GB" dirty="0"/>
              <a:t>Use K-Map to obtain a simplified SOP expression for the output.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3200400" y="2571750"/>
            <a:ext cx="1847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3200400" y="2571750"/>
            <a:ext cx="1847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57350" y="57150"/>
          <a:ext cx="2457452" cy="487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94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29151" y="1257301"/>
          <a:ext cx="3143249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7429500" y="1371600"/>
            <a:ext cx="171450" cy="26289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Right Bracket 10"/>
          <p:cNvSpPr/>
          <p:nvPr/>
        </p:nvSpPr>
        <p:spPr>
          <a:xfrm flipH="1">
            <a:off x="6457950" y="1371600"/>
            <a:ext cx="1028700" cy="26289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" name="Left Bracket 11"/>
          <p:cNvSpPr/>
          <p:nvPr/>
        </p:nvSpPr>
        <p:spPr>
          <a:xfrm>
            <a:off x="5657850" y="2686050"/>
            <a:ext cx="1085850" cy="457200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" name="Left Bracket 12"/>
          <p:cNvSpPr/>
          <p:nvPr/>
        </p:nvSpPr>
        <p:spPr>
          <a:xfrm rot="10800000">
            <a:off x="5772150" y="2686050"/>
            <a:ext cx="1085850" cy="457200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662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38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7950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297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6250" y="13803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122" y="2057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122" y="28575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5122" y="34861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1028700"/>
            <a:ext cx="34290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7700" y="85725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76777" y="1143000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0650" y="4457700"/>
            <a:ext cx="17251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solidFill>
                  <a:srgbClr val="FFFFFF"/>
                </a:solidFill>
                <a:latin typeface="Tahoma"/>
              </a:rPr>
              <a:t>Z  =     A   +   BCD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E1A5-3021-418F-2DF7-BD67C6F4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5B8D-323E-EF50-2794-FCC5EF3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GB" sz="3600" b="1" dirty="0">
                <a:solidFill>
                  <a:srgbClr val="FF0000"/>
                </a:solidFill>
              </a:rPr>
              <a:t>How to use a K - Map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FEA8-50EA-A8B1-A617-74C4AD43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number of variable involved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form of Boolean expression  (SOP or POS) that will be transferred from the </a:t>
            </a:r>
            <a:r>
              <a:rPr lang="en-US" sz="2600" dirty="0">
                <a:solidFill>
                  <a:srgbClr val="E40000"/>
                </a:solidFill>
              </a:rPr>
              <a:t>truth table </a:t>
            </a: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the map.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Enter </a:t>
            </a:r>
            <a:r>
              <a:rPr lang="en-US" sz="2600" dirty="0">
                <a:solidFill>
                  <a:srgbClr val="0000FF"/>
                </a:solidFill>
              </a:rPr>
              <a:t>1 entry for SOP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0 for POS.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Group or loop the 1’s or 0’s on the map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Read the loop of  0’s or 1’s on the map and express it as SOP or 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58A8-9F42-5452-1890-91C37789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F3D5-983C-A401-18B6-43A9C6CDF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9F5B-5EAC-98C7-723C-E6EF2B96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8190A-780C-F26E-EC84-D95228A3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916D5-BADB-64F5-B65C-29AD3DFA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021"/>
            <a:ext cx="9144000" cy="31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DF05-8DA3-F5E5-F82B-25AD6C4E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85E-EAF4-E858-B8C1-C58E8483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86CB-39FE-E6D1-3AB4-7A7384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C03E7-1C0F-EF2B-E42D-115BB460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767"/>
            <a:ext cx="9144000" cy="30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3142-2E44-864D-F23E-9D50040D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3E30-E3ED-6494-3B85-50D55D8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DEA4-0517-2F25-D1F3-7A012482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Combinational  logic circuits can be constructed by using both </a:t>
            </a:r>
            <a:r>
              <a:rPr lang="en-US" dirty="0">
                <a:solidFill>
                  <a:srgbClr val="FF0000"/>
                </a:solidFill>
              </a:rPr>
              <a:t>Sum of Products (SOP)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Products of Sum (POS)</a:t>
            </a:r>
            <a:r>
              <a:rPr lang="en-US" dirty="0"/>
              <a:t> terms. </a:t>
            </a:r>
          </a:p>
          <a:p>
            <a:pPr algn="just"/>
            <a:r>
              <a:rPr lang="en-US" dirty="0"/>
              <a:t>It can be further simplified using the </a:t>
            </a:r>
            <a:r>
              <a:rPr lang="en-US" dirty="0">
                <a:solidFill>
                  <a:srgbClr val="0000FF"/>
                </a:solidFill>
              </a:rPr>
              <a:t>Boolean algebra theorems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FC90-B8FB-F612-7ABB-1825429D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CDDB-323D-C8DD-B2FA-194E83EC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301F-82FF-DE61-2257-8B644D3F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Sum of Products (SOP)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25F4-7E31-7974-8331-56ED8F51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Autofit/>
          </a:bodyPr>
          <a:lstStyle/>
          <a:p>
            <a:pPr algn="just"/>
            <a:r>
              <a:rPr lang="en-GB" dirty="0"/>
              <a:t>SOP (or </a:t>
            </a:r>
            <a:r>
              <a:rPr lang="en-GB" dirty="0" err="1"/>
              <a:t>Minterms</a:t>
            </a:r>
            <a:r>
              <a:rPr lang="en-GB" dirty="0"/>
              <a:t>) logic expressions consist of two or more AND terms (products) that are Ored together.</a:t>
            </a:r>
          </a:p>
          <a:p>
            <a:pPr algn="just"/>
            <a:r>
              <a:rPr lang="en-GB" dirty="0"/>
              <a:t>In other words, a SOP logic expression is formed by </a:t>
            </a:r>
            <a:r>
              <a:rPr lang="en-GB" dirty="0">
                <a:solidFill>
                  <a:srgbClr val="FF0000"/>
                </a:solidFill>
              </a:rPr>
              <a:t>selecting product terms for which the OUTPUT is “1” </a:t>
            </a:r>
            <a:r>
              <a:rPr lang="en-GB" dirty="0"/>
              <a:t>and Oring them together.</a:t>
            </a:r>
          </a:p>
          <a:p>
            <a:pPr algn="just"/>
            <a:r>
              <a:rPr lang="en-GB" dirty="0"/>
              <a:t>Example  XYZ  + X Y  are in SOP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8014-E7BE-8F6D-5B50-6B78831C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C2D58-9736-8B38-4F9A-CDA0FA86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8D67-2B56-E078-E69C-32F72B7E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Products of Sum (POS)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3CC8-CA7C-09F8-50F1-06C24719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Autofit/>
          </a:bodyPr>
          <a:lstStyle/>
          <a:p>
            <a:pPr algn="just"/>
            <a:r>
              <a:rPr lang="en-GB" dirty="0"/>
              <a:t>A POS (maxterms) consists of TWO or more OR terms that are </a:t>
            </a:r>
            <a:r>
              <a:rPr lang="en-GB" dirty="0">
                <a:solidFill>
                  <a:srgbClr val="FF0000"/>
                </a:solidFill>
              </a:rPr>
              <a:t>ANDed</a:t>
            </a:r>
            <a:r>
              <a:rPr lang="en-GB" dirty="0"/>
              <a:t> together</a:t>
            </a:r>
          </a:p>
          <a:p>
            <a:pPr algn="just"/>
            <a:r>
              <a:rPr lang="en-GB" dirty="0"/>
              <a:t>In other words, a POS logic expression is formed by </a:t>
            </a:r>
            <a:r>
              <a:rPr lang="en-GB" dirty="0">
                <a:solidFill>
                  <a:srgbClr val="FF0000"/>
                </a:solidFill>
              </a:rPr>
              <a:t>selecting product terms for which the OUTPUT is “0” </a:t>
            </a:r>
            <a:r>
              <a:rPr lang="en-GB" dirty="0"/>
              <a:t>and ANDing them together.</a:t>
            </a:r>
          </a:p>
          <a:p>
            <a:pPr algn="just"/>
            <a:r>
              <a:rPr lang="en-GB" dirty="0"/>
              <a:t>Example  (X+Y+Z) (X+ Y + Z)  are in POS form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1AB01-01EA-0D1B-0B1A-4C1387AE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356F-012B-F02A-664E-9501CEF3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FA38-5540-CD3B-884E-AC7B2272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1DC9-EFDB-2E00-0CFA-77D51F51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0" name="Picture 2" descr="Sum of Product and Product of Sum Form">
            <a:extLst>
              <a:ext uri="{FF2B5EF4-FFF2-40B4-BE49-F238E27FC236}">
                <a16:creationId xmlns:a16="http://schemas.microsoft.com/office/drawing/2014/main" id="{2D9DFC41-8448-5294-E178-47C0A10F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27" y="-92546"/>
            <a:ext cx="4482369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binational Logic 1 Topics Basics of digital logic">
            <a:extLst>
              <a:ext uri="{FF2B5EF4-FFF2-40B4-BE49-F238E27FC236}">
                <a16:creationId xmlns:a16="http://schemas.microsoft.com/office/drawing/2014/main" id="{B6836C49-91A8-BFFE-14F7-3BA01163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43" y="-27434"/>
            <a:ext cx="4645024" cy="48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4EAB-EE01-F30A-8A5D-8874B52F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732-FC5C-D7FC-E88B-B2F89EC9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DE6-6F6D-B23F-1826-D7D961C0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 logic network has two inputs X and Y and an Output Z. The relationship between the input and output is given below: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both X &amp; Y are 0, Z is 1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X is 0 and Y is 1, Z is 0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X is 1 and Y is 0, Z is 1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X is 1 and Y is 1, Z is 1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Design a combinational network to implement this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6D05-D037-C464-CE8E-BF7D2AB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27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E90B456B62640BF28377458B447F2" ma:contentTypeVersion="0" ma:contentTypeDescription="Create a new document." ma:contentTypeScope="" ma:versionID="03d40d83a6ce77ea1ae47b6f8d086f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2A050-7120-47BE-ACB2-E974779E59D4}"/>
</file>

<file path=customXml/itemProps2.xml><?xml version="1.0" encoding="utf-8"?>
<ds:datastoreItem xmlns:ds="http://schemas.openxmlformats.org/officeDocument/2006/customXml" ds:itemID="{7A6C95F4-82D4-48B1-A287-3896DE2628C7}"/>
</file>

<file path=customXml/itemProps3.xml><?xml version="1.0" encoding="utf-8"?>
<ds:datastoreItem xmlns:ds="http://schemas.openxmlformats.org/officeDocument/2006/customXml" ds:itemID="{4CFC2A51-EF9E-4179-9A2E-8A7341A406F5}"/>
</file>

<file path=docProps/app.xml><?xml version="1.0" encoding="utf-8"?>
<Properties xmlns="http://schemas.openxmlformats.org/officeDocument/2006/extended-properties" xmlns:vt="http://schemas.openxmlformats.org/officeDocument/2006/docPropsVTypes">
  <TotalTime>33693</TotalTime>
  <Words>1737</Words>
  <Application>Microsoft Office PowerPoint</Application>
  <PresentationFormat>On-screen Show (16:9)</PresentationFormat>
  <Paragraphs>561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Book Antiqua</vt:lpstr>
      <vt:lpstr>Calibri</vt:lpstr>
      <vt:lpstr>Cambria</vt:lpstr>
      <vt:lpstr>Noto Sans Symbols</vt:lpstr>
      <vt:lpstr>Rockwell</vt:lpstr>
      <vt:lpstr>Tahoma</vt:lpstr>
      <vt:lpstr>Times New Roman</vt:lpstr>
      <vt:lpstr>Wingdings</vt:lpstr>
      <vt:lpstr>Office Theme</vt:lpstr>
      <vt:lpstr>1_Office Theme</vt:lpstr>
      <vt:lpstr>Curtain Call</vt:lpstr>
      <vt:lpstr>   CSC 808 Combinational Logic Circuit Design  Lecture Note 3 Ass. Prof O. N. akande</vt:lpstr>
      <vt:lpstr>Combinational Logic Circuit Design</vt:lpstr>
      <vt:lpstr>Combinational Logic Circuit Design</vt:lpstr>
      <vt:lpstr>Combinational Logic Circuit Design</vt:lpstr>
      <vt:lpstr>Combinational Logic Circuit Design</vt:lpstr>
      <vt:lpstr>Sum of Products (SOP) </vt:lpstr>
      <vt:lpstr>Products of Sum (POS) </vt:lpstr>
      <vt:lpstr>Combinational Logic Circuit Design</vt:lpstr>
      <vt:lpstr>Exercise </vt:lpstr>
      <vt:lpstr>PowerPoint Presentation</vt:lpstr>
      <vt:lpstr>PowerPoint Presentation</vt:lpstr>
      <vt:lpstr>Exercise </vt:lpstr>
      <vt:lpstr>Exercise </vt:lpstr>
      <vt:lpstr>Exercise </vt:lpstr>
      <vt:lpstr>Exercise </vt:lpstr>
      <vt:lpstr>Exercise </vt:lpstr>
      <vt:lpstr>Exercise </vt:lpstr>
      <vt:lpstr>   CSC 808 Simplifying Boolean functions  using Karnaugh-map   Lecture Note 3 Ass. Prof O. N. akande</vt:lpstr>
      <vt:lpstr> Karnaugh Map (KMap)</vt:lpstr>
      <vt:lpstr>Simplifying Boolean Functions using Karnaugh - Map</vt:lpstr>
      <vt:lpstr>PowerPoint Presentation</vt:lpstr>
      <vt:lpstr>How to use a K - Map</vt:lpstr>
      <vt:lpstr>Example 1</vt:lpstr>
      <vt:lpstr>Example 2</vt:lpstr>
      <vt:lpstr>Example 3</vt:lpstr>
      <vt:lpstr>Example 4</vt:lpstr>
      <vt:lpstr>PowerPoint Presentation</vt:lpstr>
      <vt:lpstr>How to use a K - Map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 with UML</dc:title>
  <dc:creator>Guest</dc:creator>
  <cp:lastModifiedBy>JIRBDAI EDITORIALS</cp:lastModifiedBy>
  <cp:revision>898</cp:revision>
  <dcterms:created xsi:type="dcterms:W3CDTF">2015-10-25T15:33:18Z</dcterms:created>
  <dcterms:modified xsi:type="dcterms:W3CDTF">2025-03-24T13:31:18Z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0x010100997E90B456B62640BF28377458B447F2</vt:lpwstr>
  </property>
</Properties>
</file>