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84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4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650" r:id="rId2"/>
    <p:sldId id="651" r:id="rId3"/>
    <p:sldId id="436" r:id="rId4"/>
    <p:sldId id="437" r:id="rId5"/>
    <p:sldId id="438" r:id="rId6"/>
    <p:sldId id="439" r:id="rId7"/>
    <p:sldId id="440" r:id="rId8"/>
    <p:sldId id="441" r:id="rId9"/>
    <p:sldId id="570" r:id="rId10"/>
    <p:sldId id="260" r:id="rId11"/>
    <p:sldId id="262" r:id="rId12"/>
    <p:sldId id="264" r:id="rId13"/>
    <p:sldId id="566" r:id="rId14"/>
    <p:sldId id="567" r:id="rId15"/>
    <p:sldId id="653" r:id="rId16"/>
    <p:sldId id="654" r:id="rId17"/>
    <p:sldId id="655" r:id="rId18"/>
    <p:sldId id="266" r:id="rId19"/>
    <p:sldId id="267" r:id="rId20"/>
    <p:sldId id="268" r:id="rId21"/>
    <p:sldId id="399" r:id="rId22"/>
    <p:sldId id="400" r:id="rId23"/>
    <p:sldId id="401" r:id="rId24"/>
    <p:sldId id="402" r:id="rId25"/>
    <p:sldId id="430" r:id="rId26"/>
    <p:sldId id="403" r:id="rId27"/>
    <p:sldId id="404" r:id="rId28"/>
    <p:sldId id="405" r:id="rId29"/>
    <p:sldId id="406" r:id="rId30"/>
    <p:sldId id="407" r:id="rId31"/>
    <p:sldId id="431" r:id="rId32"/>
    <p:sldId id="408" r:id="rId33"/>
    <p:sldId id="409" r:id="rId34"/>
    <p:sldId id="571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556" r:id="rId46"/>
    <p:sldId id="572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429" r:id="rId55"/>
    <p:sldId id="424" r:id="rId56"/>
    <p:sldId id="425" r:id="rId57"/>
    <p:sldId id="573" r:id="rId58"/>
    <p:sldId id="446" r:id="rId59"/>
    <p:sldId id="447" r:id="rId60"/>
    <p:sldId id="448" r:id="rId61"/>
    <p:sldId id="449" r:id="rId62"/>
    <p:sldId id="575" r:id="rId63"/>
    <p:sldId id="576" r:id="rId64"/>
    <p:sldId id="577" r:id="rId65"/>
    <p:sldId id="596" r:id="rId66"/>
    <p:sldId id="597" r:id="rId67"/>
    <p:sldId id="598" r:id="rId68"/>
    <p:sldId id="599" r:id="rId69"/>
    <p:sldId id="600" r:id="rId70"/>
    <p:sldId id="647" r:id="rId71"/>
    <p:sldId id="634" r:id="rId72"/>
    <p:sldId id="635" r:id="rId73"/>
    <p:sldId id="636" r:id="rId74"/>
    <p:sldId id="637" r:id="rId75"/>
    <p:sldId id="638" r:id="rId76"/>
    <p:sldId id="639" r:id="rId77"/>
    <p:sldId id="640" r:id="rId78"/>
    <p:sldId id="641" r:id="rId79"/>
    <p:sldId id="649" r:id="rId80"/>
    <p:sldId id="642" r:id="rId81"/>
    <p:sldId id="643" r:id="rId82"/>
    <p:sldId id="648" r:id="rId83"/>
    <p:sldId id="645" r:id="rId84"/>
    <p:sldId id="652" r:id="rId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9CC"/>
    <a:srgbClr val="CC0000"/>
    <a:srgbClr val="000099"/>
    <a:srgbClr val="FF0000"/>
    <a:srgbClr val="FFFF00"/>
    <a:srgbClr val="DDDDDD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66"/>
    <p:restoredTop sz="92511"/>
  </p:normalViewPr>
  <p:slideViewPr>
    <p:cSldViewPr snapToGrid="0">
      <p:cViewPr varScale="1">
        <p:scale>
          <a:sx n="144" d="100"/>
          <a:sy n="144" d="100"/>
        </p:scale>
        <p:origin x="2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028D79-E165-4684-8D19-0E298B463746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AEC7F48-D56F-40E3-A831-64DA1E326A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C9142428-9A38-4886-9F06-0B4944E6E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77210DE-3000-49FE-A7F3-BB4AC68A07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94D93A-8529-498C-B221-3AA22021D84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94D93A-8529-498C-B221-3AA22021D84C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94D93A-8529-498C-B221-3AA22021D84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33BC7C-210A-48B4-977A-22CAF3370D9D}" type="slidenum">
              <a:rPr lang="en-US"/>
              <a:pPr/>
              <a:t>34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022701-D3AC-4645-BB4C-76F922C7E284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182183-D757-42F4-8C5B-E3F937DEEECA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1FD74C-AC32-456B-806E-8ADBF18DC92E}" type="slidenum">
              <a:rPr lang="en-US"/>
              <a:pPr/>
              <a:t>58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9D0E31-4568-4788-AE2E-797276982469}" type="slidenum">
              <a:rPr lang="en-US"/>
              <a:pPr/>
              <a:t>59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6B26C5-FEE9-4E31-A412-8B19F05E661B}" type="slidenum">
              <a:rPr lang="en-US"/>
              <a:pPr/>
              <a:t>60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02A041-174A-4175-80E3-A10246D0B7F5}" type="slidenum">
              <a:rPr lang="en-US"/>
              <a:pPr/>
              <a:t>61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66BEC2-68CC-41DC-AAAA-EF812048CAAC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8AEE7D-7488-47F1-87FC-5A9894D429BC}" type="slidenum">
              <a:rPr lang="en-US"/>
              <a:pPr/>
              <a:t>62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EA0B7E-F3DE-4FEE-B24C-095D0DB0F7C1}" type="slidenum">
              <a:rPr lang="en-US"/>
              <a:pPr/>
              <a:t>65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468721-8023-4255-A1AF-DE561E684704}" type="slidenum">
              <a:rPr lang="en-US"/>
              <a:pPr/>
              <a:t>70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C3B642-0B81-43F9-8E4A-66F8A3F37937}" type="slidenum">
              <a:rPr lang="en-US"/>
              <a:pPr/>
              <a:t>71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D646AD-45B9-4434-9E14-50968DC64D31}" type="slidenum">
              <a:rPr lang="en-US"/>
              <a:pPr/>
              <a:t>72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E1BF12-86F4-457E-8718-86812290E551}" type="slidenum">
              <a:rPr lang="en-US"/>
              <a:pPr/>
              <a:t>73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1521B9-F86D-48F2-8C16-BB5D711DFA90}" type="slidenum">
              <a:rPr lang="en-US"/>
              <a:pPr/>
              <a:t>74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622ED2-189A-4A04-BFC4-1EDBB2DC69EC}" type="slidenum">
              <a:rPr lang="en-US"/>
              <a:pPr/>
              <a:t>75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738EE3-1380-4896-AED3-43DB2D281994}" type="slidenum">
              <a:rPr lang="en-US"/>
              <a:pPr/>
              <a:t>76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9F0927-D776-435F-B317-258AC4510E08}" type="slidenum">
              <a:rPr lang="en-US"/>
              <a:pPr/>
              <a:t>77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2227-E206-4853-85FE-1F1130E07996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6DCB64-77AA-4D46-B333-46534BE28B37}" type="slidenum">
              <a:rPr lang="en-US"/>
              <a:pPr/>
              <a:t>78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66BF06-B299-4C9C-8ECE-DFCC2664D8FB}" type="slidenum">
              <a:rPr lang="en-US"/>
              <a:pPr/>
              <a:t>79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27B1C9-2CCD-4EEE-A293-A183A4C43930}" type="slidenum">
              <a:rPr lang="en-US"/>
              <a:pPr/>
              <a:t>80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86D692-0F8C-4B6E-A23B-64421446D396}" type="slidenum">
              <a:rPr lang="en-US"/>
              <a:pPr/>
              <a:t>81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658963-D0A1-4BF2-8853-FCD8B720FE91}" type="slidenum">
              <a:rPr lang="en-US"/>
              <a:pPr/>
              <a:t>82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463EC5-241F-4102-A57B-EDB35EEB32DC}" type="slidenum">
              <a:rPr lang="en-US"/>
              <a:pPr/>
              <a:t>83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5E2247-8871-42AD-B4A2-7A426F51E82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CF9ED8-BB4E-4FDD-B743-5F72DC11B444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26F4AA-5419-460D-BCE3-B56D84959A5C}" type="slidenum">
              <a:rPr lang="en-US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D6C3C1-EE5D-4661-AB1E-9F683BF168A7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842795-F76F-421C-8E21-C0986CFFCF58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94D93A-8529-498C-B221-3AA22021D84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477000"/>
            <a:ext cx="38623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315325" y="6477000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200">
                <a:latin typeface="Arial" pitchFamily="34" charset="0"/>
                <a:cs typeface="Arial" pitchFamily="34" charset="0"/>
              </a:rPr>
              <a:t>8-</a:t>
            </a:r>
            <a:fld id="{75A41820-C526-42CF-938F-253E828C9AAE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wmf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wmf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21.wmf"/><Relationship Id="rId4" Type="http://schemas.openxmlformats.org/officeDocument/2006/relationships/image" Target="../media/image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9.wmf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/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>
                <a:ea typeface="ＭＳ Ｐゴシック" charset="0"/>
              </a:rPr>
              <a:t>Module </a:t>
            </a:r>
            <a:r>
              <a:rPr lang="en-US" dirty="0">
                <a:ea typeface="ＭＳ Ｐゴシック" charset="0"/>
              </a:rPr>
              <a:t>7 :Network Security</a:t>
            </a: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By</a:t>
            </a: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0"/>
            </a:endParaRP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0"/>
            </a:endParaRPr>
          </a:p>
          <a:p>
            <a:pPr marL="82296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Engr.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.   Steve A.  Adeshina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Networking &amp; </a:t>
            </a:r>
            <a:r>
              <a:rPr lang="en-US" dirty="0" err="1">
                <a:solidFill>
                  <a:srgbClr val="C00000"/>
                </a:solidFill>
                <a:ea typeface="ＭＳ Ｐゴシック" charset="0"/>
              </a:rPr>
              <a:t>Comm</a:t>
            </a:r>
            <a:endParaRPr lang="en-US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  <p:pic>
        <p:nvPicPr>
          <p:cNvPr id="8" name="Picture 7" descr="C:\Users\HP\AppData\Local\Temp\NTNU_LOGO_New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The language of cryptography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m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plaintext message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K</a:t>
            </a:r>
            <a:r>
              <a:rPr lang="en-US" sz="2400" baseline="-2500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(m) </a:t>
            </a:r>
            <a:r>
              <a:rPr lang="en-US" sz="2400">
                <a:ea typeface="ＭＳ Ｐゴシック" pitchFamily="34" charset="-128"/>
              </a:rPr>
              <a:t>ciphertext, encrypted with key K</a:t>
            </a:r>
            <a:r>
              <a:rPr lang="en-US" sz="2400" baseline="-25000">
                <a:ea typeface="ＭＳ Ｐゴシック" pitchFamily="34" charset="-128"/>
              </a:rPr>
              <a:t>A</a:t>
            </a: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m = K</a:t>
            </a:r>
            <a:r>
              <a:rPr lang="en-US" sz="2400" baseline="-25000">
                <a:solidFill>
                  <a:srgbClr val="C00000"/>
                </a:solidFill>
                <a:ea typeface="ＭＳ Ｐゴシック" pitchFamily="34" charset="-128"/>
              </a:rPr>
              <a:t>B</a:t>
            </a: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(K</a:t>
            </a:r>
            <a:r>
              <a:rPr lang="en-US" sz="2400" baseline="-2500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(m))</a:t>
            </a:r>
            <a:endParaRPr lang="en-US" sz="2400" baseline="-25000">
              <a:solidFill>
                <a:srgbClr val="C0000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decryption 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Bob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decryption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cipher-text only attack: </a:t>
            </a:r>
            <a:r>
              <a:rPr lang="en-US" sz="2400" dirty="0">
                <a:ea typeface="ＭＳ Ｐゴシック" pitchFamily="34" charset="-128"/>
              </a:rPr>
              <a:t>Trudy has </a:t>
            </a:r>
            <a:r>
              <a:rPr lang="en-US" sz="2400" dirty="0" err="1">
                <a:ea typeface="ＭＳ Ｐゴシック" pitchFamily="34" charset="-128"/>
              </a:rPr>
              <a:t>ciphertext</a:t>
            </a:r>
            <a:r>
              <a:rPr lang="en-US" sz="2400" dirty="0">
                <a:ea typeface="ＭＳ Ｐゴシック" pitchFamily="34" charset="-128"/>
              </a:rPr>
              <a:t> she can analyze</a:t>
            </a:r>
          </a:p>
          <a:p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two approaches: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brute force: search through all keys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known-plaintext attack: </a:t>
            </a:r>
            <a:r>
              <a:rPr lang="en-US" sz="2400" dirty="0">
                <a:ea typeface="ＭＳ Ｐゴシック" pitchFamily="34" charset="-128"/>
              </a:rPr>
              <a:t>Trudy has plaintext corresponding to </a:t>
            </a:r>
            <a:r>
              <a:rPr lang="en-US" sz="2400" dirty="0" err="1">
                <a:ea typeface="ＭＳ Ｐゴシック" pitchFamily="34" charset="-128"/>
              </a:rPr>
              <a:t>ciphertext</a:t>
            </a:r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e.g., in </a:t>
            </a:r>
            <a:r>
              <a:rPr lang="en-US" dirty="0" err="1">
                <a:ea typeface="ＭＳ Ｐゴシック" pitchFamily="34" charset="-128"/>
              </a:rPr>
              <a:t>monoalphabetic</a:t>
            </a:r>
            <a:r>
              <a:rPr lang="en-US" dirty="0">
                <a:ea typeface="ＭＳ Ｐゴシック" pitchFamily="34" charset="-128"/>
              </a:rPr>
              <a:t> cipher, Trudy determines pairings for </a:t>
            </a:r>
            <a:r>
              <a:rPr lang="en-US" dirty="0" err="1">
                <a:ea typeface="ＭＳ Ｐゴシック" pitchFamily="34" charset="-128"/>
              </a:rPr>
              <a:t>a,l,i,c,e,b,o</a:t>
            </a:r>
            <a:r>
              <a:rPr lang="en-US" dirty="0">
                <a:ea typeface="ＭＳ Ｐゴシック" pitchFamily="34" charset="-128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chosen-plaintext attack: </a:t>
            </a:r>
            <a:r>
              <a:rPr lang="en-US" sz="2400" dirty="0">
                <a:ea typeface="ＭＳ Ｐゴシック" pitchFamily="34" charset="-128"/>
              </a:rPr>
              <a:t>Trudy can get </a:t>
            </a:r>
            <a:r>
              <a:rPr lang="en-US" sz="2400" dirty="0" err="1">
                <a:ea typeface="ＭＳ Ｐゴシック" pitchFamily="34" charset="-128"/>
              </a:rPr>
              <a:t>ciphertext</a:t>
            </a:r>
            <a:r>
              <a:rPr lang="en-US" sz="2400" dirty="0">
                <a:ea typeface="ＭＳ Ｐゴシック" pitchFamily="34" charset="-128"/>
              </a:rPr>
              <a:t> for chosen plaintext</a:t>
            </a:r>
          </a:p>
          <a:p>
            <a:pPr>
              <a:buNone/>
            </a:pPr>
            <a:r>
              <a:rPr lang="en-US" sz="1600"/>
              <a:t>(The </a:t>
            </a:r>
            <a:r>
              <a:rPr lang="en-US" sz="1600" dirty="0"/>
              <a:t>quick brown fox jumps over the </a:t>
            </a:r>
            <a:r>
              <a:rPr lang="en-US" sz="1600"/>
              <a:t>lazy dog)</a:t>
            </a:r>
            <a:endParaRPr lang="en-US" sz="1600" dirty="0">
              <a:ea typeface="ＭＳ Ｐゴシック" pitchFamily="34" charset="-128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2E0337-A061-A943-99F1-D8E86C24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Symmetric key cryptography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symmetric key crypto</a:t>
            </a:r>
            <a:r>
              <a:rPr lang="en-US" sz="2400">
                <a:ea typeface="ＭＳ Ｐゴシック" pitchFamily="34" charset="-128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C00000"/>
                </a:solidFill>
                <a:ea typeface="ＭＳ Ｐゴシック" pitchFamily="34" charset="-128"/>
              </a:rPr>
              <a:t>Q:</a:t>
            </a:r>
            <a:r>
              <a:rPr lang="en-US" sz="2400" i="1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how do Bob and Alice agree on key value?</a:t>
            </a:r>
            <a:endParaRPr lang="en-US" sz="2400" i="1">
              <a:ea typeface="ＭＳ Ｐゴシック" pitchFamily="34" charset="-128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encryption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decryption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plaintext</a:t>
            </a:r>
          </a:p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 = K</a:t>
            </a:r>
            <a:r>
              <a:rPr lang="en-US" baseline="-25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(K</a:t>
            </a:r>
            <a:r>
              <a:rPr lang="en-US" baseline="-25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substitution cipher: </a:t>
            </a:r>
            <a:r>
              <a:rPr lang="en-US" sz="2400">
                <a:ea typeface="ＭＳ Ｐゴシック" pitchFamily="34" charset="-128"/>
              </a:rPr>
              <a:t>substituting one thing for another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monoalphabetic cipher: substitute one letter for another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74750" y="2516188"/>
            <a:ext cx="712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11238" y="3295650"/>
            <a:ext cx="730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120900" y="4067175"/>
            <a:ext cx="6208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65325" y="4492625"/>
            <a:ext cx="639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1554163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Encryption key: </a:t>
            </a:r>
            <a:r>
              <a:rPr lang="en-US" sz="2800">
                <a:latin typeface="Gill Sans MT" pitchFamily="34" charset="0"/>
              </a:rPr>
              <a:t>mapping from set of 26 letters</a:t>
            </a:r>
          </a:p>
          <a:p>
            <a:pPr indent="-1554163"/>
            <a:r>
              <a:rPr lang="en-US" sz="2800">
                <a:latin typeface="Gill Sans MT" pitchFamily="34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>
                <a:ea typeface="ＭＳ Ｐゴシック" pitchFamily="34" charset="-128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n substitution ciphers, M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,M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,…,M</a:t>
            </a:r>
            <a:r>
              <a:rPr lang="en-US" baseline="-25000">
                <a:ea typeface="ＭＳ Ｐゴシック" pitchFamily="34" charset="-128"/>
              </a:rPr>
              <a:t>n</a:t>
            </a:r>
          </a:p>
          <a:p>
            <a:r>
              <a:rPr lang="en-US">
                <a:ea typeface="ＭＳ Ｐゴシック" pitchFamily="34" charset="-128"/>
              </a:rPr>
              <a:t>cycling pattern:</a:t>
            </a:r>
          </a:p>
          <a:p>
            <a:pPr lvl="1"/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e.g., n=4: 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1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3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4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3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2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;   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1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3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4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3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2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;</a:t>
            </a:r>
            <a:r>
              <a:rPr lang="en-US">
                <a:ea typeface="ＭＳ Ｐゴシック" pitchFamily="34" charset="-128"/>
              </a:rPr>
              <a:t> ..</a:t>
            </a:r>
          </a:p>
          <a:p>
            <a:r>
              <a:rPr lang="en-US">
                <a:ea typeface="ＭＳ Ｐゴシック" pitchFamily="34" charset="-128"/>
              </a:rPr>
              <a:t>for each new plaintext symbol, use subsequent subsitution pattern in cyclic pattern</a:t>
            </a:r>
          </a:p>
          <a:p>
            <a:pPr lvl="1"/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dog: d from 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1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 o from 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3</a:t>
            </a:r>
            <a:r>
              <a:rPr lang="en-US">
                <a:solidFill>
                  <a:srgbClr val="008000"/>
                </a:solidFill>
                <a:ea typeface="ＭＳ Ｐゴシック" pitchFamily="34" charset="-128"/>
              </a:rPr>
              <a:t>, g from M</a:t>
            </a:r>
            <a:r>
              <a:rPr lang="en-US" baseline="-25000">
                <a:solidFill>
                  <a:srgbClr val="008000"/>
                </a:solidFill>
                <a:ea typeface="ＭＳ Ｐゴシック" pitchFamily="34" charset="-128"/>
              </a:rPr>
              <a:t>4</a:t>
            </a:r>
          </a:p>
          <a:p>
            <a:pPr lvl="1"/>
            <a:endParaRPr lang="en-US" baseline="-2500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ea typeface="ＭＳ Ｐゴシック" pitchFamily="34" charset="-128"/>
              </a:rPr>
              <a:t>    Encryption key: </a:t>
            </a:r>
            <a:r>
              <a:rPr lang="en-US" sz="2800">
                <a:ea typeface="ＭＳ Ｐゴシック" pitchFamily="34" charset="-128"/>
              </a:rPr>
              <a:t>n substitution ciphers, and cyclic             pattern</a:t>
            </a:r>
          </a:p>
          <a:p>
            <a:pPr lvl="1"/>
            <a:r>
              <a:rPr lang="en-US">
                <a:ea typeface="ＭＳ Ｐゴシック" pitchFamily="34" charset="-128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846715"/>
          </a:xfrm>
        </p:spPr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A more sophisticated encryption approach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6" y="1104901"/>
            <a:ext cx="7149017" cy="3285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7" y="4515814"/>
            <a:ext cx="8324842" cy="20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846715"/>
          </a:xfrm>
        </p:spPr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Block Ciphers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9" y="1055942"/>
            <a:ext cx="6621213" cy="2848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10" y="3731390"/>
            <a:ext cx="8356600" cy="284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255" y="1814948"/>
            <a:ext cx="611430" cy="458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597" y="2979183"/>
            <a:ext cx="1264219" cy="4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1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846715"/>
          </a:xfrm>
        </p:spPr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Block Ciphers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34" y="1316469"/>
            <a:ext cx="81407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10" y="5879323"/>
            <a:ext cx="83820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247" y="2320627"/>
            <a:ext cx="6553266" cy="35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Symmetric key crypto: DES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  <a:ea typeface="ＭＳ Ｐゴシック" pitchFamily="34" charset="-128"/>
              </a:rPr>
              <a:t>DES: Data Encryption Standard</a:t>
            </a:r>
            <a:endParaRPr lang="en-US" sz="2400">
              <a:solidFill>
                <a:srgbClr val="C00000"/>
              </a:solidFill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US encryption standard [NIST 1993]</a:t>
            </a:r>
          </a:p>
          <a:p>
            <a:r>
              <a:rPr lang="en-US" sz="2400">
                <a:ea typeface="ＭＳ Ｐゴシック" pitchFamily="34" charset="-128"/>
              </a:rPr>
              <a:t>56-bit symmetric key, 64-bit plaintext input</a:t>
            </a:r>
          </a:p>
          <a:p>
            <a:r>
              <a:rPr lang="en-US" sz="2400">
                <a:ea typeface="ＭＳ Ｐゴシック" pitchFamily="34" charset="-128"/>
              </a:rPr>
              <a:t>block cipher with cipher block chaining</a:t>
            </a:r>
          </a:p>
          <a:p>
            <a:r>
              <a:rPr lang="en-US" sz="2400">
                <a:ea typeface="ＭＳ Ｐゴシック" pitchFamily="34" charset="-128"/>
              </a:rPr>
              <a:t>how secure is DES?</a:t>
            </a:r>
          </a:p>
          <a:p>
            <a:pPr lvl="1"/>
            <a:r>
              <a:rPr lang="en-US">
                <a:ea typeface="ＭＳ Ｐゴシック" pitchFamily="34" charset="-128"/>
              </a:rPr>
              <a:t>DES Challenge: 56-bit-key-encrypted phrase  decrypted (brute force) in less than a day</a:t>
            </a:r>
          </a:p>
          <a:p>
            <a:pPr lvl="1"/>
            <a:r>
              <a:rPr lang="en-US">
                <a:ea typeface="ＭＳ Ｐゴシック" pitchFamily="34" charset="-128"/>
              </a:rPr>
              <a:t>no known good analytic attack</a:t>
            </a:r>
          </a:p>
          <a:p>
            <a:r>
              <a:rPr lang="en-US" sz="2400">
                <a:ea typeface="ＭＳ Ｐゴシック" pitchFamily="34" charset="-128"/>
              </a:rPr>
              <a:t>making DES more secure:</a:t>
            </a:r>
          </a:p>
          <a:p>
            <a:pPr lvl="1"/>
            <a:r>
              <a:rPr lang="en-US">
                <a:ea typeface="ＭＳ Ｐゴシック" pitchFamily="34" charset="-128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Dr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NTNU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>
                <a:ea typeface="ＭＳ Ｐゴシック" pitchFamily="34" charset="-128"/>
              </a:rPr>
              <a:t>Symmetric key 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crypto: DES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initial permutation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16 identical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rounds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of function application, each using different 48 bits of key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final permutation</a:t>
            </a:r>
            <a:endParaRPr lang="en-US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i="1">
                  <a:solidFill>
                    <a:srgbClr val="C00000"/>
                  </a:solidFill>
                  <a:latin typeface="Gill Sans MT" pitchFamily="34" charset="0"/>
                  <a:cs typeface="Arial" pitchFamily="34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04975" y="266700"/>
            <a:ext cx="589121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4400" dirty="0">
                <a:solidFill>
                  <a:srgbClr val="C00000"/>
                </a:solidFill>
                <a:latin typeface="Gill Sans MT" pitchFamily="34" charset="0"/>
              </a:rPr>
              <a:t>Acknowledgement</a:t>
            </a: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05025" y="2306638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002060"/>
                </a:solidFill>
                <a:latin typeface="Gill Sans MT" pitchFamily="34" charset="0"/>
              </a:rPr>
              <a:t>Computer Networking: A Top Down Approach </a:t>
            </a:r>
            <a:br>
              <a:rPr lang="en-US" sz="2800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ill Sans MT" pitchFamily="34" charset="0"/>
              </a:rPr>
              <a:t>6</a:t>
            </a:r>
            <a:r>
              <a:rPr lang="en-US" sz="2000" baseline="30000" dirty="0">
                <a:solidFill>
                  <a:srgbClr val="002060"/>
                </a:solidFill>
                <a:latin typeface="Gill Sans MT" pitchFamily="34" charset="0"/>
              </a:rPr>
              <a:t>th</a:t>
            </a:r>
            <a:r>
              <a:rPr lang="en-US" sz="2000" dirty="0">
                <a:solidFill>
                  <a:srgbClr val="002060"/>
                </a:solidFill>
                <a:latin typeface="Gill Sans MT" pitchFamily="34" charset="0"/>
              </a:rPr>
              <a:t> edition </a:t>
            </a:r>
            <a:br>
              <a:rPr lang="en-US" sz="2000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ill Sans MT" pitchFamily="34" charset="0"/>
              </a:rPr>
              <a:t>Jim Kurose, Keith Ross</a:t>
            </a:r>
            <a:br>
              <a:rPr lang="en-US" sz="2000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ill Sans MT" pitchFamily="34" charset="0"/>
              </a:rPr>
              <a:t>Addison-Wesley</a:t>
            </a:r>
            <a:br>
              <a:rPr lang="en-US" sz="2000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latin typeface="Tahoma" pitchFamily="34" charset="0"/>
              </a:rPr>
              <a:t>5-</a:t>
            </a:r>
            <a:fld id="{0A757DD7-8D54-4D17-A417-5F321AE50B74}" type="slidenum">
              <a:rPr lang="en-US" smtClean="0">
                <a:latin typeface="Tahoma" pitchFamily="34" charset="0"/>
              </a:rPr>
              <a:pPr>
                <a:defRPr/>
              </a:pPr>
              <a:t>2</a:t>
            </a:fld>
            <a:endParaRPr lang="en-US">
              <a:latin typeface="Tahoma" pitchFamily="34" charset="0"/>
            </a:endParaRPr>
          </a:p>
        </p:txBody>
      </p:sp>
      <p:pic>
        <p:nvPicPr>
          <p:cNvPr id="8" name="Picture 7" descr="C:\Users\HP\AppData\Local\Temp\NTNU_LOGO_New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B469B-22C4-4440-B7AE-5A23C854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symmetric-key NIST standard, replaced DES (Nov 2001)</a:t>
            </a:r>
          </a:p>
          <a:p>
            <a:r>
              <a:rPr lang="en-US" dirty="0">
                <a:ea typeface="ＭＳ Ｐゴシック" pitchFamily="34" charset="-128"/>
              </a:rPr>
              <a:t>processes data in 128 bit blocks</a:t>
            </a:r>
          </a:p>
          <a:p>
            <a:r>
              <a:rPr lang="en-US" dirty="0">
                <a:ea typeface="ＭＳ Ｐゴシック" pitchFamily="34" charset="-128"/>
              </a:rPr>
              <a:t>128, 192, or 256 bit keys</a:t>
            </a:r>
          </a:p>
          <a:p>
            <a:r>
              <a:rPr lang="en-US" dirty="0">
                <a:ea typeface="ＭＳ Ｐゴシック" pitchFamily="34" charset="-128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symmetric key crypto</a:t>
            </a:r>
          </a:p>
          <a:p>
            <a:r>
              <a:rPr lang="en-US" sz="2400">
                <a:ea typeface="ＭＳ Ｐゴシック" pitchFamily="34" charset="-128"/>
              </a:rPr>
              <a:t>requires sender, receiver know shared secret key</a:t>
            </a:r>
          </a:p>
          <a:p>
            <a:r>
              <a:rPr lang="en-US" sz="2400">
                <a:ea typeface="ＭＳ Ｐゴシック" pitchFamily="34" charset="-128"/>
              </a:rPr>
              <a:t>Q: how to agree on key in first place (particularly if never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met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)?</a:t>
            </a:r>
          </a:p>
          <a:p>
            <a:endParaRPr lang="en-US" sz="2400">
              <a:ea typeface="ＭＳ Ｐゴシック" pitchFamily="34" charset="-128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sz="2800" i="1">
                  <a:solidFill>
                    <a:srgbClr val="C00000"/>
                  </a:solidFill>
                  <a:latin typeface="Gill Sans MT" pitchFamily="34" charset="0"/>
                </a:rPr>
                <a:t>public key crypto</a:t>
              </a:r>
            </a:p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>
                  <a:latin typeface="Gill Sans MT" pitchFamily="34" charset="0"/>
                </a:rPr>
                <a:t>radically different approach [Diffie-Hellman76, RSA78]</a:t>
              </a:r>
            </a:p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>
                  <a:latin typeface="Gill Sans MT" pitchFamily="34" charset="0"/>
                </a:rPr>
                <a:t>sender, receiver do </a:t>
              </a:r>
              <a:r>
                <a:rPr lang="en-US" sz="2400" i="1">
                  <a:solidFill>
                    <a:srgbClr val="000099"/>
                  </a:solidFill>
                  <a:latin typeface="Gill Sans MT" pitchFamily="34" charset="0"/>
                </a:rPr>
                <a:t>not</a:t>
              </a:r>
              <a:r>
                <a:rPr lang="en-US" sz="2400">
                  <a:latin typeface="Gill Sans MT" pitchFamily="34" charset="0"/>
                </a:rPr>
                <a:t> share secret key</a:t>
              </a:r>
            </a:p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 i="1">
                  <a:solidFill>
                    <a:srgbClr val="000099"/>
                  </a:solidFill>
                  <a:latin typeface="Gill Sans MT" pitchFamily="34" charset="0"/>
                </a:rPr>
                <a:t>public</a:t>
              </a:r>
              <a:r>
                <a:rPr lang="en-US" sz="2400" i="1">
                  <a:solidFill>
                    <a:schemeClr val="accent2"/>
                  </a:solidFill>
                  <a:latin typeface="Gill Sans MT" pitchFamily="34" charset="0"/>
                </a:rPr>
                <a:t> </a:t>
              </a:r>
              <a:r>
                <a:rPr lang="en-US" sz="2400">
                  <a:latin typeface="Gill Sans MT" pitchFamily="34" charset="0"/>
                </a:rPr>
                <a:t>encryption key </a:t>
              </a:r>
              <a:r>
                <a:rPr lang="en-US" sz="2400" i="1">
                  <a:solidFill>
                    <a:schemeClr val="accent2"/>
                  </a:solidFill>
                  <a:latin typeface="Gill Sans MT" pitchFamily="34" charset="0"/>
                </a:rPr>
                <a:t> </a:t>
              </a:r>
              <a:r>
                <a:rPr lang="en-US" sz="2400">
                  <a:latin typeface="Gill Sans MT" pitchFamily="34" charset="0"/>
                </a:rPr>
                <a:t>known to</a:t>
              </a:r>
              <a:r>
                <a:rPr lang="en-US" sz="2400" i="1">
                  <a:solidFill>
                    <a:schemeClr val="accent2"/>
                  </a:solidFill>
                  <a:latin typeface="Gill Sans MT" pitchFamily="34" charset="0"/>
                </a:rPr>
                <a:t> </a:t>
              </a:r>
              <a:r>
                <a:rPr lang="en-US" sz="2400" i="1">
                  <a:solidFill>
                    <a:srgbClr val="000099"/>
                  </a:solidFill>
                  <a:latin typeface="Gill Sans MT" pitchFamily="34" charset="0"/>
                </a:rPr>
                <a:t>all</a:t>
              </a:r>
            </a:p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 i="1">
                  <a:solidFill>
                    <a:srgbClr val="000099"/>
                  </a:solidFill>
                  <a:latin typeface="Gill Sans MT" pitchFamily="34" charset="0"/>
                </a:rPr>
                <a:t>private</a:t>
              </a:r>
              <a:r>
                <a:rPr lang="en-US" sz="2400">
                  <a:latin typeface="Gill Sans MT" pitchFamily="34" charset="0"/>
                </a:rPr>
                <a:t> decryption key known only to receiver</a:t>
              </a:r>
              <a:endParaRPr lang="en-US" sz="2800">
                <a:latin typeface="Gill Sans MT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plaintext</a:t>
            </a:r>
          </a:p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encryption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decryption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</a:t>
            </a:r>
            <a:r>
              <a:rPr lang="en-US" altLang="ja-JP" sz="1800" i="1" u="sng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public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plaintext</a:t>
            </a:r>
          </a:p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</a:t>
            </a:r>
            <a:r>
              <a:rPr lang="en-US" altLang="ja-JP" sz="1800" i="1" u="sng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private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m = K  </a:t>
              </a:r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 (m)</a:t>
              </a:r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E0F2DE-5314-3345-BE31-14B428F3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  <a:cs typeface="Arial" pitchFamily="34" charset="0"/>
              </a:rPr>
              <a:t>requirements:</a:t>
            </a:r>
            <a:endParaRPr lang="en-US" sz="240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>
                <a:solidFill>
                  <a:srgbClr val="00009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Gill Sans MT" pitchFamily="34" charset="0"/>
              </a:rPr>
              <a:t>RSA: </a:t>
            </a:r>
            <a:r>
              <a:rPr lang="en-US" sz="2800">
                <a:latin typeface="Gill Sans MT" pitchFamily="34" charset="0"/>
              </a:rPr>
              <a:t>Rivest, Shamir, Adelson algorithm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x mod n = remainder of x when divide by n</a:t>
            </a:r>
          </a:p>
          <a:p>
            <a:pPr marL="533400" indent="-533400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facts: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[(a mod n) + (b mod n)] mod n = (a+b) mod 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[(a mod n) - (b mod n)] mod n = (a-b) mod n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[(a mod n) * (b mod n)] mod n = (a*b) mod n</a:t>
            </a:r>
          </a:p>
          <a:p>
            <a:pPr marL="533400" indent="-533400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thus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     </a:t>
            </a: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(a mod n)</a:t>
            </a:r>
            <a:r>
              <a:rPr lang="en-US" baseline="30000">
                <a:solidFill>
                  <a:srgbClr val="000099"/>
                </a:solidFill>
                <a:ea typeface="ＭＳ Ｐゴシック" pitchFamily="34" charset="-128"/>
              </a:rPr>
              <a:t>d</a:t>
            </a: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 mod n = a</a:t>
            </a:r>
            <a:r>
              <a:rPr lang="en-US" baseline="30000">
                <a:solidFill>
                  <a:srgbClr val="000099"/>
                </a:solidFill>
                <a:ea typeface="ＭＳ Ｐゴシック" pitchFamily="34" charset="-128"/>
              </a:rPr>
              <a:t>d</a:t>
            </a: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 mod n</a:t>
            </a:r>
          </a:p>
          <a:p>
            <a:pPr marL="533400" indent="-533400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example: x=14, n=10, d=2: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(x mod n)</a:t>
            </a:r>
            <a:r>
              <a:rPr lang="en-US" baseline="30000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mod n = 4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mod 10 = 6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x</a:t>
            </a:r>
            <a:r>
              <a:rPr lang="en-US" baseline="30000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= 14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= 196   x</a:t>
            </a:r>
            <a:r>
              <a:rPr lang="en-US" baseline="30000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message: just a bit pattern</a:t>
            </a:r>
          </a:p>
          <a:p>
            <a:r>
              <a:rPr lang="en-US" sz="2400">
                <a:ea typeface="ＭＳ Ｐゴシック" pitchFamily="34" charset="-128"/>
              </a:rPr>
              <a:t>bit pattern can be uniquely represented by an integer number </a:t>
            </a:r>
          </a:p>
          <a:p>
            <a:r>
              <a:rPr lang="en-US" sz="2400">
                <a:ea typeface="ＭＳ Ｐゴシック" pitchFamily="34" charset="-128"/>
              </a:rPr>
              <a:t>thus, encrypting a message is equivalent to encrypting a number.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example:</a:t>
            </a:r>
          </a:p>
          <a:p>
            <a:r>
              <a:rPr lang="en-US" sz="2400">
                <a:ea typeface="ＭＳ Ｐゴシック" pitchFamily="34" charset="-128"/>
              </a:rPr>
              <a:t>m= 10010001 . This message is uniquely represented by the decimal number 145. </a:t>
            </a:r>
          </a:p>
          <a:p>
            <a:r>
              <a:rPr lang="en-US" sz="2400">
                <a:ea typeface="ＭＳ Ｐゴシック" pitchFamily="34" charset="-128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1.</a:t>
            </a:r>
            <a:r>
              <a:rPr lang="en-US" sz="2800">
                <a:latin typeface="Gill Sans MT" pitchFamily="34" charset="0"/>
              </a:rPr>
              <a:t> choose two large prime numbers </a:t>
            </a:r>
            <a:r>
              <a:rPr lang="en-US" sz="2800" i="1">
                <a:latin typeface="Gill Sans MT" pitchFamily="34" charset="0"/>
              </a:rPr>
              <a:t>p, q.</a:t>
            </a:r>
            <a:r>
              <a:rPr lang="en-US" sz="2800">
                <a:latin typeface="Gill Sans MT" pitchFamily="34" charset="0"/>
              </a:rPr>
              <a:t> </a:t>
            </a:r>
          </a:p>
          <a:p>
            <a:r>
              <a:rPr lang="en-US" sz="2800">
                <a:latin typeface="Gill Sans MT" pitchFamily="34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2.</a:t>
            </a:r>
            <a:r>
              <a:rPr lang="en-US" sz="2800">
                <a:latin typeface="Gill Sans MT" pitchFamily="34" charset="0"/>
              </a:rPr>
              <a:t> compute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n </a:t>
            </a:r>
            <a:r>
              <a:rPr lang="en-US" sz="2800" i="1">
                <a:latin typeface="Gill Sans MT" pitchFamily="34" charset="0"/>
              </a:rPr>
              <a:t>= pq,  z = (p-1)(q-1</a:t>
            </a:r>
            <a:r>
              <a:rPr lang="en-US" sz="2800">
                <a:latin typeface="Gill Sans MT" pitchFamily="34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3.</a:t>
            </a:r>
            <a:r>
              <a:rPr lang="en-US" sz="2800">
                <a:latin typeface="Gill Sans MT" pitchFamily="34" charset="0"/>
              </a:rPr>
              <a:t> choose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e</a:t>
            </a:r>
            <a:r>
              <a:rPr lang="en-US" sz="2800" i="1">
                <a:latin typeface="Gill Sans MT" pitchFamily="34" charset="0"/>
              </a:rPr>
              <a:t> (</a:t>
            </a:r>
            <a:r>
              <a:rPr lang="en-US" sz="2800">
                <a:latin typeface="Gill Sans MT" pitchFamily="34" charset="0"/>
              </a:rPr>
              <a:t>with</a:t>
            </a:r>
            <a:r>
              <a:rPr lang="en-US" sz="2800" i="1">
                <a:latin typeface="Gill Sans MT" pitchFamily="34" charset="0"/>
              </a:rPr>
              <a:t> e&lt;n)</a:t>
            </a:r>
            <a:r>
              <a:rPr lang="en-US" sz="2800">
                <a:latin typeface="Gill Sans MT" pitchFamily="34" charset="0"/>
              </a:rPr>
              <a:t> that has no common factors</a:t>
            </a:r>
          </a:p>
          <a:p>
            <a:r>
              <a:rPr lang="en-US" sz="2800">
                <a:latin typeface="Gill Sans MT" pitchFamily="34" charset="0"/>
              </a:rPr>
              <a:t>    with z (</a:t>
            </a:r>
            <a:r>
              <a:rPr lang="en-US" sz="2800" i="1">
                <a:latin typeface="Gill Sans MT" pitchFamily="34" charset="0"/>
              </a:rPr>
              <a:t>e, z</a:t>
            </a:r>
            <a:r>
              <a:rPr lang="en-US" sz="2800">
                <a:latin typeface="Gill Sans MT" pitchFamily="34" charset="0"/>
              </a:rPr>
              <a:t> are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relatively prime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).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4.</a:t>
            </a:r>
            <a:r>
              <a:rPr lang="en-US" sz="2800">
                <a:latin typeface="Gill Sans MT" pitchFamily="34" charset="0"/>
              </a:rPr>
              <a:t> choose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d</a:t>
            </a:r>
            <a:r>
              <a:rPr lang="en-US" sz="2800">
                <a:latin typeface="Gill Sans MT" pitchFamily="34" charset="0"/>
              </a:rPr>
              <a:t> such that </a:t>
            </a:r>
            <a:r>
              <a:rPr lang="en-US" sz="2800" i="1">
                <a:latin typeface="Gill Sans MT" pitchFamily="34" charset="0"/>
              </a:rPr>
              <a:t>ed-1</a:t>
            </a:r>
            <a:r>
              <a:rPr lang="en-US" sz="2800">
                <a:latin typeface="Gill Sans MT" pitchFamily="34" charset="0"/>
              </a:rPr>
              <a:t> is  exactly divisible by </a:t>
            </a:r>
            <a:r>
              <a:rPr lang="en-US" sz="2800" i="1">
                <a:latin typeface="Gill Sans MT" pitchFamily="34" charset="0"/>
              </a:rPr>
              <a:t>z</a:t>
            </a:r>
            <a:r>
              <a:rPr lang="en-US" sz="2800">
                <a:latin typeface="Gill Sans MT" pitchFamily="34" charset="0"/>
              </a:rPr>
              <a:t>.</a:t>
            </a:r>
          </a:p>
          <a:p>
            <a:r>
              <a:rPr lang="en-US" sz="2800">
                <a:latin typeface="Gill Sans MT" pitchFamily="34" charset="0"/>
              </a:rPr>
              <a:t>    (in other words: </a:t>
            </a:r>
            <a:r>
              <a:rPr lang="en-US" sz="2800" i="1">
                <a:latin typeface="Gill Sans MT" pitchFamily="34" charset="0"/>
              </a:rPr>
              <a:t>ed</a:t>
            </a:r>
            <a:r>
              <a:rPr lang="en-US" sz="2800">
                <a:latin typeface="Gill Sans MT" pitchFamily="34" charset="0"/>
              </a:rPr>
              <a:t> mod </a:t>
            </a:r>
            <a:r>
              <a:rPr lang="en-US" sz="2800" i="1">
                <a:latin typeface="Gill Sans MT" pitchFamily="34" charset="0"/>
              </a:rPr>
              <a:t>z  = 1 </a:t>
            </a:r>
            <a:r>
              <a:rPr lang="en-US" sz="2800">
                <a:latin typeface="Gill Sans MT" pitchFamily="34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4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5.</a:t>
            </a:r>
            <a:r>
              <a:rPr lang="en-US" sz="2800">
                <a:latin typeface="Gill Sans MT" pitchFamily="34" charset="0"/>
              </a:rPr>
              <a:t> </a:t>
            </a:r>
            <a:r>
              <a:rPr lang="en-US" sz="2800" i="1">
                <a:latin typeface="Gill Sans MT" pitchFamily="34" charset="0"/>
              </a:rPr>
              <a:t>public</a:t>
            </a:r>
            <a:r>
              <a:rPr lang="en-US" sz="2800">
                <a:latin typeface="Gill Sans MT" pitchFamily="34" charset="0"/>
              </a:rPr>
              <a:t> key is </a:t>
            </a:r>
            <a:r>
              <a:rPr lang="en-US" sz="2800" i="1">
                <a:latin typeface="Gill Sans MT" pitchFamily="34" charset="0"/>
              </a:rPr>
              <a:t>(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n,e</a:t>
            </a:r>
            <a:r>
              <a:rPr lang="en-US" sz="2800" i="1">
                <a:latin typeface="Gill Sans MT" pitchFamily="34" charset="0"/>
              </a:rPr>
              <a:t>).</a:t>
            </a:r>
            <a:r>
              <a:rPr lang="en-US" sz="2800">
                <a:latin typeface="Gill Sans MT" pitchFamily="34" charset="0"/>
              </a:rPr>
              <a:t>  </a:t>
            </a:r>
            <a:r>
              <a:rPr lang="en-US" sz="2800" i="1">
                <a:latin typeface="Gill Sans MT" pitchFamily="34" charset="0"/>
              </a:rPr>
              <a:t>private</a:t>
            </a:r>
            <a:r>
              <a:rPr lang="en-US" sz="2800">
                <a:latin typeface="Gill Sans MT" pitchFamily="34" charset="0"/>
              </a:rPr>
              <a:t> key is </a:t>
            </a:r>
            <a:r>
              <a:rPr lang="en-US" sz="2800" i="1">
                <a:latin typeface="Gill Sans MT" pitchFamily="34" charset="0"/>
              </a:rPr>
              <a:t>(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n,d</a:t>
            </a:r>
            <a:r>
              <a:rPr lang="en-US" sz="2800" i="1">
                <a:latin typeface="Gill Sans MT" pitchFamily="34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0.</a:t>
            </a:r>
            <a:r>
              <a:rPr lang="en-US" sz="2800">
                <a:latin typeface="Gill Sans MT" pitchFamily="34" charset="0"/>
              </a:rPr>
              <a:t>  given (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n,e</a:t>
            </a:r>
            <a:r>
              <a:rPr lang="en-US" sz="2800">
                <a:latin typeface="Gill Sans MT" pitchFamily="34" charset="0"/>
              </a:rPr>
              <a:t>) and (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n,d</a:t>
            </a:r>
            <a:r>
              <a:rPr lang="en-US" sz="2800">
                <a:latin typeface="Gill Sans MT" pitchFamily="34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1.</a:t>
              </a:r>
              <a:r>
                <a:rPr lang="en-US" sz="2800">
                  <a:latin typeface="Gill Sans MT" pitchFamily="34" charset="0"/>
                </a:rPr>
                <a:t> to encrypt message </a:t>
              </a:r>
              <a:r>
                <a:rPr lang="en-US" sz="2800" i="1">
                  <a:latin typeface="Gill Sans MT" pitchFamily="34" charset="0"/>
                </a:rPr>
                <a:t>m (&lt;n)</a:t>
              </a:r>
              <a:r>
                <a:rPr lang="en-US" sz="2800">
                  <a:latin typeface="Gill Sans MT" pitchFamily="34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i="1">
                    <a:solidFill>
                      <a:srgbClr val="C00000"/>
                    </a:solidFill>
                    <a:latin typeface="Gill Sans MT" pitchFamily="34" charset="0"/>
                  </a:rPr>
                  <a:t>c = m   </a:t>
                </a:r>
                <a:r>
                  <a:rPr lang="en-US" sz="2800">
                    <a:solidFill>
                      <a:srgbClr val="C00000"/>
                    </a:solidFill>
                    <a:latin typeface="Gill Sans MT" pitchFamily="34" charset="0"/>
                  </a:rPr>
                  <a:t>mod</a:t>
                </a:r>
                <a:r>
                  <a:rPr lang="en-US" sz="2800" i="1">
                    <a:solidFill>
                      <a:srgbClr val="C00000"/>
                    </a:solidFill>
                    <a:latin typeface="Gill Sans MT" pitchFamily="34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i="1">
                    <a:solidFill>
                      <a:srgbClr val="C00000"/>
                    </a:solidFill>
                    <a:latin typeface="Gill Sans MT" pitchFamily="34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800">
                  <a:latin typeface="Gill Sans MT" pitchFamily="34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sz="2800" i="1">
                  <a:solidFill>
                    <a:srgbClr val="FF0000"/>
                  </a:solidFill>
                  <a:latin typeface="Gill Sans MT" pitchFamily="34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Gill Sans MT" pitchFamily="34" charset="0"/>
              </a:rPr>
              <a:t>2.</a:t>
            </a:r>
            <a:r>
              <a:rPr lang="en-US" sz="2800">
                <a:latin typeface="Gill Sans MT" pitchFamily="34" charset="0"/>
              </a:rPr>
              <a:t> to decrypt received bit pattern, </a:t>
            </a:r>
            <a:r>
              <a:rPr lang="en-US" sz="2800" i="1">
                <a:latin typeface="Gill Sans MT" pitchFamily="34" charset="0"/>
              </a:rPr>
              <a:t>c</a:t>
            </a:r>
            <a:r>
              <a:rPr lang="en-US" sz="2800">
                <a:latin typeface="Gill Sans MT" pitchFamily="34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>
                  <a:solidFill>
                    <a:srgbClr val="C00000"/>
                  </a:solidFill>
                  <a:latin typeface="Gill Sans MT" pitchFamily="34" charset="0"/>
                </a:rPr>
                <a:t>m = c   </a:t>
              </a:r>
              <a:r>
                <a:rPr lang="en-US" sz="2800">
                  <a:solidFill>
                    <a:srgbClr val="C00000"/>
                  </a:solidFill>
                  <a:latin typeface="Gill Sans MT" pitchFamily="34" charset="0"/>
                </a:rPr>
                <a:t>mod</a:t>
              </a:r>
              <a:r>
                <a:rPr lang="en-US" sz="2800" i="1">
                  <a:solidFill>
                    <a:srgbClr val="C00000"/>
                  </a:solidFill>
                  <a:latin typeface="Gill Sans MT" pitchFamily="34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i="1">
                  <a:solidFill>
                    <a:srgbClr val="C00000"/>
                  </a:solidFill>
                  <a:latin typeface="Gill Sans MT" pitchFamily="34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i="1">
                  <a:latin typeface="Arial" pitchFamily="34" charset="0"/>
                  <a:cs typeface="Arial" pitchFamily="34" charset="0"/>
                </a:rPr>
                <a:t>m  =  (m   </a:t>
              </a:r>
              <a:r>
                <a:rPr lang="en-US" sz="2400">
                  <a:latin typeface="Arial" pitchFamily="34" charset="0"/>
                  <a:cs typeface="Arial" pitchFamily="34" charset="0"/>
                </a:rPr>
                <a:t>mod</a:t>
              </a:r>
              <a:r>
                <a:rPr lang="en-US" sz="2400" i="1">
                  <a:latin typeface="Arial" pitchFamily="34" charset="0"/>
                  <a:cs typeface="Arial" pitchFamily="34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i="1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>
                  <a:latin typeface="Arial" pitchFamily="34" charset="0"/>
                  <a:cs typeface="Arial" pitchFamily="34" charset="0"/>
                </a:rPr>
                <a:t>mod</a:t>
              </a:r>
              <a:r>
                <a:rPr lang="en-US" sz="2400" i="1">
                  <a:latin typeface="Arial" pitchFamily="34" charset="0"/>
                  <a:cs typeface="Arial" pitchFamily="34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magic</a:t>
            </a:r>
          </a:p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pitchFamily="34" charset="0"/>
                <a:cs typeface="Arial" pitchFamily="34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Bob chooses 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p=5, q=7</a:t>
            </a:r>
            <a:r>
              <a:rPr lang="en-US" sz="2400">
                <a:latin typeface="Arial" pitchFamily="34" charset="0"/>
                <a:cs typeface="Arial" pitchFamily="34" charset="0"/>
              </a:rPr>
              <a:t>.  Then 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n=35, z=24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Arial" pitchFamily="34" charset="0"/>
                <a:cs typeface="Arial" pitchFamily="34" charset="0"/>
              </a:rPr>
              <a:t>e=5</a:t>
            </a:r>
            <a:r>
              <a:rPr lang="en-US" sz="2400">
                <a:latin typeface="Arial" pitchFamily="34" charset="0"/>
                <a:cs typeface="Arial" pitchFamily="34" charset="0"/>
              </a:rPr>
              <a:t>  (so 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e, z</a:t>
            </a:r>
            <a:r>
              <a:rPr lang="en-US" sz="2400">
                <a:latin typeface="Arial" pitchFamily="34" charset="0"/>
                <a:cs typeface="Arial" pitchFamily="34" charset="0"/>
              </a:rPr>
              <a:t>  relatively prime).</a:t>
            </a:r>
          </a:p>
          <a:p>
            <a:r>
              <a:rPr lang="en-US" sz="2400" i="1">
                <a:latin typeface="Arial" pitchFamily="34" charset="0"/>
                <a:cs typeface="Arial" pitchFamily="34" charset="0"/>
              </a:rPr>
              <a:t>d=29</a:t>
            </a:r>
            <a:r>
              <a:rPr lang="en-US" sz="2400">
                <a:latin typeface="Arial" pitchFamily="34" charset="0"/>
                <a:cs typeface="Arial" pitchFamily="34" charset="0"/>
              </a:rPr>
              <a:t> (so 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ed-1</a:t>
            </a:r>
            <a:r>
              <a:rPr lang="en-US" sz="2400">
                <a:latin typeface="Arial" pitchFamily="34" charset="0"/>
                <a:cs typeface="Arial" pitchFamily="34" charset="0"/>
              </a:rPr>
              <a:t> exactly divisible by z).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  <a:cs typeface="Arial" pitchFamily="34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</a:rPr>
              <a:t>0000l000</a:t>
            </a:r>
            <a:endParaRPr lang="en-US" sz="24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</a:rPr>
              <a:t>12</a:t>
            </a:r>
            <a:endParaRPr lang="en-US" sz="24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</a:rPr>
              <a:t>24832</a:t>
            </a:r>
            <a:endParaRPr lang="en-US" sz="24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</a:rPr>
              <a:t>17</a:t>
            </a:r>
            <a:endParaRPr lang="en-US" sz="24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Arial" pitchFamily="34" charset="0"/>
                    <a:cs typeface="Arial" pitchFamily="34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Arial" pitchFamily="34" charset="0"/>
                    <a:cs typeface="Arial" pitchFamily="34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Arial" pitchFamily="34" charset="0"/>
                    <a:cs typeface="Arial" pitchFamily="34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must show that c</a:t>
            </a:r>
            <a:r>
              <a:rPr lang="en-US" sz="2400" baseline="30000">
                <a:ea typeface="ＭＳ Ｐゴシック" pitchFamily="34" charset="-128"/>
              </a:rPr>
              <a:t>d</a:t>
            </a:r>
            <a:r>
              <a:rPr lang="en-US" sz="2400">
                <a:ea typeface="ＭＳ Ｐゴシック" pitchFamily="34" charset="-128"/>
              </a:rPr>
              <a:t> mod n = m 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where c = m</a:t>
            </a:r>
            <a:r>
              <a:rPr lang="en-US" sz="2400" baseline="30000">
                <a:ea typeface="ＭＳ Ｐゴシック" pitchFamily="34" charset="-128"/>
              </a:rPr>
              <a:t>e</a:t>
            </a:r>
            <a:r>
              <a:rPr lang="en-US" sz="2400">
                <a:ea typeface="ＭＳ Ｐゴシック" pitchFamily="34" charset="-128"/>
              </a:rPr>
              <a:t> mod n</a:t>
            </a:r>
          </a:p>
          <a:p>
            <a:r>
              <a:rPr lang="en-US" sz="2400">
                <a:ea typeface="ＭＳ Ｐゴシック" pitchFamily="34" charset="-128"/>
              </a:rPr>
              <a:t>fact: for any x and y: x</a:t>
            </a:r>
            <a:r>
              <a:rPr lang="en-US" sz="2400" baseline="30000">
                <a:ea typeface="ＭＳ Ｐゴシック" pitchFamily="34" charset="-128"/>
              </a:rPr>
              <a:t>y</a:t>
            </a:r>
            <a:r>
              <a:rPr lang="en-US" sz="2400">
                <a:ea typeface="ＭＳ Ｐゴシック" pitchFamily="34" charset="-128"/>
              </a:rPr>
              <a:t> mod n = x</a:t>
            </a:r>
            <a:r>
              <a:rPr lang="en-US" sz="2400" baseline="30000">
                <a:ea typeface="ＭＳ Ｐゴシック" pitchFamily="34" charset="-128"/>
              </a:rPr>
              <a:t>(y mod z)</a:t>
            </a:r>
            <a:r>
              <a:rPr lang="en-US" sz="2400">
                <a:ea typeface="ＭＳ Ｐゴシック" pitchFamily="34" charset="-128"/>
              </a:rPr>
              <a:t> mod n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where n= pq and z = (p-1)(q-1)</a:t>
            </a:r>
          </a:p>
          <a:p>
            <a:r>
              <a:rPr lang="en-US" sz="2400">
                <a:ea typeface="ＭＳ Ｐゴシック" pitchFamily="34" charset="-128"/>
              </a:rPr>
              <a:t>thus, 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 c</a:t>
            </a:r>
            <a:r>
              <a:rPr lang="en-US" sz="2400" baseline="30000">
                <a:ea typeface="ＭＳ Ｐゴシック" pitchFamily="34" charset="-128"/>
              </a:rPr>
              <a:t>d</a:t>
            </a:r>
            <a:r>
              <a:rPr lang="en-US" sz="2400">
                <a:ea typeface="ＭＳ Ｐゴシック" pitchFamily="34" charset="-128"/>
              </a:rPr>
              <a:t> mod n = (m</a:t>
            </a:r>
            <a:r>
              <a:rPr lang="en-US" sz="2400" baseline="30000">
                <a:ea typeface="ＭＳ Ｐゴシック" pitchFamily="34" charset="-128"/>
              </a:rPr>
              <a:t>e</a:t>
            </a:r>
            <a:r>
              <a:rPr lang="en-US" sz="2400">
                <a:ea typeface="ＭＳ Ｐゴシック" pitchFamily="34" charset="-128"/>
              </a:rPr>
              <a:t> mod n)</a:t>
            </a:r>
            <a:r>
              <a:rPr lang="en-US" sz="2400" baseline="30000">
                <a:ea typeface="ＭＳ Ｐゴシック" pitchFamily="34" charset="-128"/>
              </a:rPr>
              <a:t>d</a:t>
            </a:r>
            <a:r>
              <a:rPr lang="en-US" sz="2400">
                <a:ea typeface="ＭＳ Ｐゴシック" pitchFamily="34" charset="-128"/>
              </a:rPr>
              <a:t> mod 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  = m</a:t>
            </a:r>
            <a:r>
              <a:rPr lang="en-US" sz="2400" baseline="30000">
                <a:ea typeface="ＭＳ Ｐゴシック" pitchFamily="34" charset="-128"/>
              </a:rPr>
              <a:t>ed</a:t>
            </a:r>
            <a:r>
              <a:rPr lang="en-US" sz="2400">
                <a:ea typeface="ＭＳ Ｐゴシック" pitchFamily="34" charset="-128"/>
              </a:rPr>
              <a:t> mod n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  = m</a:t>
            </a:r>
            <a:r>
              <a:rPr lang="en-US" sz="2400" baseline="30000">
                <a:ea typeface="ＭＳ Ｐゴシック" pitchFamily="34" charset="-128"/>
              </a:rPr>
              <a:t>(ed mod z)</a:t>
            </a:r>
            <a:r>
              <a:rPr lang="en-US" sz="2400">
                <a:ea typeface="ＭＳ Ｐゴシック" pitchFamily="34" charset="-128"/>
              </a:rPr>
              <a:t> mod 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  = m</a:t>
            </a:r>
            <a:r>
              <a:rPr lang="en-US" sz="2400" baseline="30000">
                <a:ea typeface="ＭＳ Ｐゴシック" pitchFamily="34" charset="-128"/>
              </a:rPr>
              <a:t>1</a:t>
            </a:r>
            <a:r>
              <a:rPr lang="en-US" sz="2400">
                <a:ea typeface="ＭＳ Ｐゴシック" pitchFamily="34" charset="-128"/>
              </a:rPr>
              <a:t> mod 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05250" y="2289175"/>
            <a:ext cx="3905250" cy="2066925"/>
            <a:chOff x="2460" y="1442"/>
            <a:chExt cx="2460" cy="1302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2460" y="1897"/>
              <a:ext cx="1260" cy="847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378" y="0"/>
            <a:ext cx="7772400" cy="886265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0498" y="1371600"/>
            <a:ext cx="7504577" cy="4972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>
                <a:solidFill>
                  <a:srgbClr val="C00000"/>
                </a:solidFill>
                <a:ea typeface="ＭＳ Ｐゴシック" pitchFamily="34" charset="-128"/>
              </a:rPr>
              <a:t>Chapter goals: </a:t>
            </a:r>
          </a:p>
          <a:p>
            <a:r>
              <a:rPr lang="en-US" dirty="0">
                <a:ea typeface="ＭＳ Ｐゴシック" pitchFamily="34" charset="-128"/>
              </a:rPr>
              <a:t>understand principles of network security:</a:t>
            </a:r>
            <a:r>
              <a:rPr lang="en-US" sz="2400" dirty="0">
                <a:ea typeface="ＭＳ Ｐゴシック" pitchFamily="34" charset="-128"/>
              </a:rPr>
              <a:t>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cryptography and its </a:t>
            </a:r>
            <a:r>
              <a:rPr lang="en-US" i="1" dirty="0">
                <a:ea typeface="ＭＳ Ｐゴシック" pitchFamily="34" charset="-128"/>
              </a:rPr>
              <a:t>many</a:t>
            </a:r>
            <a:r>
              <a:rPr lang="en-US" dirty="0">
                <a:ea typeface="ＭＳ Ｐゴシック" pitchFamily="34" charset="-128"/>
              </a:rPr>
              <a:t> uses beyond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confidentiality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authentication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message integrity</a:t>
            </a:r>
          </a:p>
          <a:p>
            <a:r>
              <a:rPr lang="en-US" dirty="0">
                <a:ea typeface="ＭＳ Ｐゴシック" pitchFamily="34" charset="-128"/>
              </a:rPr>
              <a:t>security in practice: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firewalls and intrusion detection systems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security in application, transport, network, link layers</a:t>
            </a:r>
          </a:p>
        </p:txBody>
      </p:sp>
      <p:pic>
        <p:nvPicPr>
          <p:cNvPr id="7" name="Picture 6" descr="C:\Users\HP\AppData\Local\Temp\NTNU_LOGO_New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066F9-42EE-6F45-BF40-0840C790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</a:rPr>
              <a:t>The following property will be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very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useful later:</a:t>
            </a:r>
            <a:endParaRPr lang="en-US" sz="2400">
              <a:latin typeface="Gill Sans MT" pitchFamily="34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K  </a:t>
                  </a:r>
                  <a:r>
                    <a:rPr lang="en-US" sz="32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n-US" sz="28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K  (m)</a:t>
                  </a:r>
                  <a:r>
                    <a:rPr lang="en-US" sz="32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  <a:r>
                    <a:rPr lang="en-US" sz="28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 </a:t>
              </a:r>
              <a:r>
                <a:rPr lang="en-US" sz="32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 (m)</a:t>
              </a:r>
              <a:r>
                <a:rPr lang="en-US" sz="32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</a:rPr>
              <a:t>use public key first, followed by private key 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</a:rPr>
              <a:t>use private key first, followed by public key 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Gill Sans MT" pitchFamily="34" charset="0"/>
              </a:rPr>
              <a:t>result is the same!</a:t>
            </a:r>
            <a:r>
              <a:rPr lang="en-US" sz="3200">
                <a:solidFill>
                  <a:srgbClr val="C00000"/>
                </a:solidFill>
                <a:latin typeface="Gill Sans MT" pitchFamily="34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follows directly from modular arithmetic: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(m</a:t>
            </a:r>
            <a:r>
              <a:rPr lang="en-US" baseline="30000"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mod n)</a:t>
            </a:r>
            <a:r>
              <a:rPr lang="en-US" baseline="30000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mod n = m</a:t>
            </a:r>
            <a:r>
              <a:rPr lang="en-US" baseline="30000">
                <a:ea typeface="ＭＳ Ｐゴシック" pitchFamily="34" charset="-128"/>
              </a:rPr>
              <a:t>ed</a:t>
            </a:r>
            <a:r>
              <a:rPr lang="en-US">
                <a:ea typeface="ＭＳ Ｐゴシック" pitchFamily="34" charset="-128"/>
              </a:rPr>
              <a:t> mod n</a:t>
            </a: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                            = m</a:t>
            </a:r>
            <a:r>
              <a:rPr lang="en-US" baseline="30000">
                <a:ea typeface="ＭＳ Ｐゴシック" pitchFamily="34" charset="-128"/>
              </a:rPr>
              <a:t>de</a:t>
            </a:r>
            <a:r>
              <a:rPr lang="en-US">
                <a:ea typeface="ＭＳ Ｐゴシック" pitchFamily="34" charset="-128"/>
              </a:rPr>
              <a:t> mod n</a:t>
            </a: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                            = (m</a:t>
            </a:r>
            <a:r>
              <a:rPr lang="en-US" baseline="30000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mod n)</a:t>
            </a:r>
            <a:r>
              <a:rPr lang="en-US" baseline="30000"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mod n 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K  </a:t>
                    </a:r>
                    <a:r>
                      <a:rPr lang="en-US" sz="32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(</a:t>
                    </a:r>
                    <a:r>
                      <a:rPr lang="en-US" sz="28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K  (m)</a:t>
                    </a:r>
                    <a:r>
                      <a:rPr lang="en-US" sz="32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)</a:t>
                    </a:r>
                    <a:r>
                      <a:rPr lang="en-US" sz="28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en-US" sz="28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en-US" sz="28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  </a:t>
                </a:r>
                <a:r>
                  <a:rPr lang="en-US" sz="32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  (m)</a:t>
                </a:r>
                <a:r>
                  <a:rPr lang="en-US" sz="32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8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8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000099"/>
                  </a:solidFill>
                  <a:latin typeface="Gill Sans MT" pitchFamily="34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suppose you know Bob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public key (n,e). How hard is it to determine d?</a:t>
            </a:r>
          </a:p>
          <a:p>
            <a:r>
              <a:rPr lang="en-US">
                <a:ea typeface="ＭＳ Ｐゴシック" pitchFamily="34" charset="-128"/>
              </a:rPr>
              <a:t>essentially need to find factors of n without knowing the two factors p and q </a:t>
            </a:r>
          </a:p>
          <a:p>
            <a:pPr lvl="1"/>
            <a:r>
              <a:rPr lang="en-US" sz="2800">
                <a:ea typeface="ＭＳ Ｐゴシック" pitchFamily="34" charset="-128"/>
              </a:rPr>
              <a:t>fact: factoring a big number is hard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exponentiation in RSA is computationally intensive</a:t>
            </a:r>
          </a:p>
          <a:p>
            <a:r>
              <a:rPr lang="en-US">
                <a:ea typeface="ＭＳ Ｐゴシック" pitchFamily="34" charset="-128"/>
              </a:rPr>
              <a:t>DES is at least 100 times faster than RSA</a:t>
            </a:r>
          </a:p>
          <a:p>
            <a:r>
              <a:rPr lang="en-US">
                <a:ea typeface="ＭＳ Ｐゴシック" pitchFamily="34" charset="-128"/>
              </a:rPr>
              <a:t>use public key cryto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session key, K</a:t>
            </a:r>
            <a:r>
              <a:rPr lang="en-US" i="1" baseline="-25000">
                <a:solidFill>
                  <a:srgbClr val="C00000"/>
                </a:solidFill>
                <a:ea typeface="ＭＳ Ｐゴシック" pitchFamily="34" charset="-128"/>
              </a:rPr>
              <a:t>S</a:t>
            </a:r>
          </a:p>
          <a:p>
            <a:r>
              <a:rPr lang="en-US" sz="2400">
                <a:ea typeface="ＭＳ Ｐゴシック" pitchFamily="34" charset="-128"/>
              </a:rPr>
              <a:t>Bob and Alice use RSA to exchange a symmetric key K</a:t>
            </a:r>
            <a:r>
              <a:rPr lang="en-US" sz="2400" baseline="-25000">
                <a:ea typeface="ＭＳ Ｐゴシック" pitchFamily="34" charset="-128"/>
              </a:rPr>
              <a:t>S</a:t>
            </a:r>
          </a:p>
          <a:p>
            <a:r>
              <a:rPr lang="en-US" sz="2400">
                <a:ea typeface="ＭＳ Ｐゴシック" pitchFamily="34" charset="-128"/>
              </a:rPr>
              <a:t>once both have K</a:t>
            </a:r>
            <a:r>
              <a:rPr lang="en-US" sz="2400" baseline="-25000">
                <a:ea typeface="ＭＳ Ｐゴシック" pitchFamily="34" charset="-128"/>
              </a:rPr>
              <a:t>S</a:t>
            </a:r>
            <a:r>
              <a:rPr lang="en-US" sz="2400">
                <a:ea typeface="ＭＳ Ｐゴシック" pitchFamily="34" charset="-128"/>
              </a:rPr>
              <a:t>, they use symmetric key cryptography</a:t>
            </a: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>
                <a:ea typeface="ＭＳ Ｐゴシック" pitchFamily="34" charset="-128"/>
              </a:rPr>
              <a:t> What is network security?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8.3 </a:t>
            </a:r>
            <a:r>
              <a:rPr lang="en-US">
                <a:ea typeface="ＭＳ Ｐゴシック" pitchFamily="34" charset="-128"/>
              </a:rPr>
              <a:t>Message integrity</a:t>
            </a: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, authentication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>
                <a:ea typeface="ＭＳ Ｐゴシック" pitchFamily="34" charset="-128"/>
              </a:rPr>
              <a:t>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>
                <a:ea typeface="ＭＳ Ｐゴシック" pitchFamily="34" charset="-128"/>
              </a:rPr>
              <a:t> Network layer security: IPsec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Goal: </a:t>
            </a:r>
            <a:r>
              <a:rPr lang="en-US">
                <a:ea typeface="ＭＳ Ｐゴシック" pitchFamily="34" charset="-128"/>
              </a:rPr>
              <a:t>Bob wants Alice to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prove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her identity to him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rgbClr val="C00000"/>
                </a:solidFill>
                <a:latin typeface="Gill Sans MT" pitchFamily="34" charset="0"/>
              </a:rPr>
              <a:t>Protocol ap1.0: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in a network,</a:t>
            </a:r>
          </a:p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Bob can not 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see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 Alice, so Trudy simply declares</a:t>
            </a:r>
          </a:p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Goal:  </a:t>
            </a:r>
            <a:r>
              <a:rPr lang="en-US" sz="2800">
                <a:latin typeface="Gill Sans MT" pitchFamily="34" charset="0"/>
              </a:rPr>
              <a:t>Bob wants Alice to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prove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her identity to him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rgbClr val="C00000"/>
                </a:solidFill>
                <a:latin typeface="Gill Sans MT" pitchFamily="34" charset="0"/>
              </a:rPr>
              <a:t>Protocol ap1.0: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endParaRPr lang="en-US" sz="2800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Protocol ap2.0: </a:t>
            </a:r>
            <a:r>
              <a:rPr lang="en-US" sz="2400">
                <a:latin typeface="Arial" pitchFamily="34" charset="0"/>
                <a:cs typeface="Arial" pitchFamily="34" charset="0"/>
              </a:rPr>
              <a:t>Alice says 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 in an IP packet</a:t>
            </a:r>
          </a:p>
          <a:p>
            <a:pPr algn="r"/>
            <a:r>
              <a:rPr lang="en-US" sz="2400">
                <a:latin typeface="Arial" pitchFamily="34" charset="0"/>
                <a:cs typeface="Arial" pitchFamily="34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”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Trudy can create</a:t>
            </a:r>
          </a:p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a packet 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spoofing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endParaRPr lang="en-US" altLang="ja-JP" sz="240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s address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”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Protocol ap2.0: </a:t>
            </a:r>
            <a:r>
              <a:rPr lang="en-US" sz="2400">
                <a:latin typeface="Arial" pitchFamily="34" charset="0"/>
                <a:cs typeface="Arial" pitchFamily="34" charset="0"/>
              </a:rPr>
              <a:t>Alice says 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 in an IP packet</a:t>
            </a:r>
          </a:p>
          <a:p>
            <a:pPr algn="r"/>
            <a:r>
              <a:rPr lang="en-US" sz="2400">
                <a:latin typeface="Arial" pitchFamily="34" charset="0"/>
                <a:cs typeface="Arial" pitchFamily="34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Protocol ap3.0: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and sends her</a:t>
            </a:r>
          </a:p>
          <a:p>
            <a:pPr algn="r"/>
            <a:r>
              <a:rPr lang="en-US" sz="2800">
                <a:latin typeface="Gill Sans MT" pitchFamily="34" charset="0"/>
              </a:rPr>
              <a:t> secret password to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prove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it.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”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4905" y="1668463"/>
            <a:ext cx="698837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8.1 What is network security?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 dirty="0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8.3</a:t>
            </a:r>
            <a:r>
              <a:rPr lang="en-US" dirty="0">
                <a:ea typeface="ＭＳ Ｐゴシック" pitchFamily="34" charset="-128"/>
              </a:rPr>
              <a:t> Message integrity, authentication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 dirty="0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 dirty="0">
                <a:ea typeface="ＭＳ Ｐゴシック" pitchFamily="34" charset="-128"/>
              </a:rPr>
              <a:t>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 dirty="0">
                <a:ea typeface="ＭＳ Ｐゴシック" pitchFamily="34" charset="-128"/>
              </a:rPr>
              <a:t> Network layer security: </a:t>
            </a:r>
            <a:r>
              <a:rPr lang="en-US" dirty="0" err="1">
                <a:ea typeface="ＭＳ Ｐゴシック" pitchFamily="34" charset="-128"/>
              </a:rPr>
              <a:t>IPsec</a:t>
            </a:r>
            <a:endParaRPr 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 dirty="0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 dirty="0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7" name="Picture 6" descr="C:\Users\HP\AppData\Local\Temp\NTNU_LOGO_New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EC471-63B5-C64D-B611-50024FC8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playback attack:</a:t>
            </a: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Trudy records Alice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s packet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and later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1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”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Protocol ap3.0: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and sends her</a:t>
            </a:r>
          </a:p>
          <a:p>
            <a:pPr algn="r"/>
            <a:r>
              <a:rPr lang="en-US" sz="2800">
                <a:latin typeface="Gill Sans MT" pitchFamily="34" charset="0"/>
              </a:rPr>
              <a:t> secret password to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prove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it.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Protocol ap3.1: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and sends her</a:t>
            </a:r>
          </a:p>
          <a:p>
            <a:pPr algn="r"/>
            <a:r>
              <a:rPr lang="en-US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encrypted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secret password to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prove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it.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”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1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I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>
                  <a:latin typeface="Arial" pitchFamily="34" charset="0"/>
                  <a:cs typeface="Arial" pitchFamily="34" charset="0"/>
                </a:rPr>
                <a:t>m Alice</a:t>
              </a:r>
              <a:r>
                <a:rPr lang="ja-JP" altLang="en-US" sz="1800">
                  <a:latin typeface="Arial" pitchFamily="34" charset="0"/>
                  <a:cs typeface="Arial" pitchFamily="34" charset="0"/>
                </a:rPr>
                <a:t>”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 sz="1600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600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Protocol ap3.1:  </a:t>
            </a:r>
            <a:r>
              <a:rPr lang="en-US" sz="2800">
                <a:latin typeface="Gill Sans MT" pitchFamily="34" charset="0"/>
              </a:rPr>
              <a:t>Alice says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I am Alice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and sends her</a:t>
            </a:r>
          </a:p>
          <a:p>
            <a:pPr algn="r"/>
            <a:r>
              <a:rPr lang="en-US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encrypted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secret password to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prove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it.</a:t>
            </a:r>
            <a:endParaRPr lang="en-US" sz="2800">
              <a:latin typeface="Gill Sans MT" pitchFamily="34" charset="0"/>
            </a:endParaRP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sz="2400">
                <a:latin typeface="Gill Sans MT" charset="0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nonce: </a:t>
            </a:r>
            <a:r>
              <a:rPr lang="en-US" sz="2400" dirty="0">
                <a:latin typeface="Gill Sans MT" charset="0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ap4.0: </a:t>
            </a:r>
            <a:r>
              <a:rPr lang="en-US" sz="2400">
                <a:latin typeface="Gill Sans MT" pitchFamily="34" charset="0"/>
              </a:rPr>
              <a:t>to prove Alice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live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, Bob sends Alice </a:t>
            </a:r>
            <a:r>
              <a:rPr lang="en-US" altLang="ja-JP" sz="2400" i="1">
                <a:solidFill>
                  <a:srgbClr val="C00000"/>
                </a:solidFill>
                <a:latin typeface="Gill Sans MT" pitchFamily="34" charset="0"/>
              </a:rPr>
              <a:t>nonce</a:t>
            </a:r>
            <a:r>
              <a:rPr lang="en-US" altLang="ja-JP" sz="2400">
                <a:latin typeface="Gill Sans MT" pitchFamily="34" charset="0"/>
              </a:rPr>
              <a:t>, R.  Alice</a:t>
            </a:r>
          </a:p>
          <a:p>
            <a:pPr algn="r"/>
            <a:r>
              <a:rPr lang="en-US" sz="2400">
                <a:latin typeface="Gill Sans MT" pitchFamily="34" charset="0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altLang="ja-JP" sz="2400">
                  <a:latin typeface="Arial" pitchFamily="34" charset="0"/>
                  <a:cs typeface="Arial" pitchFamily="34" charset="0"/>
                </a:rPr>
                <a:t>I am Alice</a:t>
              </a:r>
              <a:r>
                <a:rPr lang="ja-JP" altLang="en-US" sz="2400">
                  <a:latin typeface="Arial" pitchFamily="34" charset="0"/>
                  <a:cs typeface="Arial" pitchFamily="34" charset="0"/>
                </a:rPr>
                <a:t>”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>
                <a:ea typeface="ＭＳ Ｐゴシック" pitchFamily="34" charset="-128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ap5.0: </a:t>
            </a:r>
            <a:r>
              <a:rPr lang="en-US">
                <a:ea typeface="ＭＳ Ｐゴシック" pitchFamily="34" charset="-128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400">
                <a:latin typeface="Arial" pitchFamily="34" charset="0"/>
                <a:cs typeface="Arial" pitchFamily="34" charset="0"/>
              </a:rPr>
              <a:t>I am Alice</a:t>
            </a:r>
            <a:r>
              <a:rPr lang="ja-JP" altLang="en-US" sz="2400">
                <a:latin typeface="Arial" pitchFamily="34" charset="0"/>
                <a:cs typeface="Arial" pitchFamily="34" charset="0"/>
              </a:rPr>
              <a:t>”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8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send me your public key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”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</p:spPr>
      </p:pic>
      <p:sp>
        <p:nvSpPr>
          <p:cNvPr id="4301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None/>
            </a:pPr>
            <a:r>
              <a:rPr lang="en-US" sz="2400" i="1">
                <a:solidFill>
                  <a:srgbClr val="C00000"/>
                </a:solidFill>
                <a:latin typeface="Gill Sans MT" pitchFamily="34" charset="0"/>
              </a:rPr>
              <a:t>man (or woman) in the middle attack: </a:t>
            </a:r>
            <a:r>
              <a:rPr lang="en-US" sz="2400">
                <a:latin typeface="Gill Sans MT" pitchFamily="34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>
                <a:ea typeface="ＭＳ Ｐゴシック" pitchFamily="34" charset="-128"/>
              </a:rPr>
              <a:t> What is network security?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8.3 Message integrity, </a:t>
            </a:r>
            <a:r>
              <a:rPr lang="en-US">
                <a:ea typeface="ＭＳ Ｐゴシック" pitchFamily="34" charset="-128"/>
              </a:rPr>
              <a:t>authentication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>
                <a:ea typeface="ＭＳ Ｐゴシック" pitchFamily="34" charset="-128"/>
              </a:rPr>
              <a:t>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>
                <a:ea typeface="ＭＳ Ｐゴシック" pitchFamily="34" charset="-128"/>
              </a:rPr>
              <a:t> Network layer security: IPsec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  <a:ea typeface="ＭＳ Ｐゴシック" pitchFamily="34" charset="-128"/>
              </a:rPr>
              <a:t>cryptographic technique analogous to hand-written signatures:</a:t>
            </a:r>
          </a:p>
          <a:p>
            <a:r>
              <a:rPr lang="en-US" sz="2600">
                <a:ea typeface="ＭＳ Ｐゴシック" pitchFamily="34" charset="-128"/>
              </a:rPr>
              <a:t>sender (Bob) digitally signs document,  establishing he is document owner/creator. </a:t>
            </a:r>
          </a:p>
          <a:p>
            <a:r>
              <a:rPr lang="en-US" sz="2600" i="1">
                <a:solidFill>
                  <a:srgbClr val="000099"/>
                </a:solidFill>
                <a:ea typeface="ＭＳ Ｐゴシック" pitchFamily="34" charset="-128"/>
              </a:rPr>
              <a:t>verifiable, nonforgeable:</a:t>
            </a:r>
            <a:r>
              <a:rPr lang="en-US" sz="2600" i="1">
                <a:ea typeface="ＭＳ Ｐゴシック" pitchFamily="34" charset="-128"/>
              </a:rPr>
              <a:t> </a:t>
            </a:r>
            <a:r>
              <a:rPr lang="en-US" sz="2600">
                <a:ea typeface="ＭＳ Ｐゴシック" pitchFamily="34" charset="-128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  <a:ea typeface="ＭＳ Ｐゴシック" pitchFamily="34" charset="-128"/>
              </a:rPr>
              <a:t>simple digital signature for message m:</a:t>
            </a:r>
          </a:p>
          <a:p>
            <a:r>
              <a:rPr lang="en-US" sz="2400">
                <a:ea typeface="ＭＳ Ｐゴシック" pitchFamily="34" charset="-128"/>
              </a:rPr>
              <a:t>Bob signs m by encrypting with his private key K</a:t>
            </a:r>
            <a:r>
              <a:rPr lang="en-US" sz="2400" baseline="-25000">
                <a:ea typeface="ＭＳ Ｐゴシック" pitchFamily="34" charset="-128"/>
              </a:rPr>
              <a:t>B</a:t>
            </a:r>
            <a:r>
              <a:rPr lang="en-US" sz="2400">
                <a:ea typeface="ＭＳ Ｐゴシック" pitchFamily="34" charset="-128"/>
              </a:rPr>
              <a:t>, creating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signed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message, K</a:t>
            </a:r>
            <a:r>
              <a:rPr lang="en-US" altLang="ja-JP" sz="2400" baseline="-25000">
                <a:ea typeface="ＭＳ Ｐゴシック" pitchFamily="34" charset="-128"/>
              </a:rPr>
              <a:t>B</a:t>
            </a:r>
            <a:r>
              <a:rPr lang="en-US" altLang="ja-JP" sz="2400">
                <a:ea typeface="ＭＳ Ｐゴシック" pitchFamily="34" charset="-128"/>
              </a:rPr>
              <a:t>(m)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/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/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  <a:ea typeface="Arial Unicode MS" pitchFamily="34" charset="-128"/>
              </a:rPr>
              <a:t>Dear Alice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Arial" pitchFamily="34" charset="0"/>
                <a:ea typeface="Arial Unicode MS" pitchFamily="34" charset="-128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Arial" pitchFamily="34" charset="0"/>
                <a:ea typeface="Arial Unicode MS" pitchFamily="34" charset="-128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 message, m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private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pitchFamily="34" charset="0"/>
                <a:ea typeface="Arial Unicode MS" pitchFamily="34" charset="-128"/>
              </a:rPr>
              <a:t>Bob</a:t>
            </a:r>
            <a:r>
              <a:rPr lang="ja-JP" altLang="en-US" sz="1800">
                <a:latin typeface="Arial" pitchFamily="34" charset="0"/>
                <a:ea typeface="Arial Unicode MS" pitchFamily="34" charset="-128"/>
              </a:rPr>
              <a:t>’</a:t>
            </a:r>
            <a:r>
              <a:rPr lang="en-US" altLang="ja-JP" sz="1800">
                <a:latin typeface="Arial" pitchFamily="34" charset="0"/>
                <a:ea typeface="Arial Unicode MS" pitchFamily="34" charset="-128"/>
                <a:cs typeface="Arial" pitchFamily="34" charset="0"/>
              </a:rPr>
              <a:t>s message, m, signed (encrypted) with his private key</a:t>
            </a:r>
            <a:endParaRPr lang="en-US" sz="180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59588" y="3375025"/>
            <a:ext cx="71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Alice thus verifies that: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>
                <a:ea typeface="ＭＳ Ｐゴシック" pitchFamily="34" charset="-128"/>
              </a:rPr>
              <a:t>Bob signed m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>
                <a:ea typeface="ＭＳ Ｐゴシック" pitchFamily="34" charset="-128"/>
              </a:rPr>
              <a:t>no one else signed m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Char char="ü"/>
            </a:pPr>
            <a:r>
              <a:rPr lang="en-US">
                <a:ea typeface="ＭＳ Ｐゴシック" pitchFamily="34" charset="-128"/>
              </a:rPr>
              <a:t>Bob signed m and not m</a:t>
            </a:r>
            <a:r>
              <a:rPr lang="ja-JP" altLang="en-US">
                <a:ea typeface="ＭＳ Ｐゴシック" pitchFamily="34" charset="-128"/>
              </a:rPr>
              <a:t>‘</a:t>
            </a:r>
            <a:endParaRPr lang="en-US" altLang="ja-JP">
              <a:ea typeface="ＭＳ Ｐゴシック" pitchFamily="34" charset="-128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lang="en-US">
                <a:ea typeface="ＭＳ Ｐゴシック" pitchFamily="34" charset="-128"/>
              </a:rPr>
              <a:t>Alice can take m, and signature K</a:t>
            </a:r>
            <a:r>
              <a:rPr lang="en-US" baseline="-25000">
                <a:ea typeface="ＭＳ Ｐゴシック" pitchFamily="34" charset="-128"/>
              </a:rPr>
              <a:t>B</a:t>
            </a:r>
            <a:r>
              <a:rPr lang="en-US">
                <a:ea typeface="ＭＳ Ｐゴシック" pitchFamily="34" charset="-128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pitchFamily="2" charset="2"/>
              <a:buChar char="ü"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suppose Alice receives msg m, with signature: m, K</a:t>
            </a:r>
            <a:r>
              <a:rPr lang="en-US" sz="2400" baseline="-25000">
                <a:latin typeface="Gill Sans MT" pitchFamily="34" charset="0"/>
              </a:rPr>
              <a:t>B</a:t>
            </a:r>
            <a:r>
              <a:rPr lang="en-US" sz="2400">
                <a:latin typeface="Gill Sans MT" pitchFamily="34" charset="0"/>
              </a:rPr>
              <a:t>(m)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Alice verifies m signed by Bob by applying Bob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s public key K</a:t>
            </a:r>
            <a:r>
              <a:rPr lang="en-US" altLang="ja-JP" sz="2400" baseline="-25000">
                <a:latin typeface="Gill Sans MT" pitchFamily="34" charset="0"/>
              </a:rPr>
              <a:t>B</a:t>
            </a:r>
            <a:r>
              <a:rPr lang="en-US" altLang="ja-JP" sz="2400">
                <a:latin typeface="Gill Sans MT" pitchFamily="34" charset="0"/>
              </a:rPr>
              <a:t> to K</a:t>
            </a:r>
            <a:r>
              <a:rPr lang="en-US" altLang="ja-JP" sz="2400" baseline="-25000">
                <a:latin typeface="Gill Sans MT" pitchFamily="34" charset="0"/>
              </a:rPr>
              <a:t>B</a:t>
            </a:r>
            <a:r>
              <a:rPr lang="en-US" altLang="ja-JP" sz="2400">
                <a:latin typeface="Gill Sans MT" pitchFamily="34" charset="0"/>
              </a:rPr>
              <a:t>(m) then checks K</a:t>
            </a:r>
            <a:r>
              <a:rPr lang="en-US" altLang="ja-JP" sz="2400" baseline="-25000">
                <a:latin typeface="Gill Sans MT" pitchFamily="34" charset="0"/>
              </a:rPr>
              <a:t>B</a:t>
            </a:r>
            <a:r>
              <a:rPr lang="en-US" altLang="ja-JP" sz="2400">
                <a:latin typeface="Gill Sans MT" pitchFamily="34" charset="0"/>
              </a:rPr>
              <a:t>(K</a:t>
            </a:r>
            <a:r>
              <a:rPr lang="en-US" altLang="ja-JP" sz="2400" baseline="-25000">
                <a:latin typeface="Gill Sans MT" pitchFamily="34" charset="0"/>
              </a:rPr>
              <a:t>B</a:t>
            </a:r>
            <a:r>
              <a:rPr lang="en-US" altLang="ja-JP" sz="2400">
                <a:latin typeface="Gill Sans MT" pitchFamily="34" charset="0"/>
              </a:rPr>
              <a:t>(m) ) = m.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If K</a:t>
            </a:r>
            <a:r>
              <a:rPr lang="en-US" sz="2400" baseline="-25000">
                <a:latin typeface="Gill Sans MT" pitchFamily="34" charset="0"/>
              </a:rPr>
              <a:t>B</a:t>
            </a:r>
            <a:r>
              <a:rPr lang="en-US" sz="2400">
                <a:latin typeface="Gill Sans MT" pitchFamily="34" charset="0"/>
              </a:rPr>
              <a:t>(K</a:t>
            </a:r>
            <a:r>
              <a:rPr lang="en-US" sz="2400" baseline="-25000">
                <a:latin typeface="Gill Sans MT" pitchFamily="34" charset="0"/>
              </a:rPr>
              <a:t>B</a:t>
            </a:r>
            <a:r>
              <a:rPr lang="en-US" sz="2400">
                <a:latin typeface="Gill Sans MT" pitchFamily="34" charset="0"/>
              </a:rPr>
              <a:t>(m) ) = m, whoever signed m must have used Bob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s private key.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</a:pPr>
            <a:endParaRPr lang="en-US" sz="2400">
              <a:latin typeface="Gill Sans MT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72064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confidentiality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: </a:t>
            </a:r>
            <a:r>
              <a:rPr lang="en-US" sz="2400" dirty="0">
                <a:ea typeface="ＭＳ Ｐゴシック" pitchFamily="34" charset="-128"/>
              </a:rPr>
              <a:t>only sender, intended receiver should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understand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 message contents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sender encrypts message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receiver decrypts message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authentication: </a:t>
            </a:r>
            <a:r>
              <a:rPr lang="en-US" sz="2400" dirty="0">
                <a:ea typeface="ＭＳ Ｐゴシック" pitchFamily="34" charset="-128"/>
              </a:rPr>
              <a:t>sender, receiver want to confirm identity of each other 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message integrity: </a:t>
            </a:r>
            <a:r>
              <a:rPr lang="en-US" sz="2400" dirty="0">
                <a:ea typeface="ＭＳ Ｐゴシック" pitchFamily="34" charset="-128"/>
              </a:rPr>
              <a:t>sender, receiver want to ensure message not altered (in transit, or afterwards) without detection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sz="2400" dirty="0">
                <a:ea typeface="ＭＳ Ｐゴシック" pitchFamily="34" charset="-128"/>
              </a:rPr>
              <a:t> services must be accessible and available to users</a:t>
            </a:r>
          </a:p>
        </p:txBody>
      </p:sp>
      <p:pic>
        <p:nvPicPr>
          <p:cNvPr id="7" name="Picture 6" descr="C:\Users\HP\AppData\Local\Temp\NTNU_LOGO_New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33DE0-87FB-1D4D-8594-1BF5E049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computationally expensive to public-key-encrypt long messages 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goal: </a:t>
            </a:r>
            <a:r>
              <a:rPr lang="en-US" sz="2400">
                <a:ea typeface="ＭＳ Ｐゴシック" pitchFamily="34" charset="-128"/>
              </a:rPr>
              <a:t>fixed-length, easy- to-compute digital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fingerprint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apply hash function H to </a:t>
            </a:r>
            <a:r>
              <a:rPr lang="en-US" sz="2400" i="1">
                <a:ea typeface="ＭＳ Ｐゴシック" pitchFamily="34" charset="-128"/>
              </a:rPr>
              <a:t>m</a:t>
            </a:r>
            <a:r>
              <a:rPr lang="en-US" sz="2400">
                <a:ea typeface="ＭＳ Ｐゴシック" pitchFamily="34" charset="-128"/>
              </a:rPr>
              <a:t>, get fixed size message digest, </a:t>
            </a:r>
            <a:r>
              <a:rPr lang="en-US" sz="2400" i="1">
                <a:ea typeface="ＭＳ Ｐゴシック" pitchFamily="34" charset="-128"/>
              </a:rPr>
              <a:t>H(m).</a:t>
            </a:r>
            <a:endParaRPr lang="en-US" sz="2000">
              <a:ea typeface="ＭＳ Ｐゴシック" pitchFamily="34" charset="-128"/>
            </a:endParaRPr>
          </a:p>
          <a:p>
            <a:endParaRPr lang="en-US" sz="2000">
              <a:ea typeface="ＭＳ Ｐゴシック" pitchFamily="34" charset="-128"/>
            </a:endParaRPr>
          </a:p>
          <a:p>
            <a:endParaRPr lang="en-US" sz="2400">
              <a:ea typeface="ＭＳ Ｐゴシック" pitchFamily="34" charset="-128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ea typeface="ＭＳ Ｐゴシック" pitchFamily="34" charset="-128"/>
              </a:rPr>
              <a:t>Hash function properties:</a:t>
            </a:r>
          </a:p>
          <a:p>
            <a:r>
              <a:rPr lang="en-US" sz="2400">
                <a:ea typeface="ＭＳ Ｐゴシック" pitchFamily="34" charset="-128"/>
              </a:rPr>
              <a:t>many-to-1</a:t>
            </a:r>
          </a:p>
          <a:p>
            <a:r>
              <a:rPr lang="en-US" sz="2400">
                <a:ea typeface="ＭＳ Ｐゴシック" pitchFamily="34" charset="-128"/>
              </a:rPr>
              <a:t>produces fixed-size msg digest (fingerprint)</a:t>
            </a:r>
          </a:p>
          <a:p>
            <a:r>
              <a:rPr lang="en-US" sz="2400">
                <a:ea typeface="ＭＳ Ｐゴシック" pitchFamily="34" charset="-128"/>
              </a:rPr>
              <a:t>given message digest x, computationally infeasible to find m such that x = H(m)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>
                <a:ea typeface="ＭＳ Ｐゴシック" pitchFamily="34" charset="-128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Internet checksum has some properties of hash function:</a:t>
            </a:r>
          </a:p>
          <a:p>
            <a:pPr>
              <a:buFont typeface="ZapfDingbats" pitchFamily="82" charset="2"/>
              <a:buChar char="ü"/>
            </a:pPr>
            <a:r>
              <a:rPr lang="en-US" sz="2400">
                <a:ea typeface="ＭＳ Ｐゴシック" pitchFamily="34" charset="-128"/>
              </a:rPr>
              <a:t>produces fixed length digest (16-bit sum) of message</a:t>
            </a:r>
          </a:p>
          <a:p>
            <a:pPr>
              <a:buFont typeface="ZapfDingbats" pitchFamily="82" charset="2"/>
              <a:buChar char="ü"/>
            </a:pPr>
            <a:r>
              <a:rPr lang="en-US" sz="2400">
                <a:ea typeface="ＭＳ Ｐゴシック" pitchFamily="34" charset="-128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I O U </a:t>
            </a:r>
            <a:r>
              <a:rPr lang="en-US" b="1" u="sng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0 0 . </a:t>
            </a:r>
            <a:r>
              <a:rPr lang="en-US" b="1" u="sng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49 4F 55 </a:t>
            </a:r>
            <a:r>
              <a:rPr lang="en-US" b="1" u="sng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30 30 2E </a:t>
            </a:r>
            <a:r>
              <a:rPr lang="en-US" b="1" u="sng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Network Security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  <a:cs typeface="Arial" pitchFamily="34" charset="0"/>
              </a:rPr>
              <a:t>s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private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  <a:cs typeface="Arial" pitchFamily="34" charset="0"/>
              </a:rPr>
              <a:t>s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  <a:ea typeface="ＭＳ Ｐゴシック" pitchFamily="34" charset="-128"/>
              </a:rPr>
              <a:t>MD5 hash function widely used (RFC 1321) </a:t>
            </a:r>
          </a:p>
          <a:p>
            <a:pPr lvl="1"/>
            <a:r>
              <a:rPr lang="en-US">
                <a:ea typeface="ＭＳ Ｐゴシック" pitchFamily="34" charset="-128"/>
              </a:rPr>
              <a:t>computes 128-bit message digest in 4-step process. </a:t>
            </a:r>
          </a:p>
          <a:p>
            <a:pPr lvl="1"/>
            <a:r>
              <a:rPr lang="en-US">
                <a:ea typeface="ＭＳ Ｐゴシック" pitchFamily="34" charset="-128"/>
              </a:rPr>
              <a:t>arbitrary 128-bit string x, appears difficult to construct msg m whose MD5 hash is equal to x</a:t>
            </a:r>
          </a:p>
          <a:p>
            <a:r>
              <a:rPr lang="en-US">
                <a:solidFill>
                  <a:srgbClr val="C00000"/>
                </a:solidFill>
                <a:ea typeface="ＭＳ Ｐゴシック" pitchFamily="34" charset="-128"/>
              </a:rPr>
              <a:t>SHA-1 is also used</a:t>
            </a:r>
          </a:p>
          <a:p>
            <a:pPr lvl="1"/>
            <a:r>
              <a:rPr lang="en-US">
                <a:ea typeface="ＭＳ Ｐゴシック" pitchFamily="34" charset="-128"/>
              </a:rPr>
              <a:t>US standard [</a:t>
            </a:r>
            <a:r>
              <a:rPr lang="en-US" sz="2000">
                <a:ea typeface="ＭＳ Ｐゴシック" pitchFamily="34" charset="-128"/>
              </a:rPr>
              <a:t>NIST, FIPS PUB 180-1]</a:t>
            </a:r>
            <a:endParaRPr lang="en-US"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motivation: Trudy plays pizza prank on Bob</a:t>
            </a:r>
          </a:p>
          <a:p>
            <a:pPr lvl="1"/>
            <a:r>
              <a:rPr lang="en-US">
                <a:ea typeface="ＭＳ Ｐゴシック" pitchFamily="34" charset="-128"/>
              </a:rPr>
              <a:t>Trudy creates e-mail order: </a:t>
            </a:r>
            <a:br>
              <a:rPr lang="en-US">
                <a:ea typeface="ＭＳ Ｐゴシック" pitchFamily="34" charset="-128"/>
              </a:rPr>
            </a:br>
            <a:r>
              <a:rPr lang="en-US" i="1">
                <a:ea typeface="ＭＳ Ｐゴシック" pitchFamily="34" charset="-128"/>
              </a:rPr>
              <a:t>Dear Pizza Store, Please deliver to me four pepperoni pizzas. Thank you, Bob</a:t>
            </a:r>
          </a:p>
          <a:p>
            <a:pPr lvl="1"/>
            <a:r>
              <a:rPr lang="en-US">
                <a:ea typeface="ＭＳ Ｐゴシック" pitchFamily="34" charset="-128"/>
              </a:rPr>
              <a:t>Trudy signs order with her private key</a:t>
            </a:r>
          </a:p>
          <a:p>
            <a:pPr lvl="1"/>
            <a:r>
              <a:rPr lang="en-US">
                <a:ea typeface="ＭＳ Ｐゴシック" pitchFamily="34" charset="-128"/>
              </a:rPr>
              <a:t>Trudy sends order to Pizza Store</a:t>
            </a:r>
          </a:p>
          <a:p>
            <a:pPr lvl="1"/>
            <a:r>
              <a:rPr lang="en-US">
                <a:ea typeface="ＭＳ Ｐゴシック" pitchFamily="34" charset="-128"/>
              </a:rPr>
              <a:t>Trudy sends to Pizza Store her public key, but says it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Bob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public key</a:t>
            </a:r>
          </a:p>
          <a:p>
            <a:pPr lvl="1"/>
            <a:r>
              <a:rPr lang="en-US">
                <a:ea typeface="ＭＳ Ｐゴシック" pitchFamily="34" charset="-128"/>
              </a:rPr>
              <a:t>Pizza Store verifies signature; then delivers four pepperoni pizzas to Bob</a:t>
            </a:r>
          </a:p>
          <a:p>
            <a:pPr lvl="1"/>
            <a:r>
              <a:rPr lang="en-US">
                <a:ea typeface="ＭＳ Ｐゴシック" pitchFamily="34" charset="-128"/>
              </a:rPr>
              <a:t>Bob doesn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even like pepperoni</a:t>
            </a:r>
          </a:p>
          <a:p>
            <a:pPr lvl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certification authority (CA): </a:t>
            </a:r>
            <a:r>
              <a:rPr lang="en-US" sz="2400">
                <a:ea typeface="ＭＳ Ｐゴシック" pitchFamily="34" charset="-128"/>
              </a:rPr>
              <a:t>binds public key to particular entity, E.</a:t>
            </a:r>
          </a:p>
          <a:p>
            <a:r>
              <a:rPr lang="en-US" sz="2400">
                <a:ea typeface="ＭＳ Ｐゴシック" pitchFamily="34" charset="-128"/>
              </a:rPr>
              <a:t>E (person, router) registers its public key with CA.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E provides </a:t>
            </a:r>
            <a:r>
              <a:rPr lang="ja-JP" altLang="en-US" sz="2000">
                <a:ea typeface="ＭＳ Ｐゴシック" pitchFamily="34" charset="-128"/>
              </a:rPr>
              <a:t>“</a:t>
            </a:r>
            <a:r>
              <a:rPr lang="en-US" altLang="ja-JP" sz="2000">
                <a:ea typeface="ＭＳ Ｐゴシック" pitchFamily="34" charset="-128"/>
              </a:rPr>
              <a:t>proof of identity</a:t>
            </a:r>
            <a:r>
              <a:rPr lang="ja-JP" altLang="en-US" sz="2000">
                <a:ea typeface="ＭＳ Ｐゴシック" pitchFamily="34" charset="-128"/>
              </a:rPr>
              <a:t>”</a:t>
            </a:r>
            <a:r>
              <a:rPr lang="en-US" altLang="ja-JP" sz="2000">
                <a:ea typeface="ＭＳ Ｐゴシック" pitchFamily="34" charset="-128"/>
              </a:rPr>
              <a:t> to CA. 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CA creates certificate binding E to its public key.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certificate containing E</a:t>
            </a:r>
            <a:r>
              <a:rPr lang="ja-JP" altLang="en-US" sz="2000">
                <a:ea typeface="ＭＳ Ｐゴシック" pitchFamily="34" charset="-128"/>
              </a:rPr>
              <a:t>’</a:t>
            </a:r>
            <a:r>
              <a:rPr lang="en-US" altLang="ja-JP" sz="2000">
                <a:ea typeface="ＭＳ Ｐゴシック" pitchFamily="34" charset="-128"/>
              </a:rPr>
              <a:t>s public key digitally signed by CA – CA says </a:t>
            </a:r>
            <a:r>
              <a:rPr lang="ja-JP" altLang="en-US" sz="2000">
                <a:ea typeface="ＭＳ Ｐゴシック" pitchFamily="34" charset="-128"/>
              </a:rPr>
              <a:t>“</a:t>
            </a:r>
            <a:r>
              <a:rPr lang="en-US" altLang="ja-JP" sz="2000">
                <a:ea typeface="ＭＳ Ｐゴシック" pitchFamily="34" charset="-128"/>
              </a:rPr>
              <a:t>this is E</a:t>
            </a:r>
            <a:r>
              <a:rPr lang="ja-JP" altLang="en-US" sz="2000">
                <a:ea typeface="ＭＳ Ｐゴシック" pitchFamily="34" charset="-128"/>
              </a:rPr>
              <a:t>’</a:t>
            </a:r>
            <a:r>
              <a:rPr lang="en-US" altLang="ja-JP" sz="2000">
                <a:ea typeface="ＭＳ Ｐゴシック" pitchFamily="34" charset="-128"/>
              </a:rPr>
              <a:t>s public key</a:t>
            </a:r>
            <a:r>
              <a:rPr lang="ja-JP" altLang="en-US" sz="2000">
                <a:ea typeface="ＭＳ Ｐゴシック" pitchFamily="34" charset="-128"/>
              </a:rPr>
              <a:t>”</a:t>
            </a:r>
            <a:endParaRPr lang="en-US" sz="2000">
              <a:ea typeface="ＭＳ Ｐゴシック" pitchFamily="34" charset="-128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  <a:cs typeface="Arial" pitchFamily="34" charset="0"/>
              </a:rPr>
              <a:t>s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  <a:cs typeface="Arial" pitchFamily="34" charset="0"/>
              </a:rPr>
              <a:t>s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CA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private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latin typeface="Arial" pitchFamily="34" charset="0"/>
                <a:cs typeface="Arial" pitchFamily="34" charset="0"/>
              </a:rPr>
              <a:t>certificate for Bob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s public key, signed by CA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  <a:ea typeface="ＭＳ Ｐゴシック" pitchFamily="34" charset="-128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ea typeface="ＭＳ Ｐゴシック" pitchFamily="34" charset="-128"/>
              </a:rPr>
              <a:t>’</a:t>
            </a:r>
            <a:r>
              <a:rPr lang="en-US" altLang="ja-JP" sz="2400">
                <a:solidFill>
                  <a:schemeClr val="tx2"/>
                </a:solidFill>
                <a:ea typeface="ＭＳ Ｐゴシック" pitchFamily="34" charset="-128"/>
              </a:rPr>
              <a:t>s public key:</a:t>
            </a:r>
          </a:p>
          <a:p>
            <a:pPr lvl="1"/>
            <a:r>
              <a:rPr lang="en-US">
                <a:solidFill>
                  <a:schemeClr val="tx2"/>
                </a:solidFill>
                <a:ea typeface="ＭＳ Ｐゴシック" pitchFamily="34" charset="-128"/>
              </a:rPr>
              <a:t>gets Bob</a:t>
            </a:r>
            <a:r>
              <a:rPr lang="ja-JP" altLang="en-US">
                <a:solidFill>
                  <a:schemeClr val="tx2"/>
                </a:solidFill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chemeClr val="tx2"/>
                </a:solidFill>
                <a:ea typeface="ＭＳ Ｐゴシック" pitchFamily="34" charset="-128"/>
              </a:rPr>
              <a:t>s certificate (Bob or elsewhere).</a:t>
            </a:r>
          </a:p>
          <a:p>
            <a:pPr lvl="1"/>
            <a:r>
              <a:rPr lang="en-US">
                <a:solidFill>
                  <a:schemeClr val="tx2"/>
                </a:solidFill>
                <a:ea typeface="ＭＳ Ｐゴシック" pitchFamily="34" charset="-128"/>
              </a:rPr>
              <a:t>apply CA</a:t>
            </a:r>
            <a:r>
              <a:rPr lang="ja-JP" altLang="en-US">
                <a:solidFill>
                  <a:schemeClr val="tx2"/>
                </a:solidFill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chemeClr val="tx2"/>
                </a:solidFill>
                <a:ea typeface="ＭＳ Ｐゴシック" pitchFamily="34" charset="-128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chemeClr val="tx2"/>
                </a:solidFill>
                <a:ea typeface="ＭＳ Ｐゴシック" pitchFamily="34" charset="-128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chemeClr val="tx2"/>
                </a:solidFill>
                <a:ea typeface="ＭＳ Ｐゴシック" pitchFamily="34" charset="-128"/>
              </a:rPr>
              <a:t>s public key</a:t>
            </a:r>
            <a:endParaRPr lang="en-US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Bob</a:t>
            </a:r>
            <a:r>
              <a:rPr lang="ja-JP" altLang="en-US" sz="16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  <a:cs typeface="Arial" pitchFamily="34" charset="0"/>
              </a:rPr>
              <a:t>s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CA 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r"/>
            <a:r>
              <a:rPr lang="en-US" sz="1600">
                <a:latin typeface="Arial" pitchFamily="34" charset="0"/>
                <a:cs typeface="Arial" pitchFamily="34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>
                <a:ea typeface="ＭＳ Ｐゴシック" pitchFamily="34" charset="-128"/>
              </a:rPr>
              <a:t> What is network security?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8.3</a:t>
            </a:r>
            <a:r>
              <a:rPr lang="en-US">
                <a:ea typeface="ＭＳ Ｐゴシック" pitchFamily="34" charset="-128"/>
              </a:rPr>
              <a:t> Message integrity, authentication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8.4 Securing e-mail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>
                <a:ea typeface="ＭＳ Ｐゴシック" pitchFamily="34" charset="-128"/>
              </a:rPr>
              <a:t>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>
                <a:ea typeface="ＭＳ Ｐゴシック" pitchFamily="34" charset="-128"/>
              </a:rPr>
              <a:t> Network layer security: IPsec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ＭＳ Ｐゴシック" pitchFamily="34" charset="-128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578802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Gill Sans MT" pitchFamily="34" charset="0"/>
              </a:rPr>
              <a:t>Alice: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generates random </a:t>
            </a:r>
            <a:r>
              <a:rPr lang="en-US" sz="2400" i="1">
                <a:latin typeface="Gill Sans MT" pitchFamily="34" charset="0"/>
              </a:rPr>
              <a:t>symmetric</a:t>
            </a:r>
            <a:r>
              <a:rPr lang="en-US" sz="2400">
                <a:latin typeface="Gill Sans MT" pitchFamily="34" charset="0"/>
              </a:rPr>
              <a:t> private key, K</a:t>
            </a:r>
            <a:r>
              <a:rPr lang="en-US" sz="2400" baseline="-25000">
                <a:latin typeface="Gill Sans MT" pitchFamily="34" charset="0"/>
              </a:rPr>
              <a:t>S</a:t>
            </a:r>
            <a:endParaRPr lang="en-US" sz="2400">
              <a:latin typeface="Gill Sans MT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encrypts message with K</a:t>
            </a:r>
            <a:r>
              <a:rPr lang="en-US" sz="2400" baseline="-25000">
                <a:latin typeface="Gill Sans MT" pitchFamily="34" charset="0"/>
              </a:rPr>
              <a:t>S  </a:t>
            </a:r>
            <a:r>
              <a:rPr lang="en-US" sz="2400">
                <a:latin typeface="Gill Sans MT" pitchFamily="34" charset="0"/>
              </a:rPr>
              <a:t>(for efficiency)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also encrypts K</a:t>
            </a:r>
            <a:r>
              <a:rPr lang="en-US" sz="2400" baseline="-25000">
                <a:latin typeface="Gill Sans MT" pitchFamily="34" charset="0"/>
              </a:rPr>
              <a:t>S</a:t>
            </a:r>
            <a:r>
              <a:rPr lang="en-US" sz="2400">
                <a:latin typeface="Gill Sans MT" pitchFamily="34" charset="0"/>
              </a:rPr>
              <a:t> with Bob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s public key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sends both K</a:t>
            </a:r>
            <a:r>
              <a:rPr lang="en-US" sz="2400" baseline="-25000">
                <a:latin typeface="Gill Sans MT" pitchFamily="34" charset="0"/>
              </a:rPr>
              <a:t>S</a:t>
            </a:r>
            <a:r>
              <a:rPr lang="en-US" sz="2400">
                <a:latin typeface="Gill Sans MT" pitchFamily="34" charset="0"/>
              </a:rPr>
              <a:t>(m) and K</a:t>
            </a:r>
            <a:r>
              <a:rPr lang="en-US" sz="2400" baseline="-25000">
                <a:latin typeface="Gill Sans MT" pitchFamily="34" charset="0"/>
              </a:rPr>
              <a:t>B</a:t>
            </a:r>
            <a:r>
              <a:rPr lang="en-US" sz="2400">
                <a:latin typeface="Gill Sans MT" pitchFamily="34" charset="0"/>
              </a:rPr>
              <a:t>(K</a:t>
            </a:r>
            <a:r>
              <a:rPr lang="en-US" sz="2400" baseline="-25000">
                <a:latin typeface="Gill Sans MT" pitchFamily="34" charset="0"/>
              </a:rPr>
              <a:t>S</a:t>
            </a:r>
            <a:r>
              <a:rPr lang="en-US" sz="2400">
                <a:latin typeface="Gill Sans MT" pitchFamily="34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ＭＳ Ｐゴシック" pitchFamily="34" charset="-128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Gill Sans MT" pitchFamily="34" charset="0"/>
              </a:rPr>
              <a:t>Bob: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 uses his private key to decrypt and recover K</a:t>
            </a:r>
            <a:r>
              <a:rPr lang="en-US" sz="2400" baseline="-25000">
                <a:latin typeface="Gill Sans MT" pitchFamily="34" charset="0"/>
              </a:rPr>
              <a:t>S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 uses K</a:t>
            </a:r>
            <a:r>
              <a:rPr lang="en-US" sz="2400" baseline="-25000">
                <a:latin typeface="Gill Sans MT" pitchFamily="34" charset="0"/>
              </a:rPr>
              <a:t>S</a:t>
            </a:r>
            <a:r>
              <a:rPr lang="en-US" sz="2400">
                <a:latin typeface="Gill Sans MT" pitchFamily="34" charset="0"/>
              </a:rPr>
              <a:t> to decrypt K</a:t>
            </a:r>
            <a:r>
              <a:rPr lang="en-US" sz="2400" baseline="-25000">
                <a:latin typeface="Gill Sans MT" pitchFamily="34" charset="0"/>
              </a:rPr>
              <a:t>S</a:t>
            </a:r>
            <a:r>
              <a:rPr lang="en-US" sz="2400">
                <a:latin typeface="Gill Sans MT" pitchFamily="34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Alice wants to send confidential e-mail, m, to Bob</a:t>
            </a:r>
            <a:r>
              <a:rPr lang="en-US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/>
                <a:cs typeface="Arial"/>
              </a:rPr>
              <a:t>Network Security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well-known in network security world</a:t>
            </a:r>
          </a:p>
          <a:p>
            <a:r>
              <a:rPr lang="en-US" sz="2400">
                <a:ea typeface="ＭＳ Ｐゴシック" pitchFamily="34" charset="-128"/>
              </a:rPr>
              <a:t>Bob, Alice (lovers!) want to communicate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securely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secure</a:t>
            </a:r>
          </a:p>
          <a:p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secure</a:t>
            </a:r>
          </a:p>
          <a:p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30B547-0C4D-9F45-943C-48337DA7B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ＭＳ Ｐゴシック" pitchFamily="34" charset="-128"/>
              </a:rPr>
              <a:t>Secure e-mail </a:t>
            </a:r>
            <a:r>
              <a:rPr lang="en-US" sz="4000">
                <a:ea typeface="ＭＳ Ｐゴシック" pitchFamily="34" charset="-128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 Alice digitally signs message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 sends 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rot="10800000"/>
            <a:lstStyle/>
            <a:p>
              <a:endParaRPr lang="en-US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ＭＳ Ｐゴシック" pitchFamily="34" charset="-128"/>
              </a:rPr>
              <a:t>Secure e-mail </a:t>
            </a:r>
            <a:r>
              <a:rPr lang="en-US" sz="4000">
                <a:ea typeface="ＭＳ Ｐゴシック" pitchFamily="34" charset="-128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50" y="1314450"/>
            <a:ext cx="7204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Alice wants to provide secrecy, sender authentication,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   message 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Gill Sans MT" pitchFamily="34" charset="0"/>
              </a:rPr>
              <a:t>Alice uses three keys: </a:t>
            </a:r>
            <a:r>
              <a:rPr lang="en-US" sz="2400">
                <a:latin typeface="Gill Sans MT" pitchFamily="34" charset="0"/>
              </a:rPr>
              <a:t>her private key, Bob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s public key, newly created symmetric key</a:t>
            </a:r>
            <a:endParaRPr lang="en-US" sz="2400">
              <a:latin typeface="Gill Sans MT" pitchFamily="34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(K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baseline="-2500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aseline="-250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>
                <a:solidFill>
                  <a:srgbClr val="2D2DB9"/>
                </a:solidFill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What is network security?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8.3</a:t>
            </a:r>
            <a:r>
              <a:rPr lang="en-US">
                <a:ea typeface="ＭＳ Ｐゴシック" pitchFamily="34" charset="-128"/>
              </a:rPr>
              <a:t> Message integrity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8.5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>
                <a:ea typeface="ＭＳ Ｐゴシック" pitchFamily="34" charset="-128"/>
              </a:rPr>
              <a:t> Network layer security: IPsec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>
                <a:ea typeface="ＭＳ Ｐゴシック" pitchFamily="34" charset="-128"/>
              </a:rPr>
              <a:t>widely deployed security protocol</a:t>
            </a:r>
          </a:p>
          <a:p>
            <a:pPr marL="569913" lvl="1" indent="-225425"/>
            <a:r>
              <a:rPr lang="en-US" sz="2000">
                <a:ea typeface="ＭＳ Ｐゴシック" pitchFamily="34" charset="-128"/>
              </a:rPr>
              <a:t>supported by almost all browsers, web servers</a:t>
            </a:r>
          </a:p>
          <a:p>
            <a:pPr marL="569913" lvl="1" indent="-225425"/>
            <a:r>
              <a:rPr lang="en-US" sz="2000">
                <a:ea typeface="ＭＳ Ｐゴシック" pitchFamily="34" charset="-128"/>
              </a:rPr>
              <a:t>https</a:t>
            </a:r>
          </a:p>
          <a:p>
            <a:pPr marL="569913" lvl="1" indent="-225425"/>
            <a:r>
              <a:rPr lang="en-US" sz="2000">
                <a:ea typeface="ＭＳ Ｐゴシック" pitchFamily="34" charset="-128"/>
              </a:rPr>
              <a:t>billions $/year over SSL</a:t>
            </a:r>
          </a:p>
          <a:p>
            <a:pPr marL="225425" indent="-225425"/>
            <a:r>
              <a:rPr lang="en-US" sz="2400">
                <a:ea typeface="ＭＳ Ｐゴシック" pitchFamily="34" charset="-128"/>
              </a:rPr>
              <a:t>mechanisms: [Woo 1994], implementation: Netscape</a:t>
            </a:r>
          </a:p>
          <a:p>
            <a:pPr marL="225425" indent="-225425"/>
            <a:r>
              <a:rPr lang="en-US" sz="2400">
                <a:ea typeface="ＭＳ Ｐゴシック" pitchFamily="34" charset="-128"/>
              </a:rPr>
              <a:t>variation -TLS: transport layer security, RFC 2246</a:t>
            </a:r>
          </a:p>
          <a:p>
            <a:pPr marL="225425" indent="-225425"/>
            <a:r>
              <a:rPr lang="en-US" sz="2400">
                <a:ea typeface="ＭＳ Ｐゴシック" pitchFamily="34" charset="-128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>
                <a:ea typeface="ＭＳ Ｐゴシック" pitchFamily="34" charset="-128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>
                <a:ea typeface="ＭＳ Ｐゴシック" pitchFamily="34" charset="-128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>
                <a:ea typeface="ＭＳ Ｐゴシック" pitchFamily="34" charset="-128"/>
              </a:rPr>
              <a:t>secure socket interface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000099"/>
              </a:buClr>
              <a:buSzPct val="74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 SSL provides application programming interface (API) to applications</a:t>
            </a:r>
          </a:p>
          <a:p>
            <a:pPr marL="457200" indent="-457200">
              <a:buClr>
                <a:srgbClr val="000099"/>
              </a:buClr>
              <a:buSzPct val="74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 C 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 dirty="0">
                <a:solidFill>
                  <a:srgbClr val="2D2DB9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What is network security?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8.2</a:t>
            </a:r>
            <a:r>
              <a:rPr lang="en-US" dirty="0">
                <a:ea typeface="ＭＳ Ｐゴシック" pitchFamily="34" charset="-128"/>
              </a:rPr>
              <a:t> Principles of cryptography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8.3</a:t>
            </a:r>
            <a:r>
              <a:rPr lang="en-US" dirty="0">
                <a:ea typeface="ＭＳ Ｐゴシック" pitchFamily="34" charset="-128"/>
              </a:rPr>
              <a:t> Message integrity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 dirty="0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 dirty="0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 dirty="0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between two network entities:</a:t>
            </a:r>
          </a:p>
          <a:p>
            <a:r>
              <a:rPr lang="en-US">
                <a:ea typeface="ＭＳ Ｐゴシック" pitchFamily="34" charset="-128"/>
              </a:rPr>
              <a:t>sending entity encrypts datagram payload, payload could be:</a:t>
            </a:r>
          </a:p>
          <a:p>
            <a:pPr lvl="1"/>
            <a:r>
              <a:rPr lang="en-US">
                <a:ea typeface="ＭＳ Ｐゴシック" pitchFamily="34" charset="-128"/>
              </a:rPr>
              <a:t>TCP or UDP segment, ICMP message, OSPF message ….</a:t>
            </a:r>
          </a:p>
          <a:p>
            <a:r>
              <a:rPr lang="en-US">
                <a:ea typeface="ＭＳ Ｐゴシック" pitchFamily="34" charset="-128"/>
              </a:rPr>
              <a:t>all data sent from one entity to other would be hidden:</a:t>
            </a:r>
          </a:p>
          <a:p>
            <a:pPr lvl="1"/>
            <a:r>
              <a:rPr lang="en-US">
                <a:ea typeface="ＭＳ Ｐゴシック" pitchFamily="34" charset="-128"/>
              </a:rPr>
              <a:t>web pages, e-mail, P2P file transfers, TCP SYN packets …</a:t>
            </a:r>
          </a:p>
          <a:p>
            <a:r>
              <a:rPr lang="ja-JP" altLang="en-US">
                <a:solidFill>
                  <a:srgbClr val="C00000"/>
                </a:solidFill>
                <a:ea typeface="ＭＳ Ｐゴシック" pitchFamily="34" charset="-128"/>
              </a:rPr>
              <a:t>“</a:t>
            </a:r>
            <a:r>
              <a:rPr lang="en-US" altLang="ja-JP">
                <a:solidFill>
                  <a:srgbClr val="C00000"/>
                </a:solidFill>
                <a:ea typeface="ＭＳ Ｐゴシック" pitchFamily="34" charset="-128"/>
              </a:rPr>
              <a:t>blanket coverage</a:t>
            </a:r>
            <a:r>
              <a:rPr lang="ja-JP" altLang="en-US">
                <a:solidFill>
                  <a:srgbClr val="C00000"/>
                </a:solidFill>
                <a:ea typeface="ＭＳ Ｐゴシック" pitchFamily="34" charset="-128"/>
              </a:rPr>
              <a:t>”</a:t>
            </a:r>
            <a:endParaRPr lang="en-US">
              <a:solidFill>
                <a:srgbClr val="C00000"/>
              </a:solidFill>
              <a:ea typeface="ＭＳ Ｐゴシック" pitchFamily="34" charset="-128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motivation:</a:t>
            </a:r>
          </a:p>
          <a:p>
            <a:pPr marL="0" indent="0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institutions often want private networks for security. 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costly: separate routers, links, DNS infrastructure.</a:t>
            </a:r>
          </a:p>
          <a:p>
            <a:pPr marL="0" indent="0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VPN: institution’s inter-office traffic is sent over public Internet instead 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encrypted before entering public Internet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logically separate from other traffic</a:t>
            </a:r>
          </a:p>
          <a:p>
            <a:pPr lvl="1"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IPsec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Secure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IPsec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Secure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IPsec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Secure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IP</a:t>
              </a:r>
            </a:p>
            <a:p>
              <a:pPr algn="ctr" eaLnBrk="1" hangingPunct="1"/>
              <a:r>
                <a:rPr lang="en-US" sz="1000">
                  <a:latin typeface="Arial" pitchFamily="34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64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salesperson</a:t>
            </a:r>
            <a:br>
              <a:rPr lang="en-US" sz="1800">
                <a:latin typeface="Arial" pitchFamily="34" charset="0"/>
                <a:cs typeface="Arial" pitchFamily="34" charset="0"/>
              </a:rPr>
            </a:br>
            <a:r>
              <a:rPr lang="en-US" sz="1800">
                <a:latin typeface="Arial" pitchFamily="34" charset="0"/>
                <a:cs typeface="Arial" pitchFamily="34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laptop 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router w/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router w/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</a:t>
            </a:r>
            <a:br>
              <a:rPr lang="en-US" sz="1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data integrity</a:t>
            </a:r>
          </a:p>
          <a:p>
            <a:r>
              <a:rPr lang="en-US">
                <a:ea typeface="ＭＳ Ｐゴシック" pitchFamily="34" charset="-128"/>
              </a:rPr>
              <a:t>origin authentication</a:t>
            </a:r>
          </a:p>
          <a:p>
            <a:r>
              <a:rPr lang="en-US">
                <a:ea typeface="ＭＳ Ｐゴシック" pitchFamily="34" charset="-128"/>
              </a:rPr>
              <a:t>replay attack prevention</a:t>
            </a:r>
          </a:p>
          <a:p>
            <a:r>
              <a:rPr lang="en-US">
                <a:ea typeface="ＭＳ Ｐゴシック" pitchFamily="34" charset="-128"/>
              </a:rPr>
              <a:t>confidentiality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two protocols providing different service models:</a:t>
            </a:r>
          </a:p>
          <a:p>
            <a:pPr lvl="1"/>
            <a:r>
              <a:rPr lang="en-US">
                <a:ea typeface="ＭＳ Ｐゴシック" pitchFamily="34" charset="-128"/>
              </a:rPr>
              <a:t>AH</a:t>
            </a:r>
          </a:p>
          <a:p>
            <a:pPr lvl="1"/>
            <a:r>
              <a:rPr lang="en-US">
                <a:ea typeface="ＭＳ Ｐゴシック" pitchFamily="34" charset="-128"/>
              </a:rPr>
              <a:t>ESP</a:t>
            </a:r>
          </a:p>
          <a:p>
            <a:pPr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… well, </a:t>
            </a:r>
            <a:r>
              <a:rPr lang="en-US" i="1">
                <a:ea typeface="ＭＳ Ｐゴシック" pitchFamily="34" charset="-128"/>
              </a:rPr>
              <a:t>real-life</a:t>
            </a:r>
            <a:r>
              <a:rPr lang="en-US">
                <a:ea typeface="ＭＳ Ｐゴシック" pitchFamily="34" charset="-128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1CCBD-1985-164D-8B12-86A0C5F4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ill Sans MT" pitchFamily="34" charset="0"/>
              </a:rPr>
              <a:t>isolates organization</a:t>
            </a:r>
            <a:r>
              <a:rPr lang="ja-JP" altLang="en-US" sz="2800">
                <a:latin typeface="Gill Sans MT" pitchFamily="34" charset="0"/>
              </a:rPr>
              <a:t>’</a:t>
            </a:r>
            <a:r>
              <a:rPr lang="en-US" altLang="ja-JP" sz="2800">
                <a:latin typeface="Gill Sans MT" pitchFamily="34" charset="0"/>
              </a:rPr>
              <a:t>s internal net from larger Internet, allowing some packets to pass, blocking others</a:t>
            </a:r>
            <a:endParaRPr lang="en-US" sz="2800">
              <a:latin typeface="Gill Sans MT" pitchFamily="34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  <a:latin typeface="Gill Sans MT" pitchFamily="34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administered</a:t>
            </a:r>
          </a:p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public</a:t>
            </a:r>
          </a:p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Inter</a:t>
            </a:r>
            <a:r>
              <a:rPr lang="en-US" sz="180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trusted </a:t>
            </a:r>
            <a:r>
              <a:rPr lang="en-US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good guys</a:t>
            </a:r>
            <a:r>
              <a:rPr lang="en-US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untrusted </a:t>
            </a:r>
            <a:r>
              <a:rPr lang="en-US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bad guys</a:t>
            </a:r>
            <a:r>
              <a:rPr lang="en-US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prevent denial of service attacks: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SYN flooding: attacker establishes many bogus TCP connections, no resources left for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real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prevent illegal modification/access of internal data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e.g., attacker replaces CIA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allow only authorized access to inside network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three types of firewalls: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stateless packet filters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stateful packet filters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internal network connected to Internet via</a:t>
            </a: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router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 filters packet-by-packet, </a:t>
            </a:r>
            <a:r>
              <a:rPr lang="en-US" sz="2400">
                <a:ea typeface="ＭＳ Ｐゴシック" pitchFamily="34" charset="-128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Should arriving packet be allowed in? Departing packet let out?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example 1: </a:t>
            </a:r>
            <a:r>
              <a:rPr lang="en-US" sz="2400">
                <a:ea typeface="ＭＳ Ｐゴシック" pitchFamily="34" charset="-128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result: </a:t>
            </a:r>
            <a:r>
              <a:rPr lang="en-US">
                <a:ea typeface="ＭＳ Ｐゴシック" pitchFamily="34" charset="-128"/>
              </a:rPr>
              <a:t>all incoming, outgoing UDP flows and telnet connections are blocked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example 2: </a:t>
            </a:r>
            <a:r>
              <a:rPr lang="en-US" sz="2400">
                <a:ea typeface="ＭＳ Ｐゴシック" pitchFamily="34" charset="-128"/>
              </a:rPr>
              <a:t>block inbound TCP segments with ACK=0.</a:t>
            </a:r>
          </a:p>
          <a:p>
            <a:pPr lvl="1"/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result: </a:t>
            </a:r>
            <a:r>
              <a:rPr lang="en-US">
                <a:ea typeface="ＭＳ Ｐゴシック" pitchFamily="34" charset="-128"/>
              </a:rPr>
              <a:t>prevents external clients from making TCP connections with internal clients, but allows internal clients to connect to outside.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graphicFrame>
        <p:nvGraphicFramePr>
          <p:cNvPr id="135196" name="Group 28"/>
          <p:cNvGraphicFramePr>
            <a:graphicFrameLocks noGrp="1"/>
          </p:cNvGraphicFramePr>
          <p:nvPr/>
        </p:nvGraphicFramePr>
        <p:xfrm>
          <a:off x="711200" y="1490663"/>
          <a:ext cx="7854950" cy="4731678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Policy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Firewall Setting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No outside Web access.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’</a:t>
                      </a: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 public Web server only.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Drop all incoming TCP SYN packets to any IP except 130.207.244.203, port 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“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”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Prevent your network from being tracerouted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Stateless packet filtering</a:t>
            </a:r>
            <a:r>
              <a:rPr lang="en-US" sz="3600">
                <a:ea typeface="ＭＳ Ｐゴシック" pitchFamily="34" charset="-128"/>
              </a:rPr>
              <a:t>: more examples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graphicFrame>
        <p:nvGraphicFramePr>
          <p:cNvPr id="136255" name="Group 63"/>
          <p:cNvGraphicFramePr>
            <a:graphicFrameLocks noGrp="1"/>
          </p:cNvGraphicFramePr>
          <p:nvPr/>
        </p:nvGraphicFramePr>
        <p:xfrm>
          <a:off x="433388" y="2420938"/>
          <a:ext cx="8419683" cy="3903864"/>
        </p:xfrm>
        <a:graphic>
          <a:graphicData uri="http://schemas.openxmlformats.org/drawingml/2006/table">
            <a:tbl>
              <a:tblPr/>
              <a:tblGrid>
                <a:gridCol w="122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2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817" marB="44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817" marB="44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84288"/>
            <a:ext cx="77724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3200" i="1">
                <a:solidFill>
                  <a:srgbClr val="CC0000"/>
                </a:solidFill>
                <a:latin typeface="Gill Sans MT" pitchFamily="34" charset="0"/>
              </a:rPr>
              <a:t>ACL:</a:t>
            </a: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table of rules, applied top to bottom to incoming packets: (action, condition) pairs</a:t>
            </a: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stateless packet filter: </a:t>
            </a:r>
            <a:r>
              <a:rPr lang="en-US" sz="2400">
                <a:ea typeface="ＭＳ Ｐゴシック" pitchFamily="34" charset="-128"/>
              </a:rPr>
              <a:t>heavy handed tool</a:t>
            </a:r>
          </a:p>
          <a:p>
            <a:pPr lvl="1"/>
            <a:r>
              <a:rPr lang="en-US" sz="2200">
                <a:ea typeface="ＭＳ Ｐゴシック" pitchFamily="34" charset="-128"/>
              </a:rPr>
              <a:t>admits packets that </a:t>
            </a:r>
            <a:r>
              <a:rPr lang="ja-JP" altLang="en-US" sz="2200">
                <a:ea typeface="ＭＳ Ｐゴシック" pitchFamily="34" charset="-128"/>
              </a:rPr>
              <a:t>“</a:t>
            </a:r>
            <a:r>
              <a:rPr lang="en-US" altLang="ja-JP" sz="2200">
                <a:ea typeface="ＭＳ Ｐゴシック" pitchFamily="34" charset="-128"/>
              </a:rPr>
              <a:t>make no sense,</a:t>
            </a:r>
            <a:r>
              <a:rPr lang="ja-JP" altLang="en-US" sz="2200">
                <a:ea typeface="ＭＳ Ｐゴシック" pitchFamily="34" charset="-128"/>
              </a:rPr>
              <a:t>”</a:t>
            </a:r>
            <a:r>
              <a:rPr lang="en-US" altLang="ja-JP" sz="2200">
                <a:ea typeface="ＭＳ Ｐゴシック" pitchFamily="34" charset="-128"/>
              </a:rPr>
              <a:t> e.g., dest port = 80, ACK bit set, even though no TCP connection established:</a:t>
            </a:r>
            <a:endParaRPr lang="en-US" sz="2200">
              <a:ea typeface="ＭＳ Ｐゴシック" pitchFamily="34" charset="-128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/>
        </p:nvGraphicFramePr>
        <p:xfrm>
          <a:off x="895350" y="2743200"/>
          <a:ext cx="7643813" cy="1326029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77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45" marB="452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0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45" marB="452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45" marB="452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stateful packet filter:</a:t>
            </a: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track status of every TCP connection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track connection setup (SYN), teardown (FIN): determine whether incoming, outgoing packets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makes sense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altLang="ja-JP" sz="2400">
              <a:latin typeface="Gill Sans M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timeout inactive connections at firewall: no longer admit packets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3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graphicFrame>
        <p:nvGraphicFramePr>
          <p:cNvPr id="138312" name="Group 72"/>
          <p:cNvGraphicFramePr>
            <a:graphicFrameLocks noGrp="1"/>
          </p:cNvGraphicFramePr>
          <p:nvPr/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50" y="1476375"/>
            <a:ext cx="7512050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ACL augmented to indicate need to check connection state table before admitting packet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5" name="Picture 21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gateways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700213"/>
            <a:ext cx="4138612" cy="2236787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filters packets on application data as well as on IP/TCP/UDP fields.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example: </a:t>
            </a:r>
            <a:r>
              <a:rPr lang="en-US" sz="2400">
                <a:ea typeface="ＭＳ Ｐゴシック" pitchFamily="34" charset="-128"/>
              </a:rPr>
              <a:t>allow select internal users to telnet outside.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180229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0230" name="Object 2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7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0232" name="Object 3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8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0235" name="Object 4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9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5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0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7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44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18032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3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3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3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3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3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0245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180319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0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1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2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3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24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25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26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0246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7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8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49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50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180306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07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08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09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310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311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0316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17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18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0312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0313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14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15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0251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180293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94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5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6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97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29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0303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04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05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029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0300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01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302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0252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180280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81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82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83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84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285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0290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91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92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0286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0287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88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89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0253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180267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68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9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70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271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272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0277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78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79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0273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027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7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7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0254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0255" name="Object 6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1" name="Clip" r:id="rId10" imgW="1305000" imgH="1085760" progId="">
                  <p:embed/>
                </p:oleObj>
              </mc:Choice>
              <mc:Fallback>
                <p:oleObj name="Clip" r:id="rId10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56" name="Object 7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2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57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58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59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60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61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262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479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host-to-gateway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telnet session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263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681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gateway-to-remote 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host telnet session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264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application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gateway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265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2239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router and filter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266" name="Rectangle 110"/>
          <p:cNvSpPr>
            <a:spLocks noChangeArrowheads="1"/>
          </p:cNvSpPr>
          <p:nvPr/>
        </p:nvSpPr>
        <p:spPr bwMode="auto">
          <a:xfrm>
            <a:off x="798513" y="4084638"/>
            <a:ext cx="76422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1.</a:t>
            </a:r>
            <a:r>
              <a:rPr lang="en-US" sz="2400">
                <a:latin typeface="Gill Sans MT" pitchFamily="34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2.</a:t>
            </a:r>
            <a:r>
              <a:rPr lang="en-US" sz="2400">
                <a:latin typeface="Gill Sans MT" pitchFamily="34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3.</a:t>
            </a:r>
            <a:r>
              <a:rPr lang="en-US" sz="2400">
                <a:latin typeface="Gill Sans MT" pitchFamily="34" charset="0"/>
              </a:rPr>
              <a:t> router filter blocks all telnet connections not originating from gateway.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filter packets on application data as well as on IP/TCP/UDP fields.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example: </a:t>
            </a:r>
            <a:r>
              <a:rPr lang="en-US" sz="2400">
                <a:ea typeface="ＭＳ Ｐゴシック" pitchFamily="34" charset="-128"/>
              </a:rPr>
              <a:t>allow select internal users to telnet outside</a:t>
            </a:r>
            <a:endParaRPr lang="en-US" sz="2000">
              <a:ea typeface="ＭＳ Ｐゴシック" pitchFamily="34" charset="-128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1.</a:t>
            </a:r>
            <a:r>
              <a:rPr lang="en-US" sz="2400">
                <a:latin typeface="Gill Sans MT" pitchFamily="34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2.</a:t>
            </a:r>
            <a:r>
              <a:rPr lang="en-US" sz="2400">
                <a:latin typeface="Gill Sans MT" pitchFamily="34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3.</a:t>
            </a:r>
            <a:r>
              <a:rPr lang="en-US" sz="2400">
                <a:latin typeface="Gill Sans MT" pitchFamily="34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algn="ctr"/>
              <a:r>
                <a:rPr lang="en-US" sz="1200">
                  <a:latin typeface="Arial" pitchFamily="34" charset="0"/>
                  <a:cs typeface="Arial" pitchFamily="34" charset="0"/>
                </a:rPr>
                <a:t>gateway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  <a:cs typeface="Arial" pitchFamily="34" charset="0"/>
                </a:rPr>
                <a:t>host-to-gateway</a:t>
              </a:r>
            </a:p>
            <a:p>
              <a:r>
                <a:rPr lang="en-US" sz="1400">
                  <a:latin typeface="Arial" pitchFamily="34" charset="0"/>
                  <a:cs typeface="Arial" pitchFamily="34" charset="0"/>
                </a:rPr>
                <a:t>telnet session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router and filter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itchFamily="34" charset="0"/>
                  <a:cs typeface="Arial" pitchFamily="34" charset="0"/>
                </a:rPr>
                <a:t>gateway-to-remote </a:t>
              </a:r>
            </a:p>
            <a:p>
              <a:r>
                <a:rPr lang="en-US" sz="1400">
                  <a:latin typeface="Arial" pitchFamily="34" charset="0"/>
                  <a:cs typeface="Arial" pitchFamily="34" charset="0"/>
                </a:rPr>
                <a:t>host telnet session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u="sng" dirty="0">
                <a:solidFill>
                  <a:srgbClr val="C00000"/>
                </a:solidFill>
                <a:ea typeface="ＭＳ Ｐゴシック" pitchFamily="34" charset="-128"/>
              </a:rPr>
              <a:t>Q:</a:t>
            </a: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What can a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bad guy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do?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u="sng" dirty="0">
                <a:solidFill>
                  <a:srgbClr val="C00000"/>
                </a:solidFill>
                <a:ea typeface="ＭＳ Ｐゴシック" pitchFamily="34" charset="-128"/>
              </a:rPr>
              <a:t>A:</a:t>
            </a:r>
            <a:r>
              <a:rPr lang="en-US" i="1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 lot! See section 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ea typeface="ＭＳ Ｐゴシック" pitchFamily="34" charset="-128"/>
              </a:rPr>
              <a:t>eavesdrop: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ea typeface="ＭＳ Ｐゴシック" pitchFamily="34" charset="-128"/>
              </a:rPr>
              <a:t>insert</a:t>
            </a:r>
            <a:r>
              <a:rPr lang="en-US" sz="2800" dirty="0">
                <a:ea typeface="ＭＳ Ｐゴシック" pitchFamily="34" charset="-128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ea typeface="ＭＳ Ｐゴシック" pitchFamily="34" charset="-128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ea typeface="ＭＳ Ｐゴシック" pitchFamily="34" charset="-128"/>
              </a:rPr>
              <a:t>hijacking: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take over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r>
              <a:rPr lang="en-US" altLang="ja-JP" sz="2800" dirty="0">
                <a:ea typeface="ＭＳ Ｐゴシック" pitchFamily="34" charset="-128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ea typeface="ＭＳ Ｐゴシック" pitchFamily="34" charset="-128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: </a:t>
            </a:r>
            <a:r>
              <a:rPr lang="en-US" sz="2800" dirty="0">
                <a:ea typeface="ＭＳ Ｐゴシック" pitchFamily="34" charset="-128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A4EBC-560D-F64B-A504-4BDFA96C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IP spoofing: </a:t>
            </a:r>
            <a:r>
              <a:rPr lang="en-US" sz="2400">
                <a:ea typeface="ＭＳ Ｐゴシック" pitchFamily="34" charset="-128"/>
              </a:rPr>
              <a:t>router can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know if data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really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comes from claimed source</a:t>
            </a:r>
          </a:p>
          <a:p>
            <a:r>
              <a:rPr lang="en-US" sz="2400">
                <a:ea typeface="ＭＳ Ｐゴシック" pitchFamily="34" charset="-128"/>
              </a:rPr>
              <a:t>if multiple app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s. need special treatment, each has own app. gateway</a:t>
            </a:r>
          </a:p>
          <a:p>
            <a:r>
              <a:rPr lang="en-US" sz="2400">
                <a:ea typeface="ＭＳ Ｐゴシック" pitchFamily="34" charset="-128"/>
              </a:rPr>
              <a:t>client software must know how to contact gateway.</a:t>
            </a:r>
          </a:p>
          <a:p>
            <a:pPr lvl="1"/>
            <a:r>
              <a:rPr lang="en-US">
                <a:ea typeface="ＭＳ Ｐゴシック" pitchFamily="34" charset="-128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filters often use all or nothing policy for UDP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tradeoff:  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degree of communication with outside world, level of security</a:t>
            </a:r>
          </a:p>
          <a:p>
            <a:r>
              <a:rPr lang="en-US" sz="2400">
                <a:ea typeface="ＭＳ Ｐゴシック" pitchFamily="34" charset="-128"/>
              </a:rPr>
              <a:t>many highly protected sites still suffer from attacks</a:t>
            </a:r>
            <a:endParaRPr lang="en-US" sz="200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903913"/>
            <a:ext cx="998538" cy="9541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Dr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NTNU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CSC605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634" y="936796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5415" y="1482725"/>
            <a:ext cx="7145460" cy="487045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packet filtering: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operates on TCP/IP headers only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ea typeface="ＭＳ Ｐゴシック" pitchFamily="34" charset="-128"/>
              </a:rPr>
              <a:t>deep packet inspection:</a:t>
            </a:r>
            <a:r>
              <a:rPr lang="en-US" dirty="0">
                <a:ea typeface="ＭＳ Ｐゴシック" pitchFamily="34" charset="-128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examine correlation</a:t>
            </a:r>
            <a:r>
              <a:rPr lang="en-US" dirty="0">
                <a:ea typeface="ＭＳ Ｐゴシック" pitchFamily="34" charset="-128"/>
              </a:rPr>
              <a:t> among multiple packets</a:t>
            </a:r>
          </a:p>
          <a:p>
            <a:pPr lvl="2"/>
            <a:r>
              <a:rPr lang="en-US" sz="2400" dirty="0">
                <a:latin typeface="Gill Sans MT" pitchFamily="34" charset="0"/>
                <a:ea typeface="ＭＳ Ｐゴシック" pitchFamily="34" charset="-128"/>
              </a:rPr>
              <a:t>port scanning</a:t>
            </a:r>
          </a:p>
          <a:p>
            <a:pPr lvl="2"/>
            <a:r>
              <a:rPr lang="en-US" sz="2400" dirty="0">
                <a:latin typeface="Gill Sans MT" pitchFamily="34" charset="0"/>
                <a:ea typeface="ＭＳ Ｐゴシック" pitchFamily="34" charset="-128"/>
              </a:rPr>
              <a:t>network mapping</a:t>
            </a:r>
          </a:p>
          <a:p>
            <a:pPr lvl="2"/>
            <a:r>
              <a:rPr lang="en-US" sz="2400" dirty="0" err="1">
                <a:latin typeface="Gill Sans MT" pitchFamily="34" charset="0"/>
                <a:ea typeface="ＭＳ Ｐゴシック" pitchFamily="34" charset="-128"/>
              </a:rPr>
              <a:t>DoS</a:t>
            </a:r>
            <a:r>
              <a:rPr lang="en-US" sz="2400" dirty="0">
                <a:latin typeface="Gill Sans MT" pitchFamily="34" charset="0"/>
                <a:ea typeface="ＭＳ Ｐゴシック" pitchFamily="34" charset="-128"/>
              </a:rPr>
              <a:t> attack</a:t>
            </a:r>
          </a:p>
        </p:txBody>
      </p:sp>
      <p:pic>
        <p:nvPicPr>
          <p:cNvPr id="7" name="Picture 6" descr="C:\Users\HP\AppData\Local\Temp\NTNU_LOGO_New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93769-3DC0-8746-B1B4-489D6314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4960938" y="5661025"/>
            <a:ext cx="1625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demilitarized 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IDS </a:t>
            </a:r>
          </a:p>
          <a:p>
            <a:pPr algn="ctr"/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477838" y="1335088"/>
            <a:ext cx="7772400" cy="11303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201988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internal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2" y="1287634"/>
            <a:ext cx="814863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basic techniques…...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cryptography (symmetric and public)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message integrity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end-point authentication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…. used in many different security scenarios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secure email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secure transport (SSL)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IP sec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802.11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operational security: firewalls and IDS</a:t>
            </a: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  <p:pic>
        <p:nvPicPr>
          <p:cNvPr id="7" name="Picture 6" descr="C:\Users\HP\AppData\Local\Temp\NTNU_LOGO_New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A5591-6D80-E543-9D62-D323F16D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3-</a:t>
            </a:r>
            <a:fld id="{1637DD06-6080-4C15-8719-B92CC9A10C22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End of Module 7</a:t>
            </a:r>
          </a:p>
        </p:txBody>
      </p:sp>
      <p:pic>
        <p:nvPicPr>
          <p:cNvPr id="9" name="Picture 8" descr="C:\Users\HP\AppData\Local\Temp\NTNU_LOGO_New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98538" cy="106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CDA9F-AFFA-3E4A-9EBC-17E0758D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8.1</a:t>
            </a:r>
            <a:r>
              <a:rPr lang="en-US">
                <a:ea typeface="ＭＳ Ｐゴシック" pitchFamily="34" charset="-128"/>
              </a:rPr>
              <a:t> What is network security?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00000"/>
                </a:solidFill>
                <a:ea typeface="ＭＳ Ｐゴシック" pitchFamily="34" charset="-128"/>
              </a:rPr>
              <a:t>8.2 Principles of cryptography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8.3</a:t>
            </a:r>
            <a:r>
              <a:rPr lang="en-US">
                <a:ea typeface="ＭＳ Ｐゴシック" pitchFamily="34" charset="-128"/>
              </a:rPr>
              <a:t> Message integrity, authentication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8.4 </a:t>
            </a:r>
            <a:r>
              <a:rPr lang="en-US">
                <a:ea typeface="ＭＳ Ｐゴシック" pitchFamily="34" charset="-128"/>
              </a:rPr>
              <a:t>Securing e-mail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8.5</a:t>
            </a:r>
            <a:r>
              <a:rPr lang="en-US">
                <a:ea typeface="ＭＳ Ｐゴシック" pitchFamily="34" charset="-128"/>
              </a:rPr>
              <a:t> Securing TCP connections: SSL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8.6</a:t>
            </a:r>
            <a:r>
              <a:rPr lang="en-US">
                <a:ea typeface="ＭＳ Ｐゴシック" pitchFamily="34" charset="-128"/>
              </a:rPr>
              <a:t> Network layer security: IPsec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8.7</a:t>
            </a:r>
            <a:r>
              <a:rPr lang="en-US">
                <a:ea typeface="ＭＳ Ｐゴシック" pitchFamily="34" charset="-128"/>
              </a:rPr>
              <a:t> Securing wireless LANs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8.8</a:t>
            </a:r>
            <a:r>
              <a:rPr lang="en-US">
                <a:ea typeface="ＭＳ Ｐゴシック" pitchFamily="34" charset="-128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6DC4C-EED7-DD43-A8A2-FD411DE8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336"/>
            <a:ext cx="998538" cy="7386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</a:rPr>
              <a:t>Prof.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 S.A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Adeshina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  <a:ea typeface="ＭＳ Ｐゴシック" pitchFamily="34" charset="-128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itchFamily="34" charset="0"/>
                <a:ea typeface="ＭＳ Ｐゴシック" pitchFamily="34" charset="-128"/>
              </a:rPr>
              <a:t>NILE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B1E301C16D96469FFFD388451C34E6" ma:contentTypeVersion="7" ma:contentTypeDescription="Create a new document." ma:contentTypeScope="" ma:versionID="b3860a23ae30047a3f873f6d490ab48d">
  <xsd:schema xmlns:xsd="http://www.w3.org/2001/XMLSchema" xmlns:xs="http://www.w3.org/2001/XMLSchema" xmlns:p="http://schemas.microsoft.com/office/2006/metadata/properties" xmlns:ns2="c5eea51a-f548-4c58-92ae-a69751f7e32b" targetNamespace="http://schemas.microsoft.com/office/2006/metadata/properties" ma:root="true" ma:fieldsID="d7b5a6ecde5f8c2eb45a7952559261b4" ns2:_="">
    <xsd:import namespace="c5eea51a-f548-4c58-92ae-a69751f7e3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ea51a-f548-4c58-92ae-a69751f7e3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B6DBBF-1F7C-4BB8-B1C2-5A44137B9C08}"/>
</file>

<file path=customXml/itemProps2.xml><?xml version="1.0" encoding="utf-8"?>
<ds:datastoreItem xmlns:ds="http://schemas.openxmlformats.org/officeDocument/2006/customXml" ds:itemID="{CC926722-B360-414C-9416-D9E685F5D690}"/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5619</Words>
  <Application>Microsoft Macintosh PowerPoint</Application>
  <PresentationFormat>On-screen Show (4:3)</PresentationFormat>
  <Paragraphs>1355</Paragraphs>
  <Slides>84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 Unicode MS</vt:lpstr>
      <vt:lpstr>ＭＳ Ｐゴシック</vt:lpstr>
      <vt:lpstr>SimSun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Wingdings 2</vt:lpstr>
      <vt:lpstr>ZapfDingbats</vt:lpstr>
      <vt:lpstr>Default Design</vt:lpstr>
      <vt:lpstr>Clip</vt:lpstr>
      <vt:lpstr>Computer Networking &amp; Comm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A more sophisticated encryption approach</vt:lpstr>
      <vt:lpstr>Block Ciphers</vt:lpstr>
      <vt:lpstr>Block Ciphers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  <vt:lpstr>End of Module 7</vt:lpstr>
    </vt:vector>
  </TitlesOfParts>
  <Company>Polytechnic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Keith W. Ross</dc:creator>
  <cp:lastModifiedBy>Steve Adeshina, Nile</cp:lastModifiedBy>
  <cp:revision>346</cp:revision>
  <cp:lastPrinted>2011-11-30T14:38:01Z</cp:lastPrinted>
  <dcterms:created xsi:type="dcterms:W3CDTF">1999-10-08T19:08:27Z</dcterms:created>
  <dcterms:modified xsi:type="dcterms:W3CDTF">2022-09-29T14:40:12Z</dcterms:modified>
</cp:coreProperties>
</file>