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58" r:id="rId7"/>
    <p:sldId id="259" r:id="rId8"/>
    <p:sldId id="260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F633-76BB-08B1-DD51-22C96A0F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0A6EE-E6B6-BB4A-B2C7-0999BFB2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51F7-F8F7-A8F3-2E2F-8BAD54D8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9BD-619A-97CD-EFE1-76F13109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CB37-4DDB-B181-FE94-E44E8DF1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81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DA94-07B2-A47E-75BD-2D874DD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21B38-F2F9-CE46-8C8B-9AD5561A8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6F19-076D-2370-7FFD-383DF6CC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FE02-829E-58F8-0E51-63DF396F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D7DC-7013-2521-4CF1-46A7931B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7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7903D-4B66-231D-2358-ACF9D1C95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48B5B-4A11-BC14-97E5-4635F9AE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8C4E-1D84-E217-B4F5-4A08C719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008B-4708-FC8A-D324-EE08AE27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B301-79AE-FA85-1E03-B7AC62CA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04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972A-22AB-92EF-B31A-14FF7AB4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6216-D516-20D4-4CDB-FBF8B94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FCE2-E95F-B910-5A78-A6179A15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5700-78D0-DE05-362B-5EBC3EAD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AF10-CC65-1307-07C7-323ADE4E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8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079-F45D-C438-6173-7F063324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A760-B560-FC3C-55B6-1FA6FF84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525B-9996-9356-668D-D8E349BD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C62E-55C2-25B1-517A-83D9652F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A777-A771-1EB6-D1AE-5D7B8537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896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7DC3-E89E-0034-FCF0-57EC095E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BC0C-B05C-5B63-EAA3-BAA3F9DE9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D8B5-E012-7A11-3F44-C01787ECB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11A5-9812-AAE7-38D6-70FBF584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66F11-C0AB-7D0D-CA6E-4947249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5430-082D-F82E-B75C-5580412A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41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64B-7A7F-4878-D5C7-1187240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106EE-DB76-5F3A-AF87-A1EAA4D8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CD74-7B80-59AD-4E4B-6CC8431A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64E84-098E-57A9-4555-F284B545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83356-7BA0-7AC9-CB3D-798AF94AE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ADBFF-C378-A6EE-DDA5-B885C576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9321E-6A3E-B02A-B1C8-A0483EBF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563D2-315E-34CF-01D6-AFB12D83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78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59FE-1B7A-A9B6-DEC0-00DCB998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7E7F6-51E9-640C-3C56-4EDCD687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C0DE-6AA7-D1BA-CA19-FB15CA75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CDED0-76A0-1F30-8CFC-2A4EF66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71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E026B-8A39-58EE-1786-5FC0159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1A33-E8A6-816C-6B5E-D7C50BFA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7E4B2-46B1-A793-622B-7ADB4BF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3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5D15-BF2A-6BA6-A3F4-6265520A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DE37-3339-7B8B-24B0-01A2CBAC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4D2E-8435-B49A-1EB4-CB0F444B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426B-C2C3-A416-7551-570F35D1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9730-9145-B7BA-16EC-8B360B9E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808AB-34FB-1A4F-D1E3-2F26C45C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34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18E0-A521-628A-5472-589A7EC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EB3C6-7568-CF71-33B8-DBE7FF802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F36E-873B-4E69-3688-B35C511AF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381D8-04FD-ED62-F505-20C3621E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272D-307C-6CB1-CEFD-9F4615B1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DABCA-0E1A-196E-9FCB-57B79BB3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75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C4117-4BF1-4DC4-1DB5-DE4059E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FD08-EBD5-7BD9-BB70-DEAEA852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543B-0B5F-3A59-6BB8-65AEF10D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88DC-8E4E-40F3-AB8C-AA25E87D3F1E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4B49-81E3-BE46-8283-87CC5D758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3F53-4898-4F0D-492D-C5767536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E525-BA7E-49C9-9C23-F46B17FEAF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49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66A4F-D9CC-6A60-3D44-06064C53B43F}"/>
              </a:ext>
            </a:extLst>
          </p:cNvPr>
          <p:cNvSpPr txBox="1"/>
          <p:nvPr/>
        </p:nvSpPr>
        <p:spPr>
          <a:xfrm>
            <a:off x="733425" y="1996183"/>
            <a:ext cx="5743880" cy="1970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Performance Analysis of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Machine Leaning Approaches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in Stroke Prediction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ABF68-651D-7CD3-7636-CB920C847B98}"/>
              </a:ext>
            </a:extLst>
          </p:cNvPr>
          <p:cNvSpPr txBox="1"/>
          <p:nvPr/>
        </p:nvSpPr>
        <p:spPr>
          <a:xfrm>
            <a:off x="733425" y="3966466"/>
            <a:ext cx="10983093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Tegar Ridwansyah</a:t>
            </a:r>
          </a:p>
        </p:txBody>
      </p:sp>
    </p:spTree>
    <p:extLst>
      <p:ext uri="{BB962C8B-B14F-4D97-AF65-F5344CB8AC3E}">
        <p14:creationId xmlns:p14="http://schemas.microsoft.com/office/powerpoint/2010/main" val="127268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93E17-3659-8782-7CB5-D8F056CF60BF}"/>
              </a:ext>
            </a:extLst>
          </p:cNvPr>
          <p:cNvSpPr txBox="1"/>
          <p:nvPr/>
        </p:nvSpPr>
        <p:spPr>
          <a:xfrm>
            <a:off x="505100" y="698618"/>
            <a:ext cx="2452916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Correlation Results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3EA5F-97F1-CF97-D569-E6C78085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1" y="1283500"/>
            <a:ext cx="7791854" cy="391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A6AC7-A1B7-5431-6184-846910F477DB}"/>
              </a:ext>
            </a:extLst>
          </p:cNvPr>
          <p:cNvSpPr txBox="1"/>
          <p:nvPr/>
        </p:nvSpPr>
        <p:spPr>
          <a:xfrm>
            <a:off x="604453" y="5304917"/>
            <a:ext cx="1098309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Among the metrics gender, age, hypertension, heart disease, ever married, residence type, avg glucose level,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bmi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and smoking status have respectably high effect on stroke. The least effect factor is work type.</a:t>
            </a:r>
          </a:p>
        </p:txBody>
      </p:sp>
    </p:spTree>
    <p:extLst>
      <p:ext uri="{BB962C8B-B14F-4D97-AF65-F5344CB8AC3E}">
        <p14:creationId xmlns:p14="http://schemas.microsoft.com/office/powerpoint/2010/main" val="256900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93E17-3659-8782-7CB5-D8F056CF60BF}"/>
              </a:ext>
            </a:extLst>
          </p:cNvPr>
          <p:cNvSpPr txBox="1"/>
          <p:nvPr/>
        </p:nvSpPr>
        <p:spPr>
          <a:xfrm>
            <a:off x="181250" y="118110"/>
            <a:ext cx="2808782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Performance Analysis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6F5BC9-1DBE-E106-05FB-1DBA85A9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28524"/>
              </p:ext>
            </p:extLst>
          </p:nvPr>
        </p:nvGraphicFramePr>
        <p:xfrm>
          <a:off x="271078" y="809625"/>
          <a:ext cx="7520260" cy="5605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065">
                  <a:extLst>
                    <a:ext uri="{9D8B030D-6E8A-4147-A177-3AD203B41FA5}">
                      <a16:colId xmlns:a16="http://schemas.microsoft.com/office/drawing/2014/main" val="2190530388"/>
                    </a:ext>
                  </a:extLst>
                </a:gridCol>
                <a:gridCol w="1880065">
                  <a:extLst>
                    <a:ext uri="{9D8B030D-6E8A-4147-A177-3AD203B41FA5}">
                      <a16:colId xmlns:a16="http://schemas.microsoft.com/office/drawing/2014/main" val="2058376594"/>
                    </a:ext>
                  </a:extLst>
                </a:gridCol>
                <a:gridCol w="1880065">
                  <a:extLst>
                    <a:ext uri="{9D8B030D-6E8A-4147-A177-3AD203B41FA5}">
                      <a16:colId xmlns:a16="http://schemas.microsoft.com/office/drawing/2014/main" val="2885738788"/>
                    </a:ext>
                  </a:extLst>
                </a:gridCol>
                <a:gridCol w="1880065">
                  <a:extLst>
                    <a:ext uri="{9D8B030D-6E8A-4147-A177-3AD203B41FA5}">
                      <a16:colId xmlns:a16="http://schemas.microsoft.com/office/drawing/2014/main" val="4228698879"/>
                    </a:ext>
                  </a:extLst>
                </a:gridCol>
              </a:tblGrid>
              <a:tr h="254773">
                <a:tc rowSpan="2"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Classifier Name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Predicted 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07653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Actual 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05814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Logistic Regression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644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73805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311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661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99939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Stochastic Gradient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349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624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2644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912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891153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936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221055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972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553387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719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254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818688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96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876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043475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Gaussian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725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248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420848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194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778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275181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Multilayer Perceptron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734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239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683030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139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833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418125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Kneighbors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849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643853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972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186943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767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206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71367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78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894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758709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ID" sz="105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eXtreme</a:t>
                      </a:r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Gradient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933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79736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972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850486"/>
                  </a:ext>
                </a:extLst>
              </a:tr>
              <a:tr h="254773">
                <a:tc rowSpan="2">
                  <a:txBody>
                    <a:bodyPr/>
                    <a:lstStyle/>
                    <a:p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Weighted Voting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Stroke (0)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946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22995"/>
                  </a:ext>
                </a:extLst>
              </a:tr>
              <a:tr h="254773">
                <a:tc vMerge="1">
                  <a:txBody>
                    <a:bodyPr/>
                    <a:lstStyle/>
                    <a:p>
                      <a:endParaRPr lang="en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Stroke (1)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972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800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69C44-0418-52B5-BB5D-38A777608415}"/>
              </a:ext>
            </a:extLst>
          </p:cNvPr>
          <p:cNvSpPr txBox="1"/>
          <p:nvPr/>
        </p:nvSpPr>
        <p:spPr>
          <a:xfrm>
            <a:off x="3679990" y="52310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Table 1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4134B-7085-624F-AB6C-C87D3611FDA1}"/>
              </a:ext>
            </a:extLst>
          </p:cNvPr>
          <p:cNvSpPr txBox="1"/>
          <p:nvPr/>
        </p:nvSpPr>
        <p:spPr>
          <a:xfrm>
            <a:off x="8044247" y="2564918"/>
            <a:ext cx="3876675" cy="172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Table 1 represents confusion matrices of the stroke prediction using nine different classifiers, namely: LR, SGD, DTC, AdaBoost, Gaussian, MLP,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KNeighbors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GBC, XGB and weighted voting classifier for measuring the performance of stroke prediction.</a:t>
            </a:r>
          </a:p>
        </p:txBody>
      </p:sp>
    </p:spTree>
    <p:extLst>
      <p:ext uri="{BB962C8B-B14F-4D97-AF65-F5344CB8AC3E}">
        <p14:creationId xmlns:p14="http://schemas.microsoft.com/office/powerpoint/2010/main" val="115120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93E17-3659-8782-7CB5-D8F056CF60BF}"/>
              </a:ext>
            </a:extLst>
          </p:cNvPr>
          <p:cNvSpPr txBox="1"/>
          <p:nvPr/>
        </p:nvSpPr>
        <p:spPr>
          <a:xfrm>
            <a:off x="181250" y="232410"/>
            <a:ext cx="2808782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Performance Analysis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69C44-0418-52B5-BB5D-38A777608415}"/>
              </a:ext>
            </a:extLst>
          </p:cNvPr>
          <p:cNvSpPr txBox="1"/>
          <p:nvPr/>
        </p:nvSpPr>
        <p:spPr>
          <a:xfrm>
            <a:off x="3507577" y="767675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Table 2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4134B-7085-624F-AB6C-C87D3611FDA1}"/>
              </a:ext>
            </a:extLst>
          </p:cNvPr>
          <p:cNvSpPr txBox="1"/>
          <p:nvPr/>
        </p:nvSpPr>
        <p:spPr>
          <a:xfrm>
            <a:off x="7653722" y="2091695"/>
            <a:ext cx="3876675" cy="228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In Table 2, after applying nine classifiers, this experiment use a </a:t>
            </a: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weighted voting classifier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to evaluate the results and measure the accuracy value and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auc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value, which is </a:t>
            </a: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99%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for other classifiers, 98% for DT and XGB classifiers, and 94% for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Kneighbors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classifier. This experiment achieve the lowest accuracy from the SGD classifier, 65%.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497EAC-AE7B-EEF3-3D05-462752DB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36808"/>
              </p:ext>
            </p:extLst>
          </p:nvPr>
        </p:nvGraphicFramePr>
        <p:xfrm>
          <a:off x="271078" y="1044674"/>
          <a:ext cx="7213906" cy="4376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596319792"/>
                    </a:ext>
                  </a:extLst>
                </a:gridCol>
                <a:gridCol w="1273569">
                  <a:extLst>
                    <a:ext uri="{9D8B030D-6E8A-4147-A177-3AD203B41FA5}">
                      <a16:colId xmlns:a16="http://schemas.microsoft.com/office/drawing/2014/main" val="2042100514"/>
                    </a:ext>
                  </a:extLst>
                </a:gridCol>
                <a:gridCol w="1273569">
                  <a:extLst>
                    <a:ext uri="{9D8B030D-6E8A-4147-A177-3AD203B41FA5}">
                      <a16:colId xmlns:a16="http://schemas.microsoft.com/office/drawing/2014/main" val="2997539405"/>
                    </a:ext>
                  </a:extLst>
                </a:gridCol>
                <a:gridCol w="1273569">
                  <a:extLst>
                    <a:ext uri="{9D8B030D-6E8A-4147-A177-3AD203B41FA5}">
                      <a16:colId xmlns:a16="http://schemas.microsoft.com/office/drawing/2014/main" val="764713410"/>
                    </a:ext>
                  </a:extLst>
                </a:gridCol>
                <a:gridCol w="1273569">
                  <a:extLst>
                    <a:ext uri="{9D8B030D-6E8A-4147-A177-3AD203B41FA5}">
                      <a16:colId xmlns:a16="http://schemas.microsoft.com/office/drawing/2014/main" val="1036592248"/>
                    </a:ext>
                  </a:extLst>
                </a:gridCol>
              </a:tblGrid>
              <a:tr h="397837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Classifier Name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FP Rate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FN Rate</a:t>
                      </a:r>
                      <a:endParaRPr lang="en-ID" sz="105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310844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Logistic Regression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67%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0,67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33,23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32,57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394227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Stochastic Gradient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65%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0,65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40,63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14,67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401093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98%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0,98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3,67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758152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82%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0,82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22,48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11,78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039492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Gaussian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77%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0,77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24,17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21,11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52111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Multilayer Perceptron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81%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0,81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22,29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15,92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320896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ID" sz="105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Kneighbors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94%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0,94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11,31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223125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85%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0,85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18,73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9,23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50680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ID" sz="105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eXtreme</a:t>
                      </a:r>
                      <a:r>
                        <a:rPr lang="en-ID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Gradient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98%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0,98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3,95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44920"/>
                  </a:ext>
                </a:extLst>
              </a:tr>
              <a:tr h="39783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Weighted Voting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99%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0,99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2,70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D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16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F7D073-F89C-F17F-DD71-68669B25FD64}"/>
              </a:ext>
            </a:extLst>
          </p:cNvPr>
          <p:cNvSpPr txBox="1"/>
          <p:nvPr/>
        </p:nvSpPr>
        <p:spPr>
          <a:xfrm>
            <a:off x="271078" y="5651411"/>
            <a:ext cx="1098309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A greater FN rate shows that the model generates false alarms. In terms of false positive and false negative rates, </a:t>
            </a:r>
            <a:r>
              <a:rPr lang="en-US" sz="1200" b="1" i="1" dirty="0">
                <a:latin typeface="Poppins" panose="00000500000000000000" pitchFamily="2" charset="0"/>
                <a:cs typeface="Poppins" panose="00000500000000000000" pitchFamily="2" charset="0"/>
              </a:rPr>
              <a:t>weighted voting classifier is the best predictor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among the techniques tested.</a:t>
            </a:r>
          </a:p>
        </p:txBody>
      </p:sp>
    </p:spTree>
    <p:extLst>
      <p:ext uri="{BB962C8B-B14F-4D97-AF65-F5344CB8AC3E}">
        <p14:creationId xmlns:p14="http://schemas.microsoft.com/office/powerpoint/2010/main" val="316159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66A4F-D9CC-6A60-3D44-06064C53B43F}"/>
              </a:ext>
            </a:extLst>
          </p:cNvPr>
          <p:cNvSpPr txBox="1"/>
          <p:nvPr/>
        </p:nvSpPr>
        <p:spPr>
          <a:xfrm>
            <a:off x="4115338" y="2922964"/>
            <a:ext cx="3961342" cy="101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lang="en-ID" sz="4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7CDF0-3DBA-B89A-A9EC-81736BBB5B37}"/>
              </a:ext>
            </a:extLst>
          </p:cNvPr>
          <p:cNvSpPr txBox="1"/>
          <p:nvPr/>
        </p:nvSpPr>
        <p:spPr>
          <a:xfrm>
            <a:off x="604453" y="1688011"/>
            <a:ext cx="10983093" cy="348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Nine classifiers were utilized to determine the performance of a person's stroke occurrence. To predict stroke, the suggested </a:t>
            </a:r>
            <a:r>
              <a:rPr lang="en-US" sz="1400" b="1" i="1" dirty="0">
                <a:latin typeface="Poppins" panose="00000500000000000000" pitchFamily="2" charset="0"/>
                <a:cs typeface="Poppins" panose="00000500000000000000" pitchFamily="2" charset="0"/>
              </a:rPr>
              <a:t>weighted voting classifier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used features such as gender, age, hypertension, heart disease, ever married, residence type, avg glucose level,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bmi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, and smoking status. Weighted voting outperformed other machine learning methods with an accuracy rate of approximately 99%. 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As a result, </a:t>
            </a:r>
            <a:r>
              <a:rPr lang="en-US" sz="1400" b="1" i="1" dirty="0">
                <a:latin typeface="Poppins" panose="00000500000000000000" pitchFamily="2" charset="0"/>
                <a:cs typeface="Poppins" panose="00000500000000000000" pitchFamily="2" charset="0"/>
              </a:rPr>
              <a:t>weighted voting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can be used to forecast a stroke. This experiment investigated the link between these disorders and the risk of a stroke happening in a human. So, if we can manage this condition at an early stage, we will be able to limit the number of strokes in our lives. </a:t>
            </a:r>
          </a:p>
        </p:txBody>
      </p:sp>
    </p:spTree>
    <p:extLst>
      <p:ext uri="{BB962C8B-B14F-4D97-AF65-F5344CB8AC3E}">
        <p14:creationId xmlns:p14="http://schemas.microsoft.com/office/powerpoint/2010/main" val="341276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66A4F-D9CC-6A60-3D44-06064C53B43F}"/>
              </a:ext>
            </a:extLst>
          </p:cNvPr>
          <p:cNvSpPr txBox="1"/>
          <p:nvPr/>
        </p:nvSpPr>
        <p:spPr>
          <a:xfrm>
            <a:off x="4344569" y="2180014"/>
            <a:ext cx="3502883" cy="101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D" sz="4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31122-319B-3157-520A-03BE62248B0C}"/>
              </a:ext>
            </a:extLst>
          </p:cNvPr>
          <p:cNvSpPr txBox="1"/>
          <p:nvPr/>
        </p:nvSpPr>
        <p:spPr>
          <a:xfrm>
            <a:off x="604453" y="5211386"/>
            <a:ext cx="10983093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Reference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Emon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M. U., Keya, M. S.,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Meghla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T. I., Rahman, M. M., Mamun, M. S. A., &amp; Kaiser, M. S. (2020). </a:t>
            </a: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Performance Analysis of Machine Learning Approaches in Stroke Prediction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. 2020 4th International Conference on Electronics, Communication and Aerospace Technology (ICECA). doi:10.1109/iceca49313.2020.9297525 </a:t>
            </a:r>
          </a:p>
        </p:txBody>
      </p:sp>
    </p:spTree>
    <p:extLst>
      <p:ext uri="{BB962C8B-B14F-4D97-AF65-F5344CB8AC3E}">
        <p14:creationId xmlns:p14="http://schemas.microsoft.com/office/powerpoint/2010/main" val="247715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66A4F-D9CC-6A60-3D44-06064C53B43F}"/>
              </a:ext>
            </a:extLst>
          </p:cNvPr>
          <p:cNvSpPr txBox="1"/>
          <p:nvPr/>
        </p:nvSpPr>
        <p:spPr>
          <a:xfrm>
            <a:off x="3831598" y="2922964"/>
            <a:ext cx="4528804" cy="101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lang="en-ID" sz="4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0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8CE88-86CC-C8DE-53EC-FD061070703B}"/>
              </a:ext>
            </a:extLst>
          </p:cNvPr>
          <p:cNvSpPr txBox="1"/>
          <p:nvPr/>
        </p:nvSpPr>
        <p:spPr>
          <a:xfrm>
            <a:off x="604454" y="2929858"/>
            <a:ext cx="10983093" cy="88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>
                <a:latin typeface="Poppins" panose="00000500000000000000" pitchFamily="2" charset="0"/>
                <a:cs typeface="Poppins" panose="00000500000000000000" pitchFamily="2" charset="0"/>
              </a:rPr>
              <a:t>Every year fifteen million people are suffering from stroke in worldwide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Poppins" panose="00000500000000000000" pitchFamily="2" charset="0"/>
                <a:cs typeface="Poppins" panose="00000500000000000000" pitchFamily="2" charset="0"/>
              </a:rPr>
              <a:t>and affected individuals are passing away every 4-5 minutes</a:t>
            </a:r>
            <a:endParaRPr lang="en-ID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98358-29BE-D94D-48DC-18F780D0A867}"/>
              </a:ext>
            </a:extLst>
          </p:cNvPr>
          <p:cNvSpPr txBox="1"/>
          <p:nvPr/>
        </p:nvSpPr>
        <p:spPr>
          <a:xfrm>
            <a:off x="604454" y="3996658"/>
            <a:ext cx="10983093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World Health Organization (WHO)</a:t>
            </a:r>
          </a:p>
        </p:txBody>
      </p:sp>
      <p:pic>
        <p:nvPicPr>
          <p:cNvPr id="8" name="Picture 7" descr="A logo of a medical organization&#10;&#10;Description automatically generated">
            <a:extLst>
              <a:ext uri="{FF2B5EF4-FFF2-40B4-BE49-F238E27FC236}">
                <a16:creationId xmlns:a16="http://schemas.microsoft.com/office/drawing/2014/main" id="{7A37B711-1EC9-FAC8-7CD4-240B73CE6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43" y="1381433"/>
            <a:ext cx="1365713" cy="13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9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D95F1-B510-73C7-096F-0B1C1DAAFEC4}"/>
              </a:ext>
            </a:extLst>
          </p:cNvPr>
          <p:cNvSpPr txBox="1"/>
          <p:nvPr/>
        </p:nvSpPr>
        <p:spPr>
          <a:xfrm>
            <a:off x="604454" y="1629667"/>
            <a:ext cx="10983093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A stroke is a medical emergency that requires rapid treatment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662FE-8F36-AE1D-3CB3-D4EEF81905A0}"/>
              </a:ext>
            </a:extLst>
          </p:cNvPr>
          <p:cNvSpPr txBox="1"/>
          <p:nvPr/>
        </p:nvSpPr>
        <p:spPr>
          <a:xfrm>
            <a:off x="604453" y="2286892"/>
            <a:ext cx="10983093" cy="103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Problem: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Early detection and adequate therapy are necessary to limit future damage to the affected area of the brain as well as other complications in the body.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F8489-7A9F-F3B1-D06F-45B2C929FD85}"/>
              </a:ext>
            </a:extLst>
          </p:cNvPr>
          <p:cNvSpPr txBox="1"/>
          <p:nvPr/>
        </p:nvSpPr>
        <p:spPr>
          <a:xfrm>
            <a:off x="604453" y="3548641"/>
            <a:ext cx="10983093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Solution: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Finding a machine learning model that is able to make early predictions of stroke symptoms that appear.</a:t>
            </a:r>
          </a:p>
        </p:txBody>
      </p:sp>
    </p:spTree>
    <p:extLst>
      <p:ext uri="{BB962C8B-B14F-4D97-AF65-F5344CB8AC3E}">
        <p14:creationId xmlns:p14="http://schemas.microsoft.com/office/powerpoint/2010/main" val="72263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66A4F-D9CC-6A60-3D44-06064C53B43F}"/>
              </a:ext>
            </a:extLst>
          </p:cNvPr>
          <p:cNvSpPr txBox="1"/>
          <p:nvPr/>
        </p:nvSpPr>
        <p:spPr>
          <a:xfrm>
            <a:off x="2275087" y="2922964"/>
            <a:ext cx="7641836" cy="101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RESEARCH METHODOLOGY</a:t>
            </a:r>
            <a:endParaRPr lang="en-ID" sz="4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43695-C154-2DA3-73DF-667678D16B89}"/>
              </a:ext>
            </a:extLst>
          </p:cNvPr>
          <p:cNvSpPr txBox="1"/>
          <p:nvPr/>
        </p:nvSpPr>
        <p:spPr>
          <a:xfrm>
            <a:off x="604454" y="733425"/>
            <a:ext cx="10983093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Dataset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Stroke Prediction Dataset (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3C17E-3440-E589-B36D-9E2AA44EC3F7}"/>
              </a:ext>
            </a:extLst>
          </p:cNvPr>
          <p:cNvSpPr txBox="1"/>
          <p:nvPr/>
        </p:nvSpPr>
        <p:spPr>
          <a:xfrm>
            <a:off x="604454" y="1297519"/>
            <a:ext cx="10983093" cy="426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The data contains 5110 observations with 12 attributes.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Id			: unique identifier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Gender 		: Male, Female, and Other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Age 			: age of patient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Hypertension		: 0 (doesn’t have any) and 1 (has)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Heart_disease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		: 0 (doesn’t have any) and 1 (has)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Ever_married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		: No and Yes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Work_type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		: Children,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Govt_jov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Never_worked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, Private, and Self-employed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Residence_type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		: Rural and Urban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Avg_glucose_level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	: average glucose level in blood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Bmi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			: body mass index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Smoking_status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		: formerly smoked, never smoked, smokes, and unknown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Stroke 		: 0 (doesn’t have any) and 1 (has)</a:t>
            </a:r>
          </a:p>
        </p:txBody>
      </p:sp>
    </p:spTree>
    <p:extLst>
      <p:ext uri="{BB962C8B-B14F-4D97-AF65-F5344CB8AC3E}">
        <p14:creationId xmlns:p14="http://schemas.microsoft.com/office/powerpoint/2010/main" val="22579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7CDF0-3DBA-B89A-A9EC-81736BBB5B37}"/>
              </a:ext>
            </a:extLst>
          </p:cNvPr>
          <p:cNvSpPr txBox="1"/>
          <p:nvPr/>
        </p:nvSpPr>
        <p:spPr>
          <a:xfrm>
            <a:off x="604453" y="723392"/>
            <a:ext cx="10983093" cy="485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In this experiment, we will use nine machine learning classifiers which we used to build stroke predictors.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Logistic Regression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Stochastic Gradient Descent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Decision Tree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AdaBoost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Gaussian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Multilayer Perceptron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KNeighbors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Gradient Boosting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1600" dirty="0" err="1">
                <a:latin typeface="Poppins" panose="00000500000000000000" pitchFamily="2" charset="0"/>
                <a:cs typeface="Poppins" panose="00000500000000000000" pitchFamily="2" charset="0"/>
              </a:rPr>
              <a:t>eXtreme</a:t>
            </a:r>
            <a:r>
              <a:rPr lang="en-ID" sz="1600" dirty="0">
                <a:latin typeface="Poppins" panose="00000500000000000000" pitchFamily="2" charset="0"/>
                <a:cs typeface="Poppins" panose="00000500000000000000" pitchFamily="2" charset="0"/>
              </a:rPr>
              <a:t> Gradient Boost</a:t>
            </a:r>
          </a:p>
          <a:p>
            <a:pPr>
              <a:lnSpc>
                <a:spcPct val="150000"/>
              </a:lnSpc>
            </a:pP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The reason for selecting these classifiers is that they are well-known classifiers for generating vulnerability predictors and have been utilized in numerous similar research studies.</a:t>
            </a:r>
          </a:p>
        </p:txBody>
      </p:sp>
    </p:spTree>
    <p:extLst>
      <p:ext uri="{BB962C8B-B14F-4D97-AF65-F5344CB8AC3E}">
        <p14:creationId xmlns:p14="http://schemas.microsoft.com/office/powerpoint/2010/main" val="238086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BF8673-4339-1243-0C42-C059D73DAFD0}"/>
              </a:ext>
            </a:extLst>
          </p:cNvPr>
          <p:cNvSpPr/>
          <p:nvPr/>
        </p:nvSpPr>
        <p:spPr>
          <a:xfrm>
            <a:off x="1134663" y="3869533"/>
            <a:ext cx="3400428" cy="1419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Take nine algorithms as a base algorithm to train and test proposed approach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A70E7-38CD-D0ED-668B-6B79FBD8F22D}"/>
              </a:ext>
            </a:extLst>
          </p:cNvPr>
          <p:cNvSpPr/>
          <p:nvPr/>
        </p:nvSpPr>
        <p:spPr>
          <a:xfrm>
            <a:off x="5085156" y="3869533"/>
            <a:ext cx="2728915" cy="1419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Implement weighted voting classifier to improve accuracy of all the classifiers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2C24C-4D31-2F45-11BE-D664CF64938B}"/>
              </a:ext>
            </a:extLst>
          </p:cNvPr>
          <p:cNvSpPr/>
          <p:nvPr/>
        </p:nvSpPr>
        <p:spPr>
          <a:xfrm>
            <a:off x="8328422" y="3869533"/>
            <a:ext cx="2728915" cy="1419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Confusion matrix is measured to find out the value of accuracy,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auc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FP rate, and FN rate.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61916-2B13-4DBA-D4AC-4BE23B40C39E}"/>
              </a:ext>
            </a:extLst>
          </p:cNvPr>
          <p:cNvSpPr/>
          <p:nvPr/>
        </p:nvSpPr>
        <p:spPr>
          <a:xfrm>
            <a:off x="1134663" y="1602584"/>
            <a:ext cx="1419225" cy="1419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Data from Kaggle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089E5-381F-9571-662C-E1BF02B36771}"/>
              </a:ext>
            </a:extLst>
          </p:cNvPr>
          <p:cNvSpPr/>
          <p:nvPr/>
        </p:nvSpPr>
        <p:spPr>
          <a:xfrm>
            <a:off x="2915836" y="1602583"/>
            <a:ext cx="3171825" cy="1419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Check missing value and duplicate.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Missing value filled up by median.</a:t>
            </a:r>
          </a:p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Labeling for categorical column and normalize for numerical column.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633D1-E3B9-4806-2219-CA7E0F24F0A3}"/>
              </a:ext>
            </a:extLst>
          </p:cNvPr>
          <p:cNvSpPr/>
          <p:nvPr/>
        </p:nvSpPr>
        <p:spPr>
          <a:xfrm>
            <a:off x="6476997" y="1602583"/>
            <a:ext cx="2095502" cy="1419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Oversampling technique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C854A-DBD7-F3D3-E9D5-089D24FB77A7}"/>
              </a:ext>
            </a:extLst>
          </p:cNvPr>
          <p:cNvSpPr/>
          <p:nvPr/>
        </p:nvSpPr>
        <p:spPr>
          <a:xfrm>
            <a:off x="8961835" y="1602582"/>
            <a:ext cx="2095502" cy="1419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Split data for training and testing</a:t>
            </a:r>
            <a:endParaRPr lang="en-ID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FCFB9-8540-9861-9F96-CA1A734C60E8}"/>
              </a:ext>
            </a:extLst>
          </p:cNvPr>
          <p:cNvSpPr/>
          <p:nvPr/>
        </p:nvSpPr>
        <p:spPr>
          <a:xfrm>
            <a:off x="1189431" y="1454945"/>
            <a:ext cx="1309687" cy="295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1. Input Data</a:t>
            </a:r>
            <a:endParaRPr lang="en-ID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874B8-F7BF-D3BB-D5C6-AFCBF68E0934}"/>
              </a:ext>
            </a:extLst>
          </p:cNvPr>
          <p:cNvSpPr/>
          <p:nvPr/>
        </p:nvSpPr>
        <p:spPr>
          <a:xfrm>
            <a:off x="3548056" y="1454942"/>
            <a:ext cx="1907383" cy="295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2. Data Preprocessing</a:t>
            </a:r>
            <a:endParaRPr lang="en-ID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84E38-36D0-F9D3-4CD6-2F5E36815A4E}"/>
              </a:ext>
            </a:extLst>
          </p:cNvPr>
          <p:cNvSpPr/>
          <p:nvPr/>
        </p:nvSpPr>
        <p:spPr>
          <a:xfrm>
            <a:off x="6571057" y="1454943"/>
            <a:ext cx="1907383" cy="295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3. Imbalance Dataset</a:t>
            </a:r>
            <a:endParaRPr lang="en-ID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55A9A-4D8E-D201-0280-7556E435624C}"/>
              </a:ext>
            </a:extLst>
          </p:cNvPr>
          <p:cNvSpPr/>
          <p:nvPr/>
        </p:nvSpPr>
        <p:spPr>
          <a:xfrm>
            <a:off x="9055894" y="1454942"/>
            <a:ext cx="1907383" cy="295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4. Split Data</a:t>
            </a:r>
            <a:endParaRPr lang="en-ID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6FFB4B-5DA0-EFD1-B08F-CAD9295CDF14}"/>
              </a:ext>
            </a:extLst>
          </p:cNvPr>
          <p:cNvSpPr/>
          <p:nvPr/>
        </p:nvSpPr>
        <p:spPr>
          <a:xfrm>
            <a:off x="1881186" y="3721893"/>
            <a:ext cx="1907383" cy="295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5. Base Algorithms</a:t>
            </a:r>
            <a:endParaRPr lang="en-ID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5D4B9-B1AB-848C-38A1-1B807185943B}"/>
              </a:ext>
            </a:extLst>
          </p:cNvPr>
          <p:cNvSpPr/>
          <p:nvPr/>
        </p:nvSpPr>
        <p:spPr>
          <a:xfrm>
            <a:off x="5495921" y="3717124"/>
            <a:ext cx="1907383" cy="295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6. Weighted Voting</a:t>
            </a:r>
            <a:endParaRPr lang="en-ID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1CE08-0C6F-B935-B32C-DBF9E56F2FA8}"/>
              </a:ext>
            </a:extLst>
          </p:cNvPr>
          <p:cNvSpPr/>
          <p:nvPr/>
        </p:nvSpPr>
        <p:spPr>
          <a:xfrm>
            <a:off x="8739187" y="3721893"/>
            <a:ext cx="1907383" cy="295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7. Model Optimization</a:t>
            </a:r>
            <a:endParaRPr lang="en-ID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9E9A6-CC05-DE80-8FFC-593D5EB8FDB1}"/>
              </a:ext>
            </a:extLst>
          </p:cNvPr>
          <p:cNvSpPr txBox="1"/>
          <p:nvPr/>
        </p:nvSpPr>
        <p:spPr>
          <a:xfrm>
            <a:off x="4334150" y="452960"/>
            <a:ext cx="3523722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Implementation Procedures</a:t>
            </a:r>
            <a:endParaRPr lang="en-ID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66A4F-D9CC-6A60-3D44-06064C53B43F}"/>
              </a:ext>
            </a:extLst>
          </p:cNvPr>
          <p:cNvSpPr txBox="1"/>
          <p:nvPr/>
        </p:nvSpPr>
        <p:spPr>
          <a:xfrm>
            <a:off x="4820657" y="2922964"/>
            <a:ext cx="2550699" cy="101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  <a:endParaRPr lang="en-ID" sz="4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1074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Tegar Ridwansyah</dc:creator>
  <cp:lastModifiedBy>Tegar Ridwansyah</cp:lastModifiedBy>
  <cp:revision>26</cp:revision>
  <dcterms:created xsi:type="dcterms:W3CDTF">2024-01-30T14:15:40Z</dcterms:created>
  <dcterms:modified xsi:type="dcterms:W3CDTF">2024-04-02T02:11:13Z</dcterms:modified>
</cp:coreProperties>
</file>