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4" r:id="rId3"/>
    <p:sldId id="275" r:id="rId4"/>
    <p:sldId id="257" r:id="rId5"/>
    <p:sldId id="258" r:id="rId6"/>
    <p:sldId id="259" r:id="rId7"/>
    <p:sldId id="260" r:id="rId8"/>
    <p:sldId id="261" r:id="rId9"/>
    <p:sldId id="262" r:id="rId10"/>
    <p:sldId id="263" r:id="rId11"/>
    <p:sldId id="265" r:id="rId12"/>
    <p:sldId id="277" r:id="rId13"/>
    <p:sldId id="267" r:id="rId14"/>
    <p:sldId id="268" r:id="rId15"/>
    <p:sldId id="276" r:id="rId16"/>
    <p:sldId id="279" r:id="rId17"/>
    <p:sldId id="278" r:id="rId18"/>
    <p:sldId id="273" r:id="rId19"/>
    <p:sldId id="270" r:id="rId20"/>
    <p:sldId id="269" r:id="rId21"/>
    <p:sldId id="271" r:id="rId22"/>
    <p:sldId id="272" r:id="rId23"/>
    <p:sldId id="280" r:id="rId24"/>
  </p:sldIdLst>
  <p:sldSz cx="9144000" cy="6858000" type="screen4x3"/>
  <p:notesSz cx="6997700" cy="9283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6" d="100"/>
          <a:sy n="66" d="100"/>
        </p:scale>
        <p:origin x="-432"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clustered"/>
        <c:varyColors val="0"/>
        <c:ser>
          <c:idx val="0"/>
          <c:order val="0"/>
          <c:tx>
            <c:strRef>
              <c:f>Sheet1!$A$2</c:f>
              <c:strCache>
                <c:ptCount val="1"/>
                <c:pt idx="0">
                  <c:v>Decision Trees</c:v>
                </c:pt>
              </c:strCache>
            </c:strRef>
          </c:tx>
          <c:invertIfNegative val="0"/>
          <c:cat>
            <c:strRef>
              <c:f>Sheet1!$B$1:$F$1</c:f>
              <c:strCache>
                <c:ptCount val="5"/>
                <c:pt idx="0">
                  <c:v>Accuracy </c:v>
                </c:pt>
                <c:pt idx="1">
                  <c:v>Precision </c:v>
                </c:pt>
                <c:pt idx="2">
                  <c:v>Recall</c:v>
                </c:pt>
                <c:pt idx="3">
                  <c:v>F-Measure</c:v>
                </c:pt>
                <c:pt idx="4">
                  <c:v>ROC Area</c:v>
                </c:pt>
              </c:strCache>
            </c:strRef>
          </c:cat>
          <c:val>
            <c:numRef>
              <c:f>Sheet1!$B$2:$F$2</c:f>
              <c:numCache>
                <c:formatCode>General</c:formatCode>
                <c:ptCount val="5"/>
                <c:pt idx="0">
                  <c:v>0.63700000000000001</c:v>
                </c:pt>
                <c:pt idx="1">
                  <c:v>0.69499999999999995</c:v>
                </c:pt>
                <c:pt idx="2">
                  <c:v>0.63700000000000001</c:v>
                </c:pt>
                <c:pt idx="3">
                  <c:v>0.61199999999999999</c:v>
                </c:pt>
                <c:pt idx="4">
                  <c:v>0.70399999999999996</c:v>
                </c:pt>
              </c:numCache>
            </c:numRef>
          </c:val>
        </c:ser>
        <c:ser>
          <c:idx val="1"/>
          <c:order val="1"/>
          <c:tx>
            <c:strRef>
              <c:f>Sheet1!$A$3</c:f>
              <c:strCache>
                <c:ptCount val="1"/>
                <c:pt idx="0">
                  <c:v>Naïve Bayes</c:v>
                </c:pt>
              </c:strCache>
            </c:strRef>
          </c:tx>
          <c:invertIfNegative val="0"/>
          <c:cat>
            <c:strRef>
              <c:f>Sheet1!$B$1:$F$1</c:f>
              <c:strCache>
                <c:ptCount val="5"/>
                <c:pt idx="0">
                  <c:v>Accuracy </c:v>
                </c:pt>
                <c:pt idx="1">
                  <c:v>Precision </c:v>
                </c:pt>
                <c:pt idx="2">
                  <c:v>Recall</c:v>
                </c:pt>
                <c:pt idx="3">
                  <c:v>F-Measure</c:v>
                </c:pt>
                <c:pt idx="4">
                  <c:v>ROC Area</c:v>
                </c:pt>
              </c:strCache>
            </c:strRef>
          </c:cat>
          <c:val>
            <c:numRef>
              <c:f>Sheet1!$B$3:$F$3</c:f>
              <c:numCache>
                <c:formatCode>General</c:formatCode>
                <c:ptCount val="5"/>
                <c:pt idx="0">
                  <c:v>0.67269999999999996</c:v>
                </c:pt>
                <c:pt idx="1">
                  <c:v>0.70899999999999996</c:v>
                </c:pt>
                <c:pt idx="2">
                  <c:v>0.67300000000000004</c:v>
                </c:pt>
                <c:pt idx="3">
                  <c:v>0.66</c:v>
                </c:pt>
                <c:pt idx="4">
                  <c:v>0.75900000000000001</c:v>
                </c:pt>
              </c:numCache>
            </c:numRef>
          </c:val>
        </c:ser>
        <c:ser>
          <c:idx val="2"/>
          <c:order val="2"/>
          <c:tx>
            <c:strRef>
              <c:f>Sheet1!$A$4</c:f>
              <c:strCache>
                <c:ptCount val="1"/>
                <c:pt idx="0">
                  <c:v>SVM</c:v>
                </c:pt>
              </c:strCache>
            </c:strRef>
          </c:tx>
          <c:invertIfNegative val="0"/>
          <c:cat>
            <c:strRef>
              <c:f>Sheet1!$B$1:$F$1</c:f>
              <c:strCache>
                <c:ptCount val="5"/>
                <c:pt idx="0">
                  <c:v>Accuracy </c:v>
                </c:pt>
                <c:pt idx="1">
                  <c:v>Precision </c:v>
                </c:pt>
                <c:pt idx="2">
                  <c:v>Recall</c:v>
                </c:pt>
                <c:pt idx="3">
                  <c:v>F-Measure</c:v>
                </c:pt>
                <c:pt idx="4">
                  <c:v>ROC Area</c:v>
                </c:pt>
              </c:strCache>
            </c:strRef>
          </c:cat>
          <c:val>
            <c:numRef>
              <c:f>Sheet1!$B$4:$F$4</c:f>
              <c:numCache>
                <c:formatCode>General</c:formatCode>
                <c:ptCount val="5"/>
                <c:pt idx="0">
                  <c:v>0.73470000000000002</c:v>
                </c:pt>
                <c:pt idx="1">
                  <c:v>0.747</c:v>
                </c:pt>
                <c:pt idx="2">
                  <c:v>0.73499999999999999</c:v>
                </c:pt>
                <c:pt idx="3">
                  <c:v>0.73199999999999998</c:v>
                </c:pt>
                <c:pt idx="4">
                  <c:v>0.73699999999999999</c:v>
                </c:pt>
              </c:numCache>
            </c:numRef>
          </c:val>
        </c:ser>
        <c:dLbls>
          <c:showLegendKey val="0"/>
          <c:showVal val="0"/>
          <c:showCatName val="0"/>
          <c:showSerName val="0"/>
          <c:showPercent val="0"/>
          <c:showBubbleSize val="0"/>
        </c:dLbls>
        <c:gapWidth val="150"/>
        <c:axId val="89182720"/>
        <c:axId val="81152832"/>
      </c:barChart>
      <c:catAx>
        <c:axId val="89182720"/>
        <c:scaling>
          <c:orientation val="minMax"/>
        </c:scaling>
        <c:delete val="0"/>
        <c:axPos val="l"/>
        <c:majorTickMark val="out"/>
        <c:minorTickMark val="none"/>
        <c:tickLblPos val="nextTo"/>
        <c:crossAx val="81152832"/>
        <c:crosses val="autoZero"/>
        <c:auto val="1"/>
        <c:lblAlgn val="ctr"/>
        <c:lblOffset val="100"/>
        <c:noMultiLvlLbl val="0"/>
      </c:catAx>
      <c:valAx>
        <c:axId val="81152832"/>
        <c:scaling>
          <c:orientation val="minMax"/>
        </c:scaling>
        <c:delete val="0"/>
        <c:axPos val="b"/>
        <c:majorGridlines/>
        <c:numFmt formatCode="General" sourceLinked="1"/>
        <c:majorTickMark val="out"/>
        <c:minorTickMark val="none"/>
        <c:tickLblPos val="nextTo"/>
        <c:crossAx val="89182720"/>
        <c:crosses val="autoZero"/>
        <c:crossBetween val="between"/>
      </c:valAx>
    </c:plotArea>
    <c:legend>
      <c:legendPos val="r"/>
      <c:layout/>
      <c:overlay val="0"/>
    </c:legend>
    <c:plotVisOnly val="1"/>
    <c:dispBlanksAs val="gap"/>
    <c:showDLblsOverMax val="0"/>
  </c:chart>
  <c:spPr>
    <a:solidFill>
      <a:schemeClr val="lt1"/>
    </a:solidFill>
    <a:ln w="25400" cap="flat" cmpd="sng" algn="ctr">
      <a:solidFill>
        <a:schemeClr val="dk1"/>
      </a:solidFill>
      <a:prstDash val="solid"/>
    </a:ln>
    <a:effectLst/>
  </c:spPr>
  <c:txPr>
    <a:bodyPr/>
    <a:lstStyle/>
    <a:p>
      <a:pPr>
        <a:defRPr>
          <a:solidFill>
            <a:schemeClr val="dk1"/>
          </a:solidFill>
          <a:latin typeface="+mn-lt"/>
          <a:ea typeface="+mn-ea"/>
          <a:cs typeface="+mn-cs"/>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15"/>
      <c:rotY val="20"/>
      <c:rAngAx val="1"/>
    </c:view3D>
    <c:floor>
      <c:thickness val="0"/>
    </c:floor>
    <c:sideWall>
      <c:thickness val="0"/>
    </c:sideWall>
    <c:backWall>
      <c:thickness val="0"/>
    </c:backWall>
    <c:plotArea>
      <c:layout/>
      <c:bar3DChart>
        <c:barDir val="col"/>
        <c:grouping val="clustered"/>
        <c:varyColors val="0"/>
        <c:ser>
          <c:idx val="0"/>
          <c:order val="0"/>
          <c:tx>
            <c:strRef>
              <c:f>Sheet1!$A$7</c:f>
              <c:strCache>
                <c:ptCount val="1"/>
                <c:pt idx="0">
                  <c:v>20% sample</c:v>
                </c:pt>
              </c:strCache>
            </c:strRef>
          </c:tx>
          <c:invertIfNegative val="0"/>
          <c:cat>
            <c:strRef>
              <c:f>Sheet1!$B$6:$F$6</c:f>
              <c:strCache>
                <c:ptCount val="5"/>
                <c:pt idx="0">
                  <c:v>Accuracy </c:v>
                </c:pt>
                <c:pt idx="1">
                  <c:v>Precision </c:v>
                </c:pt>
                <c:pt idx="2">
                  <c:v>Recall</c:v>
                </c:pt>
                <c:pt idx="3">
                  <c:v>F-Measure</c:v>
                </c:pt>
                <c:pt idx="4">
                  <c:v>ROC Area</c:v>
                </c:pt>
              </c:strCache>
            </c:strRef>
          </c:cat>
          <c:val>
            <c:numRef>
              <c:f>Sheet1!$B$7:$F$7</c:f>
              <c:numCache>
                <c:formatCode>General</c:formatCode>
                <c:ptCount val="5"/>
                <c:pt idx="0">
                  <c:v>0.76</c:v>
                </c:pt>
                <c:pt idx="1">
                  <c:v>0.76100000000000001</c:v>
                </c:pt>
                <c:pt idx="2">
                  <c:v>0.76100000000000001</c:v>
                </c:pt>
                <c:pt idx="3">
                  <c:v>0.76100000000000001</c:v>
                </c:pt>
                <c:pt idx="4">
                  <c:v>0.76100000000000001</c:v>
                </c:pt>
              </c:numCache>
            </c:numRef>
          </c:val>
        </c:ser>
        <c:ser>
          <c:idx val="1"/>
          <c:order val="1"/>
          <c:tx>
            <c:strRef>
              <c:f>Sheet1!$A$8</c:f>
              <c:strCache>
                <c:ptCount val="1"/>
                <c:pt idx="0">
                  <c:v>10% sample</c:v>
                </c:pt>
              </c:strCache>
            </c:strRef>
          </c:tx>
          <c:invertIfNegative val="0"/>
          <c:cat>
            <c:strRef>
              <c:f>Sheet1!$B$6:$F$6</c:f>
              <c:strCache>
                <c:ptCount val="5"/>
                <c:pt idx="0">
                  <c:v>Accuracy </c:v>
                </c:pt>
                <c:pt idx="1">
                  <c:v>Precision </c:v>
                </c:pt>
                <c:pt idx="2">
                  <c:v>Recall</c:v>
                </c:pt>
                <c:pt idx="3">
                  <c:v>F-Measure</c:v>
                </c:pt>
                <c:pt idx="4">
                  <c:v>ROC Area</c:v>
                </c:pt>
              </c:strCache>
            </c:strRef>
          </c:cat>
          <c:val>
            <c:numRef>
              <c:f>Sheet1!$B$8:$F$8</c:f>
              <c:numCache>
                <c:formatCode>General</c:formatCode>
                <c:ptCount val="5"/>
                <c:pt idx="0">
                  <c:v>0.73470000000000002</c:v>
                </c:pt>
                <c:pt idx="1">
                  <c:v>0.747</c:v>
                </c:pt>
                <c:pt idx="2">
                  <c:v>0.73499999999999999</c:v>
                </c:pt>
                <c:pt idx="3">
                  <c:v>0.73199999999999998</c:v>
                </c:pt>
                <c:pt idx="4">
                  <c:v>0.73699999999999999</c:v>
                </c:pt>
              </c:numCache>
            </c:numRef>
          </c:val>
        </c:ser>
        <c:ser>
          <c:idx val="2"/>
          <c:order val="2"/>
          <c:tx>
            <c:strRef>
              <c:f>Sheet1!$A$9</c:f>
              <c:strCache>
                <c:ptCount val="1"/>
                <c:pt idx="0">
                  <c:v>full dataset_unbalanced</c:v>
                </c:pt>
              </c:strCache>
            </c:strRef>
          </c:tx>
          <c:invertIfNegative val="0"/>
          <c:cat>
            <c:strRef>
              <c:f>Sheet1!$B$6:$F$6</c:f>
              <c:strCache>
                <c:ptCount val="5"/>
                <c:pt idx="0">
                  <c:v>Accuracy </c:v>
                </c:pt>
                <c:pt idx="1">
                  <c:v>Precision </c:v>
                </c:pt>
                <c:pt idx="2">
                  <c:v>Recall</c:v>
                </c:pt>
                <c:pt idx="3">
                  <c:v>F-Measure</c:v>
                </c:pt>
                <c:pt idx="4">
                  <c:v>ROC Area</c:v>
                </c:pt>
              </c:strCache>
            </c:strRef>
          </c:cat>
          <c:val>
            <c:numRef>
              <c:f>Sheet1!$B$9:$F$9</c:f>
              <c:numCache>
                <c:formatCode>General</c:formatCode>
                <c:ptCount val="5"/>
                <c:pt idx="0">
                  <c:v>0.78600000000000003</c:v>
                </c:pt>
                <c:pt idx="1">
                  <c:v>0.78800000000000003</c:v>
                </c:pt>
                <c:pt idx="2">
                  <c:v>0.78700000000000003</c:v>
                </c:pt>
                <c:pt idx="3">
                  <c:v>0.78300000000000003</c:v>
                </c:pt>
                <c:pt idx="4">
                  <c:v>0.77</c:v>
                </c:pt>
              </c:numCache>
            </c:numRef>
          </c:val>
        </c:ser>
        <c:ser>
          <c:idx val="3"/>
          <c:order val="3"/>
          <c:tx>
            <c:strRef>
              <c:f>Sheet1!$A$10</c:f>
              <c:strCache>
                <c:ptCount val="1"/>
                <c:pt idx="0">
                  <c:v>full_dataset_balanced</c:v>
                </c:pt>
              </c:strCache>
            </c:strRef>
          </c:tx>
          <c:invertIfNegative val="0"/>
          <c:cat>
            <c:strRef>
              <c:f>Sheet1!$B$6:$F$6</c:f>
              <c:strCache>
                <c:ptCount val="5"/>
                <c:pt idx="0">
                  <c:v>Accuracy </c:v>
                </c:pt>
                <c:pt idx="1">
                  <c:v>Precision </c:v>
                </c:pt>
                <c:pt idx="2">
                  <c:v>Recall</c:v>
                </c:pt>
                <c:pt idx="3">
                  <c:v>F-Measure</c:v>
                </c:pt>
                <c:pt idx="4">
                  <c:v>ROC Area</c:v>
                </c:pt>
              </c:strCache>
            </c:strRef>
          </c:cat>
          <c:val>
            <c:numRef>
              <c:f>Sheet1!$B$10:$F$10</c:f>
              <c:numCache>
                <c:formatCode>General</c:formatCode>
                <c:ptCount val="5"/>
                <c:pt idx="0">
                  <c:v>0.79</c:v>
                </c:pt>
                <c:pt idx="1">
                  <c:v>0.79</c:v>
                </c:pt>
                <c:pt idx="2">
                  <c:v>0.79</c:v>
                </c:pt>
                <c:pt idx="3">
                  <c:v>0.79</c:v>
                </c:pt>
                <c:pt idx="4">
                  <c:v>0.79</c:v>
                </c:pt>
              </c:numCache>
            </c:numRef>
          </c:val>
        </c:ser>
        <c:ser>
          <c:idx val="4"/>
          <c:order val="4"/>
          <c:tx>
            <c:strRef>
              <c:f>Sheet1!$A$11</c:f>
              <c:strCache>
                <c:ptCount val="1"/>
                <c:pt idx="0">
                  <c:v>SVM_python</c:v>
                </c:pt>
              </c:strCache>
            </c:strRef>
          </c:tx>
          <c:invertIfNegative val="0"/>
          <c:dLbls>
            <c:showLegendKey val="0"/>
            <c:showVal val="1"/>
            <c:showCatName val="0"/>
            <c:showSerName val="0"/>
            <c:showPercent val="0"/>
            <c:showBubbleSize val="0"/>
            <c:showLeaderLines val="0"/>
          </c:dLbls>
          <c:cat>
            <c:strRef>
              <c:f>Sheet1!$B$6:$F$6</c:f>
              <c:strCache>
                <c:ptCount val="5"/>
                <c:pt idx="0">
                  <c:v>Accuracy </c:v>
                </c:pt>
                <c:pt idx="1">
                  <c:v>Precision </c:v>
                </c:pt>
                <c:pt idx="2">
                  <c:v>Recall</c:v>
                </c:pt>
                <c:pt idx="3">
                  <c:v>F-Measure</c:v>
                </c:pt>
                <c:pt idx="4">
                  <c:v>ROC Area</c:v>
                </c:pt>
              </c:strCache>
            </c:strRef>
          </c:cat>
          <c:val>
            <c:numRef>
              <c:f>Sheet1!$B$11:$F$11</c:f>
              <c:numCache>
                <c:formatCode>General</c:formatCode>
                <c:ptCount val="5"/>
                <c:pt idx="0">
                  <c:v>0.81</c:v>
                </c:pt>
                <c:pt idx="1">
                  <c:v>0.81</c:v>
                </c:pt>
                <c:pt idx="2">
                  <c:v>0.82</c:v>
                </c:pt>
                <c:pt idx="3">
                  <c:v>0.81799999999999995</c:v>
                </c:pt>
                <c:pt idx="4">
                  <c:v>0</c:v>
                </c:pt>
              </c:numCache>
            </c:numRef>
          </c:val>
        </c:ser>
        <c:dLbls>
          <c:showLegendKey val="0"/>
          <c:showVal val="0"/>
          <c:showCatName val="0"/>
          <c:showSerName val="0"/>
          <c:showPercent val="0"/>
          <c:showBubbleSize val="0"/>
        </c:dLbls>
        <c:gapWidth val="150"/>
        <c:shape val="box"/>
        <c:axId val="89185792"/>
        <c:axId val="81157440"/>
        <c:axId val="0"/>
      </c:bar3DChart>
      <c:catAx>
        <c:axId val="89185792"/>
        <c:scaling>
          <c:orientation val="minMax"/>
        </c:scaling>
        <c:delete val="0"/>
        <c:axPos val="b"/>
        <c:majorTickMark val="out"/>
        <c:minorTickMark val="none"/>
        <c:tickLblPos val="nextTo"/>
        <c:crossAx val="81157440"/>
        <c:crosses val="autoZero"/>
        <c:auto val="1"/>
        <c:lblAlgn val="ctr"/>
        <c:lblOffset val="100"/>
        <c:noMultiLvlLbl val="0"/>
      </c:catAx>
      <c:valAx>
        <c:axId val="81157440"/>
        <c:scaling>
          <c:orientation val="minMax"/>
        </c:scaling>
        <c:delete val="0"/>
        <c:axPos val="l"/>
        <c:majorGridlines/>
        <c:numFmt formatCode="General" sourceLinked="1"/>
        <c:majorTickMark val="out"/>
        <c:minorTickMark val="none"/>
        <c:tickLblPos val="nextTo"/>
        <c:crossAx val="89185792"/>
        <c:crosses val="autoZero"/>
        <c:crossBetween val="between"/>
      </c:valAx>
    </c:plotArea>
    <c:legend>
      <c:legendPos val="r"/>
      <c:layout>
        <c:manualLayout>
          <c:xMode val="edge"/>
          <c:yMode val="edge"/>
          <c:x val="0.7962855307980119"/>
          <c:y val="0.31266935383077121"/>
          <c:w val="0.20371446920198805"/>
          <c:h val="0.35878796400449942"/>
        </c:manualLayout>
      </c:layout>
      <c:overlay val="0"/>
    </c:legend>
    <c:plotVisOnly val="1"/>
    <c:dispBlanksAs val="gap"/>
    <c:showDLblsOverMax val="0"/>
  </c:chart>
  <c:spPr>
    <a:solidFill>
      <a:schemeClr val="lt1"/>
    </a:solidFill>
    <a:ln w="25400" cap="flat" cmpd="sng" algn="ctr">
      <a:solidFill>
        <a:schemeClr val="dk1"/>
      </a:solidFill>
      <a:prstDash val="solid"/>
    </a:ln>
    <a:effectLst/>
  </c:spPr>
  <c:txPr>
    <a:bodyPr/>
    <a:lstStyle/>
    <a:p>
      <a:pPr>
        <a:defRPr>
          <a:solidFill>
            <a:schemeClr val="dk1"/>
          </a:solidFill>
          <a:latin typeface="+mn-lt"/>
          <a:ea typeface="+mn-ea"/>
          <a:cs typeface="+mn-cs"/>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Sheet1!$A$2</c:f>
              <c:strCache>
                <c:ptCount val="1"/>
                <c:pt idx="0">
                  <c:v>Naïve Bayes</c:v>
                </c:pt>
              </c:strCache>
            </c:strRef>
          </c:tx>
          <c:invertIfNegative val="0"/>
          <c:cat>
            <c:strRef>
              <c:f>Sheet1!$B$1:$E$1</c:f>
              <c:strCache>
                <c:ptCount val="4"/>
                <c:pt idx="0">
                  <c:v>Accuracy</c:v>
                </c:pt>
                <c:pt idx="1">
                  <c:v>Precision</c:v>
                </c:pt>
                <c:pt idx="2">
                  <c:v>Recall</c:v>
                </c:pt>
                <c:pt idx="3">
                  <c:v>F-Measure</c:v>
                </c:pt>
              </c:strCache>
            </c:strRef>
          </c:cat>
          <c:val>
            <c:numRef>
              <c:f>Sheet1!$B$2:$E$2</c:f>
              <c:numCache>
                <c:formatCode>General</c:formatCode>
                <c:ptCount val="4"/>
                <c:pt idx="0">
                  <c:v>0.73</c:v>
                </c:pt>
                <c:pt idx="1">
                  <c:v>0.68400000000000005</c:v>
                </c:pt>
                <c:pt idx="2">
                  <c:v>0.879</c:v>
                </c:pt>
                <c:pt idx="3">
                  <c:v>0.77</c:v>
                </c:pt>
              </c:numCache>
            </c:numRef>
          </c:val>
        </c:ser>
        <c:ser>
          <c:idx val="1"/>
          <c:order val="1"/>
          <c:tx>
            <c:strRef>
              <c:f>Sheet1!$A$3</c:f>
              <c:strCache>
                <c:ptCount val="1"/>
                <c:pt idx="0">
                  <c:v>KNN</c:v>
                </c:pt>
              </c:strCache>
            </c:strRef>
          </c:tx>
          <c:invertIfNegative val="0"/>
          <c:cat>
            <c:strRef>
              <c:f>Sheet1!$B$1:$E$1</c:f>
              <c:strCache>
                <c:ptCount val="4"/>
                <c:pt idx="0">
                  <c:v>Accuracy</c:v>
                </c:pt>
                <c:pt idx="1">
                  <c:v>Precision</c:v>
                </c:pt>
                <c:pt idx="2">
                  <c:v>Recall</c:v>
                </c:pt>
                <c:pt idx="3">
                  <c:v>F-Measure</c:v>
                </c:pt>
              </c:strCache>
            </c:strRef>
          </c:cat>
          <c:val>
            <c:numRef>
              <c:f>Sheet1!$B$3:$E$3</c:f>
              <c:numCache>
                <c:formatCode>General</c:formatCode>
                <c:ptCount val="4"/>
                <c:pt idx="0">
                  <c:v>0.48799999999999999</c:v>
                </c:pt>
                <c:pt idx="1">
                  <c:v>0</c:v>
                </c:pt>
                <c:pt idx="2">
                  <c:v>0</c:v>
                </c:pt>
                <c:pt idx="3">
                  <c:v>0</c:v>
                </c:pt>
              </c:numCache>
            </c:numRef>
          </c:val>
        </c:ser>
        <c:ser>
          <c:idx val="2"/>
          <c:order val="2"/>
          <c:tx>
            <c:strRef>
              <c:f>Sheet1!$A$4</c:f>
              <c:strCache>
                <c:ptCount val="1"/>
                <c:pt idx="0">
                  <c:v>SVM</c:v>
                </c:pt>
              </c:strCache>
            </c:strRef>
          </c:tx>
          <c:invertIfNegative val="0"/>
          <c:cat>
            <c:strRef>
              <c:f>Sheet1!$B$1:$E$1</c:f>
              <c:strCache>
                <c:ptCount val="4"/>
                <c:pt idx="0">
                  <c:v>Accuracy</c:v>
                </c:pt>
                <c:pt idx="1">
                  <c:v>Precision</c:v>
                </c:pt>
                <c:pt idx="2">
                  <c:v>Recall</c:v>
                </c:pt>
                <c:pt idx="3">
                  <c:v>F-Measure</c:v>
                </c:pt>
              </c:strCache>
            </c:strRef>
          </c:cat>
          <c:val>
            <c:numRef>
              <c:f>Sheet1!$B$4:$E$4</c:f>
              <c:numCache>
                <c:formatCode>General</c:formatCode>
                <c:ptCount val="4"/>
                <c:pt idx="0">
                  <c:v>0.81</c:v>
                </c:pt>
                <c:pt idx="1">
                  <c:v>0.81</c:v>
                </c:pt>
                <c:pt idx="2">
                  <c:v>0.82599999999999996</c:v>
                </c:pt>
                <c:pt idx="3">
                  <c:v>0.81869999999999998</c:v>
                </c:pt>
              </c:numCache>
            </c:numRef>
          </c:val>
        </c:ser>
        <c:ser>
          <c:idx val="3"/>
          <c:order val="3"/>
          <c:tx>
            <c:strRef>
              <c:f>Sheet1!$A$5</c:f>
              <c:strCache>
                <c:ptCount val="1"/>
                <c:pt idx="0">
                  <c:v>Naïve Bayes(Unbalanced)</c:v>
                </c:pt>
              </c:strCache>
            </c:strRef>
          </c:tx>
          <c:invertIfNegative val="0"/>
          <c:cat>
            <c:strRef>
              <c:f>Sheet1!$B$1:$E$1</c:f>
              <c:strCache>
                <c:ptCount val="4"/>
                <c:pt idx="0">
                  <c:v>Accuracy</c:v>
                </c:pt>
                <c:pt idx="1">
                  <c:v>Precision</c:v>
                </c:pt>
                <c:pt idx="2">
                  <c:v>Recall</c:v>
                </c:pt>
                <c:pt idx="3">
                  <c:v>F-Measure</c:v>
                </c:pt>
              </c:strCache>
            </c:strRef>
          </c:cat>
          <c:val>
            <c:numRef>
              <c:f>Sheet1!$B$5:$E$5</c:f>
              <c:numCache>
                <c:formatCode>General</c:formatCode>
                <c:ptCount val="4"/>
                <c:pt idx="0">
                  <c:v>0.74199999999999999</c:v>
                </c:pt>
                <c:pt idx="1">
                  <c:v>0.71970000000000001</c:v>
                </c:pt>
                <c:pt idx="2">
                  <c:v>0.90459999999999996</c:v>
                </c:pt>
                <c:pt idx="3">
                  <c:v>0.80159999999999998</c:v>
                </c:pt>
              </c:numCache>
            </c:numRef>
          </c:val>
        </c:ser>
        <c:dLbls>
          <c:showLegendKey val="0"/>
          <c:showVal val="0"/>
          <c:showCatName val="0"/>
          <c:showSerName val="0"/>
          <c:showPercent val="0"/>
          <c:showBubbleSize val="0"/>
        </c:dLbls>
        <c:gapWidth val="150"/>
        <c:axId val="97760768"/>
        <c:axId val="82929920"/>
      </c:barChart>
      <c:catAx>
        <c:axId val="97760768"/>
        <c:scaling>
          <c:orientation val="minMax"/>
        </c:scaling>
        <c:delete val="0"/>
        <c:axPos val="b"/>
        <c:majorTickMark val="out"/>
        <c:minorTickMark val="none"/>
        <c:tickLblPos val="nextTo"/>
        <c:crossAx val="82929920"/>
        <c:crosses val="autoZero"/>
        <c:auto val="1"/>
        <c:lblAlgn val="ctr"/>
        <c:lblOffset val="100"/>
        <c:noMultiLvlLbl val="0"/>
      </c:catAx>
      <c:valAx>
        <c:axId val="82929920"/>
        <c:scaling>
          <c:orientation val="minMax"/>
        </c:scaling>
        <c:delete val="0"/>
        <c:axPos val="l"/>
        <c:majorGridlines/>
        <c:numFmt formatCode="General" sourceLinked="1"/>
        <c:majorTickMark val="out"/>
        <c:minorTickMark val="none"/>
        <c:tickLblPos val="nextTo"/>
        <c:crossAx val="97760768"/>
        <c:crosses val="autoZero"/>
        <c:crossBetween val="between"/>
      </c:valAx>
    </c:plotArea>
    <c:legend>
      <c:legendPos val="r"/>
      <c:layout/>
      <c:overlay val="0"/>
    </c:legend>
    <c:plotVisOnly val="1"/>
    <c:dispBlanksAs val="gap"/>
    <c:showDLblsOverMax val="0"/>
  </c:chart>
  <c:spPr>
    <a:solidFill>
      <a:schemeClr val="lt1"/>
    </a:solidFill>
    <a:ln w="25400" cap="flat" cmpd="sng" algn="ctr">
      <a:solidFill>
        <a:schemeClr val="dk1"/>
      </a:solidFill>
      <a:prstDash val="solid"/>
    </a:ln>
    <a:effectLst/>
  </c:spPr>
  <c:txPr>
    <a:bodyPr/>
    <a:lstStyle/>
    <a:p>
      <a:pPr>
        <a:defRPr>
          <a:solidFill>
            <a:schemeClr val="dk1"/>
          </a:solidFill>
          <a:latin typeface="+mn-lt"/>
          <a:ea typeface="+mn-ea"/>
          <a:cs typeface="+mn-cs"/>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15"/>
      <c:rotY val="20"/>
      <c:rAngAx val="1"/>
    </c:view3D>
    <c:floor>
      <c:thickness val="0"/>
    </c:floor>
    <c:sideWall>
      <c:thickness val="0"/>
    </c:sideWall>
    <c:backWall>
      <c:thickness val="0"/>
    </c:backWall>
    <c:plotArea>
      <c:layout/>
      <c:bar3DChart>
        <c:barDir val="col"/>
        <c:grouping val="clustered"/>
        <c:varyColors val="0"/>
        <c:ser>
          <c:idx val="0"/>
          <c:order val="0"/>
          <c:tx>
            <c:strRef>
              <c:f>Sheet1!$A$14</c:f>
              <c:strCache>
                <c:ptCount val="1"/>
                <c:pt idx="0">
                  <c:v>Decision Trees</c:v>
                </c:pt>
              </c:strCache>
            </c:strRef>
          </c:tx>
          <c:invertIfNegative val="0"/>
          <c:dLbls>
            <c:showLegendKey val="0"/>
            <c:showVal val="1"/>
            <c:showCatName val="0"/>
            <c:showSerName val="0"/>
            <c:showPercent val="0"/>
            <c:showBubbleSize val="0"/>
            <c:showLeaderLines val="0"/>
          </c:dLbls>
          <c:cat>
            <c:strRef>
              <c:f>Sheet1!$B$13:$F$13</c:f>
              <c:strCache>
                <c:ptCount val="5"/>
                <c:pt idx="0">
                  <c:v>Accuracy </c:v>
                </c:pt>
                <c:pt idx="1">
                  <c:v>Precision </c:v>
                </c:pt>
                <c:pt idx="2">
                  <c:v>Recall</c:v>
                </c:pt>
                <c:pt idx="3">
                  <c:v>F-Measure</c:v>
                </c:pt>
                <c:pt idx="4">
                  <c:v>ROC Area</c:v>
                </c:pt>
              </c:strCache>
            </c:strRef>
          </c:cat>
          <c:val>
            <c:numRef>
              <c:f>Sheet1!$B$14:$F$14</c:f>
              <c:numCache>
                <c:formatCode>General</c:formatCode>
                <c:ptCount val="5"/>
                <c:pt idx="0">
                  <c:v>0.74099999999999999</c:v>
                </c:pt>
                <c:pt idx="1">
                  <c:v>0.751</c:v>
                </c:pt>
                <c:pt idx="2">
                  <c:v>0.74199999999999999</c:v>
                </c:pt>
                <c:pt idx="3">
                  <c:v>0.73899999999999999</c:v>
                </c:pt>
                <c:pt idx="4">
                  <c:v>0.82</c:v>
                </c:pt>
              </c:numCache>
            </c:numRef>
          </c:val>
        </c:ser>
        <c:ser>
          <c:idx val="1"/>
          <c:order val="1"/>
          <c:tx>
            <c:strRef>
              <c:f>Sheet1!$A$15</c:f>
              <c:strCache>
                <c:ptCount val="1"/>
                <c:pt idx="0">
                  <c:v>SVM</c:v>
                </c:pt>
              </c:strCache>
            </c:strRef>
          </c:tx>
          <c:invertIfNegative val="0"/>
          <c:cat>
            <c:strRef>
              <c:f>Sheet1!$B$13:$F$13</c:f>
              <c:strCache>
                <c:ptCount val="5"/>
                <c:pt idx="0">
                  <c:v>Accuracy </c:v>
                </c:pt>
                <c:pt idx="1">
                  <c:v>Precision </c:v>
                </c:pt>
                <c:pt idx="2">
                  <c:v>Recall</c:v>
                </c:pt>
                <c:pt idx="3">
                  <c:v>F-Measure</c:v>
                </c:pt>
                <c:pt idx="4">
                  <c:v>ROC Area</c:v>
                </c:pt>
              </c:strCache>
            </c:strRef>
          </c:cat>
          <c:val>
            <c:numRef>
              <c:f>Sheet1!$B$15:$F$15</c:f>
              <c:numCache>
                <c:formatCode>General</c:formatCode>
                <c:ptCount val="5"/>
                <c:pt idx="0">
                  <c:v>0.76300000000000001</c:v>
                </c:pt>
                <c:pt idx="1">
                  <c:v>0.76700000000000002</c:v>
                </c:pt>
                <c:pt idx="2">
                  <c:v>0.76300000000000001</c:v>
                </c:pt>
                <c:pt idx="3">
                  <c:v>0.76300000000000001</c:v>
                </c:pt>
                <c:pt idx="4">
                  <c:v>0.76300000000000001</c:v>
                </c:pt>
              </c:numCache>
            </c:numRef>
          </c:val>
        </c:ser>
        <c:dLbls>
          <c:showLegendKey val="0"/>
          <c:showVal val="0"/>
          <c:showCatName val="0"/>
          <c:showSerName val="0"/>
          <c:showPercent val="0"/>
          <c:showBubbleSize val="0"/>
        </c:dLbls>
        <c:gapWidth val="150"/>
        <c:shape val="box"/>
        <c:axId val="95920128"/>
        <c:axId val="82931648"/>
        <c:axId val="0"/>
      </c:bar3DChart>
      <c:catAx>
        <c:axId val="95920128"/>
        <c:scaling>
          <c:orientation val="minMax"/>
        </c:scaling>
        <c:delete val="0"/>
        <c:axPos val="b"/>
        <c:majorTickMark val="out"/>
        <c:minorTickMark val="none"/>
        <c:tickLblPos val="nextTo"/>
        <c:crossAx val="82931648"/>
        <c:crosses val="autoZero"/>
        <c:auto val="1"/>
        <c:lblAlgn val="ctr"/>
        <c:lblOffset val="100"/>
        <c:noMultiLvlLbl val="0"/>
      </c:catAx>
      <c:valAx>
        <c:axId val="82931648"/>
        <c:scaling>
          <c:orientation val="minMax"/>
        </c:scaling>
        <c:delete val="0"/>
        <c:axPos val="l"/>
        <c:majorGridlines/>
        <c:numFmt formatCode="General" sourceLinked="1"/>
        <c:majorTickMark val="out"/>
        <c:minorTickMark val="none"/>
        <c:tickLblPos val="nextTo"/>
        <c:crossAx val="95920128"/>
        <c:crosses val="autoZero"/>
        <c:crossBetween val="between"/>
      </c:valAx>
    </c:plotArea>
    <c:legend>
      <c:legendPos val="r"/>
      <c:layout/>
      <c:overlay val="0"/>
    </c:legend>
    <c:plotVisOnly val="1"/>
    <c:dispBlanksAs val="gap"/>
    <c:showDLblsOverMax val="0"/>
  </c:chart>
  <c:spPr>
    <a:solidFill>
      <a:schemeClr val="lt1"/>
    </a:solidFill>
    <a:ln w="25400" cap="flat" cmpd="sng" algn="ctr">
      <a:solidFill>
        <a:schemeClr val="dk1"/>
      </a:solidFill>
      <a:prstDash val="solid"/>
    </a:ln>
    <a:effectLst/>
  </c:spPr>
  <c:txPr>
    <a:bodyPr/>
    <a:lstStyle/>
    <a:p>
      <a:pPr>
        <a:defRPr>
          <a:solidFill>
            <a:schemeClr val="dk1"/>
          </a:solidFill>
          <a:latin typeface="+mn-lt"/>
          <a:ea typeface="+mn-ea"/>
          <a:cs typeface="+mn-cs"/>
        </a:defRPr>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5437027-52CA-426C-8372-D8C2C9119311}" type="datetimeFigureOut">
              <a:rPr lang="en-US" smtClean="0"/>
              <a:t>4/30/2013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074B28-9171-4302-A041-1E03EDB146DC}" type="slidenum">
              <a:rPr lang="en-US" smtClean="0"/>
              <a:t>‹#›</a:t>
            </a:fld>
            <a:endParaRPr lang="en-US"/>
          </a:p>
        </p:txBody>
      </p:sp>
    </p:spTree>
    <p:extLst>
      <p:ext uri="{BB962C8B-B14F-4D97-AF65-F5344CB8AC3E}">
        <p14:creationId xmlns:p14="http://schemas.microsoft.com/office/powerpoint/2010/main" val="3713634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437027-52CA-426C-8372-D8C2C9119311}" type="datetimeFigureOut">
              <a:rPr lang="en-US" smtClean="0"/>
              <a:t>4/30/2013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074B28-9171-4302-A041-1E03EDB146DC}" type="slidenum">
              <a:rPr lang="en-US" smtClean="0"/>
              <a:t>‹#›</a:t>
            </a:fld>
            <a:endParaRPr lang="en-US"/>
          </a:p>
        </p:txBody>
      </p:sp>
    </p:spTree>
    <p:extLst>
      <p:ext uri="{BB962C8B-B14F-4D97-AF65-F5344CB8AC3E}">
        <p14:creationId xmlns:p14="http://schemas.microsoft.com/office/powerpoint/2010/main" val="2221480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437027-52CA-426C-8372-D8C2C9119311}" type="datetimeFigureOut">
              <a:rPr lang="en-US" smtClean="0"/>
              <a:t>4/30/2013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074B28-9171-4302-A041-1E03EDB146DC}" type="slidenum">
              <a:rPr lang="en-US" smtClean="0"/>
              <a:t>‹#›</a:t>
            </a:fld>
            <a:endParaRPr lang="en-US"/>
          </a:p>
        </p:txBody>
      </p:sp>
    </p:spTree>
    <p:extLst>
      <p:ext uri="{BB962C8B-B14F-4D97-AF65-F5344CB8AC3E}">
        <p14:creationId xmlns:p14="http://schemas.microsoft.com/office/powerpoint/2010/main" val="793548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437027-52CA-426C-8372-D8C2C9119311}" type="datetimeFigureOut">
              <a:rPr lang="en-US" smtClean="0"/>
              <a:t>4/30/2013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074B28-9171-4302-A041-1E03EDB146DC}" type="slidenum">
              <a:rPr lang="en-US" smtClean="0"/>
              <a:t>‹#›</a:t>
            </a:fld>
            <a:endParaRPr lang="en-US"/>
          </a:p>
        </p:txBody>
      </p:sp>
    </p:spTree>
    <p:extLst>
      <p:ext uri="{BB962C8B-B14F-4D97-AF65-F5344CB8AC3E}">
        <p14:creationId xmlns:p14="http://schemas.microsoft.com/office/powerpoint/2010/main" val="1870809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5"/>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437027-52CA-426C-8372-D8C2C9119311}" type="datetimeFigureOut">
              <a:rPr lang="en-US" smtClean="0"/>
              <a:t>4/30/2013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074B28-9171-4302-A041-1E03EDB146DC}" type="slidenum">
              <a:rPr lang="en-US" smtClean="0"/>
              <a:t>‹#›</a:t>
            </a:fld>
            <a:endParaRPr lang="en-US"/>
          </a:p>
        </p:txBody>
      </p:sp>
    </p:spTree>
    <p:extLst>
      <p:ext uri="{BB962C8B-B14F-4D97-AF65-F5344CB8AC3E}">
        <p14:creationId xmlns:p14="http://schemas.microsoft.com/office/powerpoint/2010/main" val="1884514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5437027-52CA-426C-8372-D8C2C9119311}" type="datetimeFigureOut">
              <a:rPr lang="en-US" smtClean="0"/>
              <a:t>4/30/2013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074B28-9171-4302-A041-1E03EDB146DC}" type="slidenum">
              <a:rPr lang="en-US" smtClean="0"/>
              <a:t>‹#›</a:t>
            </a:fld>
            <a:endParaRPr lang="en-US"/>
          </a:p>
        </p:txBody>
      </p:sp>
    </p:spTree>
    <p:extLst>
      <p:ext uri="{BB962C8B-B14F-4D97-AF65-F5344CB8AC3E}">
        <p14:creationId xmlns:p14="http://schemas.microsoft.com/office/powerpoint/2010/main" val="1501875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2"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2"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5437027-52CA-426C-8372-D8C2C9119311}" type="datetimeFigureOut">
              <a:rPr lang="en-US" smtClean="0"/>
              <a:t>4/30/2013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074B28-9171-4302-A041-1E03EDB146DC}" type="slidenum">
              <a:rPr lang="en-US" smtClean="0"/>
              <a:t>‹#›</a:t>
            </a:fld>
            <a:endParaRPr lang="en-US"/>
          </a:p>
        </p:txBody>
      </p:sp>
    </p:spTree>
    <p:extLst>
      <p:ext uri="{BB962C8B-B14F-4D97-AF65-F5344CB8AC3E}">
        <p14:creationId xmlns:p14="http://schemas.microsoft.com/office/powerpoint/2010/main" val="3820978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5437027-52CA-426C-8372-D8C2C9119311}" type="datetimeFigureOut">
              <a:rPr lang="en-US" smtClean="0"/>
              <a:t>4/30/2013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074B28-9171-4302-A041-1E03EDB146DC}" type="slidenum">
              <a:rPr lang="en-US" smtClean="0"/>
              <a:t>‹#›</a:t>
            </a:fld>
            <a:endParaRPr lang="en-US"/>
          </a:p>
        </p:txBody>
      </p:sp>
    </p:spTree>
    <p:extLst>
      <p:ext uri="{BB962C8B-B14F-4D97-AF65-F5344CB8AC3E}">
        <p14:creationId xmlns:p14="http://schemas.microsoft.com/office/powerpoint/2010/main" val="2189650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437027-52CA-426C-8372-D8C2C9119311}" type="datetimeFigureOut">
              <a:rPr lang="en-US" smtClean="0"/>
              <a:t>4/30/2013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074B28-9171-4302-A041-1E03EDB146DC}" type="slidenum">
              <a:rPr lang="en-US" smtClean="0"/>
              <a:t>‹#›</a:t>
            </a:fld>
            <a:endParaRPr lang="en-US"/>
          </a:p>
        </p:txBody>
      </p:sp>
    </p:spTree>
    <p:extLst>
      <p:ext uri="{BB962C8B-B14F-4D97-AF65-F5344CB8AC3E}">
        <p14:creationId xmlns:p14="http://schemas.microsoft.com/office/powerpoint/2010/main" val="2395310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1" y="273052"/>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437027-52CA-426C-8372-D8C2C9119311}" type="datetimeFigureOut">
              <a:rPr lang="en-US" smtClean="0"/>
              <a:t>4/30/2013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074B28-9171-4302-A041-1E03EDB146DC}" type="slidenum">
              <a:rPr lang="en-US" smtClean="0"/>
              <a:t>‹#›</a:t>
            </a:fld>
            <a:endParaRPr lang="en-US"/>
          </a:p>
        </p:txBody>
      </p:sp>
    </p:spTree>
    <p:extLst>
      <p:ext uri="{BB962C8B-B14F-4D97-AF65-F5344CB8AC3E}">
        <p14:creationId xmlns:p14="http://schemas.microsoft.com/office/powerpoint/2010/main" val="390720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437027-52CA-426C-8372-D8C2C9119311}" type="datetimeFigureOut">
              <a:rPr lang="en-US" smtClean="0"/>
              <a:t>4/30/2013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074B28-9171-4302-A041-1E03EDB146DC}" type="slidenum">
              <a:rPr lang="en-US" smtClean="0"/>
              <a:t>‹#›</a:t>
            </a:fld>
            <a:endParaRPr lang="en-US"/>
          </a:p>
        </p:txBody>
      </p:sp>
    </p:spTree>
    <p:extLst>
      <p:ext uri="{BB962C8B-B14F-4D97-AF65-F5344CB8AC3E}">
        <p14:creationId xmlns:p14="http://schemas.microsoft.com/office/powerpoint/2010/main" val="2565409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437027-52CA-426C-8372-D8C2C9119311}" type="datetimeFigureOut">
              <a:rPr lang="en-US" smtClean="0"/>
              <a:t>4/30/2013</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074B28-9171-4302-A041-1E03EDB146DC}" type="slidenum">
              <a:rPr lang="en-US" smtClean="0"/>
              <a:t>‹#›</a:t>
            </a:fld>
            <a:endParaRPr lang="en-US"/>
          </a:p>
        </p:txBody>
      </p:sp>
    </p:spTree>
    <p:extLst>
      <p:ext uri="{BB962C8B-B14F-4D97-AF65-F5344CB8AC3E}">
        <p14:creationId xmlns:p14="http://schemas.microsoft.com/office/powerpoint/2010/main" val="10388988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Nandella.ranjithkumar@gmail.com" TargetMode="External"/><Relationship Id="rId2" Type="http://schemas.openxmlformats.org/officeDocument/2006/relationships/hyperlink" Target="mailto:T0seth01@louisville.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t.co/RrRfpmCwhA"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solidFill>
                  <a:srgbClr val="C00000"/>
                </a:solidFill>
              </a:rPr>
              <a:t> </a:t>
            </a:r>
            <a:r>
              <a:rPr lang="en-US" b="1" dirty="0" smtClean="0">
                <a:solidFill>
                  <a:srgbClr val="C00000"/>
                </a:solidFill>
              </a:rPr>
              <a:t>Web </a:t>
            </a:r>
            <a:r>
              <a:rPr lang="en-US" b="1" dirty="0">
                <a:solidFill>
                  <a:srgbClr val="C00000"/>
                </a:solidFill>
              </a:rPr>
              <a:t>Mining Final Project Emotion Analysis from Tweets. </a:t>
            </a:r>
            <a:r>
              <a:rPr lang="en-US" dirty="0">
                <a:solidFill>
                  <a:srgbClr val="C00000"/>
                </a:solidFill>
              </a:rPr>
              <a:t/>
            </a:r>
            <a:br>
              <a:rPr lang="en-US" dirty="0">
                <a:solidFill>
                  <a:srgbClr val="C00000"/>
                </a:solidFill>
              </a:rPr>
            </a:br>
            <a:r>
              <a:rPr lang="en-US" dirty="0">
                <a:solidFill>
                  <a:srgbClr val="C00000"/>
                </a:solidFill>
              </a:rPr>
              <a:t> </a:t>
            </a:r>
            <a:r>
              <a:rPr lang="en-US" dirty="0" smtClean="0">
                <a:solidFill>
                  <a:srgbClr val="C00000"/>
                </a:solidFill>
              </a:rPr>
              <a:t/>
            </a:r>
            <a:br>
              <a:rPr lang="en-US" dirty="0" smtClean="0">
                <a:solidFill>
                  <a:srgbClr val="C00000"/>
                </a:solidFill>
              </a:rPr>
            </a:br>
            <a:r>
              <a:rPr lang="en-US" sz="2000" dirty="0" err="1" smtClean="0">
                <a:solidFill>
                  <a:srgbClr val="C00000"/>
                </a:solidFill>
              </a:rPr>
              <a:t>Tegjyot</a:t>
            </a:r>
            <a:r>
              <a:rPr lang="en-US" sz="2000" dirty="0" smtClean="0">
                <a:solidFill>
                  <a:srgbClr val="C00000"/>
                </a:solidFill>
              </a:rPr>
              <a:t> </a:t>
            </a:r>
            <a:r>
              <a:rPr lang="en-US" sz="2000" dirty="0">
                <a:solidFill>
                  <a:srgbClr val="C00000"/>
                </a:solidFill>
              </a:rPr>
              <a:t>Singh </a:t>
            </a:r>
            <a:r>
              <a:rPr lang="en-US" sz="2000" dirty="0" err="1">
                <a:solidFill>
                  <a:srgbClr val="C00000"/>
                </a:solidFill>
              </a:rPr>
              <a:t>Sethi</a:t>
            </a:r>
            <a:r>
              <a:rPr lang="en-US" sz="2000" dirty="0">
                <a:solidFill>
                  <a:srgbClr val="C00000"/>
                </a:solidFill>
              </a:rPr>
              <a:t/>
            </a:r>
            <a:br>
              <a:rPr lang="en-US" sz="2000" dirty="0">
                <a:solidFill>
                  <a:srgbClr val="C00000"/>
                </a:solidFill>
              </a:rPr>
            </a:br>
            <a:r>
              <a:rPr lang="en-US" sz="2000" u="sng" dirty="0" smtClean="0">
                <a:solidFill>
                  <a:srgbClr val="C00000"/>
                </a:solidFill>
                <a:hlinkClick r:id="rId2"/>
              </a:rPr>
              <a:t>T0seth01@louisville.edu</a:t>
            </a:r>
            <a:r>
              <a:rPr lang="en-US" sz="2000" dirty="0" smtClean="0">
                <a:solidFill>
                  <a:srgbClr val="C00000"/>
                </a:solidFill>
              </a:rPr>
              <a:t/>
            </a:r>
            <a:br>
              <a:rPr lang="en-US" sz="2000" dirty="0" smtClean="0">
                <a:solidFill>
                  <a:srgbClr val="C00000"/>
                </a:solidFill>
              </a:rPr>
            </a:br>
            <a:r>
              <a:rPr lang="en-US" sz="2000" dirty="0" smtClean="0">
                <a:solidFill>
                  <a:srgbClr val="C00000"/>
                </a:solidFill>
              </a:rPr>
              <a:t> </a:t>
            </a:r>
            <a:r>
              <a:rPr lang="en-US" sz="2000" dirty="0">
                <a:solidFill>
                  <a:srgbClr val="C00000"/>
                </a:solidFill>
              </a:rPr>
              <a:t/>
            </a:r>
            <a:br>
              <a:rPr lang="en-US" sz="2000" dirty="0">
                <a:solidFill>
                  <a:srgbClr val="C00000"/>
                </a:solidFill>
              </a:rPr>
            </a:br>
            <a:r>
              <a:rPr lang="en-US" sz="2000" dirty="0">
                <a:solidFill>
                  <a:srgbClr val="C00000"/>
                </a:solidFill>
              </a:rPr>
              <a:t> </a:t>
            </a:r>
            <a:br>
              <a:rPr lang="en-US" sz="2000" dirty="0">
                <a:solidFill>
                  <a:srgbClr val="C00000"/>
                </a:solidFill>
              </a:rPr>
            </a:br>
            <a:r>
              <a:rPr lang="en-US" sz="2000" dirty="0" err="1">
                <a:solidFill>
                  <a:srgbClr val="C00000"/>
                </a:solidFill>
              </a:rPr>
              <a:t>Ranjith</a:t>
            </a:r>
            <a:r>
              <a:rPr lang="en-US" sz="2000" dirty="0">
                <a:solidFill>
                  <a:srgbClr val="C00000"/>
                </a:solidFill>
              </a:rPr>
              <a:t> Kumar </a:t>
            </a:r>
            <a:r>
              <a:rPr lang="en-US" sz="2000" dirty="0" err="1">
                <a:solidFill>
                  <a:srgbClr val="C00000"/>
                </a:solidFill>
              </a:rPr>
              <a:t>Nandella</a:t>
            </a:r>
            <a:r>
              <a:rPr lang="en-US" sz="2000" dirty="0">
                <a:solidFill>
                  <a:srgbClr val="C00000"/>
                </a:solidFill>
              </a:rPr>
              <a:t/>
            </a:r>
            <a:br>
              <a:rPr lang="en-US" sz="2000" dirty="0">
                <a:solidFill>
                  <a:srgbClr val="C00000"/>
                </a:solidFill>
              </a:rPr>
            </a:br>
            <a:r>
              <a:rPr lang="en-US" sz="2000" u="sng" dirty="0">
                <a:solidFill>
                  <a:srgbClr val="C00000"/>
                </a:solidFill>
                <a:hlinkClick r:id="rId3"/>
              </a:rPr>
              <a:t>Nandella.ranjithkumar@gmail.com</a:t>
            </a:r>
            <a:r>
              <a:rPr lang="en-US" sz="2000" dirty="0">
                <a:solidFill>
                  <a:srgbClr val="C00000"/>
                </a:solidFill>
              </a:rPr>
              <a:t/>
            </a:r>
            <a:br>
              <a:rPr lang="en-US" sz="2000" dirty="0">
                <a:solidFill>
                  <a:srgbClr val="C00000"/>
                </a:solidFill>
              </a:rPr>
            </a:br>
            <a:endParaRPr lang="en-US" sz="2000" dirty="0">
              <a:solidFill>
                <a:srgbClr val="C00000"/>
              </a:solidFill>
            </a:endParaRPr>
          </a:p>
        </p:txBody>
      </p:sp>
    </p:spTree>
    <p:extLst>
      <p:ext uri="{BB962C8B-B14F-4D97-AF65-F5344CB8AC3E}">
        <p14:creationId xmlns:p14="http://schemas.microsoft.com/office/powerpoint/2010/main" val="29916419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4" name="Title 1"/>
          <p:cNvSpPr>
            <a:spLocks noGrp="1"/>
          </p:cNvSpPr>
          <p:nvPr>
            <p:ph type="title"/>
          </p:nvPr>
        </p:nvSpPr>
        <p:spPr/>
        <p:txBody>
          <a:bodyPr>
            <a:normAutofit/>
          </a:bodyPr>
          <a:lstStyle/>
          <a:p>
            <a:pPr algn="l"/>
            <a:r>
              <a:rPr lang="en-US" sz="3200" dirty="0" smtClean="0">
                <a:solidFill>
                  <a:srgbClr val="C00000"/>
                </a:solidFill>
              </a:rPr>
              <a:t>Data Exploration With CLUTO</a:t>
            </a:r>
            <a:endParaRPr lang="en-US" sz="3200" dirty="0">
              <a:solidFill>
                <a:srgbClr val="C00000"/>
              </a:solidFill>
            </a:endParaRPr>
          </a:p>
        </p:txBody>
      </p:sp>
      <p:pic>
        <p:nvPicPr>
          <p:cNvPr id="5" name="Picture 4" descr="C:\Users\tegjyot singh\Dropbox\webmining_final\Experiments\cluto\mountain.jpg"/>
          <p:cNvPicPr/>
          <p:nvPr/>
        </p:nvPicPr>
        <p:blipFill rotWithShape="1">
          <a:blip r:embed="rId2">
            <a:extLst>
              <a:ext uri="{28A0092B-C50C-407E-A947-70E740481C1C}">
                <a14:useLocalDpi xmlns:a14="http://schemas.microsoft.com/office/drawing/2010/main" val="0"/>
              </a:ext>
            </a:extLst>
          </a:blip>
          <a:srcRect l="15711" t="4409" r="-40" b="10020"/>
          <a:stretch/>
        </p:blipFill>
        <p:spPr bwMode="auto">
          <a:xfrm>
            <a:off x="914400" y="1066800"/>
            <a:ext cx="7467600" cy="556260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093615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4" name="Title 1"/>
          <p:cNvSpPr>
            <a:spLocks noGrp="1"/>
          </p:cNvSpPr>
          <p:nvPr>
            <p:ph type="title"/>
          </p:nvPr>
        </p:nvSpPr>
        <p:spPr/>
        <p:txBody>
          <a:bodyPr>
            <a:normAutofit/>
          </a:bodyPr>
          <a:lstStyle/>
          <a:p>
            <a:pPr algn="l"/>
            <a:r>
              <a:rPr lang="en-US" sz="3200" dirty="0" smtClean="0">
                <a:solidFill>
                  <a:srgbClr val="C00000"/>
                </a:solidFill>
              </a:rPr>
              <a:t>Data Exploration With CLUTO</a:t>
            </a:r>
            <a:endParaRPr lang="en-US" sz="3200" dirty="0">
              <a:solidFill>
                <a:srgbClr val="C00000"/>
              </a:solidFill>
            </a:endParaRPr>
          </a:p>
        </p:txBody>
      </p:sp>
      <p:pic>
        <p:nvPicPr>
          <p:cNvPr id="6" name="Picture 5" descr="C:\Users\tegjyot singh\Dropbox\webmining_final\Experiments\cluto\dist.jpg"/>
          <p:cNvPicPr/>
          <p:nvPr/>
        </p:nvPicPr>
        <p:blipFill>
          <a:blip r:embed="rId2">
            <a:extLst>
              <a:ext uri="{28A0092B-C50C-407E-A947-70E740481C1C}">
                <a14:useLocalDpi xmlns:a14="http://schemas.microsoft.com/office/drawing/2010/main" val="0"/>
              </a:ext>
            </a:extLst>
          </a:blip>
          <a:srcRect/>
          <a:stretch>
            <a:fillRect/>
          </a:stretch>
        </p:blipFill>
        <p:spPr bwMode="auto">
          <a:xfrm>
            <a:off x="381000" y="1143001"/>
            <a:ext cx="8229600" cy="5486400"/>
          </a:xfrm>
          <a:prstGeom prst="rect">
            <a:avLst/>
          </a:prstGeom>
          <a:noFill/>
          <a:ln>
            <a:noFill/>
          </a:ln>
        </p:spPr>
      </p:pic>
    </p:spTree>
    <p:extLst>
      <p:ext uri="{BB962C8B-B14F-4D97-AF65-F5344CB8AC3E}">
        <p14:creationId xmlns:p14="http://schemas.microsoft.com/office/powerpoint/2010/main" val="15044465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C00000"/>
                </a:solidFill>
              </a:rPr>
              <a:t>Data Exploration With CLUTO</a:t>
            </a:r>
            <a:endParaRPr lang="en-US" dirty="0"/>
          </a:p>
        </p:txBody>
      </p:sp>
      <p:sp>
        <p:nvSpPr>
          <p:cNvPr id="3" name="Content Placeholder 2"/>
          <p:cNvSpPr>
            <a:spLocks noGrp="1"/>
          </p:cNvSpPr>
          <p:nvPr>
            <p:ph idx="1"/>
          </p:nvPr>
        </p:nvSpPr>
        <p:spPr/>
        <p:txBody>
          <a:bodyPr>
            <a:normAutofit/>
          </a:bodyPr>
          <a:lstStyle/>
          <a:p>
            <a:r>
              <a:rPr lang="en-US" sz="2800" i="1" dirty="0"/>
              <a:t>Positive Clusters</a:t>
            </a:r>
            <a:r>
              <a:rPr lang="en-US" sz="2800" dirty="0"/>
              <a:t>: </a:t>
            </a:r>
            <a:r>
              <a:rPr lang="en-US" sz="2800" dirty="0" smtClean="0"/>
              <a:t> </a:t>
            </a:r>
            <a:r>
              <a:rPr lang="en-US" sz="2800" dirty="0" err="1" smtClean="0"/>
              <a:t>day,good,today</a:t>
            </a:r>
            <a:r>
              <a:rPr lang="en-US" sz="2800" dirty="0"/>
              <a:t>, </a:t>
            </a:r>
            <a:r>
              <a:rPr lang="en-US" sz="2800" dirty="0" err="1"/>
              <a:t>posemoti</a:t>
            </a:r>
            <a:r>
              <a:rPr lang="en-US" sz="2800" dirty="0"/>
              <a:t>, </a:t>
            </a:r>
            <a:r>
              <a:rPr lang="en-US" sz="2800" dirty="0" err="1"/>
              <a:t>finally,love,life,heart</a:t>
            </a:r>
            <a:r>
              <a:rPr lang="en-US" sz="2800" dirty="0"/>
              <a:t>, today, happy, smile, birthday</a:t>
            </a:r>
            <a:r>
              <a:rPr lang="en-US" sz="2800" dirty="0" smtClean="0"/>
              <a:t>.</a:t>
            </a:r>
          </a:p>
          <a:p>
            <a:endParaRPr lang="en-US" sz="2800" dirty="0"/>
          </a:p>
          <a:p>
            <a:r>
              <a:rPr lang="en-US" sz="2800" i="1" dirty="0"/>
              <a:t>Negative Cluster</a:t>
            </a:r>
            <a:r>
              <a:rPr lang="en-US" sz="2800" dirty="0"/>
              <a:t>: </a:t>
            </a:r>
            <a:r>
              <a:rPr lang="en-US" sz="2800" dirty="0" smtClean="0"/>
              <a:t> </a:t>
            </a:r>
            <a:r>
              <a:rPr lang="en-US" sz="2800" dirty="0" err="1" smtClean="0"/>
              <a:t>negemoti</a:t>
            </a:r>
            <a:r>
              <a:rPr lang="en-US" sz="2800" dirty="0"/>
              <a:t>, tonight, miss, don’t, people, feel, time, sad, week</a:t>
            </a:r>
            <a:r>
              <a:rPr lang="en-US" sz="2800" dirty="0" smtClean="0"/>
              <a:t>.</a:t>
            </a:r>
          </a:p>
          <a:p>
            <a:pPr marL="0" indent="0">
              <a:buNone/>
            </a:pPr>
            <a:endParaRPr lang="en-US" sz="2800" dirty="0"/>
          </a:p>
          <a:p>
            <a:r>
              <a:rPr lang="en-US" sz="2800" i="1" dirty="0"/>
              <a:t>Neutral Cluste</a:t>
            </a:r>
            <a:r>
              <a:rPr lang="en-US" sz="2800" dirty="0"/>
              <a:t>r: </a:t>
            </a:r>
            <a:r>
              <a:rPr lang="en-US" sz="2800" dirty="0" smtClean="0"/>
              <a:t> </a:t>
            </a:r>
            <a:r>
              <a:rPr lang="en-US" sz="2800" dirty="0" err="1" smtClean="0"/>
              <a:t>days,work,tomorrow</a:t>
            </a:r>
            <a:r>
              <a:rPr lang="en-US" sz="2800" dirty="0"/>
              <a:t>, </a:t>
            </a:r>
            <a:r>
              <a:rPr lang="en-US" sz="2800" dirty="0" err="1"/>
              <a:t>im,back,home</a:t>
            </a:r>
            <a:r>
              <a:rPr lang="en-US" sz="2800" dirty="0"/>
              <a:t>.</a:t>
            </a:r>
          </a:p>
          <a:p>
            <a:endParaRPr lang="en-US" sz="2800" dirty="0"/>
          </a:p>
        </p:txBody>
      </p:sp>
    </p:spTree>
    <p:extLst>
      <p:ext uri="{BB962C8B-B14F-4D97-AF65-F5344CB8AC3E}">
        <p14:creationId xmlns:p14="http://schemas.microsoft.com/office/powerpoint/2010/main" val="33299947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2984166988"/>
              </p:ext>
            </p:extLst>
          </p:nvPr>
        </p:nvGraphicFramePr>
        <p:xfrm>
          <a:off x="1524000" y="1371600"/>
          <a:ext cx="6096001" cy="1676400"/>
        </p:xfrm>
        <a:graphic>
          <a:graphicData uri="http://schemas.openxmlformats.org/drawingml/2006/table">
            <a:tbl>
              <a:tblPr firstRow="1" firstCol="1" bandRow="1">
                <a:tableStyleId>{5C22544A-7EE6-4342-B048-85BDC9FD1C3A}</a:tableStyleId>
              </a:tblPr>
              <a:tblGrid>
                <a:gridCol w="1410985"/>
                <a:gridCol w="1015282"/>
                <a:gridCol w="1002735"/>
                <a:gridCol w="647128"/>
                <a:gridCol w="1067559"/>
                <a:gridCol w="952312"/>
              </a:tblGrid>
              <a:tr h="609730">
                <a:tc>
                  <a:txBody>
                    <a:bodyPr/>
                    <a:lstStyle/>
                    <a:p>
                      <a:pPr marL="0" marR="0">
                        <a:lnSpc>
                          <a:spcPct val="115000"/>
                        </a:lnSpc>
                        <a:spcBef>
                          <a:spcPts val="0"/>
                        </a:spcBef>
                        <a:spcAft>
                          <a:spcPts val="0"/>
                        </a:spcAft>
                      </a:pPr>
                      <a:r>
                        <a:rPr lang="en-US" sz="1600" dirty="0">
                          <a:effectLst/>
                        </a:rPr>
                        <a:t>Classifier</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a:effectLst/>
                        </a:rPr>
                        <a:t>Accuracy </a:t>
                      </a:r>
                      <a:endParaRPr lang="en-US" sz="16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Precision </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a:effectLst/>
                        </a:rPr>
                        <a:t>Recall</a:t>
                      </a:r>
                      <a:endParaRPr lang="en-US" sz="16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a:effectLst/>
                        </a:rPr>
                        <a:t>F-Measure</a:t>
                      </a:r>
                      <a:endParaRPr lang="en-US" sz="16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a:effectLst/>
                        </a:rPr>
                        <a:t>ROC Area</a:t>
                      </a:r>
                      <a:endParaRPr lang="en-US" sz="1600">
                        <a:effectLst/>
                        <a:latin typeface="Calibri"/>
                        <a:ea typeface="Calibri"/>
                        <a:cs typeface="Times New Roman"/>
                      </a:endParaRPr>
                    </a:p>
                  </a:txBody>
                  <a:tcPr marL="68580" marR="68580" marT="0" marB="0" anchor="b"/>
                </a:tc>
              </a:tr>
              <a:tr h="310348">
                <a:tc>
                  <a:txBody>
                    <a:bodyPr/>
                    <a:lstStyle/>
                    <a:p>
                      <a:pPr marL="0" marR="0">
                        <a:lnSpc>
                          <a:spcPct val="115000"/>
                        </a:lnSpc>
                        <a:spcBef>
                          <a:spcPts val="0"/>
                        </a:spcBef>
                        <a:spcAft>
                          <a:spcPts val="0"/>
                        </a:spcAft>
                      </a:pPr>
                      <a:r>
                        <a:rPr lang="en-US" sz="1600">
                          <a:effectLst/>
                        </a:rPr>
                        <a:t>Decision Trees</a:t>
                      </a:r>
                      <a:endParaRPr lang="en-US" sz="16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600">
                          <a:effectLst/>
                        </a:rPr>
                        <a:t>0.637</a:t>
                      </a:r>
                      <a:endParaRPr lang="en-US" sz="16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600">
                          <a:effectLst/>
                        </a:rPr>
                        <a:t>0.695</a:t>
                      </a:r>
                      <a:endParaRPr lang="en-US" sz="16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600">
                          <a:effectLst/>
                        </a:rPr>
                        <a:t>0.637</a:t>
                      </a:r>
                      <a:endParaRPr lang="en-US" sz="16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600">
                          <a:effectLst/>
                        </a:rPr>
                        <a:t>0.612</a:t>
                      </a:r>
                      <a:endParaRPr lang="en-US" sz="16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600">
                          <a:effectLst/>
                        </a:rPr>
                        <a:t>0.704</a:t>
                      </a:r>
                      <a:endParaRPr lang="en-US" sz="1600">
                        <a:effectLst/>
                        <a:latin typeface="Calibri"/>
                        <a:ea typeface="Calibri"/>
                        <a:cs typeface="Times New Roman"/>
                      </a:endParaRPr>
                    </a:p>
                  </a:txBody>
                  <a:tcPr marL="68580" marR="68580" marT="0" marB="0" anchor="b"/>
                </a:tc>
              </a:tr>
              <a:tr h="375322">
                <a:tc>
                  <a:txBody>
                    <a:bodyPr/>
                    <a:lstStyle/>
                    <a:p>
                      <a:pPr marL="0" marR="0">
                        <a:lnSpc>
                          <a:spcPct val="115000"/>
                        </a:lnSpc>
                        <a:spcBef>
                          <a:spcPts val="0"/>
                        </a:spcBef>
                        <a:spcAft>
                          <a:spcPts val="0"/>
                        </a:spcAft>
                      </a:pPr>
                      <a:r>
                        <a:rPr lang="en-US" sz="1600" dirty="0">
                          <a:effectLst/>
                        </a:rPr>
                        <a:t>Naïve Bayes</a:t>
                      </a:r>
                      <a:endParaRPr lang="en-US" sz="16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600">
                          <a:effectLst/>
                        </a:rPr>
                        <a:t>0.6727</a:t>
                      </a:r>
                      <a:endParaRPr lang="en-US" sz="16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600">
                          <a:effectLst/>
                        </a:rPr>
                        <a:t>0.709</a:t>
                      </a:r>
                      <a:endParaRPr lang="en-US" sz="16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600" dirty="0">
                          <a:effectLst/>
                        </a:rPr>
                        <a:t>0.673</a:t>
                      </a:r>
                      <a:endParaRPr lang="en-US" sz="16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600">
                          <a:effectLst/>
                        </a:rPr>
                        <a:t>0.66</a:t>
                      </a:r>
                      <a:endParaRPr lang="en-US" sz="16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600">
                          <a:effectLst/>
                        </a:rPr>
                        <a:t>0.759</a:t>
                      </a:r>
                      <a:endParaRPr lang="en-US" sz="1600">
                        <a:effectLst/>
                        <a:latin typeface="Calibri"/>
                        <a:ea typeface="Calibri"/>
                        <a:cs typeface="Times New Roman"/>
                      </a:endParaRPr>
                    </a:p>
                  </a:txBody>
                  <a:tcPr marL="68580" marR="68580" marT="0" marB="0" anchor="b"/>
                </a:tc>
              </a:tr>
              <a:tr h="381000">
                <a:tc>
                  <a:txBody>
                    <a:bodyPr/>
                    <a:lstStyle/>
                    <a:p>
                      <a:pPr marL="0" marR="0">
                        <a:lnSpc>
                          <a:spcPct val="115000"/>
                        </a:lnSpc>
                        <a:spcBef>
                          <a:spcPts val="0"/>
                        </a:spcBef>
                        <a:spcAft>
                          <a:spcPts val="0"/>
                        </a:spcAft>
                      </a:pPr>
                      <a:r>
                        <a:rPr lang="en-US" sz="1600" dirty="0">
                          <a:effectLst/>
                        </a:rPr>
                        <a:t>SVM</a:t>
                      </a:r>
                      <a:endParaRPr lang="en-US" sz="16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600">
                          <a:effectLst/>
                        </a:rPr>
                        <a:t>0.7347</a:t>
                      </a:r>
                      <a:endParaRPr lang="en-US" sz="16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600">
                          <a:effectLst/>
                        </a:rPr>
                        <a:t>0.747</a:t>
                      </a:r>
                      <a:endParaRPr lang="en-US" sz="16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600">
                          <a:effectLst/>
                        </a:rPr>
                        <a:t>0.735</a:t>
                      </a:r>
                      <a:endParaRPr lang="en-US" sz="16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600">
                          <a:effectLst/>
                        </a:rPr>
                        <a:t>0.732</a:t>
                      </a:r>
                      <a:endParaRPr lang="en-US" sz="16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600" dirty="0">
                          <a:effectLst/>
                        </a:rPr>
                        <a:t>0.737</a:t>
                      </a:r>
                      <a:endParaRPr lang="en-US" sz="1600" dirty="0">
                        <a:effectLst/>
                        <a:latin typeface="Calibri"/>
                        <a:ea typeface="Calibri"/>
                        <a:cs typeface="Times New Roman"/>
                      </a:endParaRPr>
                    </a:p>
                  </a:txBody>
                  <a:tcPr marL="68580" marR="68580" marT="0" marB="0" anchor="b"/>
                </a:tc>
              </a:tr>
            </a:tbl>
          </a:graphicData>
        </a:graphic>
      </p:graphicFrame>
      <p:sp>
        <p:nvSpPr>
          <p:cNvPr id="4" name="Title 1"/>
          <p:cNvSpPr>
            <a:spLocks noGrp="1"/>
          </p:cNvSpPr>
          <p:nvPr>
            <p:ph type="title"/>
          </p:nvPr>
        </p:nvSpPr>
        <p:spPr/>
        <p:txBody>
          <a:bodyPr>
            <a:normAutofit/>
          </a:bodyPr>
          <a:lstStyle/>
          <a:p>
            <a:pPr algn="l"/>
            <a:r>
              <a:rPr lang="en-US" sz="3200" dirty="0" smtClean="0">
                <a:solidFill>
                  <a:srgbClr val="C00000"/>
                </a:solidFill>
              </a:rPr>
              <a:t>Classification( Subset of Data 10%)</a:t>
            </a:r>
            <a:endParaRPr lang="en-US" sz="3200" dirty="0">
              <a:solidFill>
                <a:srgbClr val="C00000"/>
              </a:solidFill>
            </a:endParaRPr>
          </a:p>
        </p:txBody>
      </p:sp>
      <p:graphicFrame>
        <p:nvGraphicFramePr>
          <p:cNvPr id="7" name="Chart 6"/>
          <p:cNvGraphicFramePr/>
          <p:nvPr>
            <p:extLst>
              <p:ext uri="{D42A27DB-BD31-4B8C-83A1-F6EECF244321}">
                <p14:modId xmlns:p14="http://schemas.microsoft.com/office/powerpoint/2010/main" val="3770065350"/>
              </p:ext>
            </p:extLst>
          </p:nvPr>
        </p:nvGraphicFramePr>
        <p:xfrm>
          <a:off x="1600200" y="3352800"/>
          <a:ext cx="6019800" cy="3124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29222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pPr algn="l"/>
            <a:r>
              <a:rPr lang="en-US" sz="3200" dirty="0" smtClean="0">
                <a:solidFill>
                  <a:srgbClr val="C00000"/>
                </a:solidFill>
              </a:rPr>
              <a:t>Classification( Subset of Data 10%)</a:t>
            </a:r>
            <a:endParaRPr lang="en-US" sz="3200" dirty="0">
              <a:solidFill>
                <a:srgbClr val="C00000"/>
              </a:solidFill>
            </a:endParaRPr>
          </a:p>
        </p:txBody>
      </p:sp>
      <p:sp>
        <p:nvSpPr>
          <p:cNvPr id="3" name="Content Placeholder 2"/>
          <p:cNvSpPr>
            <a:spLocks noGrp="1"/>
          </p:cNvSpPr>
          <p:nvPr>
            <p:ph idx="1"/>
          </p:nvPr>
        </p:nvSpPr>
        <p:spPr/>
        <p:txBody>
          <a:bodyPr/>
          <a:lstStyle/>
          <a:p>
            <a:endParaRPr lang="en-US"/>
          </a:p>
        </p:txBody>
      </p:sp>
      <p:pic>
        <p:nvPicPr>
          <p:cNvPr id="6" name="Picture 5" descr="C:\Users\tegjyot singh\Dropbox\webmining_final\Experiments\WEka\sample_10\tree.jpg"/>
          <p:cNvPicPr/>
          <p:nvPr/>
        </p:nvPicPr>
        <p:blipFill rotWithShape="1">
          <a:blip r:embed="rId2">
            <a:extLst>
              <a:ext uri="{28A0092B-C50C-407E-A947-70E740481C1C}">
                <a14:useLocalDpi xmlns:a14="http://schemas.microsoft.com/office/drawing/2010/main" val="0"/>
              </a:ext>
            </a:extLst>
          </a:blip>
          <a:srcRect t="5292" b="6204"/>
          <a:stretch/>
        </p:blipFill>
        <p:spPr bwMode="auto">
          <a:xfrm>
            <a:off x="167244" y="152400"/>
            <a:ext cx="8976756" cy="6705600"/>
          </a:xfrm>
          <a:prstGeom prst="rect">
            <a:avLst/>
          </a:prstGeom>
          <a:noFill/>
          <a:ln>
            <a:noFill/>
          </a:ln>
          <a:extLst>
            <a:ext uri="{53640926-AAD7-44D8-BBD7-CCE9431645EC}">
              <a14:shadowObscured xmlns:a14="http://schemas.microsoft.com/office/drawing/2010/main"/>
            </a:ext>
          </a:extLst>
        </p:spPr>
      </p:pic>
      <p:sp>
        <p:nvSpPr>
          <p:cNvPr id="5" name="TextBox 4"/>
          <p:cNvSpPr txBox="1"/>
          <p:nvPr/>
        </p:nvSpPr>
        <p:spPr>
          <a:xfrm>
            <a:off x="609600" y="838200"/>
            <a:ext cx="3657600" cy="369332"/>
          </a:xfrm>
          <a:prstGeom prst="rect">
            <a:avLst/>
          </a:prstGeom>
          <a:noFill/>
        </p:spPr>
        <p:txBody>
          <a:bodyPr wrap="square" rtlCol="0">
            <a:spAutoFit/>
          </a:bodyPr>
          <a:lstStyle/>
          <a:p>
            <a:r>
              <a:rPr lang="en-US" dirty="0" smtClean="0">
                <a:solidFill>
                  <a:srgbClr val="C00000"/>
                </a:solidFill>
              </a:rPr>
              <a:t>Decision Tree on 10% of the Data</a:t>
            </a:r>
            <a:endParaRPr lang="en-US" dirty="0">
              <a:solidFill>
                <a:srgbClr val="C00000"/>
              </a:solidFill>
            </a:endParaRPr>
          </a:p>
        </p:txBody>
      </p:sp>
    </p:spTree>
    <p:extLst>
      <p:ext uri="{BB962C8B-B14F-4D97-AF65-F5344CB8AC3E}">
        <p14:creationId xmlns:p14="http://schemas.microsoft.com/office/powerpoint/2010/main" val="37080315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pPr algn="l"/>
            <a:r>
              <a:rPr lang="en-US" sz="3200" dirty="0" smtClean="0">
                <a:solidFill>
                  <a:srgbClr val="C00000"/>
                </a:solidFill>
              </a:rPr>
              <a:t>Classification( Subset of Data 10%)</a:t>
            </a:r>
            <a:endParaRPr lang="en-US" sz="3200" dirty="0">
              <a:solidFill>
                <a:srgbClr val="C00000"/>
              </a:solidFill>
            </a:endParaRPr>
          </a:p>
        </p:txBody>
      </p:sp>
      <p:sp>
        <p:nvSpPr>
          <p:cNvPr id="3" name="Content Placeholder 2"/>
          <p:cNvSpPr>
            <a:spLocks noGrp="1"/>
          </p:cNvSpPr>
          <p:nvPr>
            <p:ph idx="1"/>
          </p:nvPr>
        </p:nvSpPr>
        <p:spPr/>
        <p:txBody>
          <a:bodyPr/>
          <a:lstStyle/>
          <a:p>
            <a:endParaRPr lang="en-US"/>
          </a:p>
        </p:txBody>
      </p:sp>
      <p:sp>
        <p:nvSpPr>
          <p:cNvPr id="5" name="TextBox 4"/>
          <p:cNvSpPr txBox="1"/>
          <p:nvPr/>
        </p:nvSpPr>
        <p:spPr>
          <a:xfrm>
            <a:off x="609600" y="838200"/>
            <a:ext cx="3657600" cy="369332"/>
          </a:xfrm>
          <a:prstGeom prst="rect">
            <a:avLst/>
          </a:prstGeom>
          <a:noFill/>
        </p:spPr>
        <p:txBody>
          <a:bodyPr wrap="square" rtlCol="0">
            <a:spAutoFit/>
          </a:bodyPr>
          <a:lstStyle/>
          <a:p>
            <a:r>
              <a:rPr lang="en-US" dirty="0" smtClean="0">
                <a:solidFill>
                  <a:srgbClr val="C00000"/>
                </a:solidFill>
              </a:rPr>
              <a:t>Decision Tree on 10% of the Data</a:t>
            </a:r>
            <a:endParaRPr lang="en-US" dirty="0">
              <a:solidFill>
                <a:srgbClr val="C00000"/>
              </a:solidFill>
            </a:endParaRPr>
          </a:p>
        </p:txBody>
      </p:sp>
      <p:pic>
        <p:nvPicPr>
          <p:cNvPr id="1229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5130" t="17168" r="31818" b="5763"/>
          <a:stretch/>
        </p:blipFill>
        <p:spPr bwMode="auto">
          <a:xfrm>
            <a:off x="228600" y="152399"/>
            <a:ext cx="8610599" cy="67056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643098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solidFill>
                  <a:srgbClr val="C00000"/>
                </a:solidFill>
              </a:rPr>
              <a:t>Experimentation Full Dataset Using Naïve Bayes</a:t>
            </a:r>
            <a:endParaRPr lang="en-US" sz="3200" dirty="0">
              <a:solidFill>
                <a:srgbClr val="C00000"/>
              </a:solidFill>
            </a:endParaRPr>
          </a:p>
        </p:txBody>
      </p:sp>
      <p:sp>
        <p:nvSpPr>
          <p:cNvPr id="5" name="Content Placeholder 4"/>
          <p:cNvSpPr>
            <a:spLocks noGrp="1"/>
          </p:cNvSpPr>
          <p:nvPr>
            <p:ph idx="1"/>
          </p:nvPr>
        </p:nvSpPr>
        <p:spPr>
          <a:xfrm>
            <a:off x="457200" y="1371600"/>
            <a:ext cx="8229600" cy="4754565"/>
          </a:xfrm>
        </p:spPr>
        <p:txBody>
          <a:bodyPr>
            <a:noAutofit/>
          </a:bodyPr>
          <a:lstStyle/>
          <a:p>
            <a:pPr marL="0" marR="0" indent="0">
              <a:lnSpc>
                <a:spcPct val="115000"/>
              </a:lnSpc>
              <a:spcBef>
                <a:spcPts val="0"/>
              </a:spcBef>
              <a:spcAft>
                <a:spcPts val="0"/>
              </a:spcAft>
              <a:buNone/>
            </a:pPr>
            <a:r>
              <a:rPr lang="en-IN" sz="1400" dirty="0" smtClean="0">
                <a:effectLst/>
              </a:rPr>
              <a:t>Correctly Classified Instances       18964               62.7989 %</a:t>
            </a:r>
            <a:endParaRPr lang="en-US" sz="1400" dirty="0" smtClean="0">
              <a:effectLst/>
            </a:endParaRPr>
          </a:p>
          <a:p>
            <a:pPr marL="0" marR="0" indent="0">
              <a:lnSpc>
                <a:spcPct val="115000"/>
              </a:lnSpc>
              <a:spcBef>
                <a:spcPts val="0"/>
              </a:spcBef>
              <a:spcAft>
                <a:spcPts val="0"/>
              </a:spcAft>
              <a:buNone/>
            </a:pPr>
            <a:r>
              <a:rPr lang="en-IN" sz="1400" dirty="0" smtClean="0">
                <a:effectLst/>
              </a:rPr>
              <a:t>Incorrectly Classified Instances     11234               37.2011 %</a:t>
            </a:r>
            <a:endParaRPr lang="en-US" sz="1400" dirty="0" smtClean="0">
              <a:effectLst/>
            </a:endParaRPr>
          </a:p>
          <a:p>
            <a:pPr marL="0" marR="0" indent="0">
              <a:lnSpc>
                <a:spcPct val="115000"/>
              </a:lnSpc>
              <a:spcBef>
                <a:spcPts val="0"/>
              </a:spcBef>
              <a:spcAft>
                <a:spcPts val="0"/>
              </a:spcAft>
              <a:buNone/>
            </a:pPr>
            <a:r>
              <a:rPr lang="en-IN" sz="1400" dirty="0" smtClean="0">
                <a:effectLst/>
              </a:rPr>
              <a:t>Kappa statistic                          0.2577</a:t>
            </a:r>
            <a:endParaRPr lang="en-US" sz="1400" dirty="0" smtClean="0">
              <a:effectLst/>
            </a:endParaRPr>
          </a:p>
          <a:p>
            <a:pPr marL="0" marR="0" indent="0">
              <a:lnSpc>
                <a:spcPct val="115000"/>
              </a:lnSpc>
              <a:spcBef>
                <a:spcPts val="0"/>
              </a:spcBef>
              <a:spcAft>
                <a:spcPts val="0"/>
              </a:spcAft>
              <a:buNone/>
            </a:pPr>
            <a:r>
              <a:rPr lang="en-IN" sz="1400" dirty="0" smtClean="0">
                <a:effectLst/>
              </a:rPr>
              <a:t>Mean absolute error                      0.372 </a:t>
            </a:r>
            <a:endParaRPr lang="en-US" sz="1400" dirty="0" smtClean="0">
              <a:effectLst/>
            </a:endParaRPr>
          </a:p>
          <a:p>
            <a:pPr marL="0" marR="0" indent="0">
              <a:lnSpc>
                <a:spcPct val="115000"/>
              </a:lnSpc>
              <a:spcBef>
                <a:spcPts val="0"/>
              </a:spcBef>
              <a:spcAft>
                <a:spcPts val="0"/>
              </a:spcAft>
              <a:buNone/>
            </a:pPr>
            <a:r>
              <a:rPr lang="en-IN" sz="1400" dirty="0" smtClean="0">
                <a:effectLst/>
              </a:rPr>
              <a:t>Root mean squared error                  0.6085</a:t>
            </a:r>
            <a:endParaRPr lang="en-US" sz="1400" dirty="0" smtClean="0">
              <a:effectLst/>
            </a:endParaRPr>
          </a:p>
          <a:p>
            <a:pPr marL="0" marR="0" indent="0">
              <a:lnSpc>
                <a:spcPct val="115000"/>
              </a:lnSpc>
              <a:spcBef>
                <a:spcPts val="0"/>
              </a:spcBef>
              <a:spcAft>
                <a:spcPts val="0"/>
              </a:spcAft>
              <a:buNone/>
            </a:pPr>
            <a:r>
              <a:rPr lang="en-IN" sz="1400" dirty="0" smtClean="0">
                <a:effectLst/>
              </a:rPr>
              <a:t>Relative absolute error                 74.4068 %</a:t>
            </a:r>
            <a:endParaRPr lang="en-US" sz="1400" dirty="0" smtClean="0">
              <a:effectLst/>
            </a:endParaRPr>
          </a:p>
          <a:p>
            <a:pPr marL="0" marR="0" indent="0">
              <a:lnSpc>
                <a:spcPct val="115000"/>
              </a:lnSpc>
              <a:spcBef>
                <a:spcPts val="0"/>
              </a:spcBef>
              <a:spcAft>
                <a:spcPts val="0"/>
              </a:spcAft>
              <a:buNone/>
            </a:pPr>
            <a:r>
              <a:rPr lang="en-IN" sz="1400" dirty="0" smtClean="0">
                <a:effectLst/>
              </a:rPr>
              <a:t>Root relative squared error            121.695  %</a:t>
            </a:r>
            <a:endParaRPr lang="en-US" sz="1400" dirty="0" smtClean="0">
              <a:effectLst/>
            </a:endParaRPr>
          </a:p>
          <a:p>
            <a:pPr marL="0" marR="0" indent="0">
              <a:lnSpc>
                <a:spcPct val="115000"/>
              </a:lnSpc>
              <a:spcBef>
                <a:spcPts val="0"/>
              </a:spcBef>
              <a:spcAft>
                <a:spcPts val="0"/>
              </a:spcAft>
              <a:buNone/>
            </a:pPr>
            <a:r>
              <a:rPr lang="en-IN" sz="1400" dirty="0" smtClean="0">
                <a:effectLst/>
              </a:rPr>
              <a:t>Coverage of cases (0.95 level)          63.3155 %</a:t>
            </a:r>
            <a:endParaRPr lang="en-US" sz="1400" dirty="0" smtClean="0">
              <a:effectLst/>
            </a:endParaRPr>
          </a:p>
          <a:p>
            <a:pPr marL="0" marR="0" indent="0">
              <a:lnSpc>
                <a:spcPct val="115000"/>
              </a:lnSpc>
              <a:spcBef>
                <a:spcPts val="0"/>
              </a:spcBef>
              <a:spcAft>
                <a:spcPts val="0"/>
              </a:spcAft>
              <a:buNone/>
            </a:pPr>
            <a:r>
              <a:rPr lang="en-IN" sz="1400" dirty="0" smtClean="0">
                <a:effectLst/>
              </a:rPr>
              <a:t>Mean rel. region size (0.95 level)      50.5315 %</a:t>
            </a:r>
            <a:endParaRPr lang="en-US" sz="1400" dirty="0" smtClean="0">
              <a:effectLst/>
            </a:endParaRPr>
          </a:p>
          <a:p>
            <a:pPr marL="0" marR="0" indent="0">
              <a:lnSpc>
                <a:spcPct val="115000"/>
              </a:lnSpc>
              <a:spcBef>
                <a:spcPts val="0"/>
              </a:spcBef>
              <a:spcAft>
                <a:spcPts val="0"/>
              </a:spcAft>
              <a:buNone/>
            </a:pPr>
            <a:r>
              <a:rPr lang="en-IN" sz="1400" dirty="0" smtClean="0">
                <a:effectLst/>
              </a:rPr>
              <a:t>Total Number of Instances            30198     </a:t>
            </a:r>
            <a:endParaRPr lang="en-US" sz="1400" dirty="0" smtClean="0">
              <a:effectLst/>
            </a:endParaRPr>
          </a:p>
          <a:p>
            <a:pPr marL="0" marR="0" indent="0">
              <a:lnSpc>
                <a:spcPct val="115000"/>
              </a:lnSpc>
              <a:spcBef>
                <a:spcPts val="0"/>
              </a:spcBef>
              <a:spcAft>
                <a:spcPts val="0"/>
              </a:spcAft>
              <a:buNone/>
            </a:pPr>
            <a:endParaRPr lang="en-US" sz="1400" dirty="0" smtClean="0">
              <a:effectLst/>
            </a:endParaRPr>
          </a:p>
          <a:p>
            <a:pPr marL="0" marR="0" indent="0">
              <a:lnSpc>
                <a:spcPct val="115000"/>
              </a:lnSpc>
              <a:spcBef>
                <a:spcPts val="0"/>
              </a:spcBef>
              <a:spcAft>
                <a:spcPts val="0"/>
              </a:spcAft>
              <a:buNone/>
            </a:pPr>
            <a:r>
              <a:rPr lang="en-IN" sz="1400" dirty="0" smtClean="0">
                <a:effectLst/>
              </a:rPr>
              <a:t>=== Detailed Accuracy By Class ===</a:t>
            </a:r>
            <a:endParaRPr lang="en-US" sz="1400" dirty="0" smtClean="0">
              <a:effectLst/>
            </a:endParaRPr>
          </a:p>
          <a:p>
            <a:pPr marL="0" marR="0" indent="0">
              <a:lnSpc>
                <a:spcPct val="115000"/>
              </a:lnSpc>
              <a:spcBef>
                <a:spcPts val="0"/>
              </a:spcBef>
              <a:spcAft>
                <a:spcPts val="0"/>
              </a:spcAft>
              <a:buNone/>
            </a:pPr>
            <a:r>
              <a:rPr lang="en-IN" sz="1400" dirty="0" smtClean="0">
                <a:effectLst/>
              </a:rPr>
              <a:t>                 TP Rate  FP Rate  Precision  Recall   F-Measure  MCC      ROC Area  PRC Area  Class</a:t>
            </a:r>
            <a:endParaRPr lang="en-US" sz="1400" dirty="0" smtClean="0">
              <a:effectLst/>
            </a:endParaRPr>
          </a:p>
          <a:p>
            <a:pPr marL="0" marR="0" indent="0">
              <a:lnSpc>
                <a:spcPct val="115000"/>
              </a:lnSpc>
              <a:spcBef>
                <a:spcPts val="0"/>
              </a:spcBef>
              <a:spcAft>
                <a:spcPts val="0"/>
              </a:spcAft>
              <a:buNone/>
            </a:pPr>
            <a:r>
              <a:rPr lang="en-IN" sz="1400" dirty="0" smtClean="0">
                <a:effectLst/>
              </a:rPr>
              <a:t>                 0.319    0.061    0.841      0.319    0.463      0.329    0.781     0.759     </a:t>
            </a:r>
            <a:r>
              <a:rPr lang="en-IN" sz="1400" dirty="0" err="1" smtClean="0">
                <a:effectLst/>
              </a:rPr>
              <a:t>Neg</a:t>
            </a:r>
            <a:endParaRPr lang="en-US" sz="1400" dirty="0" smtClean="0">
              <a:effectLst/>
            </a:endParaRPr>
          </a:p>
          <a:p>
            <a:pPr marL="0" marR="0" indent="0">
              <a:lnSpc>
                <a:spcPct val="115000"/>
              </a:lnSpc>
              <a:spcBef>
                <a:spcPts val="0"/>
              </a:spcBef>
              <a:spcAft>
                <a:spcPts val="0"/>
              </a:spcAft>
              <a:buNone/>
            </a:pPr>
            <a:r>
              <a:rPr lang="en-IN" sz="1400" dirty="0" smtClean="0">
                <a:effectLst/>
              </a:rPr>
              <a:t>                 0.939    0.681    0.578      0.939    0.715      0.329    0.779     0.750     </a:t>
            </a:r>
            <a:r>
              <a:rPr lang="en-IN" sz="1400" dirty="0" err="1" smtClean="0">
                <a:effectLst/>
              </a:rPr>
              <a:t>Pos</a:t>
            </a:r>
            <a:endParaRPr lang="en-US" sz="1400" dirty="0" smtClean="0">
              <a:effectLst/>
            </a:endParaRPr>
          </a:p>
          <a:p>
            <a:pPr marL="0" marR="0" indent="0">
              <a:lnSpc>
                <a:spcPct val="115000"/>
              </a:lnSpc>
              <a:spcBef>
                <a:spcPts val="0"/>
              </a:spcBef>
              <a:spcAft>
                <a:spcPts val="0"/>
              </a:spcAft>
              <a:buNone/>
            </a:pPr>
            <a:r>
              <a:rPr lang="en-IN" sz="1400" dirty="0" smtClean="0">
                <a:effectLst/>
              </a:rPr>
              <a:t>Weighted Avg.    0.628    0.370    0.710      0.628    0.589      0.329    0.780     0.754     </a:t>
            </a:r>
          </a:p>
          <a:p>
            <a:pPr marL="0" marR="0" indent="0">
              <a:lnSpc>
                <a:spcPct val="115000"/>
              </a:lnSpc>
              <a:spcBef>
                <a:spcPts val="0"/>
              </a:spcBef>
              <a:spcAft>
                <a:spcPts val="0"/>
              </a:spcAft>
              <a:buNone/>
            </a:pPr>
            <a:endParaRPr lang="en-US" sz="1400" dirty="0" smtClean="0">
              <a:effectLst/>
            </a:endParaRPr>
          </a:p>
          <a:p>
            <a:pPr marL="0" marR="0" indent="0">
              <a:lnSpc>
                <a:spcPct val="115000"/>
              </a:lnSpc>
              <a:spcBef>
                <a:spcPts val="0"/>
              </a:spcBef>
              <a:spcAft>
                <a:spcPts val="0"/>
              </a:spcAft>
              <a:buNone/>
            </a:pPr>
            <a:r>
              <a:rPr lang="en-IN" sz="1400" dirty="0" smtClean="0">
                <a:effectLst/>
              </a:rPr>
              <a:t>=== Confusion Matrix ===</a:t>
            </a:r>
            <a:endParaRPr lang="en-US" sz="1400" dirty="0" smtClean="0">
              <a:effectLst/>
            </a:endParaRPr>
          </a:p>
          <a:p>
            <a:pPr marL="0" marR="0" indent="0">
              <a:lnSpc>
                <a:spcPct val="115000"/>
              </a:lnSpc>
              <a:spcBef>
                <a:spcPts val="0"/>
              </a:spcBef>
              <a:spcAft>
                <a:spcPts val="0"/>
              </a:spcAft>
              <a:buNone/>
            </a:pPr>
            <a:r>
              <a:rPr lang="en-IN" sz="1400" dirty="0" smtClean="0">
                <a:effectLst/>
              </a:rPr>
              <a:t>     a     b   &lt;-- classified as</a:t>
            </a:r>
            <a:endParaRPr lang="en-US" sz="1400" dirty="0" smtClean="0">
              <a:effectLst/>
            </a:endParaRPr>
          </a:p>
          <a:p>
            <a:pPr marL="0" marR="0" indent="0">
              <a:lnSpc>
                <a:spcPct val="115000"/>
              </a:lnSpc>
              <a:spcBef>
                <a:spcPts val="0"/>
              </a:spcBef>
              <a:spcAft>
                <a:spcPts val="0"/>
              </a:spcAft>
              <a:buNone/>
            </a:pPr>
            <a:r>
              <a:rPr lang="en-IN" sz="1400" dirty="0" smtClean="0">
                <a:effectLst/>
              </a:rPr>
              <a:t>  4839 10317 |     a = </a:t>
            </a:r>
            <a:r>
              <a:rPr lang="en-IN" sz="1400" dirty="0" err="1" smtClean="0">
                <a:effectLst/>
              </a:rPr>
              <a:t>Neg</a:t>
            </a:r>
            <a:endParaRPr lang="en-US" sz="1400" dirty="0" smtClean="0">
              <a:effectLst/>
            </a:endParaRPr>
          </a:p>
          <a:p>
            <a:pPr marL="0" indent="0">
              <a:lnSpc>
                <a:spcPct val="115000"/>
              </a:lnSpc>
              <a:spcBef>
                <a:spcPts val="0"/>
              </a:spcBef>
              <a:buNone/>
            </a:pPr>
            <a:r>
              <a:rPr lang="en-IN" sz="1400" dirty="0" smtClean="0">
                <a:effectLst/>
              </a:rPr>
              <a:t>   917 125 |     b = </a:t>
            </a:r>
            <a:r>
              <a:rPr lang="en-IN" sz="1400" dirty="0" err="1" smtClean="0">
                <a:effectLst/>
              </a:rPr>
              <a:t>Pos</a:t>
            </a:r>
            <a:endParaRPr lang="en-US" sz="1400" dirty="0" smtClean="0">
              <a:effectLst/>
            </a:endParaRPr>
          </a:p>
          <a:p>
            <a:pPr marL="0" marR="0" indent="0">
              <a:lnSpc>
                <a:spcPct val="115000"/>
              </a:lnSpc>
              <a:spcBef>
                <a:spcPts val="0"/>
              </a:spcBef>
              <a:spcAft>
                <a:spcPts val="0"/>
              </a:spcAft>
              <a:buNone/>
            </a:pPr>
            <a:r>
              <a:rPr lang="en-IN" sz="1400" dirty="0" smtClean="0">
                <a:effectLst/>
              </a:rPr>
              <a:t> </a:t>
            </a:r>
            <a:endParaRPr lang="en-US" sz="1400" dirty="0">
              <a:ea typeface="Calibri"/>
              <a:cs typeface="Times New Roman"/>
            </a:endParaRPr>
          </a:p>
          <a:p>
            <a:pPr marL="0" indent="0">
              <a:buNone/>
            </a:pPr>
            <a:endParaRPr lang="en-US" sz="1400" dirty="0"/>
          </a:p>
        </p:txBody>
      </p:sp>
    </p:spTree>
    <p:extLst>
      <p:ext uri="{BB962C8B-B14F-4D97-AF65-F5344CB8AC3E}">
        <p14:creationId xmlns:p14="http://schemas.microsoft.com/office/powerpoint/2010/main" val="42213143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solidFill>
                  <a:srgbClr val="C00000"/>
                </a:solidFill>
              </a:rPr>
              <a:t>Experimentation SVM on Full Dataset</a:t>
            </a:r>
            <a:endParaRPr lang="en-US" sz="3200" dirty="0">
              <a:solidFill>
                <a:srgbClr val="C00000"/>
              </a:solidFill>
            </a:endParaRPr>
          </a:p>
        </p:txBody>
      </p:sp>
      <p:sp>
        <p:nvSpPr>
          <p:cNvPr id="5" name="Content Placeholder 4"/>
          <p:cNvSpPr>
            <a:spLocks noGrp="1"/>
          </p:cNvSpPr>
          <p:nvPr>
            <p:ph idx="1"/>
          </p:nvPr>
        </p:nvSpPr>
        <p:spPr>
          <a:xfrm>
            <a:off x="457200" y="1066800"/>
            <a:ext cx="8229600" cy="5059365"/>
          </a:xfrm>
        </p:spPr>
        <p:txBody>
          <a:bodyPr>
            <a:normAutofit fontScale="47500" lnSpcReduction="20000"/>
          </a:bodyPr>
          <a:lstStyle/>
          <a:p>
            <a:pPr marL="0" marR="0" indent="0">
              <a:lnSpc>
                <a:spcPct val="115000"/>
              </a:lnSpc>
              <a:spcBef>
                <a:spcPts val="0"/>
              </a:spcBef>
              <a:spcAft>
                <a:spcPts val="0"/>
              </a:spcAft>
              <a:buNone/>
            </a:pPr>
            <a:r>
              <a:rPr lang="en-IN" sz="4000" dirty="0" smtClean="0">
                <a:effectLst/>
              </a:rPr>
              <a:t> </a:t>
            </a:r>
            <a:endParaRPr lang="en-US" sz="4000" dirty="0" smtClean="0">
              <a:effectLst/>
            </a:endParaRPr>
          </a:p>
          <a:p>
            <a:pPr marL="0" marR="0" indent="0">
              <a:lnSpc>
                <a:spcPct val="115000"/>
              </a:lnSpc>
              <a:spcBef>
                <a:spcPts val="0"/>
              </a:spcBef>
              <a:spcAft>
                <a:spcPts val="0"/>
              </a:spcAft>
              <a:buNone/>
            </a:pPr>
            <a:r>
              <a:rPr lang="en-IN" dirty="0" smtClean="0">
                <a:effectLst/>
              </a:rPr>
              <a:t>Correctly Classified Instances       29692               78.6585 %</a:t>
            </a:r>
            <a:endParaRPr lang="en-US" sz="4000" dirty="0" smtClean="0">
              <a:effectLst/>
            </a:endParaRPr>
          </a:p>
          <a:p>
            <a:pPr marL="0" marR="0" indent="0">
              <a:lnSpc>
                <a:spcPct val="115000"/>
              </a:lnSpc>
              <a:spcBef>
                <a:spcPts val="0"/>
              </a:spcBef>
              <a:spcAft>
                <a:spcPts val="0"/>
              </a:spcAft>
              <a:buNone/>
            </a:pPr>
            <a:r>
              <a:rPr lang="en-IN" dirty="0" smtClean="0">
                <a:effectLst/>
              </a:rPr>
              <a:t>Incorrectly Classified Instances      8056               21.3415 %</a:t>
            </a:r>
            <a:endParaRPr lang="en-US" sz="4000" dirty="0" smtClean="0">
              <a:effectLst/>
            </a:endParaRPr>
          </a:p>
          <a:p>
            <a:pPr marL="0" marR="0" indent="0">
              <a:lnSpc>
                <a:spcPct val="115000"/>
              </a:lnSpc>
              <a:spcBef>
                <a:spcPts val="0"/>
              </a:spcBef>
              <a:spcAft>
                <a:spcPts val="0"/>
              </a:spcAft>
              <a:buNone/>
            </a:pPr>
            <a:r>
              <a:rPr lang="en-IN" dirty="0" smtClean="0">
                <a:effectLst/>
              </a:rPr>
              <a:t>Kappa statistic                          0.5531</a:t>
            </a:r>
            <a:endParaRPr lang="en-US" sz="4000" dirty="0" smtClean="0">
              <a:effectLst/>
            </a:endParaRPr>
          </a:p>
          <a:p>
            <a:pPr marL="0" marR="0" indent="0">
              <a:lnSpc>
                <a:spcPct val="115000"/>
              </a:lnSpc>
              <a:spcBef>
                <a:spcPts val="0"/>
              </a:spcBef>
              <a:spcAft>
                <a:spcPts val="0"/>
              </a:spcAft>
              <a:buNone/>
            </a:pPr>
            <a:r>
              <a:rPr lang="en-IN" dirty="0" smtClean="0">
                <a:effectLst/>
              </a:rPr>
              <a:t>Mean absolute error                      0.2134</a:t>
            </a:r>
            <a:endParaRPr lang="en-US" sz="4000" dirty="0" smtClean="0">
              <a:effectLst/>
            </a:endParaRPr>
          </a:p>
          <a:p>
            <a:pPr marL="0" marR="0" indent="0">
              <a:lnSpc>
                <a:spcPct val="115000"/>
              </a:lnSpc>
              <a:spcBef>
                <a:spcPts val="0"/>
              </a:spcBef>
              <a:spcAft>
                <a:spcPts val="0"/>
              </a:spcAft>
              <a:buNone/>
            </a:pPr>
            <a:r>
              <a:rPr lang="en-IN" dirty="0" smtClean="0">
                <a:effectLst/>
              </a:rPr>
              <a:t>Root mean squared error                  0.462 </a:t>
            </a:r>
            <a:endParaRPr lang="en-US" sz="4000" dirty="0" smtClean="0">
              <a:effectLst/>
            </a:endParaRPr>
          </a:p>
          <a:p>
            <a:pPr marL="0" marR="0" indent="0">
              <a:lnSpc>
                <a:spcPct val="115000"/>
              </a:lnSpc>
              <a:spcBef>
                <a:spcPts val="0"/>
              </a:spcBef>
              <a:spcAft>
                <a:spcPts val="0"/>
              </a:spcAft>
              <a:buNone/>
            </a:pPr>
            <a:r>
              <a:rPr lang="en-IN" dirty="0" smtClean="0">
                <a:effectLst/>
              </a:rPr>
              <a:t>Relative absolute error                 43.6811 %</a:t>
            </a:r>
            <a:endParaRPr lang="en-US" sz="4000" dirty="0" smtClean="0">
              <a:effectLst/>
            </a:endParaRPr>
          </a:p>
          <a:p>
            <a:pPr marL="0" marR="0" indent="0">
              <a:lnSpc>
                <a:spcPct val="115000"/>
              </a:lnSpc>
              <a:spcBef>
                <a:spcPts val="0"/>
              </a:spcBef>
              <a:spcAft>
                <a:spcPts val="0"/>
              </a:spcAft>
              <a:buNone/>
            </a:pPr>
            <a:r>
              <a:rPr lang="en-IN" dirty="0" smtClean="0">
                <a:effectLst/>
              </a:rPr>
              <a:t>Root relative squared error             93.4678 %</a:t>
            </a:r>
            <a:endParaRPr lang="en-US" sz="4000" dirty="0" smtClean="0">
              <a:effectLst/>
            </a:endParaRPr>
          </a:p>
          <a:p>
            <a:pPr marL="0" marR="0" indent="0">
              <a:lnSpc>
                <a:spcPct val="115000"/>
              </a:lnSpc>
              <a:spcBef>
                <a:spcPts val="0"/>
              </a:spcBef>
              <a:spcAft>
                <a:spcPts val="0"/>
              </a:spcAft>
              <a:buNone/>
            </a:pPr>
            <a:r>
              <a:rPr lang="en-IN" dirty="0" smtClean="0">
                <a:effectLst/>
              </a:rPr>
              <a:t>Total Number of Instances            37748     </a:t>
            </a:r>
            <a:endParaRPr lang="en-US" sz="4000" dirty="0" smtClean="0">
              <a:effectLst/>
            </a:endParaRPr>
          </a:p>
          <a:p>
            <a:pPr marL="0" marR="0" indent="0">
              <a:lnSpc>
                <a:spcPct val="115000"/>
              </a:lnSpc>
              <a:spcBef>
                <a:spcPts val="0"/>
              </a:spcBef>
              <a:spcAft>
                <a:spcPts val="0"/>
              </a:spcAft>
              <a:buNone/>
            </a:pPr>
            <a:r>
              <a:rPr lang="en-IN" dirty="0" smtClean="0">
                <a:effectLst/>
              </a:rPr>
              <a:t> </a:t>
            </a:r>
            <a:endParaRPr lang="en-US" sz="4000" dirty="0" smtClean="0">
              <a:effectLst/>
            </a:endParaRPr>
          </a:p>
          <a:p>
            <a:pPr marL="0" marR="0" indent="0">
              <a:lnSpc>
                <a:spcPct val="115000"/>
              </a:lnSpc>
              <a:spcBef>
                <a:spcPts val="0"/>
              </a:spcBef>
              <a:spcAft>
                <a:spcPts val="0"/>
              </a:spcAft>
              <a:buNone/>
            </a:pPr>
            <a:r>
              <a:rPr lang="en-IN" dirty="0" smtClean="0">
                <a:effectLst/>
              </a:rPr>
              <a:t>=== Detailed Accuracy By Class ===</a:t>
            </a:r>
            <a:endParaRPr lang="en-US" sz="4000" dirty="0" smtClean="0">
              <a:effectLst/>
            </a:endParaRPr>
          </a:p>
          <a:p>
            <a:pPr marL="0" marR="0" indent="0">
              <a:lnSpc>
                <a:spcPct val="115000"/>
              </a:lnSpc>
              <a:spcBef>
                <a:spcPts val="0"/>
              </a:spcBef>
              <a:spcAft>
                <a:spcPts val="0"/>
              </a:spcAft>
              <a:buNone/>
            </a:pPr>
            <a:r>
              <a:rPr lang="en-IN" dirty="0" smtClean="0">
                <a:effectLst/>
              </a:rPr>
              <a:t> </a:t>
            </a:r>
            <a:endParaRPr lang="en-US" sz="4000" dirty="0" smtClean="0">
              <a:effectLst/>
            </a:endParaRPr>
          </a:p>
          <a:p>
            <a:pPr marL="0" marR="0" indent="0">
              <a:lnSpc>
                <a:spcPct val="115000"/>
              </a:lnSpc>
              <a:spcBef>
                <a:spcPts val="0"/>
              </a:spcBef>
              <a:spcAft>
                <a:spcPts val="0"/>
              </a:spcAft>
              <a:buNone/>
            </a:pPr>
            <a:r>
              <a:rPr lang="en-IN" dirty="0" smtClean="0">
                <a:effectLst/>
              </a:rPr>
              <a:t>               TP Rate   FP Rate   Precision   Recall  F-Measure   ROC Area  Class</a:t>
            </a:r>
            <a:endParaRPr lang="en-US" sz="4000" dirty="0" smtClean="0">
              <a:effectLst/>
            </a:endParaRPr>
          </a:p>
          <a:p>
            <a:pPr marL="0" marR="0" indent="0">
              <a:lnSpc>
                <a:spcPct val="115000"/>
              </a:lnSpc>
              <a:spcBef>
                <a:spcPts val="0"/>
              </a:spcBef>
              <a:spcAft>
                <a:spcPts val="0"/>
              </a:spcAft>
              <a:buNone/>
            </a:pPr>
            <a:r>
              <a:rPr lang="en-IN" dirty="0" smtClean="0">
                <a:effectLst/>
              </a:rPr>
              <a:t>                 0.663     0.122      0.8       0.663     0.725      0.77     </a:t>
            </a:r>
            <a:r>
              <a:rPr lang="en-IN" dirty="0" err="1" smtClean="0">
                <a:effectLst/>
              </a:rPr>
              <a:t>Neg</a:t>
            </a:r>
            <a:endParaRPr lang="en-US" sz="4000" dirty="0" smtClean="0">
              <a:effectLst/>
            </a:endParaRPr>
          </a:p>
          <a:p>
            <a:pPr marL="0" marR="0" indent="0">
              <a:lnSpc>
                <a:spcPct val="115000"/>
              </a:lnSpc>
              <a:spcBef>
                <a:spcPts val="0"/>
              </a:spcBef>
              <a:spcAft>
                <a:spcPts val="0"/>
              </a:spcAft>
              <a:buNone/>
            </a:pPr>
            <a:r>
              <a:rPr lang="en-IN" dirty="0" smtClean="0">
                <a:effectLst/>
              </a:rPr>
              <a:t>                 0.878     0.337      0.779     0.878     0.826      0.77     </a:t>
            </a:r>
            <a:r>
              <a:rPr lang="en-IN" dirty="0" err="1" smtClean="0">
                <a:effectLst/>
              </a:rPr>
              <a:t>Pos</a:t>
            </a:r>
            <a:endParaRPr lang="en-US" sz="4000" dirty="0" smtClean="0">
              <a:effectLst/>
            </a:endParaRPr>
          </a:p>
          <a:p>
            <a:pPr marL="0" marR="0" indent="0">
              <a:lnSpc>
                <a:spcPct val="115000"/>
              </a:lnSpc>
              <a:spcBef>
                <a:spcPts val="0"/>
              </a:spcBef>
              <a:spcAft>
                <a:spcPts val="0"/>
              </a:spcAft>
              <a:buNone/>
            </a:pPr>
            <a:r>
              <a:rPr lang="en-IN" dirty="0" smtClean="0">
                <a:effectLst/>
              </a:rPr>
              <a:t>Weighted Avg.    0.787     0.246      0.788     0.787     0.783      0.77 </a:t>
            </a:r>
            <a:endParaRPr lang="en-US" sz="4000" dirty="0" smtClean="0">
              <a:effectLst/>
            </a:endParaRPr>
          </a:p>
          <a:p>
            <a:pPr marL="0" marR="0" indent="0">
              <a:lnSpc>
                <a:spcPct val="115000"/>
              </a:lnSpc>
              <a:spcBef>
                <a:spcPts val="0"/>
              </a:spcBef>
              <a:spcAft>
                <a:spcPts val="0"/>
              </a:spcAft>
              <a:buNone/>
            </a:pPr>
            <a:r>
              <a:rPr lang="en-IN" dirty="0" smtClean="0">
                <a:effectLst/>
              </a:rPr>
              <a:t> </a:t>
            </a:r>
            <a:endParaRPr lang="en-US" sz="4000" dirty="0" smtClean="0">
              <a:effectLst/>
            </a:endParaRPr>
          </a:p>
          <a:p>
            <a:pPr marL="0" marR="0" indent="0">
              <a:lnSpc>
                <a:spcPct val="115000"/>
              </a:lnSpc>
              <a:spcBef>
                <a:spcPts val="0"/>
              </a:spcBef>
              <a:spcAft>
                <a:spcPts val="0"/>
              </a:spcAft>
              <a:buNone/>
            </a:pPr>
            <a:r>
              <a:rPr lang="en-IN" dirty="0" smtClean="0">
                <a:effectLst/>
              </a:rPr>
              <a:t>=== Confusion Matrix ===</a:t>
            </a:r>
            <a:endParaRPr lang="en-US" sz="4000" dirty="0" smtClean="0">
              <a:effectLst/>
            </a:endParaRPr>
          </a:p>
          <a:p>
            <a:pPr marL="0" marR="0" indent="0">
              <a:lnSpc>
                <a:spcPct val="115000"/>
              </a:lnSpc>
              <a:spcBef>
                <a:spcPts val="0"/>
              </a:spcBef>
              <a:spcAft>
                <a:spcPts val="0"/>
              </a:spcAft>
              <a:buNone/>
            </a:pPr>
            <a:r>
              <a:rPr lang="en-IN" dirty="0" smtClean="0">
                <a:effectLst/>
              </a:rPr>
              <a:t> </a:t>
            </a:r>
            <a:endParaRPr lang="en-US" sz="4000" dirty="0" smtClean="0">
              <a:effectLst/>
            </a:endParaRPr>
          </a:p>
          <a:p>
            <a:pPr marL="0" marR="0" indent="0">
              <a:lnSpc>
                <a:spcPct val="115000"/>
              </a:lnSpc>
              <a:spcBef>
                <a:spcPts val="0"/>
              </a:spcBef>
              <a:spcAft>
                <a:spcPts val="0"/>
              </a:spcAft>
              <a:buNone/>
            </a:pPr>
            <a:r>
              <a:rPr lang="en-IN" dirty="0" smtClean="0">
                <a:effectLst/>
              </a:rPr>
              <a:t>     a     b   &lt;-- classified as</a:t>
            </a:r>
            <a:endParaRPr lang="en-US" sz="4000" dirty="0" smtClean="0">
              <a:effectLst/>
            </a:endParaRPr>
          </a:p>
          <a:p>
            <a:pPr marL="0" marR="0" indent="0">
              <a:lnSpc>
                <a:spcPct val="115000"/>
              </a:lnSpc>
              <a:spcBef>
                <a:spcPts val="0"/>
              </a:spcBef>
              <a:spcAft>
                <a:spcPts val="0"/>
              </a:spcAft>
              <a:buNone/>
            </a:pPr>
            <a:r>
              <a:rPr lang="en-IN" dirty="0" smtClean="0">
                <a:effectLst/>
              </a:rPr>
              <a:t> 10620  5401 |     a = </a:t>
            </a:r>
            <a:r>
              <a:rPr lang="en-IN" dirty="0" err="1" smtClean="0">
                <a:effectLst/>
              </a:rPr>
              <a:t>Neg</a:t>
            </a:r>
            <a:endParaRPr lang="en-US" sz="4000" dirty="0" smtClean="0">
              <a:effectLst/>
            </a:endParaRPr>
          </a:p>
          <a:p>
            <a:pPr marL="0" marR="0" indent="0">
              <a:lnSpc>
                <a:spcPct val="115000"/>
              </a:lnSpc>
              <a:spcBef>
                <a:spcPts val="0"/>
              </a:spcBef>
              <a:spcAft>
                <a:spcPts val="0"/>
              </a:spcAft>
              <a:buNone/>
            </a:pPr>
            <a:r>
              <a:rPr lang="en-IN" dirty="0" smtClean="0">
                <a:effectLst/>
              </a:rPr>
              <a:t>  2655 19072 |     b = </a:t>
            </a:r>
            <a:r>
              <a:rPr lang="en-IN" dirty="0" err="1" smtClean="0">
                <a:effectLst/>
              </a:rPr>
              <a:t>Pos</a:t>
            </a:r>
            <a:endParaRPr lang="en-US" sz="4000" dirty="0">
              <a:ea typeface="Calibri"/>
              <a:cs typeface="Times New Roman"/>
            </a:endParaRPr>
          </a:p>
          <a:p>
            <a:endParaRPr lang="en-US" dirty="0"/>
          </a:p>
        </p:txBody>
      </p:sp>
    </p:spTree>
    <p:extLst>
      <p:ext uri="{BB962C8B-B14F-4D97-AF65-F5344CB8AC3E}">
        <p14:creationId xmlns:p14="http://schemas.microsoft.com/office/powerpoint/2010/main" val="29753221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399"/>
            <a:ext cx="8229600" cy="1049977"/>
          </a:xfrm>
        </p:spPr>
        <p:txBody>
          <a:bodyPr>
            <a:normAutofit fontScale="90000"/>
          </a:bodyPr>
          <a:lstStyle/>
          <a:p>
            <a:r>
              <a:rPr lang="en-US" dirty="0" smtClean="0">
                <a:solidFill>
                  <a:srgbClr val="C00000"/>
                </a:solidFill>
              </a:rPr>
              <a:t>SVM </a:t>
            </a:r>
            <a:r>
              <a:rPr lang="en-US" dirty="0" err="1" smtClean="0">
                <a:solidFill>
                  <a:srgbClr val="C00000"/>
                </a:solidFill>
              </a:rPr>
              <a:t>Weka</a:t>
            </a:r>
            <a:r>
              <a:rPr lang="en-US" dirty="0" smtClean="0">
                <a:solidFill>
                  <a:srgbClr val="C00000"/>
                </a:solidFill>
              </a:rPr>
              <a:t> Results(Balanced Dataset)</a:t>
            </a:r>
            <a:endParaRPr lang="en-US" dirty="0">
              <a:solidFill>
                <a:srgbClr val="C00000"/>
              </a:solidFill>
            </a:endParaRPr>
          </a:p>
        </p:txBody>
      </p:sp>
      <p:sp>
        <p:nvSpPr>
          <p:cNvPr id="5" name="Content Placeholder 4"/>
          <p:cNvSpPr>
            <a:spLocks noGrp="1"/>
          </p:cNvSpPr>
          <p:nvPr>
            <p:ph idx="1"/>
          </p:nvPr>
        </p:nvSpPr>
        <p:spPr>
          <a:xfrm>
            <a:off x="533400" y="1143000"/>
            <a:ext cx="8229600" cy="4525963"/>
          </a:xfrm>
        </p:spPr>
        <p:txBody>
          <a:bodyPr>
            <a:normAutofit fontScale="47500" lnSpcReduction="20000"/>
          </a:bodyPr>
          <a:lstStyle/>
          <a:p>
            <a:pPr marL="0" marR="0" indent="0">
              <a:lnSpc>
                <a:spcPct val="115000"/>
              </a:lnSpc>
              <a:spcBef>
                <a:spcPts val="0"/>
              </a:spcBef>
              <a:spcAft>
                <a:spcPts val="0"/>
              </a:spcAft>
              <a:buNone/>
            </a:pPr>
            <a:r>
              <a:rPr lang="en-IN" dirty="0" smtClean="0">
                <a:effectLst/>
              </a:rPr>
              <a:t>Correctly Classified Instances       29822               79.0029 %</a:t>
            </a:r>
            <a:endParaRPr lang="en-US" sz="4000" dirty="0" smtClean="0">
              <a:effectLst/>
            </a:endParaRPr>
          </a:p>
          <a:p>
            <a:pPr marL="0" marR="0" indent="0">
              <a:lnSpc>
                <a:spcPct val="115000"/>
              </a:lnSpc>
              <a:spcBef>
                <a:spcPts val="0"/>
              </a:spcBef>
              <a:spcAft>
                <a:spcPts val="0"/>
              </a:spcAft>
              <a:buNone/>
            </a:pPr>
            <a:r>
              <a:rPr lang="en-IN" dirty="0" smtClean="0">
                <a:effectLst/>
              </a:rPr>
              <a:t>Incorrectly Classified Instances      7926               20.9971 %</a:t>
            </a:r>
            <a:endParaRPr lang="en-US" sz="4000" dirty="0" smtClean="0">
              <a:effectLst/>
            </a:endParaRPr>
          </a:p>
          <a:p>
            <a:pPr marL="0" marR="0" indent="0">
              <a:lnSpc>
                <a:spcPct val="115000"/>
              </a:lnSpc>
              <a:spcBef>
                <a:spcPts val="0"/>
              </a:spcBef>
              <a:spcAft>
                <a:spcPts val="0"/>
              </a:spcAft>
              <a:buNone/>
            </a:pPr>
            <a:r>
              <a:rPr lang="en-IN" dirty="0" smtClean="0">
                <a:effectLst/>
              </a:rPr>
              <a:t>Kappa statistic                          0.58  </a:t>
            </a:r>
            <a:endParaRPr lang="en-US" sz="4000" dirty="0" smtClean="0">
              <a:effectLst/>
            </a:endParaRPr>
          </a:p>
          <a:p>
            <a:pPr marL="0" marR="0" indent="0">
              <a:lnSpc>
                <a:spcPct val="115000"/>
              </a:lnSpc>
              <a:spcBef>
                <a:spcPts val="0"/>
              </a:spcBef>
              <a:spcAft>
                <a:spcPts val="0"/>
              </a:spcAft>
              <a:buNone/>
            </a:pPr>
            <a:r>
              <a:rPr lang="en-IN" dirty="0" smtClean="0">
                <a:effectLst/>
              </a:rPr>
              <a:t>Mean absolute error                      0.21  </a:t>
            </a:r>
            <a:endParaRPr lang="en-US" sz="4000" dirty="0" smtClean="0">
              <a:effectLst/>
            </a:endParaRPr>
          </a:p>
          <a:p>
            <a:pPr marL="0" marR="0" indent="0">
              <a:lnSpc>
                <a:spcPct val="115000"/>
              </a:lnSpc>
              <a:spcBef>
                <a:spcPts val="0"/>
              </a:spcBef>
              <a:spcAft>
                <a:spcPts val="0"/>
              </a:spcAft>
              <a:buNone/>
            </a:pPr>
            <a:r>
              <a:rPr lang="en-IN" dirty="0" smtClean="0">
                <a:effectLst/>
              </a:rPr>
              <a:t>Root mean squared error                  0.4582</a:t>
            </a:r>
            <a:endParaRPr lang="en-US" sz="4000" dirty="0" smtClean="0">
              <a:effectLst/>
            </a:endParaRPr>
          </a:p>
          <a:p>
            <a:pPr marL="0" marR="0" indent="0">
              <a:lnSpc>
                <a:spcPct val="115000"/>
              </a:lnSpc>
              <a:spcBef>
                <a:spcPts val="0"/>
              </a:spcBef>
              <a:spcAft>
                <a:spcPts val="0"/>
              </a:spcAft>
              <a:buNone/>
            </a:pPr>
            <a:r>
              <a:rPr lang="en-IN" dirty="0" smtClean="0">
                <a:effectLst/>
              </a:rPr>
              <a:t>Relative absolute error                 41.9945 %</a:t>
            </a:r>
            <a:endParaRPr lang="en-US" sz="4000" dirty="0" smtClean="0">
              <a:effectLst/>
            </a:endParaRPr>
          </a:p>
          <a:p>
            <a:pPr marL="0" marR="0" indent="0">
              <a:lnSpc>
                <a:spcPct val="115000"/>
              </a:lnSpc>
              <a:spcBef>
                <a:spcPts val="0"/>
              </a:spcBef>
              <a:spcAft>
                <a:spcPts val="0"/>
              </a:spcAft>
              <a:buNone/>
            </a:pPr>
            <a:r>
              <a:rPr lang="en-IN" dirty="0" smtClean="0">
                <a:effectLst/>
              </a:rPr>
              <a:t>Root relative squared error             91.6455 %</a:t>
            </a:r>
            <a:endParaRPr lang="en-US" sz="4000" dirty="0" smtClean="0">
              <a:effectLst/>
            </a:endParaRPr>
          </a:p>
          <a:p>
            <a:pPr marL="0" marR="0" indent="0">
              <a:lnSpc>
                <a:spcPct val="115000"/>
              </a:lnSpc>
              <a:spcBef>
                <a:spcPts val="0"/>
              </a:spcBef>
              <a:spcAft>
                <a:spcPts val="0"/>
              </a:spcAft>
              <a:buNone/>
            </a:pPr>
            <a:r>
              <a:rPr lang="en-IN" dirty="0" smtClean="0">
                <a:effectLst/>
              </a:rPr>
              <a:t>Total Number of Instances            37748     </a:t>
            </a:r>
            <a:endParaRPr lang="en-US" sz="4000" dirty="0" smtClean="0">
              <a:effectLst/>
            </a:endParaRPr>
          </a:p>
          <a:p>
            <a:pPr marL="0" marR="0" indent="0">
              <a:lnSpc>
                <a:spcPct val="115000"/>
              </a:lnSpc>
              <a:spcBef>
                <a:spcPts val="0"/>
              </a:spcBef>
              <a:spcAft>
                <a:spcPts val="0"/>
              </a:spcAft>
              <a:buNone/>
            </a:pPr>
            <a:r>
              <a:rPr lang="en-IN" dirty="0" smtClean="0">
                <a:effectLst/>
              </a:rPr>
              <a:t> </a:t>
            </a:r>
            <a:endParaRPr lang="en-US" sz="4000" dirty="0" smtClean="0">
              <a:effectLst/>
            </a:endParaRPr>
          </a:p>
          <a:p>
            <a:pPr marL="0" marR="0" indent="0">
              <a:lnSpc>
                <a:spcPct val="115000"/>
              </a:lnSpc>
              <a:spcBef>
                <a:spcPts val="0"/>
              </a:spcBef>
              <a:spcAft>
                <a:spcPts val="0"/>
              </a:spcAft>
              <a:buNone/>
            </a:pPr>
            <a:r>
              <a:rPr lang="en-IN" dirty="0" smtClean="0">
                <a:effectLst/>
              </a:rPr>
              <a:t>=== Detailed Accuracy By Class ===</a:t>
            </a:r>
            <a:endParaRPr lang="en-US" sz="4000" dirty="0" smtClean="0">
              <a:effectLst/>
            </a:endParaRPr>
          </a:p>
          <a:p>
            <a:pPr marL="0" marR="0" indent="0">
              <a:lnSpc>
                <a:spcPct val="115000"/>
              </a:lnSpc>
              <a:spcBef>
                <a:spcPts val="0"/>
              </a:spcBef>
              <a:spcAft>
                <a:spcPts val="0"/>
              </a:spcAft>
              <a:buNone/>
            </a:pPr>
            <a:r>
              <a:rPr lang="en-IN" dirty="0" smtClean="0">
                <a:effectLst/>
              </a:rPr>
              <a:t>                TP Rate   FP Rate   Precision   Recall  F-Measure   ROC Area  Class</a:t>
            </a:r>
            <a:endParaRPr lang="en-US" sz="4000" dirty="0" smtClean="0">
              <a:effectLst/>
            </a:endParaRPr>
          </a:p>
          <a:p>
            <a:pPr marL="0" marR="0" indent="0">
              <a:lnSpc>
                <a:spcPct val="115000"/>
              </a:lnSpc>
              <a:spcBef>
                <a:spcPts val="0"/>
              </a:spcBef>
              <a:spcAft>
                <a:spcPts val="0"/>
              </a:spcAft>
              <a:buNone/>
            </a:pPr>
            <a:r>
              <a:rPr lang="en-IN" dirty="0" smtClean="0">
                <a:effectLst/>
              </a:rPr>
              <a:t>                 0.823     0.243      0.773     0.823     0.797      0.79     </a:t>
            </a:r>
            <a:r>
              <a:rPr lang="en-IN" dirty="0" err="1" smtClean="0">
                <a:effectLst/>
              </a:rPr>
              <a:t>Neg</a:t>
            </a:r>
            <a:endParaRPr lang="en-US" sz="4000" dirty="0" smtClean="0">
              <a:effectLst/>
            </a:endParaRPr>
          </a:p>
          <a:p>
            <a:pPr marL="0" marR="0" indent="0">
              <a:lnSpc>
                <a:spcPct val="115000"/>
              </a:lnSpc>
              <a:spcBef>
                <a:spcPts val="0"/>
              </a:spcBef>
              <a:spcAft>
                <a:spcPts val="0"/>
              </a:spcAft>
              <a:buNone/>
            </a:pPr>
            <a:r>
              <a:rPr lang="en-IN" dirty="0" smtClean="0">
                <a:effectLst/>
              </a:rPr>
              <a:t>                 0.757     0.177      0.809     0.757     0.783      0.79     </a:t>
            </a:r>
            <a:r>
              <a:rPr lang="en-IN" dirty="0" err="1" smtClean="0">
                <a:effectLst/>
              </a:rPr>
              <a:t>Pos</a:t>
            </a:r>
            <a:endParaRPr lang="en-US" sz="4000" dirty="0" smtClean="0">
              <a:effectLst/>
            </a:endParaRPr>
          </a:p>
          <a:p>
            <a:pPr marL="0" marR="0" indent="0">
              <a:lnSpc>
                <a:spcPct val="115000"/>
              </a:lnSpc>
              <a:spcBef>
                <a:spcPts val="0"/>
              </a:spcBef>
              <a:spcAft>
                <a:spcPts val="0"/>
              </a:spcAft>
              <a:buNone/>
            </a:pPr>
            <a:r>
              <a:rPr lang="en-IN" dirty="0" smtClean="0">
                <a:effectLst/>
              </a:rPr>
              <a:t>Weighted Avg.    0.79      0.21       0.791     0.79      0.79       0.79 </a:t>
            </a:r>
            <a:endParaRPr lang="en-US" sz="4000" dirty="0" smtClean="0">
              <a:effectLst/>
            </a:endParaRPr>
          </a:p>
          <a:p>
            <a:pPr marL="0" marR="0" indent="0">
              <a:lnSpc>
                <a:spcPct val="115000"/>
              </a:lnSpc>
              <a:spcBef>
                <a:spcPts val="0"/>
              </a:spcBef>
              <a:spcAft>
                <a:spcPts val="0"/>
              </a:spcAft>
              <a:buNone/>
            </a:pPr>
            <a:r>
              <a:rPr lang="en-IN" dirty="0" smtClean="0">
                <a:effectLst/>
              </a:rPr>
              <a:t> </a:t>
            </a:r>
            <a:endParaRPr lang="en-US" sz="4000" dirty="0" smtClean="0">
              <a:effectLst/>
            </a:endParaRPr>
          </a:p>
          <a:p>
            <a:pPr marL="0" marR="0" indent="0">
              <a:lnSpc>
                <a:spcPct val="115000"/>
              </a:lnSpc>
              <a:spcBef>
                <a:spcPts val="0"/>
              </a:spcBef>
              <a:spcAft>
                <a:spcPts val="0"/>
              </a:spcAft>
              <a:buNone/>
            </a:pPr>
            <a:r>
              <a:rPr lang="en-IN" dirty="0" smtClean="0">
                <a:effectLst/>
              </a:rPr>
              <a:t>=== Confusion Matrix ===</a:t>
            </a:r>
            <a:endParaRPr lang="en-US" sz="4000" dirty="0" smtClean="0">
              <a:effectLst/>
            </a:endParaRPr>
          </a:p>
          <a:p>
            <a:pPr marL="0" marR="0" indent="0">
              <a:lnSpc>
                <a:spcPct val="115000"/>
              </a:lnSpc>
              <a:spcBef>
                <a:spcPts val="0"/>
              </a:spcBef>
              <a:spcAft>
                <a:spcPts val="0"/>
              </a:spcAft>
              <a:buNone/>
            </a:pPr>
            <a:r>
              <a:rPr lang="en-IN" dirty="0" smtClean="0">
                <a:effectLst/>
              </a:rPr>
              <a:t> </a:t>
            </a:r>
            <a:endParaRPr lang="en-US" sz="4000" dirty="0" smtClean="0">
              <a:effectLst/>
            </a:endParaRPr>
          </a:p>
          <a:p>
            <a:pPr marL="0" marR="0" indent="0">
              <a:lnSpc>
                <a:spcPct val="115000"/>
              </a:lnSpc>
              <a:spcBef>
                <a:spcPts val="0"/>
              </a:spcBef>
              <a:spcAft>
                <a:spcPts val="0"/>
              </a:spcAft>
              <a:buNone/>
            </a:pPr>
            <a:r>
              <a:rPr lang="en-IN" dirty="0" smtClean="0">
                <a:effectLst/>
              </a:rPr>
              <a:t>     a     b   &lt;-- classified as</a:t>
            </a:r>
            <a:endParaRPr lang="en-US" sz="4000" dirty="0" smtClean="0">
              <a:effectLst/>
            </a:endParaRPr>
          </a:p>
          <a:p>
            <a:pPr marL="0" marR="0" indent="0">
              <a:lnSpc>
                <a:spcPct val="115000"/>
              </a:lnSpc>
              <a:spcBef>
                <a:spcPts val="0"/>
              </a:spcBef>
              <a:spcAft>
                <a:spcPts val="0"/>
              </a:spcAft>
              <a:buNone/>
            </a:pPr>
            <a:r>
              <a:rPr lang="en-IN" dirty="0" smtClean="0">
                <a:effectLst/>
              </a:rPr>
              <a:t> 15564  3356 |     a = </a:t>
            </a:r>
            <a:r>
              <a:rPr lang="en-IN" dirty="0" err="1" smtClean="0">
                <a:effectLst/>
              </a:rPr>
              <a:t>Neg</a:t>
            </a:r>
            <a:endParaRPr lang="en-US" sz="4000" dirty="0" smtClean="0">
              <a:effectLst/>
            </a:endParaRPr>
          </a:p>
          <a:p>
            <a:pPr marL="0" marR="0" indent="0">
              <a:lnSpc>
                <a:spcPct val="115000"/>
              </a:lnSpc>
              <a:spcBef>
                <a:spcPts val="0"/>
              </a:spcBef>
              <a:spcAft>
                <a:spcPts val="0"/>
              </a:spcAft>
              <a:buNone/>
            </a:pPr>
            <a:r>
              <a:rPr lang="en-IN" dirty="0" smtClean="0">
                <a:effectLst/>
              </a:rPr>
              <a:t>  4570 14258 |     b = </a:t>
            </a:r>
            <a:r>
              <a:rPr lang="en-IN" dirty="0" err="1" smtClean="0">
                <a:effectLst/>
              </a:rPr>
              <a:t>Pos</a:t>
            </a:r>
            <a:endParaRPr lang="en-US" sz="4000" dirty="0">
              <a:ea typeface="Calibri"/>
              <a:cs typeface="Times New Roman"/>
            </a:endParaRPr>
          </a:p>
          <a:p>
            <a:endParaRPr lang="en-US" dirty="0"/>
          </a:p>
        </p:txBody>
      </p:sp>
      <p:pic>
        <p:nvPicPr>
          <p:cNvPr id="6" name="Picture 5" descr="C:\Users\tegjyot singh\Dropbox\webmining_final\Experiments\WEka\WEka_full_data\ROCcurve_SVM.jpg"/>
          <p:cNvPicPr/>
          <p:nvPr/>
        </p:nvPicPr>
        <p:blipFill>
          <a:blip r:embed="rId2">
            <a:extLst>
              <a:ext uri="{28A0092B-C50C-407E-A947-70E740481C1C}">
                <a14:useLocalDpi xmlns:a14="http://schemas.microsoft.com/office/drawing/2010/main" val="0"/>
              </a:ext>
            </a:extLst>
          </a:blip>
          <a:srcRect/>
          <a:stretch>
            <a:fillRect/>
          </a:stretch>
        </p:blipFill>
        <p:spPr bwMode="auto">
          <a:xfrm>
            <a:off x="3581400" y="4343400"/>
            <a:ext cx="5143500" cy="2362200"/>
          </a:xfrm>
          <a:prstGeom prst="rect">
            <a:avLst/>
          </a:prstGeom>
          <a:noFill/>
          <a:ln>
            <a:noFill/>
          </a:ln>
        </p:spPr>
      </p:pic>
    </p:spTree>
    <p:extLst>
      <p:ext uri="{BB962C8B-B14F-4D97-AF65-F5344CB8AC3E}">
        <p14:creationId xmlns:p14="http://schemas.microsoft.com/office/powerpoint/2010/main" val="13469562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solidFill>
                  <a:srgbClr val="C00000"/>
                </a:solidFill>
              </a:rPr>
              <a:t>Results Using SVM</a:t>
            </a:r>
            <a:endParaRPr lang="en-US" sz="3200" dirty="0">
              <a:solidFill>
                <a:srgbClr val="C0000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26651216"/>
              </p:ext>
            </p:extLst>
          </p:nvPr>
        </p:nvGraphicFramePr>
        <p:xfrm>
          <a:off x="609600" y="1219200"/>
          <a:ext cx="8153399" cy="2153001"/>
        </p:xfrm>
        <a:graphic>
          <a:graphicData uri="http://schemas.openxmlformats.org/drawingml/2006/table">
            <a:tbl>
              <a:tblPr firstRow="1" firstCol="1" bandRow="1">
                <a:tableStyleId>{5C22544A-7EE6-4342-B048-85BDC9FD1C3A}</a:tableStyleId>
              </a:tblPr>
              <a:tblGrid>
                <a:gridCol w="2228599"/>
                <a:gridCol w="1231560"/>
                <a:gridCol w="1057271"/>
                <a:gridCol w="865039"/>
                <a:gridCol w="1353974"/>
                <a:gridCol w="1416956"/>
              </a:tblGrid>
              <a:tr h="607341">
                <a:tc>
                  <a:txBody>
                    <a:bodyPr/>
                    <a:lstStyle/>
                    <a:p>
                      <a:pPr marL="0" marR="0">
                        <a:lnSpc>
                          <a:spcPct val="115000"/>
                        </a:lnSpc>
                        <a:spcBef>
                          <a:spcPts val="0"/>
                        </a:spcBef>
                        <a:spcAft>
                          <a:spcPts val="0"/>
                        </a:spcAft>
                      </a:pPr>
                      <a:r>
                        <a:rPr lang="en-US" sz="1600" dirty="0" err="1">
                          <a:effectLst/>
                        </a:rPr>
                        <a:t>Clasifier</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a:effectLst/>
                        </a:rPr>
                        <a:t>Accuracy </a:t>
                      </a:r>
                      <a:endParaRPr lang="en-US" sz="16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a:effectLst/>
                        </a:rPr>
                        <a:t>Precision </a:t>
                      </a:r>
                      <a:endParaRPr lang="en-US" sz="16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a:effectLst/>
                        </a:rPr>
                        <a:t>Recall</a:t>
                      </a:r>
                      <a:endParaRPr lang="en-US" sz="16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F-Measure</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a:effectLst/>
                        </a:rPr>
                        <a:t>ROC Area</a:t>
                      </a:r>
                      <a:endParaRPr lang="en-US" sz="1600">
                        <a:effectLst/>
                        <a:latin typeface="Calibri"/>
                        <a:ea typeface="Calibri"/>
                        <a:cs typeface="Times New Roman"/>
                      </a:endParaRPr>
                    </a:p>
                  </a:txBody>
                  <a:tcPr marL="68580" marR="68580" marT="0" marB="0" anchor="b"/>
                </a:tc>
              </a:tr>
              <a:tr h="309132">
                <a:tc>
                  <a:txBody>
                    <a:bodyPr/>
                    <a:lstStyle/>
                    <a:p>
                      <a:pPr marL="0" marR="0">
                        <a:lnSpc>
                          <a:spcPct val="115000"/>
                        </a:lnSpc>
                        <a:spcBef>
                          <a:spcPts val="0"/>
                        </a:spcBef>
                        <a:spcAft>
                          <a:spcPts val="0"/>
                        </a:spcAft>
                      </a:pPr>
                      <a:r>
                        <a:rPr lang="en-US" sz="1600" dirty="0">
                          <a:effectLst/>
                        </a:rPr>
                        <a:t>20% sample</a:t>
                      </a:r>
                      <a:endParaRPr lang="en-US" sz="16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600" dirty="0">
                          <a:effectLst/>
                        </a:rPr>
                        <a:t>0.76</a:t>
                      </a:r>
                      <a:endParaRPr lang="en-US" sz="16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600">
                          <a:effectLst/>
                        </a:rPr>
                        <a:t>0.761</a:t>
                      </a:r>
                      <a:endParaRPr lang="en-US" sz="16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600">
                          <a:effectLst/>
                        </a:rPr>
                        <a:t>0.761</a:t>
                      </a:r>
                      <a:endParaRPr lang="en-US" sz="16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600">
                          <a:effectLst/>
                        </a:rPr>
                        <a:t>0.761</a:t>
                      </a:r>
                      <a:endParaRPr lang="en-US" sz="16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600" dirty="0">
                          <a:effectLst/>
                        </a:rPr>
                        <a:t>0.761</a:t>
                      </a:r>
                      <a:endParaRPr lang="en-US" sz="1600" dirty="0">
                        <a:effectLst/>
                        <a:latin typeface="Calibri"/>
                        <a:ea typeface="Calibri"/>
                        <a:cs typeface="Times New Roman"/>
                      </a:endParaRPr>
                    </a:p>
                  </a:txBody>
                  <a:tcPr marL="68580" marR="68580" marT="0" marB="0" anchor="b"/>
                </a:tc>
              </a:tr>
              <a:tr h="309132">
                <a:tc>
                  <a:txBody>
                    <a:bodyPr/>
                    <a:lstStyle/>
                    <a:p>
                      <a:pPr marL="0" marR="0">
                        <a:lnSpc>
                          <a:spcPct val="115000"/>
                        </a:lnSpc>
                        <a:spcBef>
                          <a:spcPts val="0"/>
                        </a:spcBef>
                        <a:spcAft>
                          <a:spcPts val="0"/>
                        </a:spcAft>
                      </a:pPr>
                      <a:r>
                        <a:rPr lang="en-US" sz="1600">
                          <a:effectLst/>
                        </a:rPr>
                        <a:t>10% sample</a:t>
                      </a:r>
                      <a:endParaRPr lang="en-US" sz="16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600" dirty="0">
                          <a:effectLst/>
                        </a:rPr>
                        <a:t>0.7347</a:t>
                      </a:r>
                      <a:endParaRPr lang="en-US" sz="16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600" dirty="0">
                          <a:effectLst/>
                        </a:rPr>
                        <a:t>0.747</a:t>
                      </a:r>
                      <a:endParaRPr lang="en-US" sz="16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600">
                          <a:effectLst/>
                        </a:rPr>
                        <a:t>0.735</a:t>
                      </a:r>
                      <a:endParaRPr lang="en-US" sz="16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600">
                          <a:effectLst/>
                        </a:rPr>
                        <a:t>0.732</a:t>
                      </a:r>
                      <a:endParaRPr lang="en-US" sz="16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600">
                          <a:effectLst/>
                        </a:rPr>
                        <a:t>0.737</a:t>
                      </a:r>
                      <a:endParaRPr lang="en-US" sz="1600">
                        <a:effectLst/>
                        <a:latin typeface="Calibri"/>
                        <a:ea typeface="Calibri"/>
                        <a:cs typeface="Times New Roman"/>
                      </a:endParaRPr>
                    </a:p>
                  </a:txBody>
                  <a:tcPr marL="68580" marR="68580" marT="0" marB="0" anchor="b"/>
                </a:tc>
              </a:tr>
              <a:tr h="309132">
                <a:tc>
                  <a:txBody>
                    <a:bodyPr/>
                    <a:lstStyle/>
                    <a:p>
                      <a:pPr marL="0" marR="0">
                        <a:lnSpc>
                          <a:spcPct val="115000"/>
                        </a:lnSpc>
                        <a:spcBef>
                          <a:spcPts val="0"/>
                        </a:spcBef>
                        <a:spcAft>
                          <a:spcPts val="0"/>
                        </a:spcAft>
                      </a:pPr>
                      <a:r>
                        <a:rPr lang="en-US" sz="1600">
                          <a:effectLst/>
                        </a:rPr>
                        <a:t>full dataset_unbalanced</a:t>
                      </a:r>
                      <a:endParaRPr lang="en-US" sz="16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600">
                          <a:effectLst/>
                        </a:rPr>
                        <a:t>0.786</a:t>
                      </a:r>
                      <a:endParaRPr lang="en-US" sz="16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600" dirty="0">
                          <a:effectLst/>
                        </a:rPr>
                        <a:t>0.788</a:t>
                      </a:r>
                      <a:endParaRPr lang="en-US" sz="16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600" dirty="0">
                          <a:effectLst/>
                        </a:rPr>
                        <a:t>0.787</a:t>
                      </a:r>
                      <a:endParaRPr lang="en-US" sz="16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600" dirty="0">
                          <a:effectLst/>
                        </a:rPr>
                        <a:t>0.783</a:t>
                      </a:r>
                      <a:endParaRPr lang="en-US" sz="16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600">
                          <a:effectLst/>
                        </a:rPr>
                        <a:t>0.77</a:t>
                      </a:r>
                      <a:endParaRPr lang="en-US" sz="1600">
                        <a:effectLst/>
                        <a:latin typeface="Calibri"/>
                        <a:ea typeface="Calibri"/>
                        <a:cs typeface="Times New Roman"/>
                      </a:endParaRPr>
                    </a:p>
                  </a:txBody>
                  <a:tcPr marL="68580" marR="68580" marT="0" marB="0" anchor="b"/>
                </a:tc>
              </a:tr>
              <a:tr h="309132">
                <a:tc>
                  <a:txBody>
                    <a:bodyPr/>
                    <a:lstStyle/>
                    <a:p>
                      <a:pPr marL="0" marR="0">
                        <a:lnSpc>
                          <a:spcPct val="115000"/>
                        </a:lnSpc>
                        <a:spcBef>
                          <a:spcPts val="0"/>
                        </a:spcBef>
                        <a:spcAft>
                          <a:spcPts val="0"/>
                        </a:spcAft>
                      </a:pPr>
                      <a:r>
                        <a:rPr lang="en-US" sz="1600" dirty="0" err="1">
                          <a:effectLst/>
                        </a:rPr>
                        <a:t>full_dataset_balanced</a:t>
                      </a:r>
                      <a:endParaRPr lang="en-US" sz="16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600">
                          <a:effectLst/>
                        </a:rPr>
                        <a:t>0.79</a:t>
                      </a:r>
                      <a:endParaRPr lang="en-US" sz="16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600">
                          <a:effectLst/>
                        </a:rPr>
                        <a:t>0.79</a:t>
                      </a:r>
                      <a:endParaRPr lang="en-US" sz="16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600">
                          <a:effectLst/>
                        </a:rPr>
                        <a:t>0.79</a:t>
                      </a:r>
                      <a:endParaRPr lang="en-US" sz="16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600" dirty="0">
                          <a:effectLst/>
                        </a:rPr>
                        <a:t>0.79</a:t>
                      </a:r>
                      <a:endParaRPr lang="en-US" sz="16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600" dirty="0">
                          <a:effectLst/>
                        </a:rPr>
                        <a:t>0.79</a:t>
                      </a:r>
                      <a:endParaRPr lang="en-US" sz="1600" dirty="0">
                        <a:effectLst/>
                        <a:latin typeface="Calibri"/>
                        <a:ea typeface="Calibri"/>
                        <a:cs typeface="Times New Roman"/>
                      </a:endParaRPr>
                    </a:p>
                  </a:txBody>
                  <a:tcPr marL="68580" marR="68580" marT="0" marB="0" anchor="b"/>
                </a:tc>
              </a:tr>
              <a:tr h="309132">
                <a:tc>
                  <a:txBody>
                    <a:bodyPr/>
                    <a:lstStyle/>
                    <a:p>
                      <a:pPr marL="0" marR="0">
                        <a:lnSpc>
                          <a:spcPct val="115000"/>
                        </a:lnSpc>
                        <a:spcBef>
                          <a:spcPts val="0"/>
                        </a:spcBef>
                        <a:spcAft>
                          <a:spcPts val="0"/>
                        </a:spcAft>
                      </a:pPr>
                      <a:r>
                        <a:rPr lang="en-US" sz="1600">
                          <a:effectLst/>
                        </a:rPr>
                        <a:t>SVM_python</a:t>
                      </a:r>
                      <a:endParaRPr lang="en-US" sz="16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600">
                          <a:effectLst/>
                        </a:rPr>
                        <a:t>0.81</a:t>
                      </a:r>
                      <a:endParaRPr lang="en-US" sz="16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600">
                          <a:effectLst/>
                        </a:rPr>
                        <a:t>0.81</a:t>
                      </a:r>
                      <a:endParaRPr lang="en-US" sz="16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600">
                          <a:effectLst/>
                        </a:rPr>
                        <a:t>0.82</a:t>
                      </a:r>
                      <a:endParaRPr lang="en-US" sz="16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600">
                          <a:effectLst/>
                        </a:rPr>
                        <a:t>0.818</a:t>
                      </a:r>
                      <a:endParaRPr lang="en-US" sz="16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600" dirty="0" smtClean="0">
                          <a:effectLst/>
                        </a:rPr>
                        <a:t>-</a:t>
                      </a:r>
                      <a:endParaRPr lang="en-US" sz="1600" dirty="0">
                        <a:effectLst/>
                        <a:latin typeface="Calibri"/>
                        <a:ea typeface="Calibri"/>
                        <a:cs typeface="Times New Roman"/>
                      </a:endParaRPr>
                    </a:p>
                  </a:txBody>
                  <a:tcPr marL="68580" marR="68580" marT="0" marB="0" anchor="b"/>
                </a:tc>
              </a:tr>
            </a:tbl>
          </a:graphicData>
        </a:graphic>
      </p:graphicFrame>
      <p:graphicFrame>
        <p:nvGraphicFramePr>
          <p:cNvPr id="5" name="Chart 4"/>
          <p:cNvGraphicFramePr/>
          <p:nvPr>
            <p:extLst>
              <p:ext uri="{D42A27DB-BD31-4B8C-83A1-F6EECF244321}">
                <p14:modId xmlns:p14="http://schemas.microsoft.com/office/powerpoint/2010/main" val="4237900304"/>
              </p:ext>
            </p:extLst>
          </p:nvPr>
        </p:nvGraphicFramePr>
        <p:xfrm>
          <a:off x="914400" y="3505200"/>
          <a:ext cx="7162800" cy="3200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36297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solidFill>
                  <a:srgbClr val="C00000"/>
                </a:solidFill>
              </a:rPr>
              <a:t>Introduction</a:t>
            </a:r>
            <a:endParaRPr lang="en-US" sz="3200" dirty="0">
              <a:solidFill>
                <a:srgbClr val="C00000"/>
              </a:solidFill>
            </a:endParaRPr>
          </a:p>
        </p:txBody>
      </p:sp>
      <p:sp>
        <p:nvSpPr>
          <p:cNvPr id="3" name="Content Placeholder 2"/>
          <p:cNvSpPr>
            <a:spLocks noGrp="1"/>
          </p:cNvSpPr>
          <p:nvPr>
            <p:ph idx="1"/>
          </p:nvPr>
        </p:nvSpPr>
        <p:spPr/>
        <p:txBody>
          <a:bodyPr>
            <a:normAutofit/>
          </a:bodyPr>
          <a:lstStyle/>
          <a:p>
            <a:pPr algn="just"/>
            <a:r>
              <a:rPr lang="en-US" sz="2000" dirty="0" smtClean="0">
                <a:latin typeface="Times New Roman" pitchFamily="18" charset="0"/>
                <a:cs typeface="Times New Roman" pitchFamily="18" charset="0"/>
              </a:rPr>
              <a:t>The goal of this project is to  Analyze Tweets to classify them as either having a Positive or a Negative </a:t>
            </a:r>
            <a:r>
              <a:rPr lang="en-US" sz="2000" dirty="0" smtClean="0">
                <a:latin typeface="Times New Roman" pitchFamily="18" charset="0"/>
                <a:cs typeface="Times New Roman" pitchFamily="18" charset="0"/>
              </a:rPr>
              <a:t>emotional undertone.</a:t>
            </a:r>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Classification done solely based on the text in the tweets.</a:t>
            </a:r>
          </a:p>
          <a:p>
            <a:pPr algn="just"/>
            <a:r>
              <a:rPr lang="en-US" sz="2000" dirty="0" smtClean="0">
                <a:latin typeface="Times New Roman" pitchFamily="18" charset="0"/>
                <a:cs typeface="Times New Roman" pitchFamily="18" charset="0"/>
              </a:rPr>
              <a:t>Trying to find a relationship between the use of certain words and the mood of the user. </a:t>
            </a:r>
          </a:p>
          <a:p>
            <a:pPr algn="just"/>
            <a:r>
              <a:rPr lang="en-US" sz="2000" dirty="0" smtClean="0">
                <a:latin typeface="Times New Roman" pitchFamily="18" charset="0"/>
                <a:cs typeface="Times New Roman" pitchFamily="18" charset="0"/>
              </a:rPr>
              <a:t>Major challenges: Tweets tend to be messy and Short</a:t>
            </a:r>
          </a:p>
          <a:p>
            <a:pPr algn="just"/>
            <a:r>
              <a:rPr lang="en-US" sz="2000" dirty="0" smtClean="0">
                <a:latin typeface="Times New Roman" pitchFamily="18" charset="0"/>
                <a:cs typeface="Times New Roman" pitchFamily="18" charset="0"/>
              </a:rPr>
              <a:t>Most of the documents will end up becoming highly sparse vectors and hence might not lead to any useful information.</a:t>
            </a:r>
          </a:p>
          <a:p>
            <a:pPr algn="just"/>
            <a:endParaRPr lang="en-US" sz="2000" dirty="0" smtClean="0">
              <a:latin typeface="Times New Roman" pitchFamily="18" charset="0"/>
              <a:cs typeface="Times New Roman" pitchFamily="18" charset="0"/>
            </a:endParaRPr>
          </a:p>
          <a:p>
            <a:pPr marL="0" indent="0" algn="just">
              <a:buNone/>
            </a:pPr>
            <a:endParaRPr lang="en-US" sz="2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0052312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1600" dirty="0"/>
              <a:t>Number of Negative Tweets: 16021</a:t>
            </a:r>
          </a:p>
          <a:p>
            <a:r>
              <a:rPr lang="en-US" sz="1600" dirty="0"/>
              <a:t>Number of Positive Tweets: 16805</a:t>
            </a:r>
          </a:p>
          <a:p>
            <a:r>
              <a:rPr lang="en-US" sz="1600" dirty="0"/>
              <a:t>number of documents: 32826</a:t>
            </a:r>
          </a:p>
          <a:p>
            <a:r>
              <a:rPr lang="en-US" sz="1600" dirty="0"/>
              <a:t>number of words: 25098</a:t>
            </a:r>
          </a:p>
          <a:p>
            <a:r>
              <a:rPr lang="en-US" sz="1600" dirty="0"/>
              <a:t>number of words (average): </a:t>
            </a:r>
            <a:endParaRPr lang="en-US" sz="1600" dirty="0" smtClean="0"/>
          </a:p>
          <a:p>
            <a:pPr marL="0" indent="0">
              <a:buNone/>
            </a:pPr>
            <a:r>
              <a:rPr lang="en-US" sz="1600" dirty="0" smtClean="0"/>
              <a:t>5.33244988728</a:t>
            </a:r>
            <a:endParaRPr lang="en-US" sz="1600" dirty="0"/>
          </a:p>
          <a:p>
            <a:endParaRPr lang="en-US" dirty="0"/>
          </a:p>
        </p:txBody>
      </p:sp>
      <p:sp>
        <p:nvSpPr>
          <p:cNvPr id="4" name="Title 1"/>
          <p:cNvSpPr>
            <a:spLocks noGrp="1"/>
          </p:cNvSpPr>
          <p:nvPr>
            <p:ph type="title"/>
          </p:nvPr>
        </p:nvSpPr>
        <p:spPr/>
        <p:txBody>
          <a:bodyPr>
            <a:normAutofit/>
          </a:bodyPr>
          <a:lstStyle/>
          <a:p>
            <a:pPr algn="l"/>
            <a:r>
              <a:rPr lang="en-US" sz="3200" dirty="0" smtClean="0">
                <a:solidFill>
                  <a:srgbClr val="C00000"/>
                </a:solidFill>
              </a:rPr>
              <a:t>Classification(Full Dataset using Python)</a:t>
            </a:r>
            <a:endParaRPr lang="en-US" sz="3200" dirty="0">
              <a:solidFill>
                <a:srgbClr val="C00000"/>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2067966290"/>
              </p:ext>
            </p:extLst>
          </p:nvPr>
        </p:nvGraphicFramePr>
        <p:xfrm>
          <a:off x="1066800" y="5257800"/>
          <a:ext cx="7543800" cy="1402080"/>
        </p:xfrm>
        <a:graphic>
          <a:graphicData uri="http://schemas.openxmlformats.org/drawingml/2006/table">
            <a:tbl>
              <a:tblPr firstRow="1" firstCol="1" bandRow="1">
                <a:tableStyleId>{5C22544A-7EE6-4342-B048-85BDC9FD1C3A}</a:tableStyleId>
              </a:tblPr>
              <a:tblGrid>
                <a:gridCol w="1361287"/>
                <a:gridCol w="1153313"/>
                <a:gridCol w="983152"/>
                <a:gridCol w="927219"/>
                <a:gridCol w="1119438"/>
                <a:gridCol w="1999391"/>
              </a:tblGrid>
              <a:tr h="0">
                <a:tc>
                  <a:txBody>
                    <a:bodyPr/>
                    <a:lstStyle/>
                    <a:p>
                      <a:pPr marL="0" marR="0">
                        <a:lnSpc>
                          <a:spcPct val="115000"/>
                        </a:lnSpc>
                        <a:spcBef>
                          <a:spcPts val="0"/>
                        </a:spcBef>
                        <a:spcAft>
                          <a:spcPts val="0"/>
                        </a:spcAft>
                      </a:pPr>
                      <a:r>
                        <a:rPr lang="en-IN" sz="1600" dirty="0">
                          <a:effectLst/>
                        </a:rPr>
                        <a:t>Classifier</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IN" sz="1600">
                          <a:effectLst/>
                        </a:rPr>
                        <a:t>Accuracy</a:t>
                      </a:r>
                      <a:endParaRPr lang="en-US" sz="16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IN" sz="1600">
                          <a:effectLst/>
                        </a:rPr>
                        <a:t>Precision</a:t>
                      </a:r>
                      <a:endParaRPr lang="en-US" sz="16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IN" sz="1600">
                          <a:effectLst/>
                        </a:rPr>
                        <a:t>Recall</a:t>
                      </a:r>
                      <a:endParaRPr lang="en-US" sz="16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IN" sz="1600">
                          <a:effectLst/>
                        </a:rPr>
                        <a:t>F-Measure</a:t>
                      </a:r>
                      <a:endParaRPr lang="en-US" sz="16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IN" sz="1600">
                          <a:effectLst/>
                        </a:rPr>
                        <a:t>Parameters</a:t>
                      </a:r>
                      <a:endParaRPr lang="en-US" sz="1600">
                        <a:effectLst/>
                        <a:latin typeface="Calibri"/>
                        <a:ea typeface="Calibri"/>
                        <a:cs typeface="Times New Roman"/>
                      </a:endParaRPr>
                    </a:p>
                  </a:txBody>
                  <a:tcPr marL="68580" marR="68580" marT="0" marB="0"/>
                </a:tc>
              </a:tr>
              <a:tr h="0">
                <a:tc>
                  <a:txBody>
                    <a:bodyPr/>
                    <a:lstStyle/>
                    <a:p>
                      <a:pPr marL="0" marR="0">
                        <a:lnSpc>
                          <a:spcPct val="115000"/>
                        </a:lnSpc>
                        <a:spcBef>
                          <a:spcPts val="0"/>
                        </a:spcBef>
                        <a:spcAft>
                          <a:spcPts val="0"/>
                        </a:spcAft>
                      </a:pPr>
                      <a:r>
                        <a:rPr lang="en-IN" sz="1600">
                          <a:effectLst/>
                        </a:rPr>
                        <a:t>Naïve Bayes</a:t>
                      </a:r>
                      <a:endParaRPr lang="en-US" sz="16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IN" sz="1600">
                          <a:effectLst/>
                        </a:rPr>
                        <a:t>0.73</a:t>
                      </a:r>
                      <a:endParaRPr lang="en-US" sz="16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IN" sz="1600">
                          <a:effectLst/>
                        </a:rPr>
                        <a:t>0.684</a:t>
                      </a:r>
                      <a:endParaRPr lang="en-US" sz="16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IN" sz="1600">
                          <a:effectLst/>
                        </a:rPr>
                        <a:t>0.879</a:t>
                      </a:r>
                      <a:endParaRPr lang="en-US" sz="16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IN" sz="1600">
                          <a:effectLst/>
                        </a:rPr>
                        <a:t>0.77</a:t>
                      </a:r>
                      <a:endParaRPr lang="en-US" sz="16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IN" sz="1600">
                          <a:effectLst/>
                        </a:rPr>
                        <a:t> </a:t>
                      </a:r>
                      <a:endParaRPr lang="en-US" sz="1600">
                        <a:effectLst/>
                        <a:latin typeface="Calibri"/>
                        <a:ea typeface="Calibri"/>
                        <a:cs typeface="Times New Roman"/>
                      </a:endParaRPr>
                    </a:p>
                  </a:txBody>
                  <a:tcPr marL="68580" marR="68580" marT="0" marB="0"/>
                </a:tc>
              </a:tr>
              <a:tr h="0">
                <a:tc>
                  <a:txBody>
                    <a:bodyPr/>
                    <a:lstStyle/>
                    <a:p>
                      <a:pPr marL="0" marR="0">
                        <a:lnSpc>
                          <a:spcPct val="115000"/>
                        </a:lnSpc>
                        <a:spcBef>
                          <a:spcPts val="0"/>
                        </a:spcBef>
                        <a:spcAft>
                          <a:spcPts val="0"/>
                        </a:spcAft>
                      </a:pPr>
                      <a:r>
                        <a:rPr lang="en-IN" sz="1600">
                          <a:effectLst/>
                        </a:rPr>
                        <a:t>KNN</a:t>
                      </a:r>
                      <a:endParaRPr lang="en-US" sz="16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IN" sz="1600">
                          <a:effectLst/>
                        </a:rPr>
                        <a:t>0.488</a:t>
                      </a:r>
                      <a:endParaRPr lang="en-US" sz="16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IN" sz="1600">
                          <a:effectLst/>
                        </a:rPr>
                        <a:t>-</a:t>
                      </a:r>
                      <a:endParaRPr lang="en-US" sz="16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IN" sz="1600">
                          <a:effectLst/>
                        </a:rPr>
                        <a:t>-</a:t>
                      </a:r>
                      <a:endParaRPr lang="en-US" sz="16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IN" sz="1600">
                          <a:effectLst/>
                        </a:rPr>
                        <a:t>-</a:t>
                      </a:r>
                      <a:endParaRPr lang="en-US" sz="16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IN" sz="1600" dirty="0">
                          <a:effectLst/>
                        </a:rPr>
                        <a:t>K=20,top300 </a:t>
                      </a:r>
                      <a:endParaRPr lang="en-US" sz="1600" dirty="0">
                        <a:effectLst/>
                        <a:latin typeface="Calibri"/>
                        <a:ea typeface="Calibri"/>
                        <a:cs typeface="Times New Roman"/>
                      </a:endParaRPr>
                    </a:p>
                  </a:txBody>
                  <a:tcPr marL="68580" marR="68580" marT="0" marB="0"/>
                </a:tc>
              </a:tr>
              <a:tr h="0">
                <a:tc>
                  <a:txBody>
                    <a:bodyPr/>
                    <a:lstStyle/>
                    <a:p>
                      <a:pPr marL="0" marR="0">
                        <a:lnSpc>
                          <a:spcPct val="115000"/>
                        </a:lnSpc>
                        <a:spcBef>
                          <a:spcPts val="0"/>
                        </a:spcBef>
                        <a:spcAft>
                          <a:spcPts val="0"/>
                        </a:spcAft>
                      </a:pPr>
                      <a:r>
                        <a:rPr lang="en-IN" sz="1600">
                          <a:effectLst/>
                        </a:rPr>
                        <a:t>SVM</a:t>
                      </a:r>
                      <a:endParaRPr lang="en-US" sz="16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IN" sz="1600" dirty="0">
                          <a:effectLst/>
                        </a:rPr>
                        <a:t>0.81</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IN" sz="1600">
                          <a:effectLst/>
                        </a:rPr>
                        <a:t>0.81</a:t>
                      </a:r>
                      <a:endParaRPr lang="en-US" sz="16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IN" sz="1600">
                          <a:effectLst/>
                        </a:rPr>
                        <a:t>0.826</a:t>
                      </a:r>
                      <a:endParaRPr lang="en-US" sz="16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IN" sz="1600">
                          <a:effectLst/>
                        </a:rPr>
                        <a:t>0.8187</a:t>
                      </a:r>
                      <a:endParaRPr lang="en-US" sz="16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IN" sz="1600">
                          <a:effectLst/>
                        </a:rPr>
                        <a:t>Linear Kernel</a:t>
                      </a:r>
                      <a:endParaRPr lang="en-US" sz="1600">
                        <a:effectLst/>
                        <a:latin typeface="Calibri"/>
                        <a:ea typeface="Calibri"/>
                        <a:cs typeface="Times New Roman"/>
                      </a:endParaRPr>
                    </a:p>
                  </a:txBody>
                  <a:tcPr marL="68580" marR="68580" marT="0" marB="0"/>
                </a:tc>
              </a:tr>
              <a:tr h="0">
                <a:tc>
                  <a:txBody>
                    <a:bodyPr/>
                    <a:lstStyle/>
                    <a:p>
                      <a:pPr marL="0" marR="0">
                        <a:lnSpc>
                          <a:spcPct val="115000"/>
                        </a:lnSpc>
                        <a:spcBef>
                          <a:spcPts val="0"/>
                        </a:spcBef>
                        <a:spcAft>
                          <a:spcPts val="0"/>
                        </a:spcAft>
                      </a:pPr>
                      <a:r>
                        <a:rPr lang="en-IN" sz="1600">
                          <a:effectLst/>
                        </a:rPr>
                        <a:t>Naïve Bayes</a:t>
                      </a:r>
                      <a:endParaRPr lang="en-US" sz="16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IN" sz="1600">
                          <a:effectLst/>
                        </a:rPr>
                        <a:t>0.742</a:t>
                      </a:r>
                      <a:endParaRPr lang="en-US" sz="16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IN" sz="1600">
                          <a:effectLst/>
                        </a:rPr>
                        <a:t>0.7197</a:t>
                      </a:r>
                      <a:endParaRPr lang="en-US" sz="16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IN" sz="1600">
                          <a:effectLst/>
                        </a:rPr>
                        <a:t>0.9046</a:t>
                      </a:r>
                      <a:endParaRPr lang="en-US" sz="16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IN" sz="1600">
                          <a:effectLst/>
                        </a:rPr>
                        <a:t>0.8016</a:t>
                      </a:r>
                      <a:endParaRPr lang="en-US" sz="16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IN" sz="1600" dirty="0">
                          <a:effectLst/>
                        </a:rPr>
                        <a:t>Unbalanced Data</a:t>
                      </a:r>
                      <a:endParaRPr lang="en-US" sz="1600" dirty="0">
                        <a:effectLst/>
                        <a:latin typeface="Calibri"/>
                        <a:ea typeface="Calibri"/>
                        <a:cs typeface="Times New Roman"/>
                      </a:endParaRPr>
                    </a:p>
                  </a:txBody>
                  <a:tcPr marL="68580" marR="68580" marT="0" marB="0"/>
                </a:tc>
              </a:tr>
            </a:tbl>
          </a:graphicData>
        </a:graphic>
      </p:graphicFrame>
      <p:graphicFrame>
        <p:nvGraphicFramePr>
          <p:cNvPr id="7" name="Chart 6"/>
          <p:cNvGraphicFramePr/>
          <p:nvPr>
            <p:extLst>
              <p:ext uri="{D42A27DB-BD31-4B8C-83A1-F6EECF244321}">
                <p14:modId xmlns:p14="http://schemas.microsoft.com/office/powerpoint/2010/main" val="2606144038"/>
              </p:ext>
            </p:extLst>
          </p:nvPr>
        </p:nvGraphicFramePr>
        <p:xfrm>
          <a:off x="3886200" y="1447800"/>
          <a:ext cx="4953000" cy="3505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223475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solidFill>
                  <a:srgbClr val="C00000"/>
                </a:solidFill>
              </a:rPr>
              <a:t>Results Using Binary Model for Documents</a:t>
            </a:r>
            <a:endParaRPr lang="en-US" sz="3200" dirty="0">
              <a:solidFill>
                <a:srgbClr val="C00000"/>
              </a:solidFill>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261334486"/>
              </p:ext>
            </p:extLst>
          </p:nvPr>
        </p:nvGraphicFramePr>
        <p:xfrm>
          <a:off x="1143000" y="1295400"/>
          <a:ext cx="6858001" cy="841248"/>
        </p:xfrm>
        <a:graphic>
          <a:graphicData uri="http://schemas.openxmlformats.org/drawingml/2006/table">
            <a:tbl>
              <a:tblPr firstRow="1" firstCol="1" bandRow="1">
                <a:tableStyleId>{5C22544A-7EE6-4342-B048-85BDC9FD1C3A}</a:tableStyleId>
              </a:tblPr>
              <a:tblGrid>
                <a:gridCol w="1404651"/>
                <a:gridCol w="1074145"/>
                <a:gridCol w="1074145"/>
                <a:gridCol w="782957"/>
                <a:gridCol w="1261552"/>
                <a:gridCol w="1260551"/>
              </a:tblGrid>
              <a:tr h="190500">
                <a:tc>
                  <a:txBody>
                    <a:bodyPr/>
                    <a:lstStyle/>
                    <a:p>
                      <a:pPr marL="0" marR="0">
                        <a:lnSpc>
                          <a:spcPct val="115000"/>
                        </a:lnSpc>
                        <a:spcBef>
                          <a:spcPts val="0"/>
                        </a:spcBef>
                        <a:spcAft>
                          <a:spcPts val="0"/>
                        </a:spcAft>
                      </a:pPr>
                      <a:r>
                        <a:rPr lang="en-US" sz="1600" dirty="0">
                          <a:effectLst/>
                        </a:rPr>
                        <a:t>Classifier</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a:effectLst/>
                        </a:rPr>
                        <a:t>Accuracy </a:t>
                      </a:r>
                      <a:endParaRPr lang="en-US" sz="16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a:effectLst/>
                        </a:rPr>
                        <a:t>Precision </a:t>
                      </a:r>
                      <a:endParaRPr lang="en-US" sz="16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a:effectLst/>
                        </a:rPr>
                        <a:t>Recall</a:t>
                      </a:r>
                      <a:endParaRPr lang="en-US" sz="16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a:effectLst/>
                        </a:rPr>
                        <a:t>F-Measure</a:t>
                      </a:r>
                      <a:endParaRPr lang="en-US" sz="16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a:effectLst/>
                        </a:rPr>
                        <a:t>ROC Area</a:t>
                      </a:r>
                      <a:endParaRPr lang="en-US" sz="1600">
                        <a:effectLst/>
                        <a:latin typeface="Calibri"/>
                        <a:ea typeface="Calibri"/>
                        <a:cs typeface="Times New Roman"/>
                      </a:endParaRPr>
                    </a:p>
                  </a:txBody>
                  <a:tcPr marL="68580" marR="68580" marT="0" marB="0" anchor="b"/>
                </a:tc>
              </a:tr>
              <a:tr h="190500">
                <a:tc>
                  <a:txBody>
                    <a:bodyPr/>
                    <a:lstStyle/>
                    <a:p>
                      <a:pPr marL="0" marR="0">
                        <a:lnSpc>
                          <a:spcPct val="115000"/>
                        </a:lnSpc>
                        <a:spcBef>
                          <a:spcPts val="0"/>
                        </a:spcBef>
                        <a:spcAft>
                          <a:spcPts val="0"/>
                        </a:spcAft>
                      </a:pPr>
                      <a:r>
                        <a:rPr lang="en-US" sz="1600" dirty="0">
                          <a:effectLst/>
                        </a:rPr>
                        <a:t>Decision Trees</a:t>
                      </a:r>
                      <a:endParaRPr lang="en-US" sz="16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600">
                          <a:effectLst/>
                        </a:rPr>
                        <a:t>0.741</a:t>
                      </a:r>
                      <a:endParaRPr lang="en-US" sz="16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600">
                          <a:effectLst/>
                        </a:rPr>
                        <a:t>0.751</a:t>
                      </a:r>
                      <a:endParaRPr lang="en-US" sz="16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600">
                          <a:effectLst/>
                        </a:rPr>
                        <a:t>0.742</a:t>
                      </a:r>
                      <a:endParaRPr lang="en-US" sz="16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600">
                          <a:effectLst/>
                        </a:rPr>
                        <a:t>0.739</a:t>
                      </a:r>
                      <a:endParaRPr lang="en-US" sz="16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600">
                          <a:effectLst/>
                        </a:rPr>
                        <a:t>0.82</a:t>
                      </a:r>
                      <a:endParaRPr lang="en-US" sz="1600">
                        <a:effectLst/>
                        <a:latin typeface="Calibri"/>
                        <a:ea typeface="Calibri"/>
                        <a:cs typeface="Times New Roman"/>
                      </a:endParaRPr>
                    </a:p>
                  </a:txBody>
                  <a:tcPr marL="68580" marR="68580" marT="0" marB="0" anchor="b"/>
                </a:tc>
              </a:tr>
              <a:tr h="190500">
                <a:tc>
                  <a:txBody>
                    <a:bodyPr/>
                    <a:lstStyle/>
                    <a:p>
                      <a:pPr marL="0" marR="0">
                        <a:lnSpc>
                          <a:spcPct val="115000"/>
                        </a:lnSpc>
                        <a:spcBef>
                          <a:spcPts val="0"/>
                        </a:spcBef>
                        <a:spcAft>
                          <a:spcPts val="0"/>
                        </a:spcAft>
                      </a:pPr>
                      <a:r>
                        <a:rPr lang="en-US" sz="1600">
                          <a:effectLst/>
                        </a:rPr>
                        <a:t>SVM</a:t>
                      </a:r>
                      <a:endParaRPr lang="en-US" sz="16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600">
                          <a:effectLst/>
                        </a:rPr>
                        <a:t>0.763</a:t>
                      </a:r>
                      <a:endParaRPr lang="en-US" sz="16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600" dirty="0">
                          <a:effectLst/>
                        </a:rPr>
                        <a:t>0.767</a:t>
                      </a:r>
                      <a:endParaRPr lang="en-US" sz="16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600">
                          <a:effectLst/>
                        </a:rPr>
                        <a:t>0.763</a:t>
                      </a:r>
                      <a:endParaRPr lang="en-US" sz="16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600">
                          <a:effectLst/>
                        </a:rPr>
                        <a:t>0.763</a:t>
                      </a:r>
                      <a:endParaRPr lang="en-US" sz="16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600" dirty="0">
                          <a:effectLst/>
                        </a:rPr>
                        <a:t>0.763</a:t>
                      </a:r>
                      <a:endParaRPr lang="en-US" sz="1600" dirty="0">
                        <a:effectLst/>
                        <a:latin typeface="Calibri"/>
                        <a:ea typeface="Calibri"/>
                        <a:cs typeface="Times New Roman"/>
                      </a:endParaRPr>
                    </a:p>
                  </a:txBody>
                  <a:tcPr marL="68580" marR="68580" marT="0" marB="0" anchor="b"/>
                </a:tc>
              </a:tr>
            </a:tbl>
          </a:graphicData>
        </a:graphic>
      </p:graphicFrame>
      <p:graphicFrame>
        <p:nvGraphicFramePr>
          <p:cNvPr id="7" name="Chart 6"/>
          <p:cNvGraphicFramePr/>
          <p:nvPr>
            <p:extLst>
              <p:ext uri="{D42A27DB-BD31-4B8C-83A1-F6EECF244321}">
                <p14:modId xmlns:p14="http://schemas.microsoft.com/office/powerpoint/2010/main" val="2359998492"/>
              </p:ext>
            </p:extLst>
          </p:nvPr>
        </p:nvGraphicFramePr>
        <p:xfrm>
          <a:off x="228600" y="2667000"/>
          <a:ext cx="4419600" cy="3359128"/>
        </p:xfrm>
        <a:graphic>
          <a:graphicData uri="http://schemas.openxmlformats.org/drawingml/2006/chart">
            <c:chart xmlns:c="http://schemas.openxmlformats.org/drawingml/2006/chart" xmlns:r="http://schemas.openxmlformats.org/officeDocument/2006/relationships" r:id="rId2"/>
          </a:graphicData>
        </a:graphic>
      </p:graphicFrame>
      <p:pic>
        <p:nvPicPr>
          <p:cNvPr id="8" name="Picture 7" descr="C:\Users\tegjyot singh\Dropbox\webmining_final\Experiments\WEka\WEka_full_data\Roc_dt.jpg"/>
          <p:cNvPicPr/>
          <p:nvPr/>
        </p:nvPicPr>
        <p:blipFill rotWithShape="1">
          <a:blip r:embed="rId3">
            <a:extLst>
              <a:ext uri="{28A0092B-C50C-407E-A947-70E740481C1C}">
                <a14:useLocalDpi xmlns:a14="http://schemas.microsoft.com/office/drawing/2010/main" val="0"/>
              </a:ext>
            </a:extLst>
          </a:blip>
          <a:srcRect t="2454" r="26010" b="4908"/>
          <a:stretch/>
        </p:blipFill>
        <p:spPr bwMode="auto">
          <a:xfrm>
            <a:off x="4800600" y="2667000"/>
            <a:ext cx="4159250" cy="3359128"/>
          </a:xfrm>
          <a:prstGeom prst="rect">
            <a:avLst/>
          </a:prstGeom>
          <a:noFill/>
          <a:ln>
            <a:noFill/>
          </a:ln>
          <a:extLst>
            <a:ext uri="{53640926-AAD7-44D8-BBD7-CCE9431645EC}">
              <a14:shadowObscured xmlns:a14="http://schemas.microsoft.com/office/drawing/2010/main"/>
            </a:ext>
          </a:extLst>
        </p:spPr>
      </p:pic>
      <p:sp>
        <p:nvSpPr>
          <p:cNvPr id="9" name="TextBox 8"/>
          <p:cNvSpPr txBox="1"/>
          <p:nvPr/>
        </p:nvSpPr>
        <p:spPr>
          <a:xfrm>
            <a:off x="5378450" y="6064332"/>
            <a:ext cx="3581400" cy="369332"/>
          </a:xfrm>
          <a:prstGeom prst="rect">
            <a:avLst/>
          </a:prstGeom>
          <a:noFill/>
        </p:spPr>
        <p:txBody>
          <a:bodyPr wrap="square" rtlCol="0">
            <a:spAutoFit/>
          </a:bodyPr>
          <a:lstStyle/>
          <a:p>
            <a:r>
              <a:rPr lang="en-US" dirty="0" smtClean="0"/>
              <a:t>ROC curve for Decision Trees</a:t>
            </a:r>
            <a:endParaRPr lang="en-US" dirty="0"/>
          </a:p>
        </p:txBody>
      </p:sp>
      <p:sp>
        <p:nvSpPr>
          <p:cNvPr id="10" name="TextBox 9"/>
          <p:cNvSpPr txBox="1"/>
          <p:nvPr/>
        </p:nvSpPr>
        <p:spPr>
          <a:xfrm>
            <a:off x="609600" y="6026128"/>
            <a:ext cx="4267200" cy="369332"/>
          </a:xfrm>
          <a:prstGeom prst="rect">
            <a:avLst/>
          </a:prstGeom>
          <a:noFill/>
        </p:spPr>
        <p:txBody>
          <a:bodyPr wrap="square" rtlCol="0">
            <a:spAutoFit/>
          </a:bodyPr>
          <a:lstStyle/>
          <a:p>
            <a:r>
              <a:rPr lang="en-US" dirty="0" smtClean="0"/>
              <a:t>Decision trees </a:t>
            </a:r>
            <a:r>
              <a:rPr lang="en-US" dirty="0" err="1" smtClean="0"/>
              <a:t>vs</a:t>
            </a:r>
            <a:r>
              <a:rPr lang="en-US" dirty="0" smtClean="0"/>
              <a:t> SVM on Binary model</a:t>
            </a:r>
            <a:endParaRPr lang="en-US" dirty="0"/>
          </a:p>
        </p:txBody>
      </p:sp>
    </p:spTree>
    <p:extLst>
      <p:ext uri="{BB962C8B-B14F-4D97-AF65-F5344CB8AC3E}">
        <p14:creationId xmlns:p14="http://schemas.microsoft.com/office/powerpoint/2010/main" val="10294471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pPr algn="l"/>
            <a:r>
              <a:rPr lang="en-US" sz="3200" dirty="0" smtClean="0">
                <a:solidFill>
                  <a:srgbClr val="C00000"/>
                </a:solidFill>
              </a:rPr>
              <a:t>Test Data Set</a:t>
            </a:r>
            <a:endParaRPr lang="en-US" sz="3200" dirty="0">
              <a:solidFill>
                <a:srgbClr val="C00000"/>
              </a:solidFill>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444841961"/>
              </p:ext>
            </p:extLst>
          </p:nvPr>
        </p:nvGraphicFramePr>
        <p:xfrm>
          <a:off x="152400" y="914400"/>
          <a:ext cx="8839200" cy="5822052"/>
        </p:xfrm>
        <a:graphic>
          <a:graphicData uri="http://schemas.openxmlformats.org/drawingml/2006/table">
            <a:tbl>
              <a:tblPr firstRow="1" firstCol="1" bandRow="1">
                <a:tableStyleId>{5C22544A-7EE6-4342-B048-85BDC9FD1C3A}</a:tableStyleId>
              </a:tblPr>
              <a:tblGrid>
                <a:gridCol w="8157983"/>
                <a:gridCol w="681217"/>
              </a:tblGrid>
              <a:tr h="215096">
                <a:tc>
                  <a:txBody>
                    <a:bodyPr/>
                    <a:lstStyle/>
                    <a:p>
                      <a:pPr marL="0" marR="0" algn="ctr">
                        <a:lnSpc>
                          <a:spcPct val="115000"/>
                        </a:lnSpc>
                        <a:spcBef>
                          <a:spcPts val="0"/>
                        </a:spcBef>
                        <a:spcAft>
                          <a:spcPts val="0"/>
                        </a:spcAft>
                      </a:pPr>
                      <a:r>
                        <a:rPr lang="en-IN" sz="1400" b="1" dirty="0" err="1" smtClean="0">
                          <a:solidFill>
                            <a:schemeClr val="tx1"/>
                          </a:solidFill>
                          <a:effectLst/>
                        </a:rPr>
                        <a:t>Preprocessed</a:t>
                      </a:r>
                      <a:r>
                        <a:rPr lang="en-IN" sz="1400" b="1" dirty="0" smtClean="0">
                          <a:solidFill>
                            <a:schemeClr val="tx1"/>
                          </a:solidFill>
                          <a:effectLst/>
                        </a:rPr>
                        <a:t> Tweet</a:t>
                      </a:r>
                      <a:endParaRPr lang="en-US" sz="1400" b="1" dirty="0">
                        <a:solidFill>
                          <a:schemeClr val="tx1"/>
                        </a:solidFill>
                        <a:effectLst/>
                        <a:latin typeface="Calibri"/>
                        <a:ea typeface="Calibri"/>
                        <a:cs typeface="Times New Roman"/>
                      </a:endParaRPr>
                    </a:p>
                  </a:txBody>
                  <a:tcPr marL="61843" marR="6184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IN" sz="1400" b="1" dirty="0">
                          <a:solidFill>
                            <a:schemeClr val="tx1"/>
                          </a:solidFill>
                          <a:effectLst/>
                        </a:rPr>
                        <a:t>Class</a:t>
                      </a:r>
                      <a:endParaRPr lang="en-US" sz="1400" b="1" dirty="0">
                        <a:solidFill>
                          <a:schemeClr val="tx1"/>
                        </a:solidFill>
                        <a:effectLst/>
                        <a:latin typeface="Calibri"/>
                        <a:ea typeface="Calibri"/>
                        <a:cs typeface="Times New Roman"/>
                      </a:endParaRPr>
                    </a:p>
                  </a:txBody>
                  <a:tcPr marL="61843" marR="6184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15096">
                <a:tc>
                  <a:txBody>
                    <a:bodyPr/>
                    <a:lstStyle/>
                    <a:p>
                      <a:pPr marL="0" marR="0" algn="just">
                        <a:lnSpc>
                          <a:spcPct val="115000"/>
                        </a:lnSpc>
                        <a:spcBef>
                          <a:spcPts val="0"/>
                        </a:spcBef>
                        <a:spcAft>
                          <a:spcPts val="0"/>
                        </a:spcAft>
                      </a:pPr>
                      <a:r>
                        <a:rPr lang="en-IN" sz="1400" b="0" dirty="0">
                          <a:solidFill>
                            <a:schemeClr val="tx1"/>
                          </a:solidFill>
                          <a:effectLst/>
                        </a:rPr>
                        <a:t>in </a:t>
                      </a:r>
                      <a:r>
                        <a:rPr lang="en-IN" sz="1400" b="0" dirty="0" err="1">
                          <a:solidFill>
                            <a:schemeClr val="tx1"/>
                          </a:solidFill>
                          <a:effectLst/>
                        </a:rPr>
                        <a:t>london</a:t>
                      </a:r>
                      <a:r>
                        <a:rPr lang="en-IN" sz="1400" b="0" dirty="0">
                          <a:solidFill>
                            <a:schemeClr val="tx1"/>
                          </a:solidFill>
                          <a:effectLst/>
                        </a:rPr>
                        <a:t> again cant wait to see my girlfriend </a:t>
                      </a:r>
                      <a:r>
                        <a:rPr lang="en-IN" sz="1400" b="0" dirty="0" err="1">
                          <a:solidFill>
                            <a:schemeClr val="tx1"/>
                          </a:solidFill>
                          <a:effectLst/>
                        </a:rPr>
                        <a:t>negemoti</a:t>
                      </a:r>
                      <a:endParaRPr lang="en-US" sz="1400" b="0" dirty="0">
                        <a:solidFill>
                          <a:schemeClr val="tx1"/>
                        </a:solidFill>
                        <a:effectLst/>
                        <a:latin typeface="Calibri"/>
                        <a:ea typeface="Calibri"/>
                        <a:cs typeface="Times New Roman"/>
                      </a:endParaRPr>
                    </a:p>
                  </a:txBody>
                  <a:tcPr marL="61843" marR="6184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IN" sz="1400" b="0">
                          <a:solidFill>
                            <a:schemeClr val="tx1"/>
                          </a:solidFill>
                          <a:effectLst/>
                        </a:rPr>
                        <a:t>0</a:t>
                      </a:r>
                      <a:endParaRPr lang="en-US" sz="1400" b="0">
                        <a:solidFill>
                          <a:schemeClr val="tx1"/>
                        </a:solidFill>
                        <a:effectLst/>
                        <a:latin typeface="Calibri"/>
                        <a:ea typeface="Calibri"/>
                        <a:cs typeface="Times New Roman"/>
                      </a:endParaRPr>
                    </a:p>
                  </a:txBody>
                  <a:tcPr marL="61843" marR="6184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15096">
                <a:tc>
                  <a:txBody>
                    <a:bodyPr/>
                    <a:lstStyle/>
                    <a:p>
                      <a:pPr marL="0" marR="0" algn="just">
                        <a:lnSpc>
                          <a:spcPct val="115000"/>
                        </a:lnSpc>
                        <a:spcBef>
                          <a:spcPts val="0"/>
                        </a:spcBef>
                        <a:spcAft>
                          <a:spcPts val="0"/>
                        </a:spcAft>
                      </a:pPr>
                      <a:r>
                        <a:rPr lang="en-IN" sz="1400" b="0" dirty="0" err="1">
                          <a:solidFill>
                            <a:schemeClr val="tx1"/>
                          </a:solidFill>
                          <a:effectLst/>
                        </a:rPr>
                        <a:t>negemoti</a:t>
                      </a:r>
                      <a:endParaRPr lang="en-US" sz="1400" b="0" dirty="0">
                        <a:solidFill>
                          <a:schemeClr val="tx1"/>
                        </a:solidFill>
                        <a:effectLst/>
                        <a:latin typeface="Calibri"/>
                        <a:ea typeface="Calibri"/>
                        <a:cs typeface="Times New Roman"/>
                      </a:endParaRPr>
                    </a:p>
                  </a:txBody>
                  <a:tcPr marL="61843" marR="6184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IN" sz="1400" b="0">
                          <a:solidFill>
                            <a:schemeClr val="tx1"/>
                          </a:solidFill>
                          <a:effectLst/>
                        </a:rPr>
                        <a:t>0</a:t>
                      </a:r>
                      <a:endParaRPr lang="en-US" sz="1400" b="0">
                        <a:solidFill>
                          <a:schemeClr val="tx1"/>
                        </a:solidFill>
                        <a:effectLst/>
                        <a:latin typeface="Calibri"/>
                        <a:ea typeface="Calibri"/>
                        <a:cs typeface="Times New Roman"/>
                      </a:endParaRPr>
                    </a:p>
                  </a:txBody>
                  <a:tcPr marL="61843" marR="6184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15096">
                <a:tc>
                  <a:txBody>
                    <a:bodyPr/>
                    <a:lstStyle/>
                    <a:p>
                      <a:pPr marL="0" marR="0" algn="just">
                        <a:lnSpc>
                          <a:spcPct val="115000"/>
                        </a:lnSpc>
                        <a:spcBef>
                          <a:spcPts val="0"/>
                        </a:spcBef>
                        <a:spcAft>
                          <a:spcPts val="0"/>
                        </a:spcAft>
                      </a:pPr>
                      <a:r>
                        <a:rPr lang="en-IN" sz="1400" b="0">
                          <a:solidFill>
                            <a:schemeClr val="tx1"/>
                          </a:solidFill>
                          <a:effectLst/>
                        </a:rPr>
                        <a:t>days till prom still no date</a:t>
                      </a:r>
                      <a:endParaRPr lang="en-US" sz="1400" b="0">
                        <a:solidFill>
                          <a:schemeClr val="tx1"/>
                        </a:solidFill>
                        <a:effectLst/>
                        <a:latin typeface="Calibri"/>
                        <a:ea typeface="Calibri"/>
                        <a:cs typeface="Times New Roman"/>
                      </a:endParaRPr>
                    </a:p>
                  </a:txBody>
                  <a:tcPr marL="61843" marR="6184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IN" sz="1400" b="0">
                          <a:solidFill>
                            <a:schemeClr val="tx1"/>
                          </a:solidFill>
                          <a:effectLst/>
                        </a:rPr>
                        <a:t>1</a:t>
                      </a:r>
                      <a:endParaRPr lang="en-US" sz="1400" b="0">
                        <a:solidFill>
                          <a:schemeClr val="tx1"/>
                        </a:solidFill>
                        <a:effectLst/>
                        <a:latin typeface="Calibri"/>
                        <a:ea typeface="Calibri"/>
                        <a:cs typeface="Times New Roman"/>
                      </a:endParaRPr>
                    </a:p>
                  </a:txBody>
                  <a:tcPr marL="61843" marR="6184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35013">
                <a:tc>
                  <a:txBody>
                    <a:bodyPr/>
                    <a:lstStyle/>
                    <a:p>
                      <a:pPr marL="0" marR="0" algn="just">
                        <a:lnSpc>
                          <a:spcPct val="115000"/>
                        </a:lnSpc>
                        <a:spcBef>
                          <a:spcPts val="0"/>
                        </a:spcBef>
                        <a:spcAft>
                          <a:spcPts val="0"/>
                        </a:spcAft>
                      </a:pPr>
                      <a:r>
                        <a:rPr lang="en-IN" sz="1400" b="0" dirty="0">
                          <a:solidFill>
                            <a:schemeClr val="tx1"/>
                          </a:solidFill>
                          <a:effectLst/>
                        </a:rPr>
                        <a:t>bored of this focusing on my work plan already gone weeks without a drop of alcohol and </a:t>
                      </a:r>
                      <a:r>
                        <a:rPr lang="en-IN" sz="1400" b="0" dirty="0" err="1">
                          <a:solidFill>
                            <a:schemeClr val="tx1"/>
                          </a:solidFill>
                          <a:effectLst/>
                        </a:rPr>
                        <a:t>ive</a:t>
                      </a:r>
                      <a:r>
                        <a:rPr lang="en-IN" sz="1400" b="0" dirty="0">
                          <a:solidFill>
                            <a:schemeClr val="tx1"/>
                          </a:solidFill>
                          <a:effectLst/>
                        </a:rPr>
                        <a:t> had enough </a:t>
                      </a:r>
                      <a:r>
                        <a:rPr lang="en-IN" sz="1400" b="0" dirty="0" err="1" smtClean="0">
                          <a:solidFill>
                            <a:schemeClr val="tx1"/>
                          </a:solidFill>
                          <a:effectLst/>
                        </a:rPr>
                        <a:t>passmethejd</a:t>
                      </a:r>
                      <a:r>
                        <a:rPr lang="en-IN" sz="1400" b="0" dirty="0">
                          <a:solidFill>
                            <a:schemeClr val="tx1"/>
                          </a:solidFill>
                          <a:effectLst/>
                        </a:rPr>
                        <a:t> </a:t>
                      </a:r>
                      <a:endParaRPr lang="en-US" sz="1400" b="0" dirty="0">
                        <a:solidFill>
                          <a:schemeClr val="tx1"/>
                        </a:solidFill>
                        <a:effectLst/>
                        <a:latin typeface="Calibri"/>
                        <a:ea typeface="Calibri"/>
                        <a:cs typeface="Times New Roman"/>
                      </a:endParaRPr>
                    </a:p>
                  </a:txBody>
                  <a:tcPr marL="61843" marR="6184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IN" sz="1400" b="0">
                          <a:solidFill>
                            <a:schemeClr val="tx1"/>
                          </a:solidFill>
                          <a:effectLst/>
                        </a:rPr>
                        <a:t>0</a:t>
                      </a:r>
                      <a:endParaRPr lang="en-US" sz="1400" b="0">
                        <a:solidFill>
                          <a:schemeClr val="tx1"/>
                        </a:solidFill>
                        <a:effectLst/>
                        <a:latin typeface="Calibri"/>
                        <a:ea typeface="Calibri"/>
                        <a:cs typeface="Times New Roman"/>
                      </a:endParaRPr>
                    </a:p>
                  </a:txBody>
                  <a:tcPr marL="61843" marR="6184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43575">
                <a:tc>
                  <a:txBody>
                    <a:bodyPr/>
                    <a:lstStyle/>
                    <a:p>
                      <a:pPr marL="0" marR="0" algn="just">
                        <a:lnSpc>
                          <a:spcPct val="115000"/>
                        </a:lnSpc>
                        <a:spcBef>
                          <a:spcPts val="0"/>
                        </a:spcBef>
                        <a:spcAft>
                          <a:spcPts val="0"/>
                        </a:spcAft>
                      </a:pPr>
                      <a:r>
                        <a:rPr lang="en-IN" sz="1400" b="0" dirty="0" err="1">
                          <a:solidFill>
                            <a:schemeClr val="tx1"/>
                          </a:solidFill>
                          <a:effectLst/>
                        </a:rPr>
                        <a:t>mins</a:t>
                      </a:r>
                      <a:r>
                        <a:rPr lang="en-IN" sz="1400" b="0" dirty="0">
                          <a:solidFill>
                            <a:schemeClr val="tx1"/>
                          </a:solidFill>
                          <a:effectLst/>
                        </a:rPr>
                        <a:t> ago </a:t>
                      </a:r>
                      <a:r>
                        <a:rPr lang="en-IN" sz="1400" b="0" dirty="0" err="1">
                          <a:solidFill>
                            <a:schemeClr val="tx1"/>
                          </a:solidFill>
                          <a:effectLst/>
                        </a:rPr>
                        <a:t>i</a:t>
                      </a:r>
                      <a:r>
                        <a:rPr lang="en-IN" sz="1400" b="0" dirty="0">
                          <a:solidFill>
                            <a:schemeClr val="tx1"/>
                          </a:solidFill>
                          <a:effectLst/>
                        </a:rPr>
                        <a:t> was crying because </a:t>
                      </a:r>
                      <a:r>
                        <a:rPr lang="en-IN" sz="1400" b="0" dirty="0" err="1">
                          <a:solidFill>
                            <a:schemeClr val="tx1"/>
                          </a:solidFill>
                          <a:effectLst/>
                        </a:rPr>
                        <a:t>i</a:t>
                      </a:r>
                      <a:r>
                        <a:rPr lang="en-IN" sz="1400" b="0" dirty="0">
                          <a:solidFill>
                            <a:schemeClr val="tx1"/>
                          </a:solidFill>
                          <a:effectLst/>
                        </a:rPr>
                        <a:t> </a:t>
                      </a:r>
                      <a:r>
                        <a:rPr lang="en-IN" sz="1400" b="0" dirty="0" err="1">
                          <a:solidFill>
                            <a:schemeClr val="tx1"/>
                          </a:solidFill>
                          <a:effectLst/>
                        </a:rPr>
                        <a:t>didnt</a:t>
                      </a:r>
                      <a:r>
                        <a:rPr lang="en-IN" sz="1400" b="0" dirty="0">
                          <a:solidFill>
                            <a:schemeClr val="tx1"/>
                          </a:solidFill>
                          <a:effectLst/>
                        </a:rPr>
                        <a:t> </a:t>
                      </a:r>
                      <a:r>
                        <a:rPr lang="en-IN" sz="1400" b="0" dirty="0" err="1">
                          <a:solidFill>
                            <a:schemeClr val="tx1"/>
                          </a:solidFill>
                          <a:effectLst/>
                        </a:rPr>
                        <a:t>wanna</a:t>
                      </a:r>
                      <a:r>
                        <a:rPr lang="en-IN" sz="1400" b="0" dirty="0">
                          <a:solidFill>
                            <a:schemeClr val="tx1"/>
                          </a:solidFill>
                          <a:effectLst/>
                        </a:rPr>
                        <a:t> go work now </a:t>
                      </a:r>
                      <a:r>
                        <a:rPr lang="en-IN" sz="1400" b="0" dirty="0" err="1">
                          <a:solidFill>
                            <a:schemeClr val="tx1"/>
                          </a:solidFill>
                          <a:effectLst/>
                        </a:rPr>
                        <a:t>im</a:t>
                      </a:r>
                      <a:r>
                        <a:rPr lang="en-IN" sz="1400" b="0" dirty="0">
                          <a:solidFill>
                            <a:schemeClr val="tx1"/>
                          </a:solidFill>
                          <a:effectLst/>
                        </a:rPr>
                        <a:t> crying because my company has shut down and </a:t>
                      </a:r>
                      <a:r>
                        <a:rPr lang="en-IN" sz="1400" b="0" dirty="0" err="1">
                          <a:solidFill>
                            <a:schemeClr val="tx1"/>
                          </a:solidFill>
                          <a:effectLst/>
                        </a:rPr>
                        <a:t>i</a:t>
                      </a:r>
                      <a:r>
                        <a:rPr lang="en-IN" sz="1400" b="0" dirty="0">
                          <a:solidFill>
                            <a:schemeClr val="tx1"/>
                          </a:solidFill>
                          <a:effectLst/>
                        </a:rPr>
                        <a:t> </a:t>
                      </a:r>
                      <a:r>
                        <a:rPr lang="en-IN" sz="1400" b="0" dirty="0" err="1">
                          <a:solidFill>
                            <a:schemeClr val="tx1"/>
                          </a:solidFill>
                          <a:effectLst/>
                        </a:rPr>
                        <a:t>dont</a:t>
                      </a:r>
                      <a:r>
                        <a:rPr lang="en-IN" sz="1400" b="0" dirty="0">
                          <a:solidFill>
                            <a:schemeClr val="tx1"/>
                          </a:solidFill>
                          <a:effectLst/>
                        </a:rPr>
                        <a:t> have a job</a:t>
                      </a:r>
                      <a:endParaRPr lang="en-US" sz="1400" b="0" dirty="0">
                        <a:solidFill>
                          <a:schemeClr val="tx1"/>
                        </a:solidFill>
                        <a:effectLst/>
                        <a:latin typeface="Calibri"/>
                        <a:ea typeface="Calibri"/>
                        <a:cs typeface="Times New Roman"/>
                      </a:endParaRPr>
                    </a:p>
                  </a:txBody>
                  <a:tcPr marL="61843" marR="6184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IN" sz="1400" b="0">
                          <a:solidFill>
                            <a:schemeClr val="tx1"/>
                          </a:solidFill>
                          <a:effectLst/>
                        </a:rPr>
                        <a:t>0</a:t>
                      </a:r>
                      <a:endParaRPr lang="en-US" sz="1400" b="0">
                        <a:solidFill>
                          <a:schemeClr val="tx1"/>
                        </a:solidFill>
                        <a:effectLst/>
                        <a:latin typeface="Calibri"/>
                        <a:ea typeface="Calibri"/>
                        <a:cs typeface="Times New Roman"/>
                      </a:endParaRPr>
                    </a:p>
                  </a:txBody>
                  <a:tcPr marL="61843" marR="6184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15096">
                <a:tc>
                  <a:txBody>
                    <a:bodyPr/>
                    <a:lstStyle/>
                    <a:p>
                      <a:pPr marL="0" marR="0" algn="just">
                        <a:lnSpc>
                          <a:spcPct val="115000"/>
                        </a:lnSpc>
                        <a:spcBef>
                          <a:spcPts val="0"/>
                        </a:spcBef>
                        <a:spcAft>
                          <a:spcPts val="0"/>
                        </a:spcAft>
                      </a:pPr>
                      <a:r>
                        <a:rPr lang="en-IN" sz="1400" b="0">
                          <a:solidFill>
                            <a:schemeClr val="tx1"/>
                          </a:solidFill>
                          <a:effectLst/>
                        </a:rPr>
                        <a:t>annoo i want to go soo frickin bad shitweather</a:t>
                      </a:r>
                      <a:endParaRPr lang="en-US" sz="1400" b="0">
                        <a:solidFill>
                          <a:schemeClr val="tx1"/>
                        </a:solidFill>
                        <a:effectLst/>
                        <a:latin typeface="Calibri"/>
                        <a:ea typeface="Calibri"/>
                        <a:cs typeface="Times New Roman"/>
                      </a:endParaRPr>
                    </a:p>
                  </a:txBody>
                  <a:tcPr marL="61843" marR="6184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IN" sz="1400" b="0">
                          <a:solidFill>
                            <a:schemeClr val="tx1"/>
                          </a:solidFill>
                          <a:effectLst/>
                        </a:rPr>
                        <a:t>0</a:t>
                      </a:r>
                      <a:endParaRPr lang="en-US" sz="1400" b="0">
                        <a:solidFill>
                          <a:schemeClr val="tx1"/>
                        </a:solidFill>
                        <a:effectLst/>
                        <a:latin typeface="Calibri"/>
                        <a:ea typeface="Calibri"/>
                        <a:cs typeface="Times New Roman"/>
                      </a:endParaRPr>
                    </a:p>
                  </a:txBody>
                  <a:tcPr marL="61843" marR="6184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15096">
                <a:tc>
                  <a:txBody>
                    <a:bodyPr/>
                    <a:lstStyle/>
                    <a:p>
                      <a:pPr marL="0" marR="0" algn="just">
                        <a:lnSpc>
                          <a:spcPct val="115000"/>
                        </a:lnSpc>
                        <a:spcBef>
                          <a:spcPts val="0"/>
                        </a:spcBef>
                        <a:spcAft>
                          <a:spcPts val="0"/>
                        </a:spcAft>
                      </a:pPr>
                      <a:r>
                        <a:rPr lang="en-IN" sz="1400" b="0">
                          <a:solidFill>
                            <a:schemeClr val="tx1"/>
                          </a:solidFill>
                          <a:effectLst/>
                        </a:rPr>
                        <a:t>heady highminded lovers of pleasures more than lovers of god sad lonely Christians</a:t>
                      </a:r>
                      <a:endParaRPr lang="en-US" sz="1400" b="0">
                        <a:solidFill>
                          <a:schemeClr val="tx1"/>
                        </a:solidFill>
                        <a:effectLst/>
                        <a:latin typeface="Calibri"/>
                        <a:ea typeface="Calibri"/>
                        <a:cs typeface="Times New Roman"/>
                      </a:endParaRPr>
                    </a:p>
                  </a:txBody>
                  <a:tcPr marL="61843" marR="6184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IN" sz="1400" b="0">
                          <a:solidFill>
                            <a:schemeClr val="tx1"/>
                          </a:solidFill>
                          <a:effectLst/>
                        </a:rPr>
                        <a:t>1</a:t>
                      </a:r>
                      <a:endParaRPr lang="en-US" sz="1400" b="0">
                        <a:solidFill>
                          <a:schemeClr val="tx1"/>
                        </a:solidFill>
                        <a:effectLst/>
                        <a:latin typeface="Calibri"/>
                        <a:ea typeface="Calibri"/>
                        <a:cs typeface="Times New Roman"/>
                      </a:endParaRPr>
                    </a:p>
                  </a:txBody>
                  <a:tcPr marL="61843" marR="6184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69233">
                <a:tc>
                  <a:txBody>
                    <a:bodyPr/>
                    <a:lstStyle/>
                    <a:p>
                      <a:pPr marL="0" marR="0" algn="just">
                        <a:lnSpc>
                          <a:spcPct val="115000"/>
                        </a:lnSpc>
                        <a:spcBef>
                          <a:spcPts val="0"/>
                        </a:spcBef>
                        <a:spcAft>
                          <a:spcPts val="0"/>
                        </a:spcAft>
                      </a:pPr>
                      <a:r>
                        <a:rPr lang="en-IN" sz="1400" b="0" dirty="0">
                          <a:solidFill>
                            <a:schemeClr val="tx1"/>
                          </a:solidFill>
                          <a:effectLst/>
                        </a:rPr>
                        <a:t>having a form of godliness but denying the power thereof from such turn away sad lonely Christians</a:t>
                      </a:r>
                      <a:endParaRPr lang="en-US" sz="1400" b="0" dirty="0">
                        <a:solidFill>
                          <a:schemeClr val="tx1"/>
                        </a:solidFill>
                        <a:effectLst/>
                        <a:latin typeface="Calibri"/>
                        <a:ea typeface="Calibri"/>
                        <a:cs typeface="Times New Roman"/>
                      </a:endParaRPr>
                    </a:p>
                  </a:txBody>
                  <a:tcPr marL="61843" marR="6184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IN" sz="1400" b="0" dirty="0">
                          <a:solidFill>
                            <a:schemeClr val="tx1"/>
                          </a:solidFill>
                          <a:effectLst/>
                        </a:rPr>
                        <a:t>1</a:t>
                      </a:r>
                      <a:endParaRPr lang="en-US" sz="1400" b="0" dirty="0">
                        <a:solidFill>
                          <a:schemeClr val="tx1"/>
                        </a:solidFill>
                        <a:effectLst/>
                        <a:latin typeface="Calibri"/>
                        <a:ea typeface="Calibri"/>
                        <a:cs typeface="Times New Roman"/>
                      </a:endParaRPr>
                    </a:p>
                  </a:txBody>
                  <a:tcPr marL="61843" marR="6184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15096">
                <a:tc>
                  <a:txBody>
                    <a:bodyPr/>
                    <a:lstStyle/>
                    <a:p>
                      <a:pPr marL="0" marR="0" algn="just">
                        <a:lnSpc>
                          <a:spcPct val="115000"/>
                        </a:lnSpc>
                        <a:spcBef>
                          <a:spcPts val="0"/>
                        </a:spcBef>
                        <a:spcAft>
                          <a:spcPts val="0"/>
                        </a:spcAft>
                      </a:pPr>
                      <a:r>
                        <a:rPr lang="en-IN" sz="1400" b="0" dirty="0">
                          <a:solidFill>
                            <a:schemeClr val="tx1"/>
                          </a:solidFill>
                          <a:effectLst/>
                        </a:rPr>
                        <a:t>and everyday it feels like </a:t>
                      </a:r>
                      <a:r>
                        <a:rPr lang="en-IN" sz="1400" b="0" dirty="0" err="1">
                          <a:solidFill>
                            <a:schemeClr val="tx1"/>
                          </a:solidFill>
                          <a:effectLst/>
                        </a:rPr>
                        <a:t>im</a:t>
                      </a:r>
                      <a:r>
                        <a:rPr lang="en-IN" sz="1400" b="0" dirty="0">
                          <a:solidFill>
                            <a:schemeClr val="tx1"/>
                          </a:solidFill>
                          <a:effectLst/>
                        </a:rPr>
                        <a:t> losing you all over again </a:t>
                      </a:r>
                      <a:r>
                        <a:rPr lang="en-IN" sz="1400" b="0" dirty="0" err="1">
                          <a:solidFill>
                            <a:schemeClr val="tx1"/>
                          </a:solidFill>
                          <a:effectLst/>
                        </a:rPr>
                        <a:t>missyousomuch</a:t>
                      </a:r>
                      <a:endParaRPr lang="en-US" sz="1400" b="0" dirty="0">
                        <a:solidFill>
                          <a:schemeClr val="tx1"/>
                        </a:solidFill>
                        <a:effectLst/>
                        <a:latin typeface="Calibri"/>
                        <a:ea typeface="Calibri"/>
                        <a:cs typeface="Times New Roman"/>
                      </a:endParaRPr>
                    </a:p>
                  </a:txBody>
                  <a:tcPr marL="61843" marR="6184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IN" sz="1400" b="0">
                          <a:solidFill>
                            <a:schemeClr val="tx1"/>
                          </a:solidFill>
                          <a:effectLst/>
                        </a:rPr>
                        <a:t>0</a:t>
                      </a:r>
                      <a:endParaRPr lang="en-US" sz="1400" b="0">
                        <a:solidFill>
                          <a:schemeClr val="tx1"/>
                        </a:solidFill>
                        <a:effectLst/>
                        <a:latin typeface="Calibri"/>
                        <a:ea typeface="Calibri"/>
                        <a:cs typeface="Times New Roman"/>
                      </a:endParaRPr>
                    </a:p>
                  </a:txBody>
                  <a:tcPr marL="61843" marR="6184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15096">
                <a:tc>
                  <a:txBody>
                    <a:bodyPr/>
                    <a:lstStyle/>
                    <a:p>
                      <a:pPr marL="0" marR="0" algn="just">
                        <a:lnSpc>
                          <a:spcPct val="115000"/>
                        </a:lnSpc>
                        <a:spcBef>
                          <a:spcPts val="0"/>
                        </a:spcBef>
                        <a:spcAft>
                          <a:spcPts val="0"/>
                        </a:spcAft>
                      </a:pPr>
                      <a:r>
                        <a:rPr lang="en-IN" sz="1400" b="0">
                          <a:solidFill>
                            <a:schemeClr val="tx1"/>
                          </a:solidFill>
                          <a:effectLst/>
                        </a:rPr>
                        <a:t>listening to magic makes me tour depressed even though they didnt sing it waa</a:t>
                      </a:r>
                      <a:endParaRPr lang="en-US" sz="1400" b="0">
                        <a:solidFill>
                          <a:schemeClr val="tx1"/>
                        </a:solidFill>
                        <a:effectLst/>
                        <a:latin typeface="Calibri"/>
                        <a:ea typeface="Calibri"/>
                        <a:cs typeface="Times New Roman"/>
                      </a:endParaRPr>
                    </a:p>
                  </a:txBody>
                  <a:tcPr marL="61843" marR="6184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IN" sz="1400" b="0">
                          <a:solidFill>
                            <a:schemeClr val="tx1"/>
                          </a:solidFill>
                          <a:effectLst/>
                        </a:rPr>
                        <a:t>0</a:t>
                      </a:r>
                      <a:endParaRPr lang="en-US" sz="1400" b="0">
                        <a:solidFill>
                          <a:schemeClr val="tx1"/>
                        </a:solidFill>
                        <a:effectLst/>
                        <a:latin typeface="Calibri"/>
                        <a:ea typeface="Calibri"/>
                        <a:cs typeface="Times New Roman"/>
                      </a:endParaRPr>
                    </a:p>
                  </a:txBody>
                  <a:tcPr marL="61843" marR="6184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15096">
                <a:tc>
                  <a:txBody>
                    <a:bodyPr/>
                    <a:lstStyle/>
                    <a:p>
                      <a:pPr marL="0" marR="0" algn="just">
                        <a:lnSpc>
                          <a:spcPct val="115000"/>
                        </a:lnSpc>
                        <a:spcBef>
                          <a:spcPts val="0"/>
                        </a:spcBef>
                        <a:spcAft>
                          <a:spcPts val="0"/>
                        </a:spcAft>
                      </a:pPr>
                      <a:r>
                        <a:rPr lang="en-IN" sz="1400" b="0">
                          <a:solidFill>
                            <a:schemeClr val="tx1"/>
                          </a:solidFill>
                          <a:effectLst/>
                        </a:rPr>
                        <a:t>prototype proton supported by sidney samson</a:t>
                      </a:r>
                      <a:endParaRPr lang="en-US" sz="1400" b="0">
                        <a:solidFill>
                          <a:schemeClr val="tx1"/>
                        </a:solidFill>
                        <a:effectLst/>
                        <a:latin typeface="Calibri"/>
                        <a:ea typeface="Calibri"/>
                        <a:cs typeface="Times New Roman"/>
                      </a:endParaRPr>
                    </a:p>
                  </a:txBody>
                  <a:tcPr marL="61843" marR="6184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IN" sz="1400" b="0">
                          <a:solidFill>
                            <a:schemeClr val="tx1"/>
                          </a:solidFill>
                          <a:effectLst/>
                        </a:rPr>
                        <a:t>1</a:t>
                      </a:r>
                      <a:endParaRPr lang="en-US" sz="1400" b="0">
                        <a:solidFill>
                          <a:schemeClr val="tx1"/>
                        </a:solidFill>
                        <a:effectLst/>
                        <a:latin typeface="Calibri"/>
                        <a:ea typeface="Calibri"/>
                        <a:cs typeface="Times New Roman"/>
                      </a:endParaRPr>
                    </a:p>
                  </a:txBody>
                  <a:tcPr marL="61843" marR="6184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15096">
                <a:tc>
                  <a:txBody>
                    <a:bodyPr/>
                    <a:lstStyle/>
                    <a:p>
                      <a:pPr marL="0" marR="0" algn="just">
                        <a:lnSpc>
                          <a:spcPct val="115000"/>
                        </a:lnSpc>
                        <a:spcBef>
                          <a:spcPts val="0"/>
                        </a:spcBef>
                        <a:spcAft>
                          <a:spcPts val="0"/>
                        </a:spcAft>
                      </a:pPr>
                      <a:r>
                        <a:rPr lang="en-IN" sz="1400" b="0">
                          <a:solidFill>
                            <a:schemeClr val="tx1"/>
                          </a:solidFill>
                          <a:effectLst/>
                        </a:rPr>
                        <a:t>heart this once again robs working with amazing actors and director mtts</a:t>
                      </a:r>
                      <a:endParaRPr lang="en-US" sz="1400" b="0">
                        <a:solidFill>
                          <a:schemeClr val="tx1"/>
                        </a:solidFill>
                        <a:effectLst/>
                        <a:latin typeface="Calibri"/>
                        <a:ea typeface="Calibri"/>
                        <a:cs typeface="Times New Roman"/>
                      </a:endParaRPr>
                    </a:p>
                  </a:txBody>
                  <a:tcPr marL="61843" marR="6184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IN" sz="1400" b="0">
                          <a:solidFill>
                            <a:schemeClr val="tx1"/>
                          </a:solidFill>
                          <a:effectLst/>
                        </a:rPr>
                        <a:t>1</a:t>
                      </a:r>
                      <a:endParaRPr lang="en-US" sz="1400" b="0">
                        <a:solidFill>
                          <a:schemeClr val="tx1"/>
                        </a:solidFill>
                        <a:effectLst/>
                        <a:latin typeface="Calibri"/>
                        <a:ea typeface="Calibri"/>
                        <a:cs typeface="Times New Roman"/>
                      </a:endParaRPr>
                    </a:p>
                  </a:txBody>
                  <a:tcPr marL="61843" marR="6184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82616">
                <a:tc>
                  <a:txBody>
                    <a:bodyPr/>
                    <a:lstStyle/>
                    <a:p>
                      <a:pPr marL="0" marR="0" algn="just">
                        <a:lnSpc>
                          <a:spcPct val="115000"/>
                        </a:lnSpc>
                        <a:spcBef>
                          <a:spcPts val="0"/>
                        </a:spcBef>
                        <a:spcAft>
                          <a:spcPts val="0"/>
                        </a:spcAft>
                      </a:pPr>
                      <a:r>
                        <a:rPr lang="en-IN" sz="1400" b="0">
                          <a:solidFill>
                            <a:schemeClr val="tx1"/>
                          </a:solidFill>
                          <a:effectLst/>
                        </a:rPr>
                        <a:t>heart squee vermont in one week for work of course but it still feels like a mini vacation to me craftbeer</a:t>
                      </a:r>
                      <a:endParaRPr lang="en-US" sz="1400" b="0">
                        <a:solidFill>
                          <a:schemeClr val="tx1"/>
                        </a:solidFill>
                        <a:effectLst/>
                        <a:latin typeface="Calibri"/>
                        <a:ea typeface="Calibri"/>
                        <a:cs typeface="Times New Roman"/>
                      </a:endParaRPr>
                    </a:p>
                  </a:txBody>
                  <a:tcPr marL="61843" marR="6184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IN" sz="1400" b="0">
                          <a:solidFill>
                            <a:schemeClr val="tx1"/>
                          </a:solidFill>
                          <a:effectLst/>
                        </a:rPr>
                        <a:t>1</a:t>
                      </a:r>
                      <a:endParaRPr lang="en-US" sz="1400" b="0">
                        <a:solidFill>
                          <a:schemeClr val="tx1"/>
                        </a:solidFill>
                        <a:effectLst/>
                        <a:latin typeface="Calibri"/>
                        <a:ea typeface="Calibri"/>
                        <a:cs typeface="Times New Roman"/>
                      </a:endParaRPr>
                    </a:p>
                  </a:txBody>
                  <a:tcPr marL="61843" marR="6184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15096">
                <a:tc>
                  <a:txBody>
                    <a:bodyPr/>
                    <a:lstStyle/>
                    <a:p>
                      <a:pPr marL="0" marR="0" algn="just">
                        <a:lnSpc>
                          <a:spcPct val="115000"/>
                        </a:lnSpc>
                        <a:spcBef>
                          <a:spcPts val="0"/>
                        </a:spcBef>
                        <a:spcAft>
                          <a:spcPts val="0"/>
                        </a:spcAft>
                      </a:pPr>
                      <a:r>
                        <a:rPr lang="en-IN" sz="1400" b="0">
                          <a:solidFill>
                            <a:schemeClr val="tx1"/>
                          </a:solidFill>
                          <a:effectLst/>
                        </a:rPr>
                        <a:t>posemoti heart sums up my whole mood</a:t>
                      </a:r>
                      <a:endParaRPr lang="en-US" sz="1400" b="0">
                        <a:solidFill>
                          <a:schemeClr val="tx1"/>
                        </a:solidFill>
                        <a:effectLst/>
                        <a:latin typeface="Calibri"/>
                        <a:ea typeface="Calibri"/>
                        <a:cs typeface="Times New Roman"/>
                      </a:endParaRPr>
                    </a:p>
                  </a:txBody>
                  <a:tcPr marL="61843" marR="6184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IN" sz="1400" b="0">
                          <a:solidFill>
                            <a:schemeClr val="tx1"/>
                          </a:solidFill>
                          <a:effectLst/>
                        </a:rPr>
                        <a:t>1</a:t>
                      </a:r>
                      <a:endParaRPr lang="en-US" sz="1400" b="0">
                        <a:solidFill>
                          <a:schemeClr val="tx1"/>
                        </a:solidFill>
                        <a:effectLst/>
                        <a:latin typeface="Calibri"/>
                        <a:ea typeface="Calibri"/>
                        <a:cs typeface="Times New Roman"/>
                      </a:endParaRPr>
                    </a:p>
                  </a:txBody>
                  <a:tcPr marL="61843" marR="6184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15096">
                <a:tc>
                  <a:txBody>
                    <a:bodyPr/>
                    <a:lstStyle/>
                    <a:p>
                      <a:pPr marL="0" marR="0" algn="just">
                        <a:lnSpc>
                          <a:spcPct val="115000"/>
                        </a:lnSpc>
                        <a:spcBef>
                          <a:spcPts val="0"/>
                        </a:spcBef>
                        <a:spcAft>
                          <a:spcPts val="0"/>
                        </a:spcAft>
                      </a:pPr>
                      <a:r>
                        <a:rPr lang="en-IN" sz="1400" b="0">
                          <a:solidFill>
                            <a:schemeClr val="tx1"/>
                          </a:solidFill>
                          <a:effectLst/>
                        </a:rPr>
                        <a:t>weeks from today ill be going home yay excited</a:t>
                      </a:r>
                      <a:endParaRPr lang="en-US" sz="1400" b="0">
                        <a:solidFill>
                          <a:schemeClr val="tx1"/>
                        </a:solidFill>
                        <a:effectLst/>
                        <a:latin typeface="Calibri"/>
                        <a:ea typeface="Calibri"/>
                        <a:cs typeface="Times New Roman"/>
                      </a:endParaRPr>
                    </a:p>
                  </a:txBody>
                  <a:tcPr marL="61843" marR="6184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IN" sz="1400" b="0">
                          <a:solidFill>
                            <a:schemeClr val="tx1"/>
                          </a:solidFill>
                          <a:effectLst/>
                        </a:rPr>
                        <a:t>1</a:t>
                      </a:r>
                      <a:endParaRPr lang="en-US" sz="1400" b="0">
                        <a:solidFill>
                          <a:schemeClr val="tx1"/>
                        </a:solidFill>
                        <a:effectLst/>
                        <a:latin typeface="Calibri"/>
                        <a:ea typeface="Calibri"/>
                        <a:cs typeface="Times New Roman"/>
                      </a:endParaRPr>
                    </a:p>
                  </a:txBody>
                  <a:tcPr marL="61843" marR="6184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15096">
                <a:tc>
                  <a:txBody>
                    <a:bodyPr/>
                    <a:lstStyle/>
                    <a:p>
                      <a:pPr marL="0" marR="0" algn="just">
                        <a:lnSpc>
                          <a:spcPct val="115000"/>
                        </a:lnSpc>
                        <a:spcBef>
                          <a:spcPts val="0"/>
                        </a:spcBef>
                        <a:spcAft>
                          <a:spcPts val="0"/>
                        </a:spcAft>
                      </a:pPr>
                      <a:r>
                        <a:rPr lang="en-IN" sz="1400" b="0">
                          <a:solidFill>
                            <a:schemeClr val="tx1"/>
                          </a:solidFill>
                          <a:effectLst/>
                        </a:rPr>
                        <a:t>fallinhard yourthebest</a:t>
                      </a:r>
                      <a:endParaRPr lang="en-US" sz="1400" b="0">
                        <a:solidFill>
                          <a:schemeClr val="tx1"/>
                        </a:solidFill>
                        <a:effectLst/>
                        <a:latin typeface="Calibri"/>
                        <a:ea typeface="Calibri"/>
                        <a:cs typeface="Times New Roman"/>
                      </a:endParaRPr>
                    </a:p>
                  </a:txBody>
                  <a:tcPr marL="61843" marR="6184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IN" sz="1400" b="0">
                          <a:solidFill>
                            <a:schemeClr val="tx1"/>
                          </a:solidFill>
                          <a:effectLst/>
                        </a:rPr>
                        <a:t>1</a:t>
                      </a:r>
                      <a:endParaRPr lang="en-US" sz="1400" b="0">
                        <a:solidFill>
                          <a:schemeClr val="tx1"/>
                        </a:solidFill>
                        <a:effectLst/>
                        <a:latin typeface="Calibri"/>
                        <a:ea typeface="Calibri"/>
                        <a:cs typeface="Times New Roman"/>
                      </a:endParaRPr>
                    </a:p>
                  </a:txBody>
                  <a:tcPr marL="61843" marR="6184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15096">
                <a:tc>
                  <a:txBody>
                    <a:bodyPr/>
                    <a:lstStyle/>
                    <a:p>
                      <a:pPr marL="0" marR="0" algn="just">
                        <a:lnSpc>
                          <a:spcPct val="115000"/>
                        </a:lnSpc>
                        <a:spcBef>
                          <a:spcPts val="0"/>
                        </a:spcBef>
                        <a:spcAft>
                          <a:spcPts val="0"/>
                        </a:spcAft>
                      </a:pPr>
                      <a:r>
                        <a:rPr lang="en-IN" sz="1400" b="0">
                          <a:solidFill>
                            <a:schemeClr val="tx1"/>
                          </a:solidFill>
                          <a:effectLst/>
                        </a:rPr>
                        <a:t>whole days to myself</a:t>
                      </a:r>
                      <a:endParaRPr lang="en-US" sz="1400" b="0">
                        <a:solidFill>
                          <a:schemeClr val="tx1"/>
                        </a:solidFill>
                        <a:effectLst/>
                        <a:latin typeface="Calibri"/>
                        <a:ea typeface="Calibri"/>
                        <a:cs typeface="Times New Roman"/>
                      </a:endParaRPr>
                    </a:p>
                  </a:txBody>
                  <a:tcPr marL="61843" marR="6184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IN" sz="1400" b="0">
                          <a:solidFill>
                            <a:schemeClr val="tx1"/>
                          </a:solidFill>
                          <a:effectLst/>
                        </a:rPr>
                        <a:t>1</a:t>
                      </a:r>
                      <a:endParaRPr lang="en-US" sz="1400" b="0">
                        <a:solidFill>
                          <a:schemeClr val="tx1"/>
                        </a:solidFill>
                        <a:effectLst/>
                        <a:latin typeface="Calibri"/>
                        <a:ea typeface="Calibri"/>
                        <a:cs typeface="Times New Roman"/>
                      </a:endParaRPr>
                    </a:p>
                  </a:txBody>
                  <a:tcPr marL="61843" marR="6184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15096">
                <a:tc>
                  <a:txBody>
                    <a:bodyPr/>
                    <a:lstStyle/>
                    <a:p>
                      <a:pPr marL="0" marR="0" algn="just">
                        <a:lnSpc>
                          <a:spcPct val="115000"/>
                        </a:lnSpc>
                        <a:spcBef>
                          <a:spcPts val="0"/>
                        </a:spcBef>
                        <a:spcAft>
                          <a:spcPts val="0"/>
                        </a:spcAft>
                      </a:pPr>
                      <a:r>
                        <a:rPr lang="en-IN" sz="1400" b="0">
                          <a:solidFill>
                            <a:schemeClr val="tx1"/>
                          </a:solidFill>
                          <a:effectLst/>
                        </a:rPr>
                        <a:t>followers on tumblr</a:t>
                      </a:r>
                      <a:endParaRPr lang="en-US" sz="1400" b="0">
                        <a:solidFill>
                          <a:schemeClr val="tx1"/>
                        </a:solidFill>
                        <a:effectLst/>
                        <a:latin typeface="Calibri"/>
                        <a:ea typeface="Calibri"/>
                        <a:cs typeface="Times New Roman"/>
                      </a:endParaRPr>
                    </a:p>
                  </a:txBody>
                  <a:tcPr marL="61843" marR="6184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IN" sz="1400" b="0">
                          <a:solidFill>
                            <a:schemeClr val="tx1"/>
                          </a:solidFill>
                          <a:effectLst/>
                        </a:rPr>
                        <a:t>0</a:t>
                      </a:r>
                      <a:endParaRPr lang="en-US" sz="1400" b="0">
                        <a:solidFill>
                          <a:schemeClr val="tx1"/>
                        </a:solidFill>
                        <a:effectLst/>
                        <a:latin typeface="Calibri"/>
                        <a:ea typeface="Calibri"/>
                        <a:cs typeface="Times New Roman"/>
                      </a:endParaRPr>
                    </a:p>
                  </a:txBody>
                  <a:tcPr marL="61843" marR="6184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15096">
                <a:tc>
                  <a:txBody>
                    <a:bodyPr/>
                    <a:lstStyle/>
                    <a:p>
                      <a:pPr marL="0" marR="0" algn="just">
                        <a:lnSpc>
                          <a:spcPct val="115000"/>
                        </a:lnSpc>
                        <a:spcBef>
                          <a:spcPts val="0"/>
                        </a:spcBef>
                        <a:spcAft>
                          <a:spcPts val="0"/>
                        </a:spcAft>
                      </a:pPr>
                      <a:r>
                        <a:rPr lang="en-IN" sz="1400" b="0">
                          <a:solidFill>
                            <a:schemeClr val="tx1"/>
                          </a:solidFill>
                          <a:effectLst/>
                        </a:rPr>
                        <a:t>on my math achievement test today</a:t>
                      </a:r>
                      <a:endParaRPr lang="en-US" sz="1400" b="0">
                        <a:solidFill>
                          <a:schemeClr val="tx1"/>
                        </a:solidFill>
                        <a:effectLst/>
                        <a:latin typeface="Calibri"/>
                        <a:ea typeface="Calibri"/>
                        <a:cs typeface="Times New Roman"/>
                      </a:endParaRPr>
                    </a:p>
                  </a:txBody>
                  <a:tcPr marL="61843" marR="6184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IN" sz="1400" b="0">
                          <a:solidFill>
                            <a:schemeClr val="tx1"/>
                          </a:solidFill>
                          <a:effectLst/>
                        </a:rPr>
                        <a:t>1</a:t>
                      </a:r>
                      <a:endParaRPr lang="en-US" sz="1400" b="0">
                        <a:solidFill>
                          <a:schemeClr val="tx1"/>
                        </a:solidFill>
                        <a:effectLst/>
                        <a:latin typeface="Calibri"/>
                        <a:ea typeface="Calibri"/>
                        <a:cs typeface="Times New Roman"/>
                      </a:endParaRPr>
                    </a:p>
                  </a:txBody>
                  <a:tcPr marL="61843" marR="6184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2923">
                <a:tc>
                  <a:txBody>
                    <a:bodyPr/>
                    <a:lstStyle/>
                    <a:p>
                      <a:pPr marL="0" marR="0" algn="just">
                        <a:lnSpc>
                          <a:spcPct val="115000"/>
                        </a:lnSpc>
                        <a:spcBef>
                          <a:spcPts val="0"/>
                        </a:spcBef>
                        <a:spcAft>
                          <a:spcPts val="0"/>
                        </a:spcAft>
                      </a:pPr>
                      <a:r>
                        <a:rPr lang="en-IN" sz="1400" b="0" dirty="0">
                          <a:solidFill>
                            <a:schemeClr val="tx1"/>
                          </a:solidFill>
                          <a:effectLst/>
                        </a:rPr>
                        <a:t>birthday </a:t>
                      </a:r>
                      <a:r>
                        <a:rPr lang="en-IN" sz="1400" b="0" dirty="0" err="1">
                          <a:solidFill>
                            <a:schemeClr val="tx1"/>
                          </a:solidFill>
                          <a:effectLst/>
                        </a:rPr>
                        <a:t>prezies</a:t>
                      </a:r>
                      <a:r>
                        <a:rPr lang="en-IN" sz="1400" b="0" dirty="0">
                          <a:solidFill>
                            <a:schemeClr val="tx1"/>
                          </a:solidFill>
                          <a:effectLst/>
                        </a:rPr>
                        <a:t> from my daughter </a:t>
                      </a:r>
                      <a:r>
                        <a:rPr lang="en-IN" sz="1400" b="0" dirty="0" err="1">
                          <a:solidFill>
                            <a:schemeClr val="tx1"/>
                          </a:solidFill>
                          <a:effectLst/>
                        </a:rPr>
                        <a:t>posemoti</a:t>
                      </a:r>
                      <a:r>
                        <a:rPr lang="en-IN" sz="1400" b="0" dirty="0">
                          <a:solidFill>
                            <a:schemeClr val="tx1"/>
                          </a:solidFill>
                          <a:effectLst/>
                        </a:rPr>
                        <a:t> my first </a:t>
                      </a:r>
                      <a:r>
                        <a:rPr lang="en-IN" sz="1400" b="0" dirty="0" err="1">
                          <a:solidFill>
                            <a:schemeClr val="tx1"/>
                          </a:solidFill>
                          <a:effectLst/>
                        </a:rPr>
                        <a:t>chane</a:t>
                      </a:r>
                      <a:endParaRPr lang="en-US" sz="1400" b="0" dirty="0">
                        <a:solidFill>
                          <a:schemeClr val="tx1"/>
                        </a:solidFill>
                        <a:effectLst/>
                        <a:latin typeface="Calibri"/>
                        <a:ea typeface="Calibri"/>
                        <a:cs typeface="Times New Roman"/>
                      </a:endParaRPr>
                    </a:p>
                  </a:txBody>
                  <a:tcPr marL="61843" marR="6184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IN" sz="1400" b="0" dirty="0">
                          <a:solidFill>
                            <a:schemeClr val="tx1"/>
                          </a:solidFill>
                          <a:effectLst/>
                        </a:rPr>
                        <a:t>1</a:t>
                      </a:r>
                      <a:endParaRPr lang="en-US" sz="1400" b="0" dirty="0">
                        <a:solidFill>
                          <a:schemeClr val="tx1"/>
                        </a:solidFill>
                        <a:effectLst/>
                        <a:latin typeface="Calibri"/>
                        <a:ea typeface="Calibri"/>
                        <a:cs typeface="Times New Roman"/>
                      </a:endParaRPr>
                    </a:p>
                  </a:txBody>
                  <a:tcPr marL="61843" marR="6184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20690394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solidFill>
                  <a:srgbClr val="C00000"/>
                </a:solidFill>
              </a:rPr>
              <a:t>Conclusion</a:t>
            </a:r>
            <a:endParaRPr lang="en-US" sz="3200" dirty="0">
              <a:solidFill>
                <a:srgbClr val="C00000"/>
              </a:solidFill>
            </a:endParaRPr>
          </a:p>
        </p:txBody>
      </p:sp>
      <p:sp>
        <p:nvSpPr>
          <p:cNvPr id="3" name="Content Placeholder 2"/>
          <p:cNvSpPr>
            <a:spLocks noGrp="1"/>
          </p:cNvSpPr>
          <p:nvPr>
            <p:ph idx="1"/>
          </p:nvPr>
        </p:nvSpPr>
        <p:spPr>
          <a:xfrm>
            <a:off x="457200" y="1066800"/>
            <a:ext cx="8229600" cy="4525963"/>
          </a:xfrm>
        </p:spPr>
        <p:txBody>
          <a:bodyPr>
            <a:noAutofit/>
          </a:bodyPr>
          <a:lstStyle/>
          <a:p>
            <a:pPr algn="just"/>
            <a:r>
              <a:rPr lang="en-US" sz="1800" dirty="0">
                <a:latin typeface="Times New Roman" pitchFamily="18" charset="0"/>
                <a:cs typeface="Times New Roman" pitchFamily="18" charset="0"/>
              </a:rPr>
              <a:t>In this project, a proof of concept was implemented aimed at detecting emotions from </a:t>
            </a:r>
            <a:r>
              <a:rPr lang="en-US" sz="1800" dirty="0" smtClean="0">
                <a:latin typeface="Times New Roman" pitchFamily="18" charset="0"/>
                <a:cs typeface="Times New Roman" pitchFamily="18" charset="0"/>
              </a:rPr>
              <a:t>tweets.</a:t>
            </a:r>
          </a:p>
          <a:p>
            <a:pPr algn="just"/>
            <a:r>
              <a:rPr lang="en-US" sz="1800" dirty="0" smtClean="0">
                <a:latin typeface="Times New Roman" pitchFamily="18" charset="0"/>
                <a:cs typeface="Times New Roman" pitchFamily="18" charset="0"/>
              </a:rPr>
              <a:t>The  </a:t>
            </a:r>
            <a:r>
              <a:rPr lang="en-US" sz="1800" dirty="0">
                <a:latin typeface="Times New Roman" pitchFamily="18" charset="0"/>
                <a:cs typeface="Times New Roman" pitchFamily="18" charset="0"/>
              </a:rPr>
              <a:t>ability of SVM to classify high dimensional data was evident by it obtaining an accuracy of ~81% on 10-fold </a:t>
            </a:r>
            <a:r>
              <a:rPr lang="en-US" sz="1800" dirty="0" err="1">
                <a:latin typeface="Times New Roman" pitchFamily="18" charset="0"/>
                <a:cs typeface="Times New Roman" pitchFamily="18" charset="0"/>
              </a:rPr>
              <a:t>crossvalidation</a:t>
            </a:r>
            <a:r>
              <a:rPr lang="en-US" sz="1800" dirty="0">
                <a:latin typeface="Times New Roman" pitchFamily="18" charset="0"/>
                <a:cs typeface="Times New Roman" pitchFamily="18" charset="0"/>
              </a:rPr>
              <a:t> on the entire corpus</a:t>
            </a:r>
            <a:r>
              <a:rPr lang="en-US" sz="1800" dirty="0" smtClean="0">
                <a:latin typeface="Times New Roman" pitchFamily="18" charset="0"/>
                <a:cs typeface="Times New Roman" pitchFamily="18" charset="0"/>
              </a:rPr>
              <a:t>, Naïve </a:t>
            </a:r>
            <a:r>
              <a:rPr lang="en-US" sz="1800" dirty="0" err="1">
                <a:latin typeface="Times New Roman" pitchFamily="18" charset="0"/>
                <a:cs typeface="Times New Roman" pitchFamily="18" charset="0"/>
              </a:rPr>
              <a:t>bayes</a:t>
            </a:r>
            <a:r>
              <a:rPr lang="en-US" sz="1800" dirty="0">
                <a:latin typeface="Times New Roman" pitchFamily="18" charset="0"/>
                <a:cs typeface="Times New Roman" pitchFamily="18" charset="0"/>
              </a:rPr>
              <a:t> was able to produce an accuracy of only ~74%, while Decision trees was took an enormous amount of time to compute and had to ultimately be shut down</a:t>
            </a:r>
            <a:r>
              <a:rPr lang="en-US" sz="1800" dirty="0" smtClean="0">
                <a:latin typeface="Times New Roman" pitchFamily="18" charset="0"/>
                <a:cs typeface="Times New Roman" pitchFamily="18" charset="0"/>
              </a:rPr>
              <a:t>.</a:t>
            </a:r>
          </a:p>
          <a:p>
            <a:pPr algn="just"/>
            <a:endParaRPr lang="en-US" sz="1800" dirty="0" smtClean="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When </a:t>
            </a:r>
            <a:r>
              <a:rPr lang="en-US" sz="1800" dirty="0">
                <a:latin typeface="Times New Roman" pitchFamily="18" charset="0"/>
                <a:cs typeface="Times New Roman" pitchFamily="18" charset="0"/>
              </a:rPr>
              <a:t>considered the Binary model for documents, the Decision tree algorithm performed much better than its counterparts. Its accuracy rose to ~74% from its previous value of ~68%. This is because the decision tree algorithm works much better on binary and nominal values than continuous values. </a:t>
            </a:r>
            <a:endParaRPr lang="en-US" sz="1800" dirty="0" smtClean="0">
              <a:latin typeface="Times New Roman" pitchFamily="18" charset="0"/>
              <a:cs typeface="Times New Roman" pitchFamily="18" charset="0"/>
            </a:endParaRPr>
          </a:p>
          <a:p>
            <a:pPr algn="just"/>
            <a:endParaRPr lang="en-US" sz="1800" dirty="0" smtClean="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Although SVM was able to produce high accuracy on this data if a tweet contains words which the model has not yet seen , its performance cannot be . Also, the same words could be used to denote very different meanings and emotions, for example people use the term sad and happy in the same tweet. Also the model is currently not equipped for identifying Neutral tweets. This would be an interesting task for the future work. </a:t>
            </a:r>
          </a:p>
          <a:p>
            <a:pPr algn="just"/>
            <a:endParaRPr lang="en-US" sz="1800" dirty="0" smtClean="0">
              <a:latin typeface="Times New Roman" pitchFamily="18" charset="0"/>
              <a:cs typeface="Times New Roman" pitchFamily="18" charset="0"/>
            </a:endParaRPr>
          </a:p>
          <a:p>
            <a:pPr marL="0" indent="0" algn="just">
              <a:buNone/>
            </a:pPr>
            <a:endParaRPr lang="en-US" sz="1800" dirty="0">
              <a:latin typeface="Times New Roman" pitchFamily="18" charset="0"/>
              <a:cs typeface="Times New Roman" pitchFamily="18" charset="0"/>
            </a:endParaRPr>
          </a:p>
          <a:p>
            <a:pPr marL="0" indent="0" algn="just">
              <a:buNone/>
            </a:pP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22556926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solidFill>
                  <a:srgbClr val="C00000"/>
                </a:solidFill>
              </a:rPr>
              <a:t>Tools Used</a:t>
            </a:r>
            <a:endParaRPr lang="en-US" sz="3200" dirty="0">
              <a:solidFill>
                <a:srgbClr val="C00000"/>
              </a:solidFill>
            </a:endParaRPr>
          </a:p>
        </p:txBody>
      </p:sp>
      <p:sp>
        <p:nvSpPr>
          <p:cNvPr id="3" name="Content Placeholder 2"/>
          <p:cNvSpPr>
            <a:spLocks noGrp="1"/>
          </p:cNvSpPr>
          <p:nvPr>
            <p:ph idx="1"/>
          </p:nvPr>
        </p:nvSpPr>
        <p:spPr/>
        <p:txBody>
          <a:bodyPr/>
          <a:lstStyle/>
          <a:p>
            <a:r>
              <a:rPr lang="en-US" dirty="0" smtClean="0"/>
              <a:t>Pattern, Python, </a:t>
            </a:r>
            <a:r>
              <a:rPr lang="en-US" dirty="0" err="1" smtClean="0"/>
              <a:t>Weka</a:t>
            </a:r>
            <a:r>
              <a:rPr lang="en-US" dirty="0" smtClean="0"/>
              <a:t>, </a:t>
            </a:r>
            <a:r>
              <a:rPr lang="en-US" dirty="0" err="1" smtClean="0"/>
              <a:t>Matlab</a:t>
            </a:r>
            <a:r>
              <a:rPr lang="en-US" dirty="0" smtClean="0"/>
              <a:t> </a:t>
            </a:r>
            <a:endParaRPr lang="en-US" dirty="0"/>
          </a:p>
        </p:txBody>
      </p:sp>
      <p:pic>
        <p:nvPicPr>
          <p:cNvPr id="1126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18108" t="39007" r="32467" b="26206"/>
          <a:stretch/>
        </p:blipFill>
        <p:spPr bwMode="auto">
          <a:xfrm>
            <a:off x="762000" y="2590800"/>
            <a:ext cx="7772400" cy="35814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8544255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solidFill>
                  <a:srgbClr val="C00000"/>
                </a:solidFill>
              </a:rPr>
              <a:t>Motivation</a:t>
            </a:r>
            <a:endParaRPr lang="en-US" sz="3200" dirty="0">
              <a:solidFill>
                <a:srgbClr val="C00000"/>
              </a:solidFill>
            </a:endParaRPr>
          </a:p>
        </p:txBody>
      </p:sp>
      <p:sp>
        <p:nvSpPr>
          <p:cNvPr id="3" name="Content Placeholder 2"/>
          <p:cNvSpPr>
            <a:spLocks noGrp="1"/>
          </p:cNvSpPr>
          <p:nvPr>
            <p:ph idx="1"/>
          </p:nvPr>
        </p:nvSpPr>
        <p:spPr/>
        <p:txBody>
          <a:bodyPr/>
          <a:lstStyle/>
          <a:p>
            <a:endParaRPr lang="en-US"/>
          </a:p>
        </p:txBody>
      </p:sp>
      <p:pic>
        <p:nvPicPr>
          <p:cNvPr id="4" name="Picture 3" descr="http://wakkanew.files.wordpress.com/2010/03/plutchiks_wheel_of_emotions1.png"/>
          <p:cNvPicPr/>
          <p:nvPr/>
        </p:nvPicPr>
        <p:blipFill>
          <a:blip r:embed="rId2">
            <a:extLst>
              <a:ext uri="{28A0092B-C50C-407E-A947-70E740481C1C}">
                <a14:useLocalDpi xmlns:a14="http://schemas.microsoft.com/office/drawing/2010/main" val="0"/>
              </a:ext>
            </a:extLst>
          </a:blip>
          <a:srcRect/>
          <a:stretch>
            <a:fillRect/>
          </a:stretch>
        </p:blipFill>
        <p:spPr bwMode="auto">
          <a:xfrm>
            <a:off x="1647701" y="1473530"/>
            <a:ext cx="5410200" cy="4495800"/>
          </a:xfrm>
          <a:prstGeom prst="rect">
            <a:avLst/>
          </a:prstGeom>
          <a:noFill/>
          <a:ln>
            <a:noFill/>
          </a:ln>
        </p:spPr>
      </p:pic>
    </p:spTree>
    <p:extLst>
      <p:ext uri="{BB962C8B-B14F-4D97-AF65-F5344CB8AC3E}">
        <p14:creationId xmlns:p14="http://schemas.microsoft.com/office/powerpoint/2010/main" val="40387120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b="1" dirty="0" smtClean="0">
                <a:solidFill>
                  <a:srgbClr val="C00000"/>
                </a:solidFill>
              </a:rPr>
              <a:t>Data Used</a:t>
            </a:r>
            <a:endParaRPr lang="en-US" sz="3200" b="1" dirty="0">
              <a:solidFill>
                <a:srgbClr val="C00000"/>
              </a:solidFill>
            </a:endParaRPr>
          </a:p>
        </p:txBody>
      </p:sp>
      <p:sp>
        <p:nvSpPr>
          <p:cNvPr id="3" name="Content Placeholder 2"/>
          <p:cNvSpPr>
            <a:spLocks noGrp="1"/>
          </p:cNvSpPr>
          <p:nvPr>
            <p:ph idx="1"/>
          </p:nvPr>
        </p:nvSpPr>
        <p:spPr/>
        <p:txBody>
          <a:bodyPr>
            <a:normAutofit fontScale="92500" lnSpcReduction="10000"/>
          </a:bodyPr>
          <a:lstStyle/>
          <a:p>
            <a:r>
              <a:rPr lang="en-US" sz="2400" dirty="0" smtClean="0"/>
              <a:t>Twitter Data Stream queried for a week. Search based on any of the below mentioned </a:t>
            </a:r>
            <a:r>
              <a:rPr lang="en-US" sz="2400" dirty="0" err="1" smtClean="0"/>
              <a:t>hashtags</a:t>
            </a:r>
            <a:r>
              <a:rPr lang="en-US" sz="2400" dirty="0" smtClean="0"/>
              <a:t>.</a:t>
            </a:r>
          </a:p>
          <a:p>
            <a:pPr marL="0" indent="0">
              <a:buNone/>
            </a:pPr>
            <a:endParaRPr lang="en-US" sz="2400" dirty="0" smtClean="0"/>
          </a:p>
          <a:p>
            <a:r>
              <a:rPr lang="en-US" sz="2400" i="1" dirty="0" smtClean="0"/>
              <a:t>Positive </a:t>
            </a:r>
            <a:r>
              <a:rPr lang="en-US" sz="2400" i="1" dirty="0"/>
              <a:t>Emotions: </a:t>
            </a:r>
            <a:endParaRPr lang="en-US" sz="2400" i="1" dirty="0" smtClean="0"/>
          </a:p>
          <a:p>
            <a:pPr marL="0" indent="0">
              <a:buNone/>
            </a:pPr>
            <a:r>
              <a:rPr lang="en-US" sz="2400" i="1" dirty="0" smtClean="0"/>
              <a:t>       #</a:t>
            </a:r>
            <a:r>
              <a:rPr lang="en-US" sz="2400" i="1" dirty="0"/>
              <a:t>joy, #happy, # bliss , #ecstasy, #</a:t>
            </a:r>
            <a:r>
              <a:rPr lang="en-US" sz="2400" i="1" dirty="0" smtClean="0"/>
              <a:t>merry</a:t>
            </a:r>
          </a:p>
          <a:p>
            <a:pPr marL="0" indent="0">
              <a:buNone/>
            </a:pPr>
            <a:endParaRPr lang="en-US" sz="2400" dirty="0" smtClean="0"/>
          </a:p>
          <a:p>
            <a:r>
              <a:rPr lang="en-US" sz="2400" i="1" dirty="0" smtClean="0"/>
              <a:t>Negative </a:t>
            </a:r>
            <a:r>
              <a:rPr lang="en-US" sz="2400" i="1" dirty="0"/>
              <a:t>Emotions: </a:t>
            </a:r>
            <a:endParaRPr lang="en-US" sz="2400" i="1" dirty="0" smtClean="0"/>
          </a:p>
          <a:p>
            <a:pPr marL="0" indent="0">
              <a:buNone/>
            </a:pPr>
            <a:r>
              <a:rPr lang="en-US" sz="2400" i="1" dirty="0" smtClean="0"/>
              <a:t>       #</a:t>
            </a:r>
            <a:r>
              <a:rPr lang="en-US" sz="2400" i="1" dirty="0"/>
              <a:t>sad, #gloomy, # depressed, #mourn, #despair.</a:t>
            </a:r>
            <a:endParaRPr lang="en-US" sz="2400" dirty="0"/>
          </a:p>
          <a:p>
            <a:pPr marL="0" indent="0">
              <a:buNone/>
            </a:pPr>
            <a:endParaRPr lang="en-US" sz="2400" dirty="0" smtClean="0"/>
          </a:p>
          <a:p>
            <a:r>
              <a:rPr lang="en-US" sz="2400" dirty="0" smtClean="0"/>
              <a:t>The </a:t>
            </a:r>
            <a:r>
              <a:rPr lang="en-US" sz="2400" dirty="0"/>
              <a:t>resulting tweets are sorted and duplicates are removed. The resulting files now have the following </a:t>
            </a:r>
            <a:r>
              <a:rPr lang="en-US" sz="2400" dirty="0" smtClean="0"/>
              <a:t>size:</a:t>
            </a:r>
          </a:p>
          <a:p>
            <a:pPr marL="0" indent="0" algn="ctr">
              <a:buNone/>
            </a:pPr>
            <a:r>
              <a:rPr lang="en-US" sz="2400" dirty="0" smtClean="0"/>
              <a:t>Positive </a:t>
            </a:r>
            <a:r>
              <a:rPr lang="en-US" sz="2400" dirty="0"/>
              <a:t>Tweets: 22088</a:t>
            </a:r>
            <a:r>
              <a:rPr lang="en-US" sz="2400" dirty="0" smtClean="0"/>
              <a:t>; Negative </a:t>
            </a:r>
            <a:r>
              <a:rPr lang="en-US" sz="2400" dirty="0"/>
              <a:t>Tweets: 16175</a:t>
            </a:r>
          </a:p>
          <a:p>
            <a:pPr marL="0" indent="0">
              <a:buNone/>
            </a:pPr>
            <a:endParaRPr lang="en-US" sz="2400" dirty="0"/>
          </a:p>
        </p:txBody>
      </p:sp>
    </p:spTree>
    <p:extLst>
      <p:ext uri="{BB962C8B-B14F-4D97-AF65-F5344CB8AC3E}">
        <p14:creationId xmlns:p14="http://schemas.microsoft.com/office/powerpoint/2010/main" val="30732313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lgn="l"/>
            <a:r>
              <a:rPr lang="en-US" sz="3200" b="1" dirty="0">
                <a:solidFill>
                  <a:srgbClr val="C00000"/>
                </a:solidFill>
              </a:rPr>
              <a:t>Architecture of the System</a:t>
            </a:r>
            <a:r>
              <a:rPr lang="en-US" sz="3200" dirty="0">
                <a:solidFill>
                  <a:srgbClr val="C00000"/>
                </a:solidFill>
              </a:rPr>
              <a:t/>
            </a:r>
            <a:br>
              <a:rPr lang="en-US" sz="3200" dirty="0">
                <a:solidFill>
                  <a:srgbClr val="C00000"/>
                </a:solidFill>
              </a:rPr>
            </a:br>
            <a:endParaRPr lang="en-US" sz="3200" dirty="0">
              <a:solidFill>
                <a:srgbClr val="C00000"/>
              </a:solidFill>
            </a:endParaRPr>
          </a:p>
        </p:txBody>
      </p:sp>
      <p:pic>
        <p:nvPicPr>
          <p:cNvPr id="4" name="Content Placeholder 3" descr="C:\Users\tegjyot singh\Desktop\labCecs130\LabAssignment10\New folder\wm.jpg"/>
          <p:cNvPicPr>
            <a:picLocks noGrp="1"/>
          </p:cNvPicPr>
          <p:nvPr>
            <p:ph idx="1"/>
          </p:nvPr>
        </p:nvPicPr>
        <p:blipFill rotWithShape="1">
          <a:blip r:embed="rId2">
            <a:extLst>
              <a:ext uri="{28A0092B-C50C-407E-A947-70E740481C1C}">
                <a14:useLocalDpi xmlns:a14="http://schemas.microsoft.com/office/drawing/2010/main" val="0"/>
              </a:ext>
            </a:extLst>
          </a:blip>
          <a:srcRect l="20228" t="35231"/>
          <a:stretch/>
        </p:blipFill>
        <p:spPr bwMode="auto">
          <a:xfrm>
            <a:off x="1104900" y="1828800"/>
            <a:ext cx="7239000" cy="2895600"/>
          </a:xfrm>
          <a:prstGeom prst="rect">
            <a:avLst/>
          </a:prstGeom>
          <a:noFill/>
          <a:ln>
            <a:noFill/>
          </a:ln>
          <a:extLst>
            <a:ext uri="{53640926-AAD7-44D8-BBD7-CCE9431645EC}">
              <a14:shadowObscured xmlns:a14="http://schemas.microsoft.com/office/drawing/2010/main"/>
            </a:ext>
          </a:extLst>
        </p:spPr>
      </p:pic>
      <p:sp>
        <p:nvSpPr>
          <p:cNvPr id="5" name="Rectangle 4"/>
          <p:cNvSpPr/>
          <p:nvPr/>
        </p:nvSpPr>
        <p:spPr>
          <a:xfrm>
            <a:off x="304800" y="1219201"/>
            <a:ext cx="8839200" cy="369332"/>
          </a:xfrm>
          <a:prstGeom prst="rect">
            <a:avLst/>
          </a:prstGeom>
        </p:spPr>
        <p:txBody>
          <a:bodyPr wrap="square">
            <a:spAutoFit/>
          </a:bodyPr>
          <a:lstStyle/>
          <a:p>
            <a:r>
              <a:rPr lang="en-US" b="1" dirty="0"/>
              <a:t>Objective:</a:t>
            </a:r>
            <a:r>
              <a:rPr lang="en-US" dirty="0"/>
              <a:t> Analyzing Tweets to classify them as either having a Positive or a Negative mood.</a:t>
            </a:r>
          </a:p>
        </p:txBody>
      </p:sp>
    </p:spTree>
    <p:extLst>
      <p:ext uri="{BB962C8B-B14F-4D97-AF65-F5344CB8AC3E}">
        <p14:creationId xmlns:p14="http://schemas.microsoft.com/office/powerpoint/2010/main" val="450195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229600" cy="1143000"/>
          </a:xfrm>
        </p:spPr>
        <p:txBody>
          <a:bodyPr>
            <a:normAutofit/>
          </a:bodyPr>
          <a:lstStyle/>
          <a:p>
            <a:pPr algn="l"/>
            <a:r>
              <a:rPr lang="en-US" sz="2800" dirty="0" smtClean="0">
                <a:solidFill>
                  <a:srgbClr val="C00000"/>
                </a:solidFill>
              </a:rPr>
              <a:t>Preprocessing </a:t>
            </a:r>
            <a:br>
              <a:rPr lang="en-US" sz="2800" dirty="0" smtClean="0">
                <a:solidFill>
                  <a:srgbClr val="C00000"/>
                </a:solidFill>
              </a:rPr>
            </a:br>
            <a:r>
              <a:rPr lang="en-US" sz="2800" dirty="0" smtClean="0">
                <a:solidFill>
                  <a:srgbClr val="C00000"/>
                </a:solidFill>
              </a:rPr>
              <a:t>(Data Cleaning)</a:t>
            </a:r>
            <a:endParaRPr lang="en-US" sz="2800" dirty="0">
              <a:solidFill>
                <a:srgbClr val="C00000"/>
              </a:solidFill>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46969857"/>
              </p:ext>
            </p:extLst>
          </p:nvPr>
        </p:nvGraphicFramePr>
        <p:xfrm>
          <a:off x="304800" y="2286000"/>
          <a:ext cx="3200401" cy="2452814"/>
        </p:xfrm>
        <a:graphic>
          <a:graphicData uri="http://schemas.openxmlformats.org/drawingml/2006/table">
            <a:tbl>
              <a:tblPr firstRow="1" firstCol="1" bandRow="1">
                <a:tableStyleId>{5C22544A-7EE6-4342-B048-85BDC9FD1C3A}</a:tableStyleId>
              </a:tblPr>
              <a:tblGrid>
                <a:gridCol w="1200149"/>
                <a:gridCol w="2000252"/>
              </a:tblGrid>
              <a:tr h="632657">
                <a:tc>
                  <a:txBody>
                    <a:bodyPr/>
                    <a:lstStyle/>
                    <a:p>
                      <a:pPr marL="0" marR="0" algn="ctr">
                        <a:lnSpc>
                          <a:spcPct val="115000"/>
                        </a:lnSpc>
                        <a:spcBef>
                          <a:spcPts val="0"/>
                        </a:spcBef>
                        <a:spcAft>
                          <a:spcPts val="0"/>
                        </a:spcAft>
                      </a:pPr>
                      <a:r>
                        <a:rPr lang="en-US" sz="1100">
                          <a:effectLst/>
                        </a:rPr>
                        <a:t>Descriptive Text</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a:effectLst/>
                        </a:rPr>
                        <a:t>Symbols</a:t>
                      </a:r>
                      <a:endParaRPr lang="en-US" sz="1100">
                        <a:effectLst/>
                        <a:latin typeface="Calibri"/>
                        <a:ea typeface="Calibri"/>
                        <a:cs typeface="Times New Roman"/>
                      </a:endParaRPr>
                    </a:p>
                  </a:txBody>
                  <a:tcPr marL="68580" marR="68580" marT="0" marB="0"/>
                </a:tc>
              </a:tr>
              <a:tr h="452701">
                <a:tc>
                  <a:txBody>
                    <a:bodyPr/>
                    <a:lstStyle/>
                    <a:p>
                      <a:pPr marL="0" marR="0" algn="ctr">
                        <a:lnSpc>
                          <a:spcPct val="115000"/>
                        </a:lnSpc>
                        <a:spcBef>
                          <a:spcPts val="0"/>
                        </a:spcBef>
                        <a:spcAft>
                          <a:spcPts val="0"/>
                        </a:spcAft>
                      </a:pPr>
                      <a:r>
                        <a:rPr lang="en-US" sz="1400">
                          <a:effectLst/>
                        </a:rPr>
                        <a:t>PosEmoti</a:t>
                      </a:r>
                      <a:endParaRPr lang="en-US" sz="1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a:effectLst/>
                        </a:rPr>
                        <a:t>:), :-),:o), :],:3,:c),:D, C:, ;), :},:8</a:t>
                      </a:r>
                      <a:endParaRPr lang="en-US" sz="1400">
                        <a:effectLst/>
                        <a:latin typeface="Calibri"/>
                        <a:ea typeface="Calibri"/>
                        <a:cs typeface="Times New Roman"/>
                      </a:endParaRPr>
                    </a:p>
                  </a:txBody>
                  <a:tcPr marL="68580" marR="68580" marT="0" marB="0"/>
                </a:tc>
              </a:tr>
              <a:tr h="632657">
                <a:tc>
                  <a:txBody>
                    <a:bodyPr/>
                    <a:lstStyle/>
                    <a:p>
                      <a:pPr marL="0" marR="0" algn="ctr">
                        <a:lnSpc>
                          <a:spcPct val="115000"/>
                        </a:lnSpc>
                        <a:spcBef>
                          <a:spcPts val="0"/>
                        </a:spcBef>
                        <a:spcAft>
                          <a:spcPts val="0"/>
                        </a:spcAft>
                      </a:pPr>
                      <a:r>
                        <a:rPr lang="en-US" sz="1400">
                          <a:effectLst/>
                        </a:rPr>
                        <a:t>NegEmoti</a:t>
                      </a:r>
                      <a:endParaRPr lang="en-US" sz="1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a:effectLst/>
                        </a:rPr>
                        <a:t>:'(,;(,',D:, :{, :&lt;, :-D, ', v.v, DX,D=,D;,D8,:C,:c , :-(, :(,</a:t>
                      </a:r>
                      <a:endParaRPr lang="en-US" sz="1400">
                        <a:effectLst/>
                        <a:latin typeface="Calibri"/>
                        <a:ea typeface="Calibri"/>
                        <a:cs typeface="Times New Roman"/>
                      </a:endParaRPr>
                    </a:p>
                  </a:txBody>
                  <a:tcPr marL="68580" marR="68580" marT="0" marB="0"/>
                </a:tc>
              </a:tr>
              <a:tr h="316328">
                <a:tc>
                  <a:txBody>
                    <a:bodyPr/>
                    <a:lstStyle/>
                    <a:p>
                      <a:pPr marL="0" marR="0" algn="ctr">
                        <a:lnSpc>
                          <a:spcPct val="115000"/>
                        </a:lnSpc>
                        <a:spcBef>
                          <a:spcPts val="0"/>
                        </a:spcBef>
                        <a:spcAft>
                          <a:spcPts val="0"/>
                        </a:spcAft>
                      </a:pPr>
                      <a:r>
                        <a:rPr lang="en-US" sz="1400">
                          <a:effectLst/>
                        </a:rPr>
                        <a:t>Heart</a:t>
                      </a:r>
                      <a:endParaRPr lang="en-US" sz="1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a:effectLst/>
                        </a:rPr>
                        <a:t>'&lt;3'</a:t>
                      </a:r>
                      <a:endParaRPr lang="en-US" sz="1400">
                        <a:effectLst/>
                        <a:latin typeface="Calibri"/>
                        <a:ea typeface="Calibri"/>
                        <a:cs typeface="Times New Roman"/>
                      </a:endParaRPr>
                    </a:p>
                  </a:txBody>
                  <a:tcPr marL="68580" marR="68580" marT="0" marB="0"/>
                </a:tc>
              </a:tr>
              <a:tr h="380444">
                <a:tc>
                  <a:txBody>
                    <a:bodyPr/>
                    <a:lstStyle/>
                    <a:p>
                      <a:pPr marL="0" marR="0" algn="ctr">
                        <a:lnSpc>
                          <a:spcPct val="115000"/>
                        </a:lnSpc>
                        <a:spcBef>
                          <a:spcPts val="0"/>
                        </a:spcBef>
                        <a:spcAft>
                          <a:spcPts val="0"/>
                        </a:spcAft>
                      </a:pPr>
                      <a:r>
                        <a:rPr lang="en-US" sz="1400">
                          <a:effectLst/>
                        </a:rPr>
                        <a:t>BrokenHeart</a:t>
                      </a:r>
                      <a:endParaRPr lang="en-US" sz="1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dirty="0" smtClean="0">
                          <a:effectLst/>
                        </a:rPr>
                        <a:t>'&lt;/</a:t>
                      </a:r>
                      <a:r>
                        <a:rPr lang="en-US" sz="1400" dirty="0">
                          <a:effectLst/>
                        </a:rPr>
                        <a:t>3'</a:t>
                      </a:r>
                      <a:endParaRPr lang="en-US" sz="1400" dirty="0">
                        <a:effectLst/>
                        <a:latin typeface="Calibri"/>
                        <a:ea typeface="Calibri"/>
                        <a:cs typeface="Times New Roman"/>
                      </a:endParaRPr>
                    </a:p>
                  </a:txBody>
                  <a:tcPr marL="68580" marR="68580" marT="0" marB="0"/>
                </a:tc>
              </a:tr>
            </a:tbl>
          </a:graphicData>
        </a:graphic>
      </p:graphicFrame>
      <p:pic>
        <p:nvPicPr>
          <p:cNvPr id="4" name="Picture 3" descr="C:\Users\tegjyot singh\Desktop\labCecs130\LabAssignment10\New folder\Untitled.jpg"/>
          <p:cNvPicPr/>
          <p:nvPr/>
        </p:nvPicPr>
        <p:blipFill>
          <a:blip r:embed="rId2">
            <a:extLst>
              <a:ext uri="{28A0092B-C50C-407E-A947-70E740481C1C}">
                <a14:useLocalDpi xmlns:a14="http://schemas.microsoft.com/office/drawing/2010/main" val="0"/>
              </a:ext>
            </a:extLst>
          </a:blip>
          <a:srcRect/>
          <a:stretch>
            <a:fillRect/>
          </a:stretch>
        </p:blipFill>
        <p:spPr bwMode="auto">
          <a:xfrm>
            <a:off x="3429000" y="0"/>
            <a:ext cx="5725886" cy="6858000"/>
          </a:xfrm>
          <a:prstGeom prst="rect">
            <a:avLst/>
          </a:prstGeom>
          <a:noFill/>
          <a:ln>
            <a:noFill/>
          </a:ln>
        </p:spPr>
      </p:pic>
    </p:spTree>
    <p:extLst>
      <p:ext uri="{BB962C8B-B14F-4D97-AF65-F5344CB8AC3E}">
        <p14:creationId xmlns:p14="http://schemas.microsoft.com/office/powerpoint/2010/main" val="41527785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637569332"/>
              </p:ext>
            </p:extLst>
          </p:nvPr>
        </p:nvGraphicFramePr>
        <p:xfrm>
          <a:off x="457200" y="2001845"/>
          <a:ext cx="8610600" cy="1706880"/>
        </p:xfrm>
        <a:graphic>
          <a:graphicData uri="http://schemas.openxmlformats.org/drawingml/2006/table">
            <a:tbl>
              <a:tblPr firstRow="1" firstCol="1" bandRow="1">
                <a:tableStyleId>{5C22544A-7EE6-4342-B048-85BDC9FD1C3A}</a:tableStyleId>
              </a:tblPr>
              <a:tblGrid>
                <a:gridCol w="8610600"/>
              </a:tblGrid>
              <a:tr h="1427155">
                <a:tc>
                  <a:txBody>
                    <a:bodyPr/>
                    <a:lstStyle/>
                    <a:p>
                      <a:pPr marL="171450" indent="-171450">
                        <a:buFont typeface="Arial" pitchFamily="34" charset="0"/>
                        <a:buChar char="•"/>
                      </a:pPr>
                      <a:r>
                        <a:rPr lang="en-IN" sz="1400" b="0" dirty="0">
                          <a:solidFill>
                            <a:schemeClr val="tx1"/>
                          </a:solidFill>
                          <a:effectLst/>
                          <a:latin typeface="+mj-lt"/>
                        </a:rPr>
                        <a:t>How to Avoid the  and #Discouragement of Long Term #</a:t>
                      </a:r>
                      <a:r>
                        <a:rPr lang="en-IN" sz="1400" b="0" dirty="0" err="1">
                          <a:solidFill>
                            <a:schemeClr val="tx1"/>
                          </a:solidFill>
                          <a:effectLst/>
                          <a:latin typeface="+mj-lt"/>
                        </a:rPr>
                        <a:t>JobLoss</a:t>
                      </a:r>
                      <a:r>
                        <a:rPr lang="en-IN" sz="1400" b="0" dirty="0">
                          <a:solidFill>
                            <a:schemeClr val="tx1"/>
                          </a:solidFill>
                          <a:effectLst/>
                          <a:latin typeface="+mj-lt"/>
                        </a:rPr>
                        <a:t>. http://t.co/1RuLoLPg62 #Depression #Networking #</a:t>
                      </a:r>
                      <a:r>
                        <a:rPr lang="en-IN" sz="1400" b="0" dirty="0" err="1" smtClean="0">
                          <a:solidFill>
                            <a:schemeClr val="tx1"/>
                          </a:solidFill>
                          <a:effectLst/>
                          <a:latin typeface="+mj-lt"/>
                        </a:rPr>
                        <a:t>HiddenJobMarket</a:t>
                      </a:r>
                      <a:endParaRPr lang="en-IN" sz="1400" b="0" dirty="0" smtClean="0">
                        <a:solidFill>
                          <a:schemeClr val="tx1"/>
                        </a:solidFill>
                        <a:effectLst/>
                        <a:latin typeface="+mj-lt"/>
                      </a:endParaRPr>
                    </a:p>
                    <a:p>
                      <a:pPr marL="171450" indent="-171450">
                        <a:buFont typeface="Arial" pitchFamily="34" charset="0"/>
                        <a:buChar char="•"/>
                      </a:pPr>
                      <a:r>
                        <a:rPr lang="en-IN" sz="1400" b="0" dirty="0" smtClean="0">
                          <a:solidFill>
                            <a:schemeClr val="tx1"/>
                          </a:solidFill>
                          <a:effectLst/>
                          <a:latin typeface="+mj-lt"/>
                        </a:rPr>
                        <a:t>How </a:t>
                      </a:r>
                      <a:r>
                        <a:rPr lang="en-IN" sz="1400" b="0" dirty="0">
                          <a:solidFill>
                            <a:schemeClr val="tx1"/>
                          </a:solidFill>
                          <a:effectLst/>
                          <a:latin typeface="+mj-lt"/>
                        </a:rPr>
                        <a:t>to deal with #pessimism and  even in the midst of hardship, with @</a:t>
                      </a:r>
                      <a:r>
                        <a:rPr lang="en-IN" sz="1400" b="0" dirty="0" err="1">
                          <a:solidFill>
                            <a:schemeClr val="tx1"/>
                          </a:solidFill>
                          <a:effectLst/>
                          <a:latin typeface="+mj-lt"/>
                        </a:rPr>
                        <a:t>carter_phipps</a:t>
                      </a:r>
                      <a:r>
                        <a:rPr lang="en-IN" sz="1400" b="0" dirty="0">
                          <a:solidFill>
                            <a:schemeClr val="tx1"/>
                          </a:solidFill>
                          <a:effectLst/>
                          <a:latin typeface="+mj-lt"/>
                        </a:rPr>
                        <a:t>: </a:t>
                      </a:r>
                      <a:r>
                        <a:rPr lang="en-IN" sz="1400" b="0" dirty="0">
                          <a:solidFill>
                            <a:schemeClr val="tx1"/>
                          </a:solidFill>
                          <a:effectLst/>
                          <a:latin typeface="+mj-lt"/>
                          <a:hlinkClick r:id="rId2"/>
                        </a:rPr>
                        <a:t>http://</a:t>
                      </a:r>
                      <a:r>
                        <a:rPr lang="en-IN" sz="1400" b="0" dirty="0" smtClean="0">
                          <a:solidFill>
                            <a:schemeClr val="tx1"/>
                          </a:solidFill>
                          <a:effectLst/>
                          <a:latin typeface="+mj-lt"/>
                          <a:hlinkClick r:id="rId2"/>
                        </a:rPr>
                        <a:t>t.co/RrRfpmCwhA</a:t>
                      </a:r>
                      <a:endParaRPr lang="en-IN" sz="1400" b="0" dirty="0" smtClean="0">
                        <a:solidFill>
                          <a:schemeClr val="tx1"/>
                        </a:solidFill>
                        <a:effectLst/>
                        <a:latin typeface="+mj-lt"/>
                      </a:endParaRPr>
                    </a:p>
                    <a:p>
                      <a:pPr marL="171450" indent="-171450">
                        <a:buFont typeface="Arial" pitchFamily="34" charset="0"/>
                        <a:buChar char="•"/>
                      </a:pPr>
                      <a:r>
                        <a:rPr lang="en-IN" sz="1400" b="0" dirty="0" smtClean="0">
                          <a:solidFill>
                            <a:schemeClr val="tx1"/>
                          </a:solidFill>
                          <a:effectLst/>
                          <a:latin typeface="+mj-lt"/>
                        </a:rPr>
                        <a:t>@</a:t>
                      </a:r>
                      <a:r>
                        <a:rPr lang="en-IN" sz="1400" b="0" dirty="0">
                          <a:solidFill>
                            <a:schemeClr val="tx1"/>
                          </a:solidFill>
                          <a:effectLst/>
                          <a:latin typeface="+mj-lt"/>
                        </a:rPr>
                        <a:t>hunterr_hancock @</a:t>
                      </a:r>
                      <a:r>
                        <a:rPr lang="en-IN" sz="1400" b="0" dirty="0" err="1">
                          <a:solidFill>
                            <a:schemeClr val="tx1"/>
                          </a:solidFill>
                          <a:effectLst/>
                          <a:latin typeface="+mj-lt"/>
                        </a:rPr>
                        <a:t>hannahkshumate</a:t>
                      </a:r>
                      <a:r>
                        <a:rPr lang="en-IN" sz="1400" b="0" dirty="0">
                          <a:solidFill>
                            <a:schemeClr val="tx1"/>
                          </a:solidFill>
                          <a:effectLst/>
                          <a:latin typeface="+mj-lt"/>
                        </a:rPr>
                        <a:t> #</a:t>
                      </a:r>
                      <a:r>
                        <a:rPr lang="en-IN" sz="1400" b="0" dirty="0" err="1">
                          <a:solidFill>
                            <a:schemeClr val="tx1"/>
                          </a:solidFill>
                          <a:effectLst/>
                          <a:latin typeface="+mj-lt"/>
                        </a:rPr>
                        <a:t>coldshoulder</a:t>
                      </a:r>
                      <a:r>
                        <a:rPr lang="en-IN" sz="1400" b="0" dirty="0">
                          <a:solidFill>
                            <a:schemeClr val="tx1"/>
                          </a:solidFill>
                          <a:effectLst/>
                          <a:latin typeface="+mj-lt"/>
                        </a:rPr>
                        <a:t> #ignore #sadness  #depression #bacon #</a:t>
                      </a:r>
                      <a:r>
                        <a:rPr lang="en-IN" sz="1400" b="0" dirty="0" smtClean="0">
                          <a:solidFill>
                            <a:schemeClr val="tx1"/>
                          </a:solidFill>
                          <a:effectLst/>
                          <a:latin typeface="+mj-lt"/>
                        </a:rPr>
                        <a:t>lubricant</a:t>
                      </a:r>
                      <a:r>
                        <a:rPr lang="en-IN" sz="1400" b="0" baseline="0" dirty="0" smtClean="0">
                          <a:solidFill>
                            <a:schemeClr val="tx1"/>
                          </a:solidFill>
                          <a:effectLst/>
                          <a:latin typeface="+mj-lt"/>
                        </a:rPr>
                        <a:t> </a:t>
                      </a:r>
                      <a:r>
                        <a:rPr lang="en-IN" sz="1400" b="0" dirty="0" smtClean="0">
                          <a:solidFill>
                            <a:schemeClr val="tx1"/>
                          </a:solidFill>
                          <a:effectLst/>
                          <a:latin typeface="+mj-lt"/>
                        </a:rPr>
                        <a:t> </a:t>
                      </a:r>
                      <a:r>
                        <a:rPr lang="en-IN" sz="1400" b="0" dirty="0">
                          <a:solidFill>
                            <a:schemeClr val="tx1"/>
                          </a:solidFill>
                          <a:effectLst/>
                          <a:latin typeface="+mj-lt"/>
                        </a:rPr>
                        <a:t>#</a:t>
                      </a:r>
                      <a:r>
                        <a:rPr lang="en-IN" sz="1400" b="0" dirty="0" err="1">
                          <a:solidFill>
                            <a:schemeClr val="tx1"/>
                          </a:solidFill>
                          <a:effectLst/>
                          <a:latin typeface="+mj-lt"/>
                        </a:rPr>
                        <a:t>yellowpages</a:t>
                      </a:r>
                      <a:r>
                        <a:rPr lang="en-IN" sz="1400" b="0" dirty="0">
                          <a:solidFill>
                            <a:schemeClr val="tx1"/>
                          </a:solidFill>
                          <a:effectLst/>
                          <a:latin typeface="+mj-lt"/>
                        </a:rPr>
                        <a:t> #brush #</a:t>
                      </a:r>
                      <a:r>
                        <a:rPr lang="en-IN" sz="1400" b="0" dirty="0" err="1" smtClean="0">
                          <a:solidFill>
                            <a:schemeClr val="tx1"/>
                          </a:solidFill>
                          <a:effectLst/>
                          <a:latin typeface="+mj-lt"/>
                        </a:rPr>
                        <a:t>randomhashtags</a:t>
                      </a:r>
                      <a:endParaRPr lang="en-IN" sz="1400" b="0" dirty="0" smtClean="0">
                        <a:solidFill>
                          <a:schemeClr val="tx1"/>
                        </a:solidFill>
                        <a:effectLst/>
                        <a:latin typeface="+mj-lt"/>
                      </a:endParaRPr>
                    </a:p>
                    <a:p>
                      <a:pPr marL="171450" indent="-171450">
                        <a:buFont typeface="Arial" pitchFamily="34" charset="0"/>
                        <a:buChar char="•"/>
                      </a:pPr>
                      <a:r>
                        <a:rPr lang="en-IN" sz="1400" b="0" dirty="0" smtClean="0">
                          <a:solidFill>
                            <a:schemeClr val="tx1"/>
                          </a:solidFill>
                          <a:effectLst/>
                          <a:latin typeface="+mj-lt"/>
                        </a:rPr>
                        <a:t>I </a:t>
                      </a:r>
                      <a:r>
                        <a:rPr lang="en-IN" sz="1400" b="0" dirty="0">
                          <a:solidFill>
                            <a:schemeClr val="tx1"/>
                          </a:solidFill>
                          <a:effectLst/>
                          <a:latin typeface="+mj-lt"/>
                        </a:rPr>
                        <a:t>advised my teenage cousin to checkout the #GWU podcast from @</a:t>
                      </a:r>
                      <a:r>
                        <a:rPr lang="en-IN" sz="1400" b="0" dirty="0" err="1">
                          <a:solidFill>
                            <a:schemeClr val="tx1"/>
                          </a:solidFill>
                          <a:effectLst/>
                          <a:latin typeface="+mj-lt"/>
                        </a:rPr>
                        <a:t>RealJudgeJules</a:t>
                      </a:r>
                      <a:r>
                        <a:rPr lang="en-IN" sz="1400" b="0" dirty="0">
                          <a:solidFill>
                            <a:schemeClr val="tx1"/>
                          </a:solidFill>
                          <a:effectLst/>
                          <a:latin typeface="+mj-lt"/>
                        </a:rPr>
                        <a:t>. His reply, "I'm an indie rock </a:t>
                      </a:r>
                      <a:r>
                        <a:rPr lang="en-IN" sz="1400" b="0" dirty="0" err="1">
                          <a:solidFill>
                            <a:schemeClr val="tx1"/>
                          </a:solidFill>
                          <a:effectLst/>
                          <a:latin typeface="+mj-lt"/>
                        </a:rPr>
                        <a:t>kinda</a:t>
                      </a:r>
                      <a:r>
                        <a:rPr lang="en-IN" sz="1400" b="0" dirty="0">
                          <a:solidFill>
                            <a:schemeClr val="tx1"/>
                          </a:solidFill>
                          <a:effectLst/>
                          <a:latin typeface="+mj-lt"/>
                        </a:rPr>
                        <a:t> guy</a:t>
                      </a:r>
                      <a:r>
                        <a:rPr lang="en-IN" sz="1400" b="0" dirty="0" smtClean="0">
                          <a:solidFill>
                            <a:schemeClr val="tx1"/>
                          </a:solidFill>
                          <a:effectLst/>
                          <a:latin typeface="+mj-lt"/>
                        </a:rPr>
                        <a:t>".</a:t>
                      </a:r>
                    </a:p>
                    <a:p>
                      <a:pPr marL="171450" indent="-171450">
                        <a:buFont typeface="Arial" pitchFamily="34" charset="0"/>
                        <a:buChar char="•"/>
                      </a:pPr>
                      <a:r>
                        <a:rPr lang="en-IN" sz="1400" b="0" dirty="0" smtClean="0">
                          <a:solidFill>
                            <a:schemeClr val="tx1"/>
                          </a:solidFill>
                          <a:effectLst/>
                          <a:latin typeface="+mj-lt"/>
                        </a:rPr>
                        <a:t> </a:t>
                      </a:r>
                      <a:r>
                        <a:rPr lang="en-IN" sz="1400" b="0" dirty="0">
                          <a:solidFill>
                            <a:schemeClr val="tx1"/>
                          </a:solidFill>
                          <a:effectLst/>
                          <a:latin typeface="+mj-lt"/>
                        </a:rPr>
                        <a:t>I can't find my Star Wars T-Shirt... @</a:t>
                      </a:r>
                      <a:r>
                        <a:rPr lang="en-IN" sz="1400" b="0" dirty="0" err="1">
                          <a:solidFill>
                            <a:schemeClr val="tx1"/>
                          </a:solidFill>
                          <a:effectLst/>
                          <a:latin typeface="+mj-lt"/>
                        </a:rPr>
                        <a:t>sonofsammie</a:t>
                      </a:r>
                      <a:r>
                        <a:rPr lang="en-IN" sz="1400" b="0" dirty="0">
                          <a:solidFill>
                            <a:schemeClr val="tx1"/>
                          </a:solidFill>
                          <a:effectLst/>
                          <a:latin typeface="+mj-lt"/>
                        </a:rPr>
                        <a:t> !  #despondency</a:t>
                      </a:r>
                      <a:endParaRPr lang="en-US" sz="1400" b="0" dirty="0">
                        <a:solidFill>
                          <a:schemeClr val="tx1"/>
                        </a:solidFill>
                        <a:effectLst/>
                        <a:latin typeface="+mj-lt"/>
                      </a:endParaRPr>
                    </a:p>
                  </a:txBody>
                  <a:tcPr marL="68580" marR="68580" marT="0" marB="0">
                    <a:noFill/>
                  </a:tcPr>
                </a:tc>
              </a:tr>
            </a:tbl>
          </a:graphicData>
        </a:graphic>
      </p:graphicFrame>
      <p:sp>
        <p:nvSpPr>
          <p:cNvPr id="4" name="Title 1"/>
          <p:cNvSpPr txBox="1">
            <a:spLocks/>
          </p:cNvSpPr>
          <p:nvPr/>
        </p:nvSpPr>
        <p:spPr>
          <a:xfrm>
            <a:off x="304800" y="2286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dirty="0" smtClean="0">
                <a:solidFill>
                  <a:srgbClr val="C00000"/>
                </a:solidFill>
              </a:rPr>
              <a:t>Preprocessing  (Data Cleaning)</a:t>
            </a:r>
            <a:endParaRPr lang="en-US" sz="2800" dirty="0">
              <a:solidFill>
                <a:srgbClr val="C0000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846002664"/>
              </p:ext>
            </p:extLst>
          </p:nvPr>
        </p:nvGraphicFramePr>
        <p:xfrm>
          <a:off x="533400" y="4648200"/>
          <a:ext cx="8382000" cy="1400294"/>
        </p:xfrm>
        <a:graphic>
          <a:graphicData uri="http://schemas.openxmlformats.org/drawingml/2006/table">
            <a:tbl>
              <a:tblPr firstRow="1" firstCol="1" bandRow="1">
                <a:tableStyleId>{5C22544A-7EE6-4342-B048-85BDC9FD1C3A}</a:tableStyleId>
              </a:tblPr>
              <a:tblGrid>
                <a:gridCol w="8382000"/>
              </a:tblGrid>
              <a:tr h="1400294">
                <a:tc>
                  <a:txBody>
                    <a:bodyPr/>
                    <a:lstStyle/>
                    <a:p>
                      <a:pPr marL="285750" indent="-285750">
                        <a:buFont typeface="Arial" pitchFamily="34" charset="0"/>
                        <a:buChar char="•"/>
                      </a:pPr>
                      <a:r>
                        <a:rPr lang="en-IN" sz="1400" b="0" dirty="0">
                          <a:solidFill>
                            <a:schemeClr val="tx1"/>
                          </a:solidFill>
                          <a:effectLst/>
                          <a:latin typeface="+mj-lt"/>
                        </a:rPr>
                        <a:t>how to avoid the and discouragement of long term </a:t>
                      </a:r>
                      <a:r>
                        <a:rPr lang="en-IN" sz="1400" b="0" dirty="0" err="1">
                          <a:solidFill>
                            <a:schemeClr val="tx1"/>
                          </a:solidFill>
                          <a:effectLst/>
                          <a:latin typeface="+mj-lt"/>
                        </a:rPr>
                        <a:t>jobloss</a:t>
                      </a:r>
                      <a:r>
                        <a:rPr lang="en-IN" sz="1400" b="0" dirty="0">
                          <a:solidFill>
                            <a:schemeClr val="tx1"/>
                          </a:solidFill>
                          <a:effectLst/>
                          <a:latin typeface="+mj-lt"/>
                        </a:rPr>
                        <a:t> depression networking </a:t>
                      </a:r>
                      <a:r>
                        <a:rPr lang="en-IN" sz="1400" b="0" dirty="0" err="1" smtClean="0">
                          <a:solidFill>
                            <a:schemeClr val="tx1"/>
                          </a:solidFill>
                          <a:effectLst/>
                          <a:latin typeface="+mj-lt"/>
                        </a:rPr>
                        <a:t>hiddenjobmarket</a:t>
                      </a:r>
                      <a:endParaRPr lang="en-IN" sz="1400" b="0" dirty="0" smtClean="0">
                        <a:solidFill>
                          <a:schemeClr val="tx1"/>
                        </a:solidFill>
                        <a:effectLst/>
                        <a:latin typeface="+mj-lt"/>
                      </a:endParaRPr>
                    </a:p>
                    <a:p>
                      <a:pPr marL="285750" indent="-285750">
                        <a:buFont typeface="Arial" pitchFamily="34" charset="0"/>
                        <a:buChar char="•"/>
                      </a:pPr>
                      <a:r>
                        <a:rPr lang="en-IN" sz="1400" b="0" dirty="0" smtClean="0">
                          <a:solidFill>
                            <a:schemeClr val="tx1"/>
                          </a:solidFill>
                          <a:effectLst/>
                          <a:latin typeface="+mj-lt"/>
                        </a:rPr>
                        <a:t>how </a:t>
                      </a:r>
                      <a:r>
                        <a:rPr lang="en-IN" sz="1400" b="0" dirty="0">
                          <a:solidFill>
                            <a:schemeClr val="tx1"/>
                          </a:solidFill>
                          <a:effectLst/>
                          <a:latin typeface="+mj-lt"/>
                        </a:rPr>
                        <a:t>to deal with pessimism and even in the midst of hardship </a:t>
                      </a:r>
                      <a:r>
                        <a:rPr lang="en-IN" sz="1400" b="0" dirty="0" smtClean="0">
                          <a:solidFill>
                            <a:schemeClr val="tx1"/>
                          </a:solidFill>
                          <a:effectLst/>
                          <a:latin typeface="+mj-lt"/>
                        </a:rPr>
                        <a:t>with</a:t>
                      </a:r>
                    </a:p>
                    <a:p>
                      <a:pPr marL="285750" indent="-285750">
                        <a:buFont typeface="Arial" pitchFamily="34" charset="0"/>
                        <a:buChar char="•"/>
                      </a:pPr>
                      <a:r>
                        <a:rPr lang="en-IN" sz="1400" b="0" dirty="0" err="1" smtClean="0">
                          <a:solidFill>
                            <a:schemeClr val="tx1"/>
                          </a:solidFill>
                          <a:effectLst/>
                          <a:latin typeface="+mj-lt"/>
                        </a:rPr>
                        <a:t>coldshoulder</a:t>
                      </a:r>
                      <a:r>
                        <a:rPr lang="en-IN" sz="1400" b="0" dirty="0" smtClean="0">
                          <a:solidFill>
                            <a:schemeClr val="tx1"/>
                          </a:solidFill>
                          <a:effectLst/>
                          <a:latin typeface="+mj-lt"/>
                        </a:rPr>
                        <a:t> </a:t>
                      </a:r>
                      <a:r>
                        <a:rPr lang="en-IN" sz="1400" b="0" dirty="0">
                          <a:solidFill>
                            <a:schemeClr val="tx1"/>
                          </a:solidFill>
                          <a:effectLst/>
                          <a:latin typeface="+mj-lt"/>
                        </a:rPr>
                        <a:t>ignore sadness depression bacon lubricant </a:t>
                      </a:r>
                      <a:r>
                        <a:rPr lang="en-IN" sz="1400" b="0" dirty="0" err="1">
                          <a:solidFill>
                            <a:schemeClr val="tx1"/>
                          </a:solidFill>
                          <a:effectLst/>
                          <a:latin typeface="+mj-lt"/>
                        </a:rPr>
                        <a:t>yellowpages</a:t>
                      </a:r>
                      <a:r>
                        <a:rPr lang="en-IN" sz="1400" b="0" dirty="0">
                          <a:solidFill>
                            <a:schemeClr val="tx1"/>
                          </a:solidFill>
                          <a:effectLst/>
                          <a:latin typeface="+mj-lt"/>
                        </a:rPr>
                        <a:t> brush </a:t>
                      </a:r>
                      <a:r>
                        <a:rPr lang="en-IN" sz="1400" b="0" dirty="0" err="1" smtClean="0">
                          <a:solidFill>
                            <a:schemeClr val="tx1"/>
                          </a:solidFill>
                          <a:effectLst/>
                          <a:latin typeface="+mj-lt"/>
                        </a:rPr>
                        <a:t>randomhashtags</a:t>
                      </a:r>
                      <a:endParaRPr lang="en-IN" sz="1400" b="0" dirty="0" smtClean="0">
                        <a:solidFill>
                          <a:schemeClr val="tx1"/>
                        </a:solidFill>
                        <a:effectLst/>
                        <a:latin typeface="+mj-lt"/>
                      </a:endParaRPr>
                    </a:p>
                    <a:p>
                      <a:pPr marL="285750" indent="-285750">
                        <a:buFont typeface="Arial" pitchFamily="34" charset="0"/>
                        <a:buChar char="•"/>
                      </a:pPr>
                      <a:r>
                        <a:rPr lang="en-IN" sz="1400" b="0" dirty="0" err="1" smtClean="0">
                          <a:solidFill>
                            <a:schemeClr val="tx1"/>
                          </a:solidFill>
                          <a:effectLst/>
                          <a:latin typeface="+mj-lt"/>
                        </a:rPr>
                        <a:t>i</a:t>
                      </a:r>
                      <a:r>
                        <a:rPr lang="en-IN" sz="1400" b="0" dirty="0" smtClean="0">
                          <a:solidFill>
                            <a:schemeClr val="tx1"/>
                          </a:solidFill>
                          <a:effectLst/>
                          <a:latin typeface="+mj-lt"/>
                        </a:rPr>
                        <a:t> </a:t>
                      </a:r>
                      <a:r>
                        <a:rPr lang="en-IN" sz="1400" b="0" dirty="0">
                          <a:solidFill>
                            <a:schemeClr val="tx1"/>
                          </a:solidFill>
                          <a:effectLst/>
                          <a:latin typeface="+mj-lt"/>
                        </a:rPr>
                        <a:t>advised my teenage cousin to checkout the </a:t>
                      </a:r>
                      <a:r>
                        <a:rPr lang="en-IN" sz="1400" b="0" dirty="0" err="1">
                          <a:solidFill>
                            <a:schemeClr val="tx1"/>
                          </a:solidFill>
                          <a:effectLst/>
                          <a:latin typeface="+mj-lt"/>
                        </a:rPr>
                        <a:t>gwu</a:t>
                      </a:r>
                      <a:r>
                        <a:rPr lang="en-IN" sz="1400" b="0" dirty="0">
                          <a:solidFill>
                            <a:schemeClr val="tx1"/>
                          </a:solidFill>
                          <a:effectLst/>
                          <a:latin typeface="+mj-lt"/>
                        </a:rPr>
                        <a:t> podcast from his reply </a:t>
                      </a:r>
                      <a:r>
                        <a:rPr lang="en-IN" sz="1400" b="0" dirty="0" err="1">
                          <a:solidFill>
                            <a:schemeClr val="tx1"/>
                          </a:solidFill>
                          <a:effectLst/>
                          <a:latin typeface="+mj-lt"/>
                        </a:rPr>
                        <a:t>im</a:t>
                      </a:r>
                      <a:r>
                        <a:rPr lang="en-IN" sz="1400" b="0" dirty="0">
                          <a:solidFill>
                            <a:schemeClr val="tx1"/>
                          </a:solidFill>
                          <a:effectLst/>
                          <a:latin typeface="+mj-lt"/>
                        </a:rPr>
                        <a:t> an indie rock </a:t>
                      </a:r>
                      <a:r>
                        <a:rPr lang="en-IN" sz="1400" b="0" dirty="0" err="1">
                          <a:solidFill>
                            <a:schemeClr val="tx1"/>
                          </a:solidFill>
                          <a:effectLst/>
                          <a:latin typeface="+mj-lt"/>
                        </a:rPr>
                        <a:t>kinda</a:t>
                      </a:r>
                      <a:r>
                        <a:rPr lang="en-IN" sz="1400" b="0" dirty="0">
                          <a:solidFill>
                            <a:schemeClr val="tx1"/>
                          </a:solidFill>
                          <a:effectLst/>
                          <a:latin typeface="+mj-lt"/>
                        </a:rPr>
                        <a:t> </a:t>
                      </a:r>
                      <a:r>
                        <a:rPr lang="en-IN" sz="1400" b="0" dirty="0" smtClean="0">
                          <a:solidFill>
                            <a:schemeClr val="tx1"/>
                          </a:solidFill>
                          <a:effectLst/>
                          <a:latin typeface="+mj-lt"/>
                        </a:rPr>
                        <a:t>guy</a:t>
                      </a:r>
                    </a:p>
                    <a:p>
                      <a:pPr marL="285750" indent="-285750">
                        <a:buFont typeface="Arial" pitchFamily="34" charset="0"/>
                        <a:buChar char="•"/>
                      </a:pPr>
                      <a:r>
                        <a:rPr lang="en-IN" sz="1400" b="0" dirty="0" err="1" smtClean="0">
                          <a:solidFill>
                            <a:schemeClr val="tx1"/>
                          </a:solidFill>
                          <a:effectLst/>
                          <a:latin typeface="+mj-lt"/>
                        </a:rPr>
                        <a:t>i</a:t>
                      </a:r>
                      <a:r>
                        <a:rPr lang="en-IN" sz="1400" b="0" dirty="0" smtClean="0">
                          <a:solidFill>
                            <a:schemeClr val="tx1"/>
                          </a:solidFill>
                          <a:effectLst/>
                          <a:latin typeface="+mj-lt"/>
                        </a:rPr>
                        <a:t> </a:t>
                      </a:r>
                      <a:r>
                        <a:rPr lang="en-IN" sz="1400" b="0" dirty="0">
                          <a:solidFill>
                            <a:schemeClr val="tx1"/>
                          </a:solidFill>
                          <a:effectLst/>
                          <a:latin typeface="+mj-lt"/>
                        </a:rPr>
                        <a:t>cant find my star wars t shirt despondency</a:t>
                      </a:r>
                      <a:endParaRPr lang="en-US" sz="1400" b="0" dirty="0">
                        <a:solidFill>
                          <a:schemeClr val="tx1"/>
                        </a:solidFill>
                        <a:effectLst/>
                        <a:latin typeface="+mj-lt"/>
                      </a:endParaRPr>
                    </a:p>
                  </a:txBody>
                  <a:tcPr marL="68580" marR="68580" marT="0" marB="0">
                    <a:noFill/>
                  </a:tcPr>
                </a:tc>
              </a:tr>
            </a:tbl>
          </a:graphicData>
        </a:graphic>
      </p:graphicFrame>
      <p:sp>
        <p:nvSpPr>
          <p:cNvPr id="7" name="Rectangle 1"/>
          <p:cNvSpPr>
            <a:spLocks noChangeArrowheads="1"/>
          </p:cNvSpPr>
          <p:nvPr/>
        </p:nvSpPr>
        <p:spPr bwMode="auto">
          <a:xfrm>
            <a:off x="457200" y="1170848"/>
            <a:ext cx="39624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Sample Tweet</a:t>
            </a:r>
          </a:p>
          <a:p>
            <a:pPr marL="0" marR="0" lvl="0" indent="0" algn="l" defTabSz="914400" rtl="0" eaLnBrk="1" fontAlgn="base" latinLnBrk="0" hangingPunct="1">
              <a:lnSpc>
                <a:spcPct val="100000"/>
              </a:lnSpc>
              <a:spcBef>
                <a:spcPct val="0"/>
              </a:spcBef>
              <a:spcAft>
                <a:spcPct val="0"/>
              </a:spcAft>
              <a:buClrTx/>
              <a:buSzTx/>
              <a:buFontTx/>
              <a:buNone/>
              <a:tabLst/>
            </a:pPr>
            <a:endParaRPr lang="en-US" i="1" dirty="0">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Raw:</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8" name="Rectangle 7"/>
          <p:cNvSpPr/>
          <p:nvPr/>
        </p:nvSpPr>
        <p:spPr>
          <a:xfrm>
            <a:off x="457200" y="4038600"/>
            <a:ext cx="2155205" cy="369332"/>
          </a:xfrm>
          <a:prstGeom prst="rect">
            <a:avLst/>
          </a:prstGeom>
        </p:spPr>
        <p:txBody>
          <a:bodyPr wrap="none">
            <a:spAutoFit/>
          </a:bodyPr>
          <a:lstStyle/>
          <a:p>
            <a:pPr lvl="0" fontAlgn="base">
              <a:spcBef>
                <a:spcPct val="0"/>
              </a:spcBef>
              <a:spcAft>
                <a:spcPct val="0"/>
              </a:spcAft>
            </a:pPr>
            <a:r>
              <a:rPr kumimoji="0" lang="en-US"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After Preprocessing:</a:t>
            </a: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sz="32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5033343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1"/>
            <a:ext cx="8229600" cy="3048000"/>
          </a:xfrm>
        </p:spPr>
        <p:txBody>
          <a:bodyPr>
            <a:normAutofit lnSpcReduction="10000"/>
          </a:bodyPr>
          <a:lstStyle/>
          <a:p>
            <a:pPr marL="0" indent="0">
              <a:buNone/>
            </a:pPr>
            <a:endParaRPr lang="en-US" dirty="0"/>
          </a:p>
          <a:p>
            <a:r>
              <a:rPr lang="en-US" sz="2800" i="1" dirty="0"/>
              <a:t>TF-IDF transform</a:t>
            </a:r>
            <a:endParaRPr lang="en-US" sz="2800" dirty="0"/>
          </a:p>
          <a:p>
            <a:r>
              <a:rPr lang="en-US" sz="2800" i="1" dirty="0" smtClean="0"/>
              <a:t>Stemming</a:t>
            </a:r>
            <a:r>
              <a:rPr lang="en-US" sz="2800" dirty="0" smtClean="0"/>
              <a:t> : PORTER Stemmer</a:t>
            </a:r>
          </a:p>
          <a:p>
            <a:r>
              <a:rPr lang="en-US" sz="2800" i="1" dirty="0"/>
              <a:t>Stop </a:t>
            </a:r>
            <a:r>
              <a:rPr lang="en-US" sz="2800" i="1" dirty="0" smtClean="0"/>
              <a:t>Words</a:t>
            </a:r>
            <a:r>
              <a:rPr lang="en-US" sz="2800" dirty="0" smtClean="0"/>
              <a:t> Removal</a:t>
            </a:r>
          </a:p>
          <a:p>
            <a:r>
              <a:rPr lang="en-US" sz="2800" i="1" dirty="0"/>
              <a:t>Specify </a:t>
            </a:r>
            <a:r>
              <a:rPr lang="en-US" sz="2800" i="1" dirty="0" err="1" smtClean="0"/>
              <a:t>Wordcount</a:t>
            </a:r>
            <a:r>
              <a:rPr lang="en-US" sz="2800" i="1" dirty="0" smtClean="0"/>
              <a:t>: </a:t>
            </a:r>
            <a:r>
              <a:rPr lang="en-US" sz="2800" dirty="0" smtClean="0"/>
              <a:t>300,500,1000</a:t>
            </a:r>
          </a:p>
          <a:p>
            <a:r>
              <a:rPr lang="en-US" sz="2800" dirty="0" smtClean="0"/>
              <a:t>Resampling to Balance Class</a:t>
            </a:r>
            <a:endParaRPr lang="en-US" sz="2800" dirty="0"/>
          </a:p>
          <a:p>
            <a:endParaRPr lang="en-US" dirty="0"/>
          </a:p>
        </p:txBody>
      </p:sp>
      <p:sp>
        <p:nvSpPr>
          <p:cNvPr id="4" name="Title 1"/>
          <p:cNvSpPr txBox="1">
            <a:spLocks/>
          </p:cNvSpPr>
          <p:nvPr/>
        </p:nvSpPr>
        <p:spPr>
          <a:xfrm>
            <a:off x="304800" y="228600"/>
            <a:ext cx="8229600" cy="5715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dirty="0" smtClean="0">
                <a:solidFill>
                  <a:srgbClr val="C00000"/>
                </a:solidFill>
              </a:rPr>
              <a:t>Preprocessing  (Vector Space Transform)</a:t>
            </a:r>
            <a:endParaRPr lang="en-US" sz="2800" dirty="0">
              <a:solidFill>
                <a:srgbClr val="C00000"/>
              </a:solidFill>
            </a:endParaRPr>
          </a:p>
        </p:txBody>
      </p:sp>
      <p:sp>
        <p:nvSpPr>
          <p:cNvPr id="5" name="Rectangle 4"/>
          <p:cNvSpPr/>
          <p:nvPr/>
        </p:nvSpPr>
        <p:spPr>
          <a:xfrm>
            <a:off x="2133600" y="4876800"/>
            <a:ext cx="4572000" cy="1200329"/>
          </a:xfrm>
          <a:prstGeom prst="rect">
            <a:avLst/>
          </a:prstGeom>
        </p:spPr>
        <p:txBody>
          <a:bodyPr>
            <a:spAutoFit/>
          </a:bodyPr>
          <a:lstStyle/>
          <a:p>
            <a:r>
              <a:rPr lang="en-US" i="1" dirty="0" smtClean="0"/>
              <a:t>Negative Tweets: 15156</a:t>
            </a:r>
            <a:endParaRPr lang="en-US" dirty="0" smtClean="0"/>
          </a:p>
          <a:p>
            <a:r>
              <a:rPr lang="en-US" i="1" dirty="0" smtClean="0"/>
              <a:t>Positive Tweets: 15042</a:t>
            </a:r>
            <a:endParaRPr lang="en-US" dirty="0" smtClean="0"/>
          </a:p>
          <a:p>
            <a:r>
              <a:rPr lang="en-US" i="1" dirty="0" smtClean="0"/>
              <a:t>Instances: 30198</a:t>
            </a:r>
            <a:endParaRPr lang="en-US" dirty="0" smtClean="0"/>
          </a:p>
          <a:p>
            <a:r>
              <a:rPr lang="en-US" i="1" dirty="0" smtClean="0"/>
              <a:t>Attributes: 730</a:t>
            </a:r>
            <a:endParaRPr lang="en-US" dirty="0"/>
          </a:p>
        </p:txBody>
      </p:sp>
      <p:sp>
        <p:nvSpPr>
          <p:cNvPr id="7" name="Title 1"/>
          <p:cNvSpPr>
            <a:spLocks noGrp="1"/>
          </p:cNvSpPr>
          <p:nvPr>
            <p:ph type="title"/>
          </p:nvPr>
        </p:nvSpPr>
        <p:spPr>
          <a:xfrm>
            <a:off x="457200" y="3810000"/>
            <a:ext cx="8229600" cy="1143000"/>
          </a:xfrm>
        </p:spPr>
        <p:txBody>
          <a:bodyPr>
            <a:normAutofit/>
          </a:bodyPr>
          <a:lstStyle/>
          <a:p>
            <a:pPr algn="l"/>
            <a:r>
              <a:rPr lang="en-US" sz="3200" dirty="0" smtClean="0">
                <a:solidFill>
                  <a:srgbClr val="C00000"/>
                </a:solidFill>
              </a:rPr>
              <a:t>Data After Preprocessing</a:t>
            </a:r>
            <a:endParaRPr lang="en-US" sz="3200" dirty="0">
              <a:solidFill>
                <a:srgbClr val="C00000"/>
              </a:solidFill>
            </a:endParaRPr>
          </a:p>
        </p:txBody>
      </p:sp>
    </p:spTree>
    <p:extLst>
      <p:ext uri="{BB962C8B-B14F-4D97-AF65-F5344CB8AC3E}">
        <p14:creationId xmlns:p14="http://schemas.microsoft.com/office/powerpoint/2010/main" val="98574032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102</TotalTime>
  <Words>1393</Words>
  <Application>Microsoft Office PowerPoint</Application>
  <PresentationFormat>On-screen Show (4:3)</PresentationFormat>
  <Paragraphs>311</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 Web Mining Final Project Emotion Analysis from Tweets.    Tegjyot Singh Sethi T0seth01@louisville.edu     Ranjith Kumar Nandella Nandella.ranjithkumar@gmail.com </vt:lpstr>
      <vt:lpstr>Introduction</vt:lpstr>
      <vt:lpstr>Tools Used</vt:lpstr>
      <vt:lpstr>Motivation</vt:lpstr>
      <vt:lpstr>Data Used</vt:lpstr>
      <vt:lpstr>Architecture of the System </vt:lpstr>
      <vt:lpstr>Preprocessing  (Data Cleaning)</vt:lpstr>
      <vt:lpstr>PowerPoint Presentation</vt:lpstr>
      <vt:lpstr>Data After Preprocessing</vt:lpstr>
      <vt:lpstr>Data Exploration With CLUTO</vt:lpstr>
      <vt:lpstr>Data Exploration With CLUTO</vt:lpstr>
      <vt:lpstr>Data Exploration With CLUTO</vt:lpstr>
      <vt:lpstr>Classification( Subset of Data 10%)</vt:lpstr>
      <vt:lpstr>Classification( Subset of Data 10%)</vt:lpstr>
      <vt:lpstr>Classification( Subset of Data 10%)</vt:lpstr>
      <vt:lpstr>Experimentation Full Dataset Using Naïve Bayes</vt:lpstr>
      <vt:lpstr>Experimentation SVM on Full Dataset</vt:lpstr>
      <vt:lpstr>SVM Weka Results(Balanced Dataset)</vt:lpstr>
      <vt:lpstr>Results Using SVM</vt:lpstr>
      <vt:lpstr>Classification(Full Dataset using Python)</vt:lpstr>
      <vt:lpstr>Results Using Binary Model for Documents</vt:lpstr>
      <vt:lpstr>Test Data Set</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Mining Final Project Emotion Analysis from Tweets.    Tegjyot Singh Sethi T0seth01@louisville.edu     Ranjith Kumar Nandella Nandella.ranjithkumar@gmail.com</dc:title>
  <dc:creator>tegjyot singh</dc:creator>
  <cp:lastModifiedBy>tegjyot singh</cp:lastModifiedBy>
  <cp:revision>12</cp:revision>
  <cp:lastPrinted>2013-04-30T04:39:41Z</cp:lastPrinted>
  <dcterms:created xsi:type="dcterms:W3CDTF">2013-04-30T03:45:43Z</dcterms:created>
  <dcterms:modified xsi:type="dcterms:W3CDTF">2013-04-30T05:42:20Z</dcterms:modified>
</cp:coreProperties>
</file>