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3.xml" Type="http://schemas.openxmlformats.org/officeDocument/2006/relationships/theme" Id="rId1"/><Relationship Target="slides/slide7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/>
        </p:nvSpPr>
        <p:spPr>
          <a:xfrm>
            <a:off y="8680089" x="3882104"/>
            <a:ext cy="428898" cx="294234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102000"/>
              </a:lnSpc>
              <a:buSzPct val="25000"/>
              <a:buFont typeface="Times New Roman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8681547" x="3882104"/>
            <a:ext cy="430356" cx="294394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102000"/>
              </a:lnSpc>
              <a:buSzPct val="25000"/>
              <a:buFont typeface="Times New Roman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8681547" x="3882104"/>
            <a:ext cy="431816" cx="29455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102000"/>
              </a:lnSpc>
              <a:buSzPct val="25000"/>
              <a:buFont typeface="Times New Roman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8681547" x="3882104"/>
            <a:ext cy="433274" cx="294713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102000"/>
              </a:lnSpc>
              <a:buSzPct val="25000"/>
              <a:buFont typeface="Times New Roman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8681547" x="3882104"/>
            <a:ext cy="434733" cx="29487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102000"/>
              </a:lnSpc>
              <a:buSzPct val="25000"/>
              <a:buFont typeface="Times New Roman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8681547" x="3882104"/>
            <a:ext cy="436192" cx="295033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102000"/>
              </a:lnSpc>
              <a:buSzPct val="25000"/>
              <a:buFont typeface="Times New Roman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43" name="Shape 43"/>
          <p:cNvSpPr/>
          <p:nvPr/>
        </p:nvSpPr>
        <p:spPr>
          <a:xfrm>
            <a:off y="694407" x="925375"/>
            <a:ext cy="3416599" cx="498967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4" name="Shape 44"/>
          <p:cNvSpPr txBox="1"/>
          <p:nvPr/>
        </p:nvSpPr>
        <p:spPr>
          <a:xfrm>
            <a:off y="4342962" x="685640"/>
            <a:ext cy="4087665" cx="545796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2962" x="685640"/>
            <a:ext cy="4077453" cx="544677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y="694407" x="928572"/>
            <a:ext cy="3393258" cx="495931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75068" x="457920"/>
            <a:ext cy="1131958" cx="8219520"/>
          </a:xfrm>
          <a:prstGeom prst="rect">
            <a:avLst/>
          </a:prstGeom>
          <a:noFill/>
          <a:ln>
            <a:noFill/>
          </a:ln>
        </p:spPr>
        <p:txBody>
          <a:bodyPr bIns="82925" rIns="82925" lIns="82925" tIns="829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54000" marL="673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15900" marL="1041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03200" marL="144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03200" marL="1866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1590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03200" marL="2692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03200" marL="311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15900" marL="353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600007" x="457920"/>
            <a:ext cy="4516313" cx="8219520"/>
          </a:xfrm>
          <a:prstGeom prst="rect">
            <a:avLst/>
          </a:prstGeom>
          <a:noFill/>
          <a:ln>
            <a:noFill/>
          </a:ln>
        </p:spPr>
        <p:txBody>
          <a:bodyPr bIns="82925" rIns="82925" lIns="82925" tIns="82925" anchor="t" anchorCtr="0"/>
          <a:lstStyle>
            <a:lvl1pPr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54000" marL="6731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15900" marL="1041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aseline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03200" marL="1447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03200" marL="1866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15900" marL="2286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03200" marL="2692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03200" marL="31115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15900" marL="3530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6339545" x="7011359"/>
            <a:ext cy="643747" cx="2123999"/>
          </a:xfrm>
          <a:prstGeom prst="rect">
            <a:avLst/>
          </a:prstGeom>
          <a:noFill/>
          <a:ln>
            <a:noFill/>
          </a:ln>
        </p:spPr>
        <p:txBody>
          <a:bodyPr bIns="82925" rIns="82925" lIns="82925" tIns="82925" anchor="t" anchorCtr="0"/>
          <a:lstStyle>
            <a:lvl1pPr algn="l" rtl="0" marR="0" indent="0" marL="0">
              <a:lnSpc>
                <a:spcPct val="100000"/>
              </a:lnSpc>
              <a:defRPr strike="noStrike" u="none" b="0" cap="none" baseline="0" sz="1800" i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2"/><Relationship Target="../slideLayouts/slideLayout7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5068" x="457920"/>
            <a:ext cy="1131958" cx="8219520"/>
          </a:xfrm>
          <a:prstGeom prst="rect">
            <a:avLst/>
          </a:prstGeom>
          <a:noFill/>
          <a:ln>
            <a:noFill/>
          </a:ln>
        </p:spPr>
        <p:txBody>
          <a:bodyPr bIns="82925" rIns="82925" lIns="82925" tIns="829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-254000" marL="673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-215900" marL="1041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-203200" marL="144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-203200" marL="1866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-21590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-203200" marL="2692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-203200" marL="311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-215900" marL="353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545"/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007" x="457920"/>
            <a:ext cy="4516313" cx="8219520"/>
          </a:xfrm>
          <a:prstGeom prst="rect">
            <a:avLst/>
          </a:prstGeom>
          <a:noFill/>
          <a:ln>
            <a:noFill/>
          </a:ln>
        </p:spPr>
        <p:txBody>
          <a:bodyPr bIns="82925" rIns="82925" lIns="82925" tIns="82925" anchor="t" anchorCtr="0"/>
          <a:lstStyle>
            <a:lvl1pPr algn="l" rtl="0" marR="0" indent="0" mar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40625"/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54000" marL="6731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46428"/>
              <a:defRPr strike="noStrike" u="none" b="0" cap="none" baseline="0" sz="2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15900" marL="1041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54166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03200" marL="1447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64999"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03200" marL="18669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64999"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15900" marL="2286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40625"/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03200" marL="2692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40625"/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03200" marL="31115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40625"/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15900" marL="3530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40625"/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39545" x="7011359"/>
            <a:ext cy="643747" cx="2123999"/>
          </a:xfrm>
          <a:prstGeom prst="rect">
            <a:avLst/>
          </a:prstGeom>
          <a:noFill/>
          <a:ln>
            <a:noFill/>
          </a:ln>
        </p:spPr>
        <p:txBody>
          <a:bodyPr bIns="82925" rIns="82925" lIns="82925" tIns="82925" anchor="t" anchorCtr="0"/>
          <a:lstStyle>
            <a:lvl1pPr algn="l" rtl="0" marR="0" indent="0" marL="0">
              <a:lnSpc>
                <a:spcPct val="100000"/>
              </a:lnSpc>
              <a:buSzPct val="72222"/>
              <a:defRPr strike="noStrike" u="none" b="0" cap="none" baseline="0" sz="1800" i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buSzPct val="100000"/>
              <a:defRPr sz="1300"/>
            </a:lvl2pPr>
            <a:lvl3pPr>
              <a:buSzPct val="100000"/>
              <a:defRPr sz="1300"/>
            </a:lvl3pPr>
            <a:lvl4pPr>
              <a:buSzPct val="100000"/>
              <a:defRPr sz="1300"/>
            </a:lvl4pPr>
            <a:lvl5pPr>
              <a:buSzPct val="100000"/>
              <a:defRPr sz="1300"/>
            </a:lvl5pPr>
            <a:lvl6pPr>
              <a:buSzPct val="100000"/>
              <a:defRPr sz="1300"/>
            </a:lvl6pPr>
            <a:lvl7pPr>
              <a:buSzPct val="100000"/>
              <a:defRPr sz="1300"/>
            </a:lvl7pPr>
            <a:lvl8pPr>
              <a:buSzPct val="100000"/>
              <a:defRPr sz="1300"/>
            </a:lvl8pPr>
            <a:lvl9pPr>
              <a:buSzPct val="100000"/>
              <a:defRPr sz="13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jpg" Type="http://schemas.openxmlformats.org/officeDocument/2006/relationships/image" Id="rId4"/><Relationship Target="../media/image1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4"/><Relationship Target="../media/image05.jpg" Type="http://schemas.openxmlformats.org/officeDocument/2006/relationships/image" Id="rId3"/><Relationship Target="../media/image12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://www.tegola.org.uk" Type="http://schemas.openxmlformats.org/officeDocument/2006/relationships/hyperlink" TargetMode="External" Id="rId4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6858000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" name="Shape 32"/>
          <p:cNvSpPr txBox="1"/>
          <p:nvPr/>
        </p:nvSpPr>
        <p:spPr>
          <a:xfrm>
            <a:off y="1" x="684750"/>
            <a:ext cy="804299" cx="7774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-GB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Tegola &amp; HUBS: Rural </a:t>
            </a:r>
            <a:r>
              <a:rPr sz="2400" lang="en-GB">
                <a:solidFill>
                  <a:srgbClr val="C00000"/>
                </a:solidFill>
              </a:rPr>
              <a:t>C</a:t>
            </a:r>
            <a:r>
              <a:rPr strike="noStrike" u="none" b="0" cap="none" baseline="0" sz="2400" lang="en-GB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ommunity Broadband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658652" x="1590850"/>
            <a:ext cy="2246100" cx="6400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25000"/>
              <a:buFont typeface="Arial"/>
              <a:buChar char="•"/>
            </a:pPr>
            <a:r>
              <a:rPr strike="noStrike" u="none" b="0" cap="none" baseline="0" sz="24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Buneman</a:t>
            </a:r>
            <a:r>
              <a:rPr sz="2400" lang="en-GB"/>
              <a:t> &amp; Michael Fourman</a:t>
            </a:r>
          </a:p>
          <a:p>
            <a:pPr algn="ctr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25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Informatics</a:t>
            </a:r>
          </a:p>
          <a:p>
            <a:pPr algn="ctr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Char char="•"/>
            </a:pPr>
            <a:r>
              <a:rPr strike="noStrike" u="none" b="0" cap="none" baseline="0" sz="18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Edinburgh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4671623" x="449599"/>
            <a:ext cy="1819500" cx="6111599"/>
          </a:xfrm>
          <a:prstGeom prst="rect">
            <a:avLst/>
          </a:prstGeom>
          <a:noFill/>
          <a:ln>
            <a:noFill/>
          </a:ln>
        </p:spPr>
        <p:txBody>
          <a:bodyPr bIns="42450" rIns="81650" lIns="81650" tIns="42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GB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GB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Dr. Marwan Fay</a:t>
            </a:r>
            <a:r>
              <a:rPr sz="1800" lang="en-GB">
                <a:solidFill>
                  <a:srgbClr val="FFFFFF"/>
                </a:solidFill>
              </a:rPr>
              <a:t>e</a:t>
            </a:r>
            <a:r>
              <a:rPr strike="noStrike" u="none" b="0" cap="none" baseline="0" sz="1800" lang="en-GB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d,  University of Stirling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GB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Dr. Mahesh Marina, University of Edinburgh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GB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Dr. Richard Simmons, University of Stirling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GB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trike="noStrike" u="none" b="0" cap="none" baseline="0" sz="1800" lang="en-GB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William Waites, University of Stirling &amp; HUBS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GB">
                <a:solidFill>
                  <a:srgbClr val="E69138"/>
                </a:solidFill>
              </a:rPr>
              <a:t>and the residents of Loch Hourn and Knoydart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6339545" x="7011359"/>
            <a:ext cy="643747" cx="2131199"/>
          </a:xfrm>
          <a:prstGeom prst="rect">
            <a:avLst/>
          </a:prstGeom>
          <a:noFill/>
          <a:ln>
            <a:noFill/>
          </a:ln>
        </p:spPr>
        <p:txBody>
          <a:bodyPr bIns="45725" rIns="91450" lIns="91450" tIns="457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GB" i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*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45" x="457200"/>
            <a:ext cy="760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-GB"/>
              <a:t>Rural Broadband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87400" x="457200"/>
            <a:ext cy="5280600" cx="470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9900FF"/>
                </a:solidFill>
              </a:rPr>
              <a:t>The need for fast broadband is </a:t>
            </a:r>
            <a:r>
              <a:rPr sz="1800" lang="en-GB" i="1">
                <a:solidFill>
                  <a:srgbClr val="9900FF"/>
                </a:solidFill>
              </a:rPr>
              <a:t>higher </a:t>
            </a:r>
            <a:r>
              <a:rPr sz="1800" lang="en-GB">
                <a:solidFill>
                  <a:srgbClr val="9900FF"/>
                </a:solidFill>
              </a:rPr>
              <a:t>in rural communities than urban ones, but they are the last to be connected.</a:t>
            </a:r>
          </a:p>
          <a:p>
            <a:pPr rtl="0" lvl="0">
              <a:spcBef>
                <a:spcPts val="100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0000FF"/>
                </a:solidFill>
              </a:rPr>
              <a:t>Businesses: </a:t>
            </a:r>
            <a:r>
              <a:rPr sz="1800" lang="en-GB">
                <a:solidFill>
                  <a:srgbClr val="008000"/>
                </a:solidFill>
              </a:rPr>
              <a:t>proportion of small businesses </a:t>
            </a:r>
            <a:r>
              <a:rPr sz="1800" lang="en-GB" i="1">
                <a:solidFill>
                  <a:srgbClr val="008000"/>
                </a:solidFill>
              </a:rPr>
              <a:t>higher </a:t>
            </a:r>
            <a:r>
              <a:rPr sz="1800" lang="en-GB">
                <a:solidFill>
                  <a:srgbClr val="008000"/>
                </a:solidFill>
              </a:rPr>
              <a:t> than in urban areas.</a:t>
            </a:r>
          </a:p>
          <a:p>
            <a:pPr rtl="0" lvl="0">
              <a:spcBef>
                <a:spcPts val="100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0000FF"/>
                </a:solidFill>
              </a:rPr>
              <a:t>Online shopping: </a:t>
            </a:r>
            <a:r>
              <a:rPr sz="1800" lang="en-GB">
                <a:solidFill>
                  <a:srgbClr val="008000"/>
                </a:solidFill>
              </a:rPr>
              <a:t>even for food.</a:t>
            </a:r>
            <a:r>
              <a:rPr sz="1800" lang="en-GB">
                <a:solidFill>
                  <a:srgbClr val="FFFFFF"/>
                </a:solidFill>
              </a:rPr>
              <a:t>:</a:t>
            </a:r>
          </a:p>
          <a:p>
            <a:pPr rtl="0" lvl="0">
              <a:spcBef>
                <a:spcPts val="100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0000FF"/>
                </a:solidFill>
              </a:rPr>
              <a:t>Other communications often don't work: </a:t>
            </a:r>
            <a:r>
              <a:rPr sz="1800" lang="en-GB">
                <a:solidFill>
                  <a:srgbClr val="008000"/>
                </a:solidFill>
              </a:rPr>
              <a:t>telephone, radio, TV, mobiles</a:t>
            </a:r>
          </a:p>
          <a:p>
            <a:pPr rtl="0" lvl="0">
              <a:spcBef>
                <a:spcPts val="100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0000FF"/>
                </a:solidFill>
              </a:rPr>
              <a:t>Alternative to libraries, cinemas, etc.</a:t>
            </a:r>
          </a:p>
          <a:p>
            <a:pPr rtl="0" lvl="0">
              <a:spcBef>
                <a:spcPts val="100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0000FF"/>
                </a:solidFill>
              </a:rPr>
              <a:t>Education: </a:t>
            </a:r>
            <a:r>
              <a:rPr sz="1800" lang="en-GB">
                <a:solidFill>
                  <a:srgbClr val="008000"/>
                </a:solidFill>
              </a:rPr>
              <a:t>children on Eigg can lose 3 weeks school a year due to bad weather.</a:t>
            </a:r>
          </a:p>
          <a:p>
            <a:pPr rtl="0" lvl="0">
              <a:spcBef>
                <a:spcPts val="100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0000FF"/>
                </a:solidFill>
              </a:rPr>
              <a:t>“Distance” communications: </a:t>
            </a:r>
            <a:r>
              <a:rPr sz="1800" lang="en-GB">
                <a:solidFill>
                  <a:srgbClr val="008000"/>
                </a:solidFill>
              </a:rPr>
              <a:t>vital social importance, especially for the oldies!</a:t>
            </a:r>
          </a:p>
          <a:p>
            <a:pPr rtl="0" lvl="0">
              <a:spcBef>
                <a:spcPts val="1000"/>
              </a:spcBef>
              <a:spcAft>
                <a:spcPts val="1300"/>
              </a:spcAft>
              <a:buNone/>
            </a:pPr>
            <a:r>
              <a:rPr sz="1800" lang="en-GB">
                <a:solidFill>
                  <a:srgbClr val="0000FF"/>
                </a:solidFill>
              </a:rPr>
              <a:t>Telemedicine &amp; telehealth.</a:t>
            </a:r>
          </a:p>
          <a:p>
            <a:r>
              <a:t/>
            </a:r>
          </a:p>
        </p:txBody>
      </p:sp>
      <p:sp>
        <p:nvSpPr>
          <p:cNvPr id="50" name="Shape 50"/>
          <p:cNvSpPr/>
          <p:nvPr/>
        </p:nvSpPr>
        <p:spPr>
          <a:xfrm>
            <a:off y="1287390" x="5610185"/>
            <a:ext cy="1756984" cx="26366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1" name="Shape 51"/>
          <p:cNvSpPr txBox="1"/>
          <p:nvPr/>
        </p:nvSpPr>
        <p:spPr>
          <a:xfrm>
            <a:off y="3186949" x="5483464"/>
            <a:ext cy="534300" cx="3353700"/>
          </a:xfrm>
          <a:prstGeom prst="rect">
            <a:avLst/>
          </a:prstGeom>
          <a:noFill/>
          <a:ln>
            <a:noFill/>
          </a:ln>
        </p:spPr>
        <p:txBody>
          <a:bodyPr bIns="40825" rIns="81650" lIns="81650" tIns="40825" anchor="t" anchorCtr="0">
            <a:noAutofit/>
          </a:bodyPr>
          <a:lstStyle/>
          <a:p>
            <a:pPr algn="l" rtl="0" lvl="0" marR="0" indent="0" mar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Willie Sandaig “teleconferences” with his grandchildren in New Zealand</a:t>
            </a:r>
          </a:p>
        </p:txBody>
      </p:sp>
      <p:sp>
        <p:nvSpPr>
          <p:cNvPr id="52" name="Shape 52"/>
          <p:cNvSpPr/>
          <p:nvPr/>
        </p:nvSpPr>
        <p:spPr>
          <a:xfrm>
            <a:off y="3776989" x="5638985"/>
            <a:ext cy="2229120" cx="27388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3" name="Shape 53"/>
          <p:cNvSpPr txBox="1"/>
          <p:nvPr/>
        </p:nvSpPr>
        <p:spPr>
          <a:xfrm>
            <a:off y="6081653" x="5522344"/>
            <a:ext cy="534300" cx="3353700"/>
          </a:xfrm>
          <a:prstGeom prst="rect">
            <a:avLst/>
          </a:prstGeom>
          <a:noFill/>
          <a:ln>
            <a:noFill/>
          </a:ln>
        </p:spPr>
        <p:txBody>
          <a:bodyPr bIns="40825" rIns="81650" lIns="81650" tIns="40825" anchor="t" anchorCtr="0">
            <a:noAutofit/>
          </a:bodyPr>
          <a:lstStyle/>
          <a:p>
            <a:pPr algn="l" rtl="0" lvl="0" marR="0" indent="0" mar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300" lang="en-GB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Finlay, in Arnisdale, keeps in touch with his pal Sam in Worcester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6097495" x="6942184"/>
            <a:ext cy="643799" cx="2131199"/>
          </a:xfrm>
          <a:prstGeom prst="rect">
            <a:avLst/>
          </a:prstGeom>
          <a:noFill/>
          <a:ln>
            <a:noFill/>
          </a:ln>
        </p:spPr>
        <p:txBody>
          <a:bodyPr bIns="45725" rIns="91450" lIns="91450" tIns="457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GB" i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*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/>
        </p:nvSpPr>
        <p:spPr>
          <a:xfrm>
            <a:off y="-48487" x="-19050"/>
            <a:ext cy="6954974" cx="91820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/>
          <p:nvPr/>
        </p:nvSpPr>
        <p:spPr>
          <a:xfrm>
            <a:off y="3259250" x="4635475"/>
            <a:ext cy="1689599" cx="13274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>
            <a:off y="4203450" x="5480225"/>
            <a:ext cy="111299" cx="233099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" name="Shape 62"/>
          <p:cNvSpPr txBox="1"/>
          <p:nvPr/>
        </p:nvSpPr>
        <p:spPr>
          <a:xfrm>
            <a:off y="345775" x="276625"/>
            <a:ext cy="4688999" cx="4024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-GB"/>
              <a:t>Tegola</a:t>
            </a:r>
            <a:r>
              <a:rPr sz="1600" lang="en-GB">
                <a:solidFill>
                  <a:srgbClr val="741B47"/>
                </a:solidFill>
              </a:rPr>
              <a:t> a network research testbed in the most remote part of the Scottish mainland.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en-GB">
                <a:solidFill>
                  <a:srgbClr val="741B47"/>
                </a:solidFill>
              </a:rPr>
              <a:t>Started in 2007, by the University of Edinburgh, Tegola demonstrated the importance of community participation in building distribution networks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-GB"/>
              <a:t>HUBS</a:t>
            </a:r>
            <a:r>
              <a:rPr sz="1600" lang="en-GB">
                <a:solidFill>
                  <a:srgbClr val="741B47"/>
                </a:solidFill>
              </a:rPr>
              <a:t> an organisation that grew out of Tegola, is dedicated to providing advice, support and shared infrastructure for community broadband.</a:t>
            </a:r>
          </a:p>
          <a:p>
            <a:r>
              <a:t/>
            </a:r>
          </a:p>
          <a:p>
            <a:pPr>
              <a:buNone/>
            </a:pPr>
            <a:r>
              <a:rPr sz="1600" lang="en-GB">
                <a:solidFill>
                  <a:srgbClr val="741B47"/>
                </a:solidFill>
              </a:rPr>
              <a:t>HUBS is a joint venture between University of Edinburgh, University of Stirling and the University of Highlands and Islands.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6158325" x="1011000"/>
            <a:ext cy="198899" cx="3173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The original Tegola Network (2008)</a:t>
            </a:r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y="4203460" x="1406833"/>
            <a:ext cy="743399" cx="4073400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5" name="Shape 65"/>
          <p:cNvCxnSpPr/>
          <p:nvPr/>
        </p:nvCxnSpPr>
        <p:spPr>
          <a:xfrm rot="10800000" flipH="1">
            <a:off y="4314725" x="3768725"/>
            <a:ext cy="1855499" cx="1937399"/>
          </a:xfrm>
          <a:prstGeom prst="straightConnector1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6" name="Shape 66"/>
          <p:cNvSpPr/>
          <p:nvPr/>
        </p:nvSpPr>
        <p:spPr>
          <a:xfrm>
            <a:off y="4948850" x="1421650"/>
            <a:ext cy="1207475" cx="23637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y="4954383" x="1416141"/>
            <a:ext cy="1207500" cx="2363699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/>
        </p:nvSpPr>
        <p:spPr>
          <a:xfrm>
            <a:off y="0" x="0"/>
            <a:ext cy="4785300" cx="8996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-GB">
                <a:solidFill>
                  <a:srgbClr val="CC4125"/>
                </a:solidFill>
              </a:rPr>
              <a:t>T</a:t>
            </a:r>
            <a:r>
              <a:rPr b="1" sz="2400" lang="en-GB">
                <a:solidFill>
                  <a:srgbClr val="CC4125"/>
                </a:solidFill>
              </a:rPr>
              <a:t>egola successes</a:t>
            </a:r>
          </a:p>
          <a:p>
            <a:r>
              <a:t/>
            </a:r>
          </a:p>
          <a:p>
            <a:pPr rtl="0" lvl="0" indent="-317500" marL="457200">
              <a:buClr>
                <a:srgbClr val="FFFFFF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FFFFFF"/>
                </a:solidFill>
              </a:rPr>
              <a:t>All but 3 families (octogenarians) in a community of 50+ have taken up broadband, including several in their 70's.</a:t>
            </a:r>
          </a:p>
          <a:p>
            <a:pPr rtl="0" lvl="0">
              <a:buNone/>
            </a:pPr>
            <a:r>
              <a:rPr sz="600" lang="en-GB">
                <a:solidFill>
                  <a:srgbClr val="FFFFFF"/>
                </a:solidFill>
              </a:rPr>
              <a:t> </a:t>
            </a:r>
          </a:p>
          <a:p>
            <a:pPr rtl="0" lvl="0" indent="-317500" marL="457200">
              <a:buClr>
                <a:srgbClr val="FFFFFF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FFFFFF"/>
                </a:solidFill>
              </a:rPr>
              <a:t>New businesses have moved into the community thanks to high-speed internet</a:t>
            </a:r>
          </a:p>
          <a:p>
            <a:pPr rtl="0" lvl="0">
              <a:buSzPct val="183333"/>
              <a:buNone/>
            </a:pPr>
            <a:r>
              <a:rPr sz="600" lang="en-GB">
                <a:solidFill>
                  <a:srgbClr val="FFFFFF"/>
                </a:solidFill>
              </a:rPr>
              <a:t> </a:t>
            </a:r>
          </a:p>
          <a:p>
            <a:pPr rtl="0" lvl="0" indent="-317500" marL="457200">
              <a:buClr>
                <a:srgbClr val="FFFFFF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FFFFFF"/>
                </a:solidFill>
              </a:rPr>
              <a:t>Frequently in the news. Won the 2011 NextGen Broadband award</a:t>
            </a:r>
          </a:p>
          <a:p>
            <a:pPr rtl="0" lvl="0">
              <a:buSzPct val="183333"/>
              <a:buNone/>
            </a:pPr>
            <a:r>
              <a:rPr sz="600" lang="en-GB">
                <a:solidFill>
                  <a:srgbClr val="FFFFFF"/>
                </a:solidFill>
              </a:rPr>
              <a:t> </a:t>
            </a:r>
          </a:p>
          <a:p>
            <a:pPr rtl="0" lvl="0" indent="-317500" marL="457200">
              <a:buClr>
                <a:srgbClr val="FFFFFF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FFFFFF"/>
                </a:solidFill>
              </a:rPr>
              <a:t>Has spawned other projects and small businesses that deliver broadband</a:t>
            </a:r>
          </a:p>
          <a:p>
            <a:pPr rtl="0" lvl="0">
              <a:buSzPct val="183333"/>
              <a:buNone/>
            </a:pPr>
            <a:r>
              <a:rPr sz="600" lang="en-GB">
                <a:solidFill>
                  <a:srgbClr val="FFFFFF"/>
                </a:solidFill>
              </a:rPr>
              <a:t> </a:t>
            </a:r>
          </a:p>
          <a:p>
            <a:pPr rtl="0" lvl="0" indent="-317500" marL="457200">
              <a:buClr>
                <a:srgbClr val="FFFFFF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FFFFFF"/>
                </a:solidFill>
              </a:rPr>
              <a:t>Has been (by design) reliable</a:t>
            </a:r>
          </a:p>
          <a:p>
            <a:pPr rtl="0" lvl="0">
              <a:buSzPct val="183333"/>
              <a:buNone/>
            </a:pPr>
            <a:r>
              <a:rPr sz="600" lang="en-GB">
                <a:solidFill>
                  <a:srgbClr val="FFFFFF"/>
                </a:solidFill>
              </a:rPr>
              <a:t> </a:t>
            </a:r>
          </a:p>
          <a:p>
            <a:pPr rtl="0" lvl="0" indent="-317500" marL="457200">
              <a:buClr>
                <a:srgbClr val="FFFFFF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FFFFFF"/>
                </a:solidFill>
              </a:rPr>
              <a:t>Delivered basic practical research into network planning, relay construction, power,  network management, etc.</a:t>
            </a:r>
          </a:p>
          <a:p>
            <a:pPr rtl="0" lvl="0">
              <a:buSzPct val="183333"/>
              <a:buNone/>
            </a:pPr>
            <a:r>
              <a:rPr sz="600" lang="en-GB">
                <a:solidFill>
                  <a:srgbClr val="FFFFFF"/>
                </a:solidFill>
              </a:rPr>
              <a:t> </a:t>
            </a:r>
          </a:p>
          <a:p>
            <a:pPr rtl="0" lvl="0" indent="-317500" marL="457200">
              <a:buClr>
                <a:srgbClr val="FFFFFF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FFFFFF"/>
                </a:solidFill>
              </a:rPr>
              <a:t>At least 1000 people in rural communities now have internet thanks to Tegola</a:t>
            </a:r>
          </a:p>
          <a:p>
            <a:r>
              <a:t/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5931200" x="124350"/>
            <a:ext cy="810600" cx="8511599"/>
          </a:xfrm>
          <a:prstGeom prst="rect">
            <a:avLst/>
          </a:prstGeom>
          <a:noFill/>
          <a:ln w="9525" cap="rnd">
            <a:solidFill>
              <a:srgbClr val="00206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2450" rIns="81650" lIns="81650" tIns="42450" anchor="t" anchorCtr="0">
            <a:noAutofit/>
          </a:bodyPr>
          <a:lstStyle/>
          <a:p>
            <a:pPr algn="l" rtl="0" lvl="0" marR="0" indent="0" mar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GB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October 2011, lightning strikes knocked out </a:t>
            </a:r>
            <a:r>
              <a:rPr sz="1800" lang="en-GB" i="1">
                <a:solidFill>
                  <a:srgbClr val="FFFF00"/>
                </a:solidFill>
              </a:rPr>
              <a:t>the telephone lines to a wide area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GB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Emergency health services were diverted through Tegola.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/>
        </p:nvSpPr>
        <p:spPr>
          <a:xfrm>
            <a:off y="388524" x="4331400"/>
            <a:ext cy="6194626" cx="43795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 txBox="1"/>
          <p:nvPr/>
        </p:nvSpPr>
        <p:spPr>
          <a:xfrm>
            <a:off y="388525" x="329975"/>
            <a:ext cy="3437099" cx="3845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000" lang="en-GB">
                <a:solidFill>
                  <a:srgbClr val="980000"/>
                </a:solidFill>
              </a:rPr>
              <a:t>The extended Tegola network </a:t>
            </a:r>
          </a:p>
          <a:p>
            <a:pPr algn="ctr" rtl="0" lvl="0">
              <a:buNone/>
            </a:pPr>
            <a:r>
              <a:rPr sz="2000" lang="en-GB">
                <a:solidFill>
                  <a:srgbClr val="980000"/>
                </a:solidFill>
              </a:rPr>
              <a:t>(by autumn 2013)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38761D"/>
                </a:solidFill>
              </a:rPr>
              <a:t>A confederation of seven interconnected community networks created by HUBS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38761D"/>
                </a:solidFill>
              </a:rPr>
              <a:t>Sharing infrastructure &amp; services for economies of scale and reliability.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38761D"/>
                </a:solidFill>
              </a:rPr>
              <a:t>Delivering speeds above 30Mb/s 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0000FF"/>
                </a:solidFill>
              </a:rPr>
              <a:t>One of the largest remote community networks in Europe.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0" name="Shape 80"/>
          <p:cNvSpPr/>
          <p:nvPr/>
        </p:nvSpPr>
        <p:spPr>
          <a:xfrm>
            <a:off y="3987200" x="173662"/>
            <a:ext cy="2516099" cx="400142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y="388650" x="4331450"/>
            <a:ext cy="6194699" cx="43794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/>
        </p:nvSpPr>
        <p:spPr>
          <a:xfrm>
            <a:off y="293300" x="647700"/>
            <a:ext cy="6047100" cx="464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-GB">
                <a:solidFill>
                  <a:srgbClr val="980000"/>
                </a:solidFill>
              </a:rPr>
              <a:t>Reaching the last 15-30% </a:t>
            </a:r>
          </a:p>
          <a:p>
            <a:pPr algn="ctr" rtl="0" lvl="0">
              <a:buNone/>
            </a:pPr>
            <a:r>
              <a:rPr lang="en-GB">
                <a:solidFill>
                  <a:srgbClr val="980000"/>
                </a:solidFill>
              </a:rPr>
              <a:t>500k premises in Scotland &gt; 1m people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 i="1">
                <a:solidFill>
                  <a:srgbClr val="008000"/>
                </a:solidFill>
              </a:rPr>
              <a:t>Rural communities can build and maintain distribution networks at a fraction of the cost to centralised providers </a:t>
            </a:r>
            <a:r>
              <a:rPr u="sng" lang="en-GB" i="1">
                <a:solidFill>
                  <a:srgbClr val="008000"/>
                </a:solidFill>
              </a:rPr>
              <a:t>provided they have access to backhaul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833"/>
              <a:buFont typeface="Arial"/>
              <a:buChar char="•"/>
            </a:pPr>
            <a:r>
              <a:rPr sz="1600" lang="en-GB">
                <a:solidFill>
                  <a:srgbClr val="0000FF"/>
                </a:solidFill>
              </a:rPr>
              <a:t>Vastly lower civil &amp; transportation costs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833"/>
              <a:buFont typeface="Arial"/>
              <a:buChar char="•"/>
            </a:pPr>
            <a:r>
              <a:rPr sz="1600" lang="en-GB">
                <a:solidFill>
                  <a:srgbClr val="0000FF"/>
                </a:solidFill>
              </a:rPr>
              <a:t>Infrastructure (relays, fibre) is locally owned. Fewer issues with licensing, wayleaves, rents, taxes etc.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833"/>
              <a:buFont typeface="Arial"/>
              <a:buChar char="•"/>
            </a:pPr>
            <a:r>
              <a:rPr sz="1600" lang="en-GB">
                <a:solidFill>
                  <a:srgbClr val="0000FF"/>
                </a:solidFill>
              </a:rPr>
              <a:t>Communities can adapt more quickly to changes in technology and connectivity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833"/>
              <a:buFont typeface="Arial"/>
              <a:buChar char="•"/>
            </a:pPr>
            <a:r>
              <a:rPr sz="1600" lang="en-GB">
                <a:solidFill>
                  <a:srgbClr val="0000FF"/>
                </a:solidFill>
              </a:rPr>
              <a:t>People in remote communities are resourceful (they must be to live there)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en-GB">
                <a:solidFill>
                  <a:srgbClr val="FF0000"/>
                </a:solidFill>
              </a:rPr>
              <a:t>The burning question</a:t>
            </a:r>
            <a:r>
              <a:rPr sz="1600" lang="en-GB">
                <a:solidFill>
                  <a:srgbClr val="38761D"/>
                </a:solidFill>
              </a:rPr>
              <a:t> How can individual projects be aggregated in order to reach scale?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en-GB">
                <a:solidFill>
                  <a:srgbClr val="FF0000"/>
                </a:solidFill>
              </a:rPr>
              <a:t>We must scale 500 x</a:t>
            </a:r>
            <a:r>
              <a:rPr sz="1600" lang="en-GB">
                <a:solidFill>
                  <a:srgbClr val="38761D"/>
                </a:solidFill>
              </a:rPr>
              <a:t> to reach the final fifth of Scotland's homes and businesses !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en-GB">
                <a:solidFill>
                  <a:srgbClr val="38761D"/>
                </a:solidFill>
              </a:rPr>
              <a:t>A new model:</a:t>
            </a:r>
          </a:p>
          <a:p>
            <a:r>
              <a:t/>
            </a:r>
          </a:p>
          <a:p>
            <a:pPr algn="r" rtl="0" lvl="0">
              <a:buNone/>
            </a:pPr>
            <a:r>
              <a:rPr sz="2000" lang="en-GB">
                <a:solidFill>
                  <a:srgbClr val="FF0000"/>
                </a:solidFill>
              </a:rPr>
              <a:t>Local action at national scale ...</a:t>
            </a:r>
          </a:p>
          <a:p>
            <a:r>
              <a:t/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y="293299" x="5524404"/>
            <a:ext cy="2073068" cx="2765815"/>
            <a:chOff y="331550" x="5622225"/>
            <a:chExt cy="1833925" cx="2491726"/>
          </a:xfrm>
        </p:grpSpPr>
        <p:sp>
          <p:nvSpPr>
            <p:cNvPr id="88" name="Shape 88"/>
            <p:cNvSpPr/>
            <p:nvPr/>
          </p:nvSpPr>
          <p:spPr>
            <a:xfrm>
              <a:off y="331550" x="5622225"/>
              <a:ext cy="1638025" cx="24917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89" name="Shape 89"/>
            <p:cNvSpPr txBox="1"/>
            <p:nvPr/>
          </p:nvSpPr>
          <p:spPr>
            <a:xfrm>
              <a:off y="1888875" x="6117350"/>
              <a:ext cy="276600" cx="16050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-GB"/>
                <a:t>Local transport</a:t>
              </a: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y="2425461" x="5524181"/>
            <a:ext cy="2146698" cx="2765719"/>
            <a:chOff y="2296225" x="5645275"/>
            <a:chExt cy="1971799" cx="2295774"/>
          </a:xfrm>
        </p:grpSpPr>
        <p:sp>
          <p:nvSpPr>
            <p:cNvPr id="91" name="Shape 91"/>
            <p:cNvSpPr/>
            <p:nvPr/>
          </p:nvSpPr>
          <p:spPr>
            <a:xfrm>
              <a:off y="2296225" x="5645275"/>
              <a:ext cy="1719525" cx="2295774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  <p:sp>
          <p:nvSpPr>
            <p:cNvPr id="92" name="Shape 92"/>
            <p:cNvSpPr txBox="1"/>
            <p:nvPr/>
          </p:nvSpPr>
          <p:spPr>
            <a:xfrm>
              <a:off y="3958125" x="6244337"/>
              <a:ext cy="309899" cx="14318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-GB"/>
                <a:t>Stress testing</a:t>
              </a: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y="4631247" x="5524042"/>
            <a:ext cy="1971811" cx="2765814"/>
            <a:chOff y="3600800" x="3326137"/>
            <a:chExt cy="1919225" cx="2491724"/>
          </a:xfrm>
        </p:grpSpPr>
        <p:sp>
          <p:nvSpPr>
            <p:cNvPr id="94" name="Shape 94"/>
            <p:cNvSpPr/>
            <p:nvPr/>
          </p:nvSpPr>
          <p:spPr>
            <a:xfrm>
              <a:off y="3600800" x="3326137"/>
              <a:ext cy="1719524" cx="249172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  <p:sp>
          <p:nvSpPr>
            <p:cNvPr id="95" name="Shape 95"/>
            <p:cNvSpPr txBox="1"/>
            <p:nvPr/>
          </p:nvSpPr>
          <p:spPr>
            <a:xfrm>
              <a:off y="5243425" x="3870100"/>
              <a:ext cy="276600" cx="16599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-GB"/>
                <a:t>Construction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/>
        </p:nvSpPr>
        <p:spPr>
          <a:xfrm>
            <a:off y="192775" x="4816550"/>
            <a:ext cy="6136500" cx="4163399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-GB">
                <a:solidFill>
                  <a:srgbClr val="980000"/>
                </a:solidFill>
              </a:rPr>
              <a:t>HUBS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980000"/>
                </a:solidFill>
              </a:rPr>
              <a:t>Provides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38761D"/>
                </a:solidFill>
              </a:rPr>
              <a:t>Tegola know-how</a:t>
            </a:r>
          </a:p>
          <a:p>
            <a:pPr rtl="0" lvl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38761D"/>
                </a:solidFill>
              </a:rPr>
              <a:t>Network planning and on-site help</a:t>
            </a:r>
          </a:p>
          <a:p>
            <a:pPr rtl="0" lvl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38761D"/>
                </a:solidFill>
              </a:rPr>
              <a:t>Equipment loans to get projects off the ground</a:t>
            </a:r>
          </a:p>
          <a:p>
            <a:pPr rtl="0" lvl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z="1800" lang="en-GB">
                <a:solidFill>
                  <a:srgbClr val="38761D"/>
                </a:solidFill>
              </a:rPr>
              <a:t>Educational materials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980000"/>
                </a:solidFill>
              </a:rPr>
              <a:t>Aggregates</a:t>
            </a:r>
            <a:r>
              <a:rPr sz="1800" lang="en-GB">
                <a:solidFill>
                  <a:srgbClr val="38761D"/>
                </a:solidFill>
              </a:rPr>
              <a:t> backhaul bandwidth and other network services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980000"/>
                </a:solidFill>
              </a:rPr>
              <a:t>Interconnects</a:t>
            </a:r>
            <a:r>
              <a:rPr sz="1800" lang="en-GB">
                <a:solidFill>
                  <a:srgbClr val="38761D"/>
                </a:solidFill>
              </a:rPr>
              <a:t> community networks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GB">
                <a:solidFill>
                  <a:srgbClr val="980000"/>
                </a:solidFill>
              </a:rPr>
              <a:t>Develops</a:t>
            </a:r>
            <a:r>
              <a:rPr sz="1800" lang="en-GB"/>
              <a:t> </a:t>
            </a:r>
            <a:r>
              <a:rPr sz="1800" lang="en-GB">
                <a:solidFill>
                  <a:srgbClr val="38761D"/>
                </a:solidFill>
              </a:rPr>
              <a:t>tools for OMA – operations, administration and maintenance – to enable a new economic model for community broadband at national scale 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GB">
                <a:solidFill>
                  <a:srgbClr val="0000FF"/>
                </a:solidFill>
              </a:rPr>
              <a:t>With HUBS assistance, several interconnected community networks have been built </a:t>
            </a:r>
            <a:r>
              <a:rPr sz="1800" lang="en-GB" i="1">
                <a:solidFill>
                  <a:srgbClr val="0000FF"/>
                </a:solidFill>
              </a:rPr>
              <a:t>without state funding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5640625" x="183412"/>
            <a:ext cy="758999" cx="4417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en-GB"/>
              <a:t>Since mid 2012, HUBS has assisted about 30 communities, 10 of which are now operational</a:t>
            </a:r>
          </a:p>
        </p:txBody>
      </p:sp>
      <p:sp>
        <p:nvSpPr>
          <p:cNvPr id="102" name="Shape 102"/>
          <p:cNvSpPr/>
          <p:nvPr/>
        </p:nvSpPr>
        <p:spPr>
          <a:xfrm>
            <a:off y="192775" x="75574"/>
            <a:ext cy="5447848" cx="4633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/>
        </p:nvSpPr>
        <p:spPr>
          <a:xfrm>
            <a:off y="0" x="0"/>
            <a:ext cy="2635476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8" name="Shape 108"/>
          <p:cNvSpPr txBox="1"/>
          <p:nvPr/>
        </p:nvSpPr>
        <p:spPr>
          <a:xfrm>
            <a:off y="2967275" x="474650"/>
            <a:ext cy="3029099" cx="8335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-GB"/>
              <a:t>What is needed</a:t>
            </a:r>
          </a:p>
          <a:p>
            <a:r>
              <a:t/>
            </a:r>
          </a:p>
          <a:p>
            <a:pPr rtl="0" lvl="0" indent="-317500" marL="457200">
              <a:lnSpc>
                <a:spcPct val="150000"/>
              </a:lnSpc>
              <a:buClr>
                <a:srgbClr val="660000"/>
              </a:buClr>
              <a:buSzPct val="97222"/>
              <a:buFont typeface="Arial"/>
              <a:buChar char="•"/>
            </a:pPr>
            <a:r>
              <a:rPr sz="2400" lang="en-GB">
                <a:solidFill>
                  <a:srgbClr val="660000"/>
                </a:solidFill>
              </a:rPr>
              <a:t>An open access fibre backbone</a:t>
            </a:r>
          </a:p>
          <a:p>
            <a:pPr rtl="0" lvl="0" indent="-317500" marL="457200">
              <a:lnSpc>
                <a:spcPct val="150000"/>
              </a:lnSpc>
              <a:buClr>
                <a:srgbClr val="660000"/>
              </a:buClr>
              <a:buSzPct val="97222"/>
              <a:buFont typeface="Arial"/>
              <a:buChar char="•"/>
            </a:pPr>
            <a:r>
              <a:rPr sz="2400" lang="en-GB">
                <a:solidFill>
                  <a:srgbClr val="660000"/>
                </a:solidFill>
              </a:rPr>
              <a:t>A light-touch and agile approach to community funding</a:t>
            </a:r>
          </a:p>
          <a:p>
            <a:pPr rtl="0" lvl="0" indent="-317500" marL="457200">
              <a:lnSpc>
                <a:spcPct val="150000"/>
              </a:lnSpc>
              <a:buClr>
                <a:srgbClr val="660000"/>
              </a:buClr>
              <a:buSzPct val="97222"/>
              <a:buFont typeface="Arial"/>
              <a:buChar char="•"/>
            </a:pPr>
            <a:r>
              <a:rPr sz="2400" lang="en-GB">
                <a:solidFill>
                  <a:srgbClr val="660000"/>
                </a:solidFill>
              </a:rPr>
              <a:t>Open source, open access community tools </a:t>
            </a:r>
          </a:p>
          <a:p>
            <a:pPr rtl="0" lvl="0" indent="-317500" marL="457200">
              <a:lnSpc>
                <a:spcPct val="150000"/>
              </a:lnSpc>
              <a:buClr>
                <a:srgbClr val="660000"/>
              </a:buClr>
              <a:buSzPct val="97222"/>
              <a:buFont typeface="Arial"/>
              <a:buChar char="•"/>
            </a:pPr>
            <a:r>
              <a:rPr sz="2400" lang="en-GB">
                <a:solidFill>
                  <a:srgbClr val="660000"/>
                </a:solidFill>
              </a:rPr>
              <a:t>Funding </a:t>
            </a:r>
            <a:r>
              <a:rPr sz="1800" lang="en-GB">
                <a:solidFill>
                  <a:srgbClr val="660000"/>
                </a:solidFill>
              </a:rPr>
              <a:t>(Nominet application pending ...)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5833950" x="5787025"/>
            <a:ext cy="696899" cx="297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u="sng" sz="2400" lang="en-GB">
                <a:solidFill>
                  <a:schemeClr val="hlink"/>
                </a:solidFill>
                <a:hlinkClick r:id="rId4"/>
              </a:rPr>
              <a:t>www.tegola.org.uk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