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notesMaster" Target="notesMasters/notesMaster1.xml" /><Relationship Id="rId29" Type="http://schemas.openxmlformats.org/officeDocument/2006/relationships/viewProps" Target="viewProps.xml" /><Relationship Id="rId2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1" Type="http://schemas.openxmlformats.org/officeDocument/2006/relationships/tableStyles" Target="tableStyles.xml" /><Relationship Id="rId30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higher or lower variability can of course vary greatly between domains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One common manipulation in visuomotor learning is to have a group train with the lowest possible variability - constant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This is a fairly common pattern, at least to my reading. But….,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eveloper.nvidia.com/blog/how-to-get-better-outputs-from-your-large-language-model/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73/pnas.1001509107" TargetMode="External" /><Relationship Id="rId3" Type="http://schemas.openxmlformats.org/officeDocument/2006/relationships/hyperlink" Target="https://arxiv.org/abs/2407.15814" TargetMode="External" /><Relationship Id="rId4" Type="http://schemas.openxmlformats.org/officeDocument/2006/relationships/hyperlink" Target="https://doi.org/10.1073/pnas.1014806108" TargetMode="External" /><Relationship Id="rId5" Type="http://schemas.openxmlformats.org/officeDocument/2006/relationships/hyperlink" Target="https://doi.org/10.1016/j.erss.2021.101911" TargetMode="External" /><Relationship Id="rId6" Type="http://schemas.openxmlformats.org/officeDocument/2006/relationships/hyperlink" Target="https://doi.org/10.48550/arXiv.2504.14045" TargetMode="External" /><Relationship Id="rId7" Type="http://schemas.openxmlformats.org/officeDocument/2006/relationships/hyperlink" Target="https://doi.org/10.1038/s42256-024-00976-7" TargetMode="Externa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Calibrating Trust in an LLM Energy Advisor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Impact of Linguistic Uncertainty on User Trust and Decision Making</a:t>
            </a:r>
            <a:br/>
            <a:br/>
            <a:r>
              <a:rPr/>
              <a:t>Thomas E. Gorman</a:t>
            </a:r>
            <a:br/>
            <a:r>
              <a:rPr/>
              <a:t>Torsten Reimer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 confidence from output layer probabilities</a:t>
            </a:r>
          </a:p>
        </p:txBody>
      </p:sp>
      <p:pic>
        <p:nvPicPr>
          <p:cNvPr descr="image/output_layer_prob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73200" y="1193800"/>
            <a:ext cx="6197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Image from </a:t>
            </a:r>
            <a:r>
              <a:rPr>
                <a:hlinkClick r:id="rId2"/>
              </a:rPr>
              <a:t>https://developer.nvidia.com/blog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Steyvers et al. (2025)</a:t>
            </a:r>
          </a:p>
        </p:txBody>
      </p:sp>
      <p:pic>
        <p:nvPicPr>
          <p:cNvPr descr="image/Steyvers25_diag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05000" y="1193800"/>
            <a:ext cx="5346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Steyvers et al. (2025)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Steyvers Task</a:t>
            </a:r>
          </a:p>
        </p:txBody>
      </p:sp>
      <p:pic>
        <p:nvPicPr>
          <p:cNvPr descr="image/steyvers25_tas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25700" y="1193800"/>
            <a:ext cx="4292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Confidence Calibration</a:t>
            </a:r>
          </a:p>
        </p:txBody>
      </p:sp>
      <p:pic>
        <p:nvPicPr>
          <p:cNvPr descr="image/meta_sens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47800" y="1193800"/>
            <a:ext cx="6235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Steyvers &amp; Peters (2025)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Communicating Uncertainty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</a:t>
            </a:r>
          </a:p>
          <a:p>
            <a:pPr lvl="0"/>
            <a:r>
              <a:rPr/>
              <a:t>LLM’s also shown to map uncertainty terms to numeric probabilities in similar fashion to humans (Belem et al., 2024)</a:t>
            </a:r>
          </a:p>
          <a:p>
            <a:pPr lvl="0" indent="0" marL="0">
              <a:buNone/>
            </a:pP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Energy AI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Task from Attari et al. (2010)</a:t>
            </a:r>
          </a:p>
          <a:p>
            <a:pPr lvl="0"/>
            <a:r>
              <a:rPr/>
              <a:t>Estimate energy of each item</a:t>
            </a:r>
          </a:p>
          <a:p>
            <a:pPr lvl="0"/>
            <a:r>
              <a:rPr/>
              <a:t>No AI Assistance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Procedure choices</a:t>
            </a:r>
          </a:p>
          <a:p>
            <a:pPr lvl="0"/>
            <a:r>
              <a:rPr/>
              <a:t>See all items at once, or one at a time</a:t>
            </a:r>
          </a:p>
          <a:p>
            <a:pPr lvl="0"/>
            <a:r>
              <a:rPr/>
              <a:t>Anchor</a:t>
            </a:r>
          </a:p>
          <a:p>
            <a:pPr lvl="0"/>
            <a:r>
              <a:rPr/>
              <a:t>Feedback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Energy AI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Procedure choices</a:t>
            </a:r>
          </a:p>
          <a:p>
            <a:pPr lvl="0"/>
            <a:r>
              <a:rPr/>
              <a:t>AI Portrayal</a:t>
            </a:r>
          </a:p>
          <a:p>
            <a:pPr lvl="1"/>
            <a:r>
              <a:rPr/>
              <a:t>Energy Advisor?</a:t>
            </a:r>
          </a:p>
          <a:p>
            <a:pPr lvl="1"/>
            <a:r>
              <a:rPr/>
              <a:t>ChatGPT response?</a:t>
            </a:r>
          </a:p>
          <a:p>
            <a:pPr lvl="1"/>
            <a:r>
              <a:rPr/>
              <a:t>Another human participant?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Energy AI Tasks</a:t>
            </a:r>
          </a:p>
        </p:txBody>
      </p:sp>
      <p:pic>
        <p:nvPicPr>
          <p:cNvPr descr="image/my_fc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00200"/>
            <a:ext cx="8229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Energy AI Task LLM Explanations</a:t>
            </a:r>
          </a:p>
        </p:txBody>
      </p:sp>
      <p:pic>
        <p:nvPicPr>
          <p:cNvPr descr="image/med_conf_ex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22300" y="1193800"/>
            <a:ext cx="7886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Energy AI Task LLM Explanations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Attari, S. Z., DeKay, M. L., Davidson, C. I., &amp; Bruine De Bruin, W. (2010). Public perceptions of energy consumption and savings.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107</a:t>
            </a:r>
            <a:r>
              <a:rPr/>
              <a:t>(37), 16054–16059. </a:t>
            </a:r>
            <a:r>
              <a:rPr>
                <a:hlinkClick r:id="rId2"/>
              </a:rPr>
              <a:t>https://doi.org/10.1073/pnas.1001509107</a:t>
            </a:r>
          </a:p>
          <a:p>
            <a:pPr lvl="0" indent="0" marL="0">
              <a:buNone/>
            </a:pPr>
            <a:r>
              <a:rPr/>
              <a:t>Belem, C. G., Kelly, M., Steyvers, M., Singh, S., &amp; Smyth, P. (2024). </a:t>
            </a:r>
            <a:r>
              <a:rPr i="1"/>
              <a:t>Perceptions of Linguistic Uncertainty by Language Models and Humans</a:t>
            </a:r>
            <a:r>
              <a:rPr/>
              <a:t> (arXiv:2407.15814). arXiv. </a:t>
            </a:r>
            <a:r>
              <a:rPr>
                <a:hlinkClick r:id="rId3"/>
              </a:rPr>
              <a:t>https://arxiv.org/abs/2407.15814</a:t>
            </a:r>
          </a:p>
          <a:p>
            <a:pPr lvl="0" indent="0" marL="0">
              <a:buNone/>
            </a:pPr>
            <a:r>
              <a:rPr/>
              <a:t>Frederick, S. W., Meyer, A. B., &amp; Mochon, D. (2011). Characterizing perceptions of energy consumption.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108</a:t>
            </a:r>
            <a:r>
              <a:rPr/>
              <a:t>(8), E23–E23. </a:t>
            </a:r>
            <a:r>
              <a:rPr>
                <a:hlinkClick r:id="rId4"/>
              </a:rPr>
              <a:t>https://doi.org/10.1073/pnas.1014806108</a:t>
            </a:r>
          </a:p>
          <a:p>
            <a:pPr lvl="0" indent="0" marL="0">
              <a:buNone/>
            </a:pPr>
            <a:r>
              <a:rPr/>
              <a:t>Kantenbacher, J., &amp; Attari, S. Z. (2021). Better rules for judging joules: Exploring how experts make decisions about household energy use. </a:t>
            </a:r>
            <a:r>
              <a:rPr i="1"/>
              <a:t>Energy Research &amp; Social Science</a:t>
            </a:r>
            <a:r>
              <a:rPr/>
              <a:t>, </a:t>
            </a:r>
            <a:r>
              <a:rPr i="1"/>
              <a:t>73</a:t>
            </a:r>
            <a:r>
              <a:rPr/>
              <a:t>, 101911. </a:t>
            </a:r>
            <a:r>
              <a:rPr>
                <a:hlinkClick r:id="rId5"/>
              </a:rPr>
              <a:t>https://doi.org/10.1016/j.erss.2021.101911</a:t>
            </a:r>
          </a:p>
          <a:p>
            <a:pPr lvl="0" indent="0" marL="0">
              <a:buNone/>
            </a:pPr>
            <a:r>
              <a:rPr/>
              <a:t>Schille-Hudson, E. B., Margehtis, T., Miniard, D., Landy, D., &amp; Attari, S. Z. (2019). Big, hot, or bright? Integrating cues to perceive home energy use. </a:t>
            </a:r>
            <a:r>
              <a:rPr i="1"/>
              <a:t>Proceedings of the Annual Meeting of the Cognitive Science Society</a:t>
            </a:r>
            <a:r>
              <a:rPr/>
              <a:t>, </a:t>
            </a:r>
            <a:r>
              <a:rPr i="1"/>
              <a:t>41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Steyvers, M., &amp; Peters, M. A. K. (2025). </a:t>
            </a:r>
            <a:r>
              <a:rPr i="1"/>
              <a:t>Metacognition and Uncertainty Communication in Humans and Large Language Models</a:t>
            </a:r>
            <a:r>
              <a:rPr/>
              <a:t> (arXiv:2504.14045). arXiv. </a:t>
            </a:r>
            <a:r>
              <a:rPr>
                <a:hlinkClick r:id="rId6"/>
              </a:rPr>
              <a:t>https://doi.org/10.48550/arXiv.2504.14045</a:t>
            </a:r>
          </a:p>
          <a:p>
            <a:pPr lvl="0" indent="0" marL="0">
              <a:buNone/>
            </a:pPr>
            <a:r>
              <a:rPr/>
              <a:t>Steyvers, M., Tejeda, H., Kumar, A., Belem, C., Karny, S., Hu, X., Mayer, L., &amp; Smyth, P. (2025). What large language models know and what people think they know. </a:t>
            </a:r>
            <a:r>
              <a:rPr i="1"/>
              <a:t>Nature Machine Intelligence</a:t>
            </a:r>
            <a:r>
              <a:rPr/>
              <a:t>, 1–11. </a:t>
            </a:r>
            <a:r>
              <a:rPr>
                <a:hlinkClick r:id="rId7"/>
              </a:rPr>
              <a:t>https://doi.org/10.1038/s42256-024-00976-7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extra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Attari et al. (2010)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Attari 2010 pattern</a:t>
            </a:r>
          </a:p>
          <a:p>
            <a:pPr lvl="0" indent="0" marL="0">
              <a:buNone/>
            </a:pPr>
            <a:r>
              <a:rPr/>
              <a:t>Attari 2010 pattern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Energy Knowledge</a:t>
            </a:r>
          </a:p>
          <a:p>
            <a:pPr lvl="0" indent="0" marL="0">
              <a:buNone/>
            </a:pP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LLM Uncertainty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Attari et al. (2010) Steyvers et al. (2025)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Attari et al. (2010)</a:t>
            </a:r>
          </a:p>
        </p:txBody>
      </p:sp>
      <p:pic>
        <p:nvPicPr>
          <p:cNvPr descr="image/attari_fig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79700" y="1193800"/>
            <a:ext cx="3784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Attari 2010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Estimation Task</a:t>
            </a:r>
          </a:p>
          <a:p>
            <a:pPr lvl="0"/>
            <a:r>
              <a:rPr/>
              <a:t>Compression pattern. Underestimation of high-energy appliances and overestimation of low-energy items.</a:t>
            </a:r>
          </a:p>
          <a:p>
            <a:pPr lvl="0"/>
            <a:r>
              <a:rPr/>
              <a:t>Some evidence suggesting that the effect occurs due to people using unreliable heuristics when making estimates - e.g,. a size heuristic (thinking that larger appliances use more energy)</a:t>
            </a:r>
          </a:p>
          <a:p>
            <a:pPr lvl="0" indent="0" marL="0">
              <a:buNone/>
            </a:pPr>
            <a:r>
              <a:rPr/>
              <a:t>Attari et al. (2010)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Estimation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/>
            <a:r>
              <a:rPr/>
              <a:t>Participants given a reference point (100 W lightbulb) and asked to estimate the energy use of various household appliances.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Anchor Influence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Results can vary depending on the anchor used.</a:t>
            </a:r>
          </a:p>
          <a:p>
            <a:pPr lvl="0"/>
            <a:r>
              <a:rPr/>
              <a:t>Frederick et al. (2011) used the original Attari et al. (2010) anchor (100 W lightbulb), along with smaller flashlight bulb, and larger electric furnace</a:t>
            </a:r>
          </a:p>
        </p:txBody>
      </p:sp>
      <p:pic>
        <p:nvPicPr>
          <p:cNvPr descr="image/fred_tab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905000"/>
            <a:ext cx="5105400" cy="977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Cues and Heuristics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/>
            <a:r>
              <a:rPr/>
              <a:t>Schille-Hudson et al. (2019) examined relationship between energy estimation ability, and reliance on various observable appliance features.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Cues and Heuristics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Novice Heuristics</a:t>
            </a:r>
          </a:p>
          <a:p>
            <a:pPr lvl="0" indent="0" marL="0">
              <a:buNone/>
            </a:pP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Expert Heuristics (subset)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Kantenbacher &amp; Attari (2021)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Steyvers et al. (2025)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LLM’s tend to use confident language, even when they are uncertain.</a:t>
            </a:r>
          </a:p>
          <a:p>
            <a:pPr lvl="0"/>
            <a:r>
              <a:rPr/>
              <a:t>The expressed confidence of the LLM is not always aligned with the internal confidence of the model.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Calibrating Trust in an LLM Energy Advisor</dc:title>
  <dc:creator>Thomas E. Gorman; Torsten Reimer</dc:creator>
  <cp:keywords/>
  <dcterms:created xsi:type="dcterms:W3CDTF">2025-05-14T10:03:54Z</dcterms:created>
  <dcterms:modified xsi:type="dcterms:W3CDTF">2025-05-14T10:03:54Z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ffiliation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ffiliation">
    <vt:lpwstr/>
  </property>
  <property fmtid="{D5CDD505-2E9C-101B-9397-08002B2CF9AE}" pid="7" name="by-author">
    <vt:lpwstr/>
  </property>
  <property fmtid="{D5CDD505-2E9C-101B-9397-08002B2CF9AE}" pid="8" name="csl">
    <vt:lpwstr>../assets/apa.csl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abels">
    <vt:lpwstr/>
  </property>
  <property fmtid="{D5CDD505-2E9C-101B-9397-08002B2CF9AE}" pid="13" name="subtitle">
    <vt:lpwstr>The Impact of Linguistic Uncertainty on User Trust and Decision Making</vt:lpwstr>
  </property>
  <property fmtid="{D5CDD505-2E9C-101B-9397-08002B2CF9AE}" pid="14" name="toc-title">
    <vt:lpwstr>Table of contents</vt:lpwstr>
  </property>
</Properties>
</file>