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387D-410D-478B-9D09-3A48E3CC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48110-55DD-419C-98C1-2AC6555B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A528-4846-4C63-85F1-12CFABBC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2B52-13CD-435A-89B1-A042E8107B06}" type="datetimeFigureOut">
              <a:rPr lang="en-CH" smtClean="0"/>
              <a:t>13/04/2020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31626-7555-4A00-9FD6-A19DDFB9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4E809-49EA-4CED-9898-4149A8BC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1EC0-476A-4416-B07B-434EF0D9A7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450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A4B7-1510-4D56-B1A1-78345756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1CD0B-5F88-497F-9B0C-0B76B4B1C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0F94-E488-4D23-8BB7-ED5B7FDA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2B52-13CD-435A-89B1-A042E8107B06}" type="datetimeFigureOut">
              <a:rPr lang="en-CH" smtClean="0"/>
              <a:t>13/04/2020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F980-38DC-457E-A2E7-A1447084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380B-043C-4039-9AB7-32A9675D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1EC0-476A-4416-B07B-434EF0D9A7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83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1DE3F-6B0C-4D42-A0DB-36CE30A68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C658F-50B2-4C0C-813B-B434021A2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174F-E525-4171-ABE0-A99E9408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2B52-13CD-435A-89B1-A042E8107B06}" type="datetimeFigureOut">
              <a:rPr lang="en-CH" smtClean="0"/>
              <a:t>13/04/2020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ED38F-26B2-4F4E-8F58-C2D573DD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6543-E2C5-457C-A49F-71D73F85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1EC0-476A-4416-B07B-434EF0D9A7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900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0A49-5EA8-41E0-8E84-A7B26221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82F7-6B7E-42CC-94BF-1BFB8A6D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85B7-2F6A-43A0-8964-D20A40BA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2B52-13CD-435A-89B1-A042E8107B06}" type="datetimeFigureOut">
              <a:rPr lang="en-CH" smtClean="0"/>
              <a:t>13/04/2020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5756-DE9C-44F0-BFA5-F55FA2AD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FEA7-6204-4CC1-BB14-9972B772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1EC0-476A-4416-B07B-434EF0D9A7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847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0876-1600-4949-A08E-16C1B7E4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9386F-0C29-4FD6-AA67-5C4F95FD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1895-E010-449F-960D-E1CF5904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2B52-13CD-435A-89B1-A042E8107B06}" type="datetimeFigureOut">
              <a:rPr lang="en-CH" smtClean="0"/>
              <a:t>13/04/2020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6746-3629-40CD-AEC3-9F2786C5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9CBB-52F3-4F56-8793-126DBFBA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1EC0-476A-4416-B07B-434EF0D9A7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446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1EB9-87E4-473A-953E-B50FDCB6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A198-7CFE-415D-AB52-93CD7B632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52200-B797-4ACA-98A6-3DD22879D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FC515-6EFC-4E03-A7BD-47896D60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2B52-13CD-435A-89B1-A042E8107B06}" type="datetimeFigureOut">
              <a:rPr lang="en-CH" smtClean="0"/>
              <a:t>13/04/2020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1A496-8529-4024-A2BE-298F6B77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77BE0-F517-49D3-9724-A9420F8A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1EC0-476A-4416-B07B-434EF0D9A7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18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60B6-ED00-47B4-B93D-A5EF7B79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65B54-A8A9-4486-B8E9-84BE71B83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9D6D2-A712-47AA-9E9F-33D033EE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C9258-2D7A-4C5E-B821-6DDBF47A1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D6253-E42F-4ED5-A662-D9A15D476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0F135-46DC-4F99-8DC7-2A9674F2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2B52-13CD-435A-89B1-A042E8107B06}" type="datetimeFigureOut">
              <a:rPr lang="en-CH" smtClean="0"/>
              <a:t>13/04/2020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417AE-5925-4E3C-8B21-DFF11A9F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D7036-0C25-4EB8-A903-884DF67C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1EC0-476A-4416-B07B-434EF0D9A7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59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5DAD-0066-44BA-9BF2-E97EA17E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59D42-9E3B-4459-BE2A-7D2E45AB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2B52-13CD-435A-89B1-A042E8107B06}" type="datetimeFigureOut">
              <a:rPr lang="en-CH" smtClean="0"/>
              <a:t>13/04/2020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B441E-D48B-4E3F-9659-0424A146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3D7AF-5CAB-4D2B-B735-B3F3ED85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1EC0-476A-4416-B07B-434EF0D9A7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654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2DCD2-259F-4C4A-BA5E-75E2FED0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2B52-13CD-435A-89B1-A042E8107B06}" type="datetimeFigureOut">
              <a:rPr lang="en-CH" smtClean="0"/>
              <a:t>13/04/2020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EE36D-71E1-47EE-9598-B1FFC1BA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23F55-36B9-4145-B2BA-7F6AD2B0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1EC0-476A-4416-B07B-434EF0D9A7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577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80D6-6F5F-4FA4-A897-993DD7DD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D02B-A261-4E07-9922-7905A6FB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AB3CE-7FBF-4D5A-AC9B-934E6872D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BD80A-3A41-4D73-99F2-A2A57D0F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2B52-13CD-435A-89B1-A042E8107B06}" type="datetimeFigureOut">
              <a:rPr lang="en-CH" smtClean="0"/>
              <a:t>13/04/2020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D42CC-5313-475F-8064-D9966D16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4835E-5FFD-4FB5-998D-2F5DCEED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1EC0-476A-4416-B07B-434EF0D9A7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77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40AA-BF16-4EAA-B9E1-C860A7DB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4F9E7-04B4-440D-962B-4DFC03AB0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EC714-4E51-4466-AD09-8F574C27F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F6776-2BC2-4FC0-A31A-D64905DC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2B52-13CD-435A-89B1-A042E8107B06}" type="datetimeFigureOut">
              <a:rPr lang="en-CH" smtClean="0"/>
              <a:t>13/04/2020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166CB-C707-4F39-B04B-9F015C17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18A84-ADE8-4B4E-B0E3-3EBC72C3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1EC0-476A-4416-B07B-434EF0D9A7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9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94E1E-D6AA-4740-9692-76B7BBD7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F8520-3BF3-4B82-833B-6DBF957D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9E90-41DB-4D18-90C3-0932BE286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2B52-13CD-435A-89B1-A042E8107B06}" type="datetimeFigureOut">
              <a:rPr lang="en-CH" smtClean="0"/>
              <a:t>13/04/2020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9606-7A5C-4FCA-AA1A-514F6502A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4822-1EEB-4E3D-9ACA-25D35DABB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1EC0-476A-4416-B07B-434EF0D9A7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829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BB9B8B-CE1E-4D52-91E5-74C9A40C4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3851"/>
              </p:ext>
            </p:extLst>
          </p:nvPr>
        </p:nvGraphicFramePr>
        <p:xfrm>
          <a:off x="1416647" y="642313"/>
          <a:ext cx="5875219" cy="18720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39317">
                  <a:extLst>
                    <a:ext uri="{9D8B030D-6E8A-4147-A177-3AD203B41FA5}">
                      <a16:colId xmlns:a16="http://schemas.microsoft.com/office/drawing/2014/main" val="2615286234"/>
                    </a:ext>
                  </a:extLst>
                </a:gridCol>
                <a:gridCol w="839317">
                  <a:extLst>
                    <a:ext uri="{9D8B030D-6E8A-4147-A177-3AD203B41FA5}">
                      <a16:colId xmlns:a16="http://schemas.microsoft.com/office/drawing/2014/main" val="2071593542"/>
                    </a:ext>
                  </a:extLst>
                </a:gridCol>
                <a:gridCol w="839317">
                  <a:extLst>
                    <a:ext uri="{9D8B030D-6E8A-4147-A177-3AD203B41FA5}">
                      <a16:colId xmlns:a16="http://schemas.microsoft.com/office/drawing/2014/main" val="3558147541"/>
                    </a:ext>
                  </a:extLst>
                </a:gridCol>
                <a:gridCol w="839317">
                  <a:extLst>
                    <a:ext uri="{9D8B030D-6E8A-4147-A177-3AD203B41FA5}">
                      <a16:colId xmlns:a16="http://schemas.microsoft.com/office/drawing/2014/main" val="1122956037"/>
                    </a:ext>
                  </a:extLst>
                </a:gridCol>
                <a:gridCol w="839317">
                  <a:extLst>
                    <a:ext uri="{9D8B030D-6E8A-4147-A177-3AD203B41FA5}">
                      <a16:colId xmlns:a16="http://schemas.microsoft.com/office/drawing/2014/main" val="3554196104"/>
                    </a:ext>
                  </a:extLst>
                </a:gridCol>
                <a:gridCol w="839317">
                  <a:extLst>
                    <a:ext uri="{9D8B030D-6E8A-4147-A177-3AD203B41FA5}">
                      <a16:colId xmlns:a16="http://schemas.microsoft.com/office/drawing/2014/main" val="2772062835"/>
                    </a:ext>
                  </a:extLst>
                </a:gridCol>
                <a:gridCol w="839317">
                  <a:extLst>
                    <a:ext uri="{9D8B030D-6E8A-4147-A177-3AD203B41FA5}">
                      <a16:colId xmlns:a16="http://schemas.microsoft.com/office/drawing/2014/main" val="550728884"/>
                    </a:ext>
                  </a:extLst>
                </a:gridCol>
              </a:tblGrid>
              <a:tr h="267429">
                <a:tc>
                  <a:txBody>
                    <a:bodyPr/>
                    <a:lstStyle/>
                    <a:p>
                      <a:pPr algn="l" fontAlgn="b"/>
                      <a:endParaRPr lang="en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logFC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AveExpr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P.Value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adj.P.Val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5102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17403268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4.946730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9.843526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48.30298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8.57E-17</a:t>
                      </a:r>
                      <a:endParaRPr lang="es-ES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5.13E-13</a:t>
                      </a:r>
                      <a:endParaRPr lang="es-ES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28.486008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51683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17491193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6.807702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10.021899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42.11320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5.62E-16</a:t>
                      </a:r>
                      <a:endParaRPr lang="es-ES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1.68E-12</a:t>
                      </a:r>
                      <a:endParaRPr lang="es-ES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26.839682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7703180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17352036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3.927285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7.581279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39.54875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1.33E-15</a:t>
                      </a:r>
                      <a:endParaRPr lang="es-ES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2.26E-12</a:t>
                      </a:r>
                      <a:endParaRPr lang="es-ES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26.060628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05928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17391554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6.918744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8.988109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38.94122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1.64E-15</a:t>
                      </a:r>
                      <a:endParaRPr lang="es-ES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2.26E-12</a:t>
                      </a:r>
                      <a:endParaRPr lang="es-ES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25.866533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0193653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17500716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3.753662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8.078189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38.54738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1.89E-15</a:t>
                      </a:r>
                      <a:endParaRPr lang="es-ES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2.26E-12</a:t>
                      </a:r>
                      <a:endParaRPr lang="es-ES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25.738645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59389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17302475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6.405877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10.395451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37.39247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2.86E-15</a:t>
                      </a:r>
                      <a:endParaRPr lang="es-ES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2.86E-12</a:t>
                      </a:r>
                      <a:endParaRPr lang="es-ES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25.353944</a:t>
                      </a:r>
                      <a:endParaRPr lang="en-CH" sz="1100" b="0" i="0" u="none" strike="noStrike" dirty="0">
                        <a:solidFill>
                          <a:srgbClr val="5F5F5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5057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04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4841DD-EC54-441D-8392-DD63970EF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07728"/>
              </p:ext>
            </p:extLst>
          </p:nvPr>
        </p:nvGraphicFramePr>
        <p:xfrm>
          <a:off x="635410" y="378776"/>
          <a:ext cx="10417293" cy="76836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7477">
                  <a:extLst>
                    <a:ext uri="{9D8B030D-6E8A-4147-A177-3AD203B41FA5}">
                      <a16:colId xmlns:a16="http://schemas.microsoft.com/office/drawing/2014/main" val="2615286234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2071593542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3558147541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1122956037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3554196104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2772062835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550728884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3762038276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3517535903"/>
                    </a:ext>
                  </a:extLst>
                </a:gridCol>
              </a:tblGrid>
              <a:tr h="2617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GeneRatio</a:t>
                      </a: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BgRatio</a:t>
                      </a: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p.adjust</a:t>
                      </a: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qvalue</a:t>
                      </a: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geneID</a:t>
                      </a: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5102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R-MMU-68962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Activation of the pre-replicative complex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13/262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30/8772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8.53012265508308e-13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4.89629040401769e-10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3.80712842711077e-10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Mcm4/Cdc6/Mcm3/Mcm7/Mcm5/Pole/Pole2/Mcm6/Gmnn/Mcm2/Prim2/Cdk2/Rpa1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51683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R-MMU-453279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Mitotic G1-G1/S phases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22/262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126/8772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1.5116410318668e-11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3.32685590989927e-09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2.58680892315659e-09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Mcm4/Cdc6/Mcm3/Mcm7/Ccne2/Jak2/Mcm5/Psmb10/Pole/Rb1/Pole2/Mcm6/Gmnn/Mcm2/Prim2/Wee1/Cdkn1a/Cdk2/Psmb8/Rbl2/Rpa1/Psmd10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703180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R-MMU-69206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G1/S Transition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20/262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103/8772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1.73877486580101e-11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3.32685590989927e-09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2.58680892315659e-09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Mcm4/Cdc6/Mcm3/Mcm7/Ccne2/Mcm5/Psmb10/Pole/Rb1/Pole2/Mcm6/Gmnn/Mcm2/Prim2/Wee1/Cdkn1a/Cdk2/Psmb8/Rpa1/Psmd10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05928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R-MMU-69242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Phase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22/262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142/8772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1.72390852907374e-10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2.47380873922082e-08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1.92351899033492e-08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Mcm4/Cdc6/Mcm3/Mcm7/Ccne2/Lig1/Mcm5/Psmb10/Pole/Rb1/Esco2/Pole2/Mcm6/Gins2/Mcm2/Prim2/Wee1/Cdkn1a/Cdk2/Psmb8/Rpa1/Psmd10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193653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R-MMU-69002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DNA Replication Pre-Initiation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16/262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82/8772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1.81326516283675e-09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2.08162840693659e-07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1.61857774535323e-07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Mcm4/Cdc6/Mcm3/Mcm7/Mcm5/Psmb10/Pole/Pole2/Mcm6/Gmnn/Mcm2/Prim2/Cdk2/Psmb8/Rpa1/Psmd10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59389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R-MMU-69481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G2/M Checkpoints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22/262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163/8772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2.575656431863e-09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2.46404465314894e-07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1.91592688966651e-07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Mcm4/Cdc6/Mcm3/Mcm7/Topbp1/Mcm5/Psmb10/H4f16/Mcm6/Brip1/Brca1/Mcm2/Pkmyt1/Exo1/Wee1/Clspn/Cdk2/H2bc12/Chek2/Psmb8/Rpa1/Psmd10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5057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05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4841DD-EC54-441D-8392-DD63970EF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76534"/>
              </p:ext>
            </p:extLst>
          </p:nvPr>
        </p:nvGraphicFramePr>
        <p:xfrm>
          <a:off x="1273451" y="414287"/>
          <a:ext cx="8456478" cy="19417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09413">
                  <a:extLst>
                    <a:ext uri="{9D8B030D-6E8A-4147-A177-3AD203B41FA5}">
                      <a16:colId xmlns:a16="http://schemas.microsoft.com/office/drawing/2014/main" val="2615286234"/>
                    </a:ext>
                  </a:extLst>
                </a:gridCol>
                <a:gridCol w="1977913">
                  <a:extLst>
                    <a:ext uri="{9D8B030D-6E8A-4147-A177-3AD203B41FA5}">
                      <a16:colId xmlns:a16="http://schemas.microsoft.com/office/drawing/2014/main" val="2071593542"/>
                    </a:ext>
                  </a:extLst>
                </a:gridCol>
                <a:gridCol w="840913">
                  <a:extLst>
                    <a:ext uri="{9D8B030D-6E8A-4147-A177-3AD203B41FA5}">
                      <a16:colId xmlns:a16="http://schemas.microsoft.com/office/drawing/2014/main" val="3558147541"/>
                    </a:ext>
                  </a:extLst>
                </a:gridCol>
                <a:gridCol w="828089">
                  <a:extLst>
                    <a:ext uri="{9D8B030D-6E8A-4147-A177-3AD203B41FA5}">
                      <a16:colId xmlns:a16="http://schemas.microsoft.com/office/drawing/2014/main" val="1122956037"/>
                    </a:ext>
                  </a:extLst>
                </a:gridCol>
                <a:gridCol w="1713390">
                  <a:extLst>
                    <a:ext uri="{9D8B030D-6E8A-4147-A177-3AD203B41FA5}">
                      <a16:colId xmlns:a16="http://schemas.microsoft.com/office/drawing/2014/main" val="3554196104"/>
                    </a:ext>
                  </a:extLst>
                </a:gridCol>
                <a:gridCol w="1686760">
                  <a:extLst>
                    <a:ext uri="{9D8B030D-6E8A-4147-A177-3AD203B41FA5}">
                      <a16:colId xmlns:a16="http://schemas.microsoft.com/office/drawing/2014/main" val="2772062835"/>
                    </a:ext>
                  </a:extLst>
                </a:gridCol>
              </a:tblGrid>
              <a:tr h="26173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GeneRatio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BgRatio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pvalue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p.adjust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5102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R-MMU-68962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Activation of the pre-replicative complex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13/262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30/8772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8.53012265508308e-13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4.89629040401769e-10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51683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R-MMU-453279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Mitotic G1-G1/S phases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22/262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126/8772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1.5116410318668e-11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3.32685590989927e-09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7703180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R-MMU-69206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G1/S Transition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20/262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kern="1200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103/8772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1.73877486580101e-11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3.32685590989927e-09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05928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R-MMU-69242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 Phase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22/262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142/8772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1.72390852907374e-10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2.47380873922082e-08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0193653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R-MMU-69002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DNA Replication Pre-Initiation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16/262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82/8772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1.81326516283675e-09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2.08162840693659e-07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059389"/>
                  </a:ext>
                </a:extLst>
              </a:tr>
              <a:tr h="2674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R-MMU-69481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G2/M Checkpoints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kern="1200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22/262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b="0" u="none" strike="noStrike" kern="1200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163/8772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2.575656431863e-09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u="none" strike="noStrike" kern="1200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2.46404465314894e-07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5057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92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415</Words>
  <Application>Microsoft Office PowerPoint</Application>
  <PresentationFormat>Widescreen</PresentationFormat>
  <Paragraphs>153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Javier Perez Rodriguez</dc:creator>
  <cp:lastModifiedBy>Francisco Javier Perez Rodriguez</cp:lastModifiedBy>
  <cp:revision>5</cp:revision>
  <dcterms:created xsi:type="dcterms:W3CDTF">2020-04-12T17:47:00Z</dcterms:created>
  <dcterms:modified xsi:type="dcterms:W3CDTF">2020-04-13T17:55:46Z</dcterms:modified>
</cp:coreProperties>
</file>