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Lst>
  <p:sldSz cy="5143500" cx="9144000"/>
  <p:notesSz cx="6858000" cy="9144000"/>
  <p:embeddedFontLst>
    <p:embeddedFont>
      <p:font typeface="Proxima Nova"/>
      <p:regular r:id="rId53"/>
      <p:bold r:id="rId54"/>
      <p:italic r:id="rId55"/>
      <p:boldItalic r:id="rId56"/>
    </p:embeddedFont>
    <p:embeddedFont>
      <p:font typeface="Playfair Display"/>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Agne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A775B8C-47EE-40D9-9F98-167B58C9FCB9}">
  <a:tblStyle styleId="{6A775B8C-47EE-40D9-9F98-167B58C9FCB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PlayfairDisplay-boldItalic.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font" Target="fonts/ProximaNova-regular.fntdata"/><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font" Target="fonts/ProximaNova-italic.fntdata"/><Relationship Id="rId10" Type="http://schemas.openxmlformats.org/officeDocument/2006/relationships/slide" Target="slides/slide3.xml"/><Relationship Id="rId54" Type="http://schemas.openxmlformats.org/officeDocument/2006/relationships/font" Target="fonts/ProximaNova-bold.fntdata"/><Relationship Id="rId13" Type="http://schemas.openxmlformats.org/officeDocument/2006/relationships/slide" Target="slides/slide6.xml"/><Relationship Id="rId57" Type="http://schemas.openxmlformats.org/officeDocument/2006/relationships/font" Target="fonts/PlayfairDisplay-regular.fntdata"/><Relationship Id="rId12" Type="http://schemas.openxmlformats.org/officeDocument/2006/relationships/slide" Target="slides/slide5.xml"/><Relationship Id="rId56" Type="http://schemas.openxmlformats.org/officeDocument/2006/relationships/font" Target="fonts/ProximaNova-boldItalic.fntdata"/><Relationship Id="rId15" Type="http://schemas.openxmlformats.org/officeDocument/2006/relationships/slide" Target="slides/slide8.xml"/><Relationship Id="rId59" Type="http://schemas.openxmlformats.org/officeDocument/2006/relationships/font" Target="fonts/PlayfairDisplay-italic.fntdata"/><Relationship Id="rId14" Type="http://schemas.openxmlformats.org/officeDocument/2006/relationships/slide" Target="slides/slide7.xml"/><Relationship Id="rId58" Type="http://schemas.openxmlformats.org/officeDocument/2006/relationships/font" Target="fonts/PlayfairDisplay-bold.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11-11T09:36:14.850">
    <p:pos x="6000" y="0"/>
    <p:text>@adityakamanugrah@gmail.com
_Assigned to adityakamanugrah@gmail.com_</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42e3e7cd_1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42e3e7c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17e6f442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17e6f442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17e6f442a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17e6f442a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17e6f442a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17e6f442a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17e6f442a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17e6f442a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13b6ca1b24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13b6ca1b24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13b6ca1b24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13b6ca1b24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194464e7f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194464e7f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194464e7f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194464e7f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194464e7f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194464e7f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13b6ca1b24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13b6ca1b24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bab3a369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bab3a369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13b6ca1b24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13b6ca1b24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13b6ca1b24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13b6ca1b24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15c805b35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15c805b35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13b6ca1b24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13b6ca1b24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14a3dbb58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14a3dbb58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14a3dbb58e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14a3dbb58e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14a3dbb58e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14a3dbb58e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14a3dbb58e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14a3dbb58e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14a3dbb58e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14a3dbb58e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313b6ca1b24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313b6ca1b24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742e3e7cd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42e3e7cd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13b6ca1b24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313b6ca1b24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31a24f436d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31a24f436d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13b6ca1b24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313b6ca1b24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13b6ca1b24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313b6ca1b24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1af953b3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1af953b3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1af953b34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1af953b34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1af953b34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31af953b34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31af953b34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31af953b34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313b6ca1b24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313b6ca1b24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31af953b34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31af953b34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13b6ca1b24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13b6ca1b24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31af953b34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31af953b34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313b6ca1b24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313b6ca1b24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31af953b34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31af953b34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313b6ca1b24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313b6ca1b24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31af953b34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31af953b34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313b6ca1b24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313b6ca1b24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4400e73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4400e73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742e3e7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42e3e7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9c40d9f9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9c40d9f9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13b6ca1b24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13b6ca1b24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13b6ca1b24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13b6ca1b24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56" name="Google Shape;56;p14"/>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7" name="Google Shape;57;p14"/>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1" name="Google Shape;61;p1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Google Shape;6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0" name="Shape 80"/>
        <p:cNvGrpSpPr/>
        <p:nvPr/>
      </p:nvGrpSpPr>
      <p:grpSpPr>
        <a:xfrm>
          <a:off x="0" y="0"/>
          <a:ext cx="0" cy="0"/>
          <a:chOff x="0" y="0"/>
          <a:chExt cx="0" cy="0"/>
        </a:xfrm>
      </p:grpSpPr>
      <p:sp>
        <p:nvSpPr>
          <p:cNvPr id="81" name="Google Shape;81;p20"/>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21"/>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86" name="Google Shape;86;p21"/>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Google Shape;87;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89" name="Google Shape;8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22"/>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92" name="Google Shape;9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3"/>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96" name="Google Shape;96;p23"/>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4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38.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4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1.jp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7.jpg"/><Relationship Id="rId4" Type="http://schemas.openxmlformats.org/officeDocument/2006/relationships/image" Target="../media/image19.png"/><Relationship Id="rId5" Type="http://schemas.openxmlformats.org/officeDocument/2006/relationships/image" Target="../media/image15.png"/><Relationship Id="rId6"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20.jp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2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6.png"/><Relationship Id="rId6"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31.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4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4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3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3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4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34.png"/><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1.xml"/><Relationship Id="rId3" Type="http://schemas.openxmlformats.org/officeDocument/2006/relationships/comments" Target="../comments/commen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image" Target="../media/image4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40.png"/><Relationship Id="rId4" Type="http://schemas.openxmlformats.org/officeDocument/2006/relationships/image" Target="../media/image39.png"/><Relationship Id="rId5" Type="http://schemas.openxmlformats.org/officeDocument/2006/relationships/image" Target="../media/image4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hyperlink" Target="https://www.kaggle.com/datasets/swatikhedekar/price-prediction-of-diamon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5"/>
          <p:cNvPicPr preferRelativeResize="0"/>
          <p:nvPr/>
        </p:nvPicPr>
        <p:blipFill>
          <a:blip r:embed="rId3">
            <a:alphaModFix amt="80000"/>
          </a:blip>
          <a:stretch>
            <a:fillRect/>
          </a:stretch>
        </p:blipFill>
        <p:spPr>
          <a:xfrm>
            <a:off x="0" y="675"/>
            <a:ext cx="9144000" cy="5142152"/>
          </a:xfrm>
          <a:prstGeom prst="rect">
            <a:avLst/>
          </a:prstGeom>
          <a:noFill/>
          <a:ln>
            <a:noFill/>
          </a:ln>
        </p:spPr>
      </p:pic>
      <p:sp>
        <p:nvSpPr>
          <p:cNvPr id="105" name="Google Shape;105;p25"/>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5300"/>
              <a:t>Diamond Price Prediction</a:t>
            </a:r>
            <a:endParaRPr b="1" sz="5300"/>
          </a:p>
        </p:txBody>
      </p:sp>
      <p:sp>
        <p:nvSpPr>
          <p:cNvPr id="106" name="Google Shape;106;p25"/>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Group </a:t>
            </a:r>
            <a:r>
              <a:rPr lang="en" sz="1900"/>
              <a:t>1 - Data Seedlings </a:t>
            </a:r>
            <a:endParaRPr sz="1900"/>
          </a:p>
        </p:txBody>
      </p:sp>
      <p:sp>
        <p:nvSpPr>
          <p:cNvPr id="107" name="Google Shape;107;p25"/>
          <p:cNvSpPr txBox="1"/>
          <p:nvPr>
            <p:ph idx="1" type="subTitle"/>
          </p:nvPr>
        </p:nvSpPr>
        <p:spPr>
          <a:xfrm>
            <a:off x="510450" y="4370773"/>
            <a:ext cx="8123100" cy="50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Digital Skola</a:t>
            </a:r>
            <a:r>
              <a:rPr lang="en" sz="1600"/>
              <a:t> </a:t>
            </a:r>
            <a:r>
              <a:rPr lang="en" sz="1700"/>
              <a:t>D</a:t>
            </a:r>
            <a:r>
              <a:rPr lang="en" sz="1700"/>
              <a:t>ata Science Bootcamp </a:t>
            </a:r>
            <a:r>
              <a:rPr b="1" lang="en" sz="1700"/>
              <a:t>Batch 42</a:t>
            </a:r>
            <a:endParaRPr b="1" sz="1600"/>
          </a:p>
        </p:txBody>
      </p:sp>
      <p:cxnSp>
        <p:nvCxnSpPr>
          <p:cNvPr id="108" name="Google Shape;108;p25"/>
          <p:cNvCxnSpPr/>
          <p:nvPr/>
        </p:nvCxnSpPr>
        <p:spPr>
          <a:xfrm>
            <a:off x="615150" y="2998025"/>
            <a:ext cx="500400" cy="0"/>
          </a:xfrm>
          <a:prstGeom prst="straightConnector1">
            <a:avLst/>
          </a:prstGeom>
          <a:noFill/>
          <a:ln cap="flat" cmpd="sng" w="19050">
            <a:solidFill>
              <a:schemeClr val="lt1"/>
            </a:solidFill>
            <a:prstDash val="solid"/>
            <a:round/>
            <a:headEnd len="med" w="med" type="none"/>
            <a:tailEnd len="med" w="med" type="none"/>
          </a:ln>
        </p:spPr>
      </p:cxnSp>
      <p:sp>
        <p:nvSpPr>
          <p:cNvPr id="109" name="Google Shape;109;p25"/>
          <p:cNvSpPr txBox="1"/>
          <p:nvPr>
            <p:ph idx="1" type="subTitle"/>
          </p:nvPr>
        </p:nvSpPr>
        <p:spPr>
          <a:xfrm>
            <a:off x="510450" y="12011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Final Project Presentation</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Data Description</a:t>
            </a:r>
            <a:endParaRPr sz="3100"/>
          </a:p>
        </p:txBody>
      </p:sp>
      <p:sp>
        <p:nvSpPr>
          <p:cNvPr id="167" name="Google Shape;167;p34"/>
          <p:cNvSpPr txBox="1"/>
          <p:nvPr>
            <p:ph idx="1" type="body"/>
          </p:nvPr>
        </p:nvSpPr>
        <p:spPr>
          <a:xfrm>
            <a:off x="377100" y="3729950"/>
            <a:ext cx="7278300" cy="88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1"/>
                </a:solidFill>
              </a:rPr>
              <a:t>Minimum value x, y, z = 0</a:t>
            </a:r>
            <a:endParaRPr b="1" sz="1700">
              <a:solidFill>
                <a:schemeClr val="dk1"/>
              </a:solidFill>
            </a:endParaRPr>
          </a:p>
          <a:p>
            <a:pPr indent="0" lvl="0" marL="0" rtl="0" algn="l">
              <a:spcBef>
                <a:spcPts val="0"/>
              </a:spcBef>
              <a:spcAft>
                <a:spcPts val="0"/>
              </a:spcAft>
              <a:buNone/>
            </a:pPr>
            <a:r>
              <a:rPr lang="en" sz="1700">
                <a:solidFill>
                  <a:schemeClr val="dk1"/>
                </a:solidFill>
              </a:rPr>
              <a:t>→ dimensi tidak mungkin bernilai 0 sehingga perlu pengecekan lebih lanjut</a:t>
            </a:r>
            <a:endParaRPr sz="1700">
              <a:solidFill>
                <a:schemeClr val="dk1"/>
              </a:solidFill>
            </a:endParaRPr>
          </a:p>
        </p:txBody>
      </p:sp>
      <p:grpSp>
        <p:nvGrpSpPr>
          <p:cNvPr id="168" name="Google Shape;168;p34"/>
          <p:cNvGrpSpPr/>
          <p:nvPr/>
        </p:nvGrpSpPr>
        <p:grpSpPr>
          <a:xfrm>
            <a:off x="377105" y="1152446"/>
            <a:ext cx="6484662" cy="2427345"/>
            <a:chOff x="224700" y="1152473"/>
            <a:chExt cx="6198301" cy="2483725"/>
          </a:xfrm>
        </p:grpSpPr>
        <p:pic>
          <p:nvPicPr>
            <p:cNvPr id="169" name="Google Shape;169;p34"/>
            <p:cNvPicPr preferRelativeResize="0"/>
            <p:nvPr/>
          </p:nvPicPr>
          <p:blipFill>
            <a:blip r:embed="rId3">
              <a:alphaModFix/>
            </a:blip>
            <a:stretch>
              <a:fillRect/>
            </a:stretch>
          </p:blipFill>
          <p:spPr>
            <a:xfrm>
              <a:off x="224700" y="1152473"/>
              <a:ext cx="6198301" cy="2483725"/>
            </a:xfrm>
            <a:prstGeom prst="rect">
              <a:avLst/>
            </a:prstGeom>
            <a:noFill/>
            <a:ln>
              <a:noFill/>
            </a:ln>
          </p:spPr>
        </p:pic>
        <p:sp>
          <p:nvSpPr>
            <p:cNvPr id="170" name="Google Shape;170;p34"/>
            <p:cNvSpPr/>
            <p:nvPr/>
          </p:nvSpPr>
          <p:spPr>
            <a:xfrm>
              <a:off x="4284350" y="2437925"/>
              <a:ext cx="2076900" cy="206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Check Zero Values Dimension</a:t>
            </a:r>
            <a:endParaRPr sz="3100"/>
          </a:p>
        </p:txBody>
      </p:sp>
      <p:sp>
        <p:nvSpPr>
          <p:cNvPr id="176" name="Google Shape;176;p35"/>
          <p:cNvSpPr txBox="1"/>
          <p:nvPr>
            <p:ph idx="1" type="body"/>
          </p:nvPr>
        </p:nvSpPr>
        <p:spPr>
          <a:xfrm>
            <a:off x="4230075" y="1154850"/>
            <a:ext cx="4602300" cy="356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Ada </a:t>
            </a:r>
            <a:r>
              <a:rPr b="1" lang="en">
                <a:solidFill>
                  <a:schemeClr val="dk1"/>
                </a:solidFill>
              </a:rPr>
              <a:t>20 baris dengan nilai x, y, atau z = 0 </a:t>
            </a:r>
            <a:r>
              <a:rPr lang="en">
                <a:solidFill>
                  <a:schemeClr val="dk1"/>
                </a:solidFill>
              </a:rPr>
              <a:t>sedangkan </a:t>
            </a:r>
            <a:r>
              <a:rPr b="1" lang="en">
                <a:solidFill>
                  <a:schemeClr val="dk1"/>
                </a:solidFill>
              </a:rPr>
              <a:t>data pada kolom-kolom lainnya terisi lengkap </a:t>
            </a:r>
            <a:r>
              <a:rPr lang="en">
                <a:solidFill>
                  <a:schemeClr val="dk1"/>
                </a:solidFill>
              </a:rPr>
              <a:t>sehingga baris-baris tersebut </a:t>
            </a:r>
            <a:r>
              <a:rPr i="1" lang="en">
                <a:solidFill>
                  <a:schemeClr val="dk1"/>
                </a:solidFill>
              </a:rPr>
              <a:t>tidak perlu dihapus </a:t>
            </a:r>
            <a:r>
              <a:rPr lang="en">
                <a:solidFill>
                  <a:schemeClr val="dk1"/>
                </a:solidFill>
              </a:rPr>
              <a:t>namun </a:t>
            </a:r>
            <a:r>
              <a:rPr b="1" lang="en">
                <a:solidFill>
                  <a:schemeClr val="dk1"/>
                </a:solidFill>
              </a:rPr>
              <a:t>diisi dengan nilai median nya.</a:t>
            </a:r>
            <a:endParaRPr b="1">
              <a:solidFill>
                <a:schemeClr val="dk1"/>
              </a:solidFill>
            </a:endParaRPr>
          </a:p>
        </p:txBody>
      </p:sp>
      <p:pic>
        <p:nvPicPr>
          <p:cNvPr id="177" name="Google Shape;177;p35"/>
          <p:cNvPicPr preferRelativeResize="0"/>
          <p:nvPr/>
        </p:nvPicPr>
        <p:blipFill rotWithShape="1">
          <a:blip r:embed="rId3">
            <a:alphaModFix/>
          </a:blip>
          <a:srcRect b="0" l="0" r="0" t="3586"/>
          <a:stretch/>
        </p:blipFill>
        <p:spPr>
          <a:xfrm>
            <a:off x="424250" y="1154850"/>
            <a:ext cx="3646825" cy="3683850"/>
          </a:xfrm>
          <a:prstGeom prst="rect">
            <a:avLst/>
          </a:prstGeom>
          <a:noFill/>
          <a:ln>
            <a:noFill/>
          </a:ln>
        </p:spPr>
      </p:pic>
      <p:pic>
        <p:nvPicPr>
          <p:cNvPr id="178" name="Google Shape;178;p35"/>
          <p:cNvPicPr preferRelativeResize="0"/>
          <p:nvPr/>
        </p:nvPicPr>
        <p:blipFill>
          <a:blip r:embed="rId4">
            <a:alphaModFix/>
          </a:blip>
          <a:stretch>
            <a:fillRect/>
          </a:stretch>
        </p:blipFill>
        <p:spPr>
          <a:xfrm>
            <a:off x="4343625" y="3099500"/>
            <a:ext cx="4355750" cy="834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Data Description (Updated)</a:t>
            </a:r>
            <a:endParaRPr sz="3200"/>
          </a:p>
        </p:txBody>
      </p:sp>
      <p:sp>
        <p:nvSpPr>
          <p:cNvPr id="184" name="Google Shape;184;p36"/>
          <p:cNvSpPr txBox="1"/>
          <p:nvPr>
            <p:ph idx="1" type="body"/>
          </p:nvPr>
        </p:nvSpPr>
        <p:spPr>
          <a:xfrm>
            <a:off x="446000" y="3873725"/>
            <a:ext cx="8386200" cy="69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Data minimal x, y, z sudah berubah, bukan lagi nilai 0.</a:t>
            </a:r>
            <a:endParaRPr>
              <a:solidFill>
                <a:schemeClr val="dk1"/>
              </a:solidFill>
            </a:endParaRPr>
          </a:p>
        </p:txBody>
      </p:sp>
      <p:grpSp>
        <p:nvGrpSpPr>
          <p:cNvPr id="185" name="Google Shape;185;p36"/>
          <p:cNvGrpSpPr/>
          <p:nvPr/>
        </p:nvGrpSpPr>
        <p:grpSpPr>
          <a:xfrm>
            <a:off x="446000" y="1181100"/>
            <a:ext cx="6772348" cy="2529250"/>
            <a:chOff x="446000" y="1181100"/>
            <a:chExt cx="6772348" cy="2529250"/>
          </a:xfrm>
        </p:grpSpPr>
        <p:pic>
          <p:nvPicPr>
            <p:cNvPr id="186" name="Google Shape;186;p36"/>
            <p:cNvPicPr preferRelativeResize="0"/>
            <p:nvPr/>
          </p:nvPicPr>
          <p:blipFill>
            <a:blip r:embed="rId3">
              <a:alphaModFix/>
            </a:blip>
            <a:stretch>
              <a:fillRect/>
            </a:stretch>
          </p:blipFill>
          <p:spPr>
            <a:xfrm>
              <a:off x="446000" y="1181100"/>
              <a:ext cx="6772348" cy="2529250"/>
            </a:xfrm>
            <a:prstGeom prst="rect">
              <a:avLst/>
            </a:prstGeom>
            <a:noFill/>
            <a:ln>
              <a:noFill/>
            </a:ln>
          </p:spPr>
        </p:pic>
        <p:sp>
          <p:nvSpPr>
            <p:cNvPr id="187" name="Google Shape;187;p36"/>
            <p:cNvSpPr/>
            <p:nvPr/>
          </p:nvSpPr>
          <p:spPr>
            <a:xfrm>
              <a:off x="5005300" y="2484927"/>
              <a:ext cx="2172900" cy="257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Check Non-Numeric Columns</a:t>
            </a:r>
            <a:endParaRPr sz="3100"/>
          </a:p>
        </p:txBody>
      </p:sp>
      <p:sp>
        <p:nvSpPr>
          <p:cNvPr id="193" name="Google Shape;193;p37"/>
          <p:cNvSpPr txBox="1"/>
          <p:nvPr>
            <p:ph idx="1" type="body"/>
          </p:nvPr>
        </p:nvSpPr>
        <p:spPr>
          <a:xfrm>
            <a:off x="413400" y="3906025"/>
            <a:ext cx="8418900" cy="66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Tidak ada nilai yang typo pada kolom non-numerik (cut, color, clarity)</a:t>
            </a:r>
            <a:endParaRPr>
              <a:solidFill>
                <a:schemeClr val="dk1"/>
              </a:solidFill>
            </a:endParaRPr>
          </a:p>
        </p:txBody>
      </p:sp>
      <p:pic>
        <p:nvPicPr>
          <p:cNvPr id="194" name="Google Shape;194;p37"/>
          <p:cNvPicPr preferRelativeResize="0"/>
          <p:nvPr/>
        </p:nvPicPr>
        <p:blipFill>
          <a:blip r:embed="rId3">
            <a:alphaModFix/>
          </a:blip>
          <a:stretch>
            <a:fillRect/>
          </a:stretch>
        </p:blipFill>
        <p:spPr>
          <a:xfrm>
            <a:off x="413400" y="1170125"/>
            <a:ext cx="5704242" cy="258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Removing Unnecessary Column</a:t>
            </a:r>
            <a:endParaRPr sz="2500"/>
          </a:p>
        </p:txBody>
      </p:sp>
      <p:pic>
        <p:nvPicPr>
          <p:cNvPr id="200" name="Google Shape;200;p38"/>
          <p:cNvPicPr preferRelativeResize="0"/>
          <p:nvPr/>
        </p:nvPicPr>
        <p:blipFill>
          <a:blip r:embed="rId3">
            <a:alphaModFix/>
          </a:blip>
          <a:stretch>
            <a:fillRect/>
          </a:stretch>
        </p:blipFill>
        <p:spPr>
          <a:xfrm>
            <a:off x="387900" y="1091600"/>
            <a:ext cx="4895014" cy="3820975"/>
          </a:xfrm>
          <a:prstGeom prst="rect">
            <a:avLst/>
          </a:prstGeom>
          <a:noFill/>
          <a:ln>
            <a:noFill/>
          </a:ln>
        </p:spPr>
      </p:pic>
      <p:sp>
        <p:nvSpPr>
          <p:cNvPr id="201" name="Google Shape;201;p38"/>
          <p:cNvSpPr txBox="1"/>
          <p:nvPr/>
        </p:nvSpPr>
        <p:spPr>
          <a:xfrm>
            <a:off x="5658625" y="1929800"/>
            <a:ext cx="3000000" cy="20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b="1" lang="en" sz="1800">
                <a:solidFill>
                  <a:schemeClr val="dk1"/>
                </a:solidFill>
                <a:latin typeface="Proxima Nova"/>
                <a:ea typeface="Proxima Nova"/>
                <a:cs typeface="Proxima Nova"/>
                <a:sym typeface="Proxima Nova"/>
              </a:rPr>
              <a:t>Kolom “Unnamed: 0”</a:t>
            </a:r>
            <a:r>
              <a:rPr lang="en" sz="1800">
                <a:solidFill>
                  <a:schemeClr val="dk1"/>
                </a:solidFill>
                <a:latin typeface="Proxima Nova"/>
                <a:ea typeface="Proxima Nova"/>
                <a:cs typeface="Proxima Nova"/>
                <a:sym typeface="Proxima Nova"/>
              </a:rPr>
              <a:t> hanya berisi index data sehingga </a:t>
            </a:r>
            <a:r>
              <a:rPr i="1" lang="en" sz="1800">
                <a:solidFill>
                  <a:schemeClr val="dk1"/>
                </a:solidFill>
                <a:latin typeface="Proxima Nova"/>
                <a:ea typeface="Proxima Nova"/>
                <a:cs typeface="Proxima Nova"/>
                <a:sym typeface="Proxima Nova"/>
              </a:rPr>
              <a:t>tidak </a:t>
            </a:r>
            <a:r>
              <a:rPr lang="en" sz="1800">
                <a:solidFill>
                  <a:schemeClr val="dk1"/>
                </a:solidFill>
                <a:latin typeface="Proxima Nova"/>
                <a:ea typeface="Proxima Nova"/>
                <a:cs typeface="Proxima Nova"/>
                <a:sym typeface="Proxima Nova"/>
              </a:rPr>
              <a:t>berperan signifikan dalam pemodelan dan </a:t>
            </a:r>
            <a:r>
              <a:rPr b="1" lang="en" sz="1800">
                <a:solidFill>
                  <a:schemeClr val="dk1"/>
                </a:solidFill>
                <a:latin typeface="Proxima Nova"/>
                <a:ea typeface="Proxima Nova"/>
                <a:cs typeface="Proxima Nova"/>
                <a:sym typeface="Proxima Nova"/>
              </a:rPr>
              <a:t>dapat dihilangkan </a:t>
            </a:r>
            <a:r>
              <a:rPr lang="en" sz="1800">
                <a:solidFill>
                  <a:schemeClr val="dk1"/>
                </a:solidFill>
                <a:latin typeface="Proxima Nova"/>
                <a:ea typeface="Proxima Nova"/>
                <a:cs typeface="Proxima Nova"/>
                <a:sym typeface="Proxima Nova"/>
              </a:rPr>
              <a:t>dari dataframe.</a:t>
            </a:r>
            <a:endParaRPr sz="1800">
              <a:solidFill>
                <a:schemeClr val="dk1"/>
              </a:solidFill>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Label Encoding</a:t>
            </a:r>
            <a:endParaRPr sz="3200"/>
          </a:p>
        </p:txBody>
      </p:sp>
      <p:sp>
        <p:nvSpPr>
          <p:cNvPr id="207" name="Google Shape;207;p39"/>
          <p:cNvSpPr txBox="1"/>
          <p:nvPr>
            <p:ph idx="1" type="body"/>
          </p:nvPr>
        </p:nvSpPr>
        <p:spPr>
          <a:xfrm>
            <a:off x="6126600" y="1090450"/>
            <a:ext cx="2705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Berdasarkan dataset yang sudah dibersihkan pada tabel di samping, dapat dilihat bahwa terdapat 3 kolom yang merupakan tipe kategorikal yaitu:</a:t>
            </a:r>
            <a:endParaRPr/>
          </a:p>
          <a:p>
            <a:pPr indent="-342900" lvl="0" marL="457200" rtl="0" algn="l">
              <a:spcBef>
                <a:spcPts val="1600"/>
              </a:spcBef>
              <a:spcAft>
                <a:spcPts val="0"/>
              </a:spcAft>
              <a:buSzPts val="1800"/>
              <a:buAutoNum type="arabicPeriod"/>
            </a:pPr>
            <a:r>
              <a:rPr lang="en"/>
              <a:t>Cut</a:t>
            </a:r>
            <a:endParaRPr/>
          </a:p>
          <a:p>
            <a:pPr indent="-342900" lvl="0" marL="457200" rtl="0" algn="l">
              <a:spcBef>
                <a:spcPts val="0"/>
              </a:spcBef>
              <a:spcAft>
                <a:spcPts val="0"/>
              </a:spcAft>
              <a:buSzPts val="1800"/>
              <a:buAutoNum type="arabicPeriod"/>
            </a:pPr>
            <a:r>
              <a:rPr lang="en"/>
              <a:t>Color</a:t>
            </a:r>
            <a:endParaRPr/>
          </a:p>
          <a:p>
            <a:pPr indent="-342900" lvl="0" marL="457200" rtl="0" algn="l">
              <a:spcBef>
                <a:spcPts val="0"/>
              </a:spcBef>
              <a:spcAft>
                <a:spcPts val="0"/>
              </a:spcAft>
              <a:buSzPts val="1800"/>
              <a:buAutoNum type="arabicPeriod"/>
            </a:pPr>
            <a:r>
              <a:rPr lang="en"/>
              <a:t>Clarity</a:t>
            </a:r>
            <a:endParaRPr/>
          </a:p>
        </p:txBody>
      </p:sp>
      <p:pic>
        <p:nvPicPr>
          <p:cNvPr id="208" name="Google Shape;208;p39"/>
          <p:cNvPicPr preferRelativeResize="0"/>
          <p:nvPr/>
        </p:nvPicPr>
        <p:blipFill>
          <a:blip r:embed="rId3">
            <a:alphaModFix/>
          </a:blip>
          <a:stretch>
            <a:fillRect/>
          </a:stretch>
        </p:blipFill>
        <p:spPr>
          <a:xfrm>
            <a:off x="381823" y="1090450"/>
            <a:ext cx="5247788" cy="3416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Label Encoding</a:t>
            </a:r>
            <a:endParaRPr sz="3200"/>
          </a:p>
        </p:txBody>
      </p:sp>
      <p:sp>
        <p:nvSpPr>
          <p:cNvPr id="214" name="Google Shape;214;p40"/>
          <p:cNvSpPr txBox="1"/>
          <p:nvPr>
            <p:ph idx="1" type="body"/>
          </p:nvPr>
        </p:nvSpPr>
        <p:spPr>
          <a:xfrm>
            <a:off x="5231575" y="1340825"/>
            <a:ext cx="1659900" cy="1419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solidFill>
                  <a:schemeClr val="dk1"/>
                </a:solidFill>
              </a:rPr>
              <a:t>Kolom cut berisi:</a:t>
            </a:r>
            <a:endParaRPr b="1" sz="1200">
              <a:solidFill>
                <a:schemeClr val="dk1"/>
              </a:solidFill>
            </a:endParaRPr>
          </a:p>
          <a:p>
            <a:pPr indent="-304800" lvl="0" marL="457200" rtl="0" algn="l">
              <a:lnSpc>
                <a:spcPct val="100000"/>
              </a:lnSpc>
              <a:spcBef>
                <a:spcPts val="1600"/>
              </a:spcBef>
              <a:spcAft>
                <a:spcPts val="0"/>
              </a:spcAft>
              <a:buClr>
                <a:schemeClr val="dk1"/>
              </a:buClr>
              <a:buSzPts val="1200"/>
              <a:buAutoNum type="arabicPeriod"/>
            </a:pPr>
            <a:r>
              <a:rPr lang="en" sz="1200">
                <a:solidFill>
                  <a:schemeClr val="dk1"/>
                </a:solidFill>
              </a:rPr>
              <a:t>Ideal</a:t>
            </a:r>
            <a:endParaRPr sz="1200">
              <a:solidFill>
                <a:schemeClr val="dk1"/>
              </a:solidFill>
            </a:endParaRPr>
          </a:p>
          <a:p>
            <a:pPr indent="-304800" lvl="0" marL="457200" rtl="0" algn="l">
              <a:lnSpc>
                <a:spcPct val="100000"/>
              </a:lnSpc>
              <a:spcBef>
                <a:spcPts val="0"/>
              </a:spcBef>
              <a:spcAft>
                <a:spcPts val="0"/>
              </a:spcAft>
              <a:buClr>
                <a:schemeClr val="dk1"/>
              </a:buClr>
              <a:buSzPts val="1200"/>
              <a:buAutoNum type="arabicPeriod"/>
            </a:pPr>
            <a:r>
              <a:rPr lang="en" sz="1200">
                <a:solidFill>
                  <a:schemeClr val="dk1"/>
                </a:solidFill>
              </a:rPr>
              <a:t>Premium</a:t>
            </a:r>
            <a:endParaRPr sz="1200">
              <a:solidFill>
                <a:schemeClr val="dk1"/>
              </a:solidFill>
            </a:endParaRPr>
          </a:p>
          <a:p>
            <a:pPr indent="-304800" lvl="0" marL="457200" rtl="0" algn="l">
              <a:lnSpc>
                <a:spcPct val="100000"/>
              </a:lnSpc>
              <a:spcBef>
                <a:spcPts val="0"/>
              </a:spcBef>
              <a:spcAft>
                <a:spcPts val="0"/>
              </a:spcAft>
              <a:buClr>
                <a:schemeClr val="dk1"/>
              </a:buClr>
              <a:buSzPts val="1200"/>
              <a:buAutoNum type="arabicPeriod"/>
            </a:pPr>
            <a:r>
              <a:rPr lang="en" sz="1200">
                <a:solidFill>
                  <a:schemeClr val="dk1"/>
                </a:solidFill>
              </a:rPr>
              <a:t>Good</a:t>
            </a:r>
            <a:endParaRPr sz="1200">
              <a:solidFill>
                <a:schemeClr val="dk1"/>
              </a:solidFill>
            </a:endParaRPr>
          </a:p>
          <a:p>
            <a:pPr indent="-304800" lvl="0" marL="457200" rtl="0" algn="l">
              <a:lnSpc>
                <a:spcPct val="100000"/>
              </a:lnSpc>
              <a:spcBef>
                <a:spcPts val="0"/>
              </a:spcBef>
              <a:spcAft>
                <a:spcPts val="0"/>
              </a:spcAft>
              <a:buClr>
                <a:schemeClr val="dk1"/>
              </a:buClr>
              <a:buSzPts val="1200"/>
              <a:buAutoNum type="arabicPeriod"/>
            </a:pPr>
            <a:r>
              <a:rPr lang="en" sz="1200">
                <a:solidFill>
                  <a:schemeClr val="dk1"/>
                </a:solidFill>
              </a:rPr>
              <a:t>Very Good</a:t>
            </a:r>
            <a:endParaRPr sz="1200">
              <a:solidFill>
                <a:schemeClr val="dk1"/>
              </a:solidFill>
            </a:endParaRPr>
          </a:p>
          <a:p>
            <a:pPr indent="-304800" lvl="0" marL="457200" rtl="0" algn="l">
              <a:lnSpc>
                <a:spcPct val="100000"/>
              </a:lnSpc>
              <a:spcBef>
                <a:spcPts val="0"/>
              </a:spcBef>
              <a:spcAft>
                <a:spcPts val="0"/>
              </a:spcAft>
              <a:buClr>
                <a:schemeClr val="dk1"/>
              </a:buClr>
              <a:buSzPts val="1200"/>
              <a:buAutoNum type="arabicPeriod"/>
            </a:pPr>
            <a:r>
              <a:rPr lang="en" sz="1200">
                <a:solidFill>
                  <a:schemeClr val="dk1"/>
                </a:solidFill>
              </a:rPr>
              <a:t>Fair</a:t>
            </a:r>
            <a:endParaRPr sz="1200">
              <a:solidFill>
                <a:schemeClr val="dk1"/>
              </a:solidFill>
            </a:endParaRPr>
          </a:p>
        </p:txBody>
      </p:sp>
      <p:sp>
        <p:nvSpPr>
          <p:cNvPr id="215" name="Google Shape;215;p40"/>
          <p:cNvSpPr txBox="1"/>
          <p:nvPr/>
        </p:nvSpPr>
        <p:spPr>
          <a:xfrm>
            <a:off x="7061875" y="1340825"/>
            <a:ext cx="1726200" cy="2052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200">
                <a:solidFill>
                  <a:schemeClr val="dk1"/>
                </a:solidFill>
                <a:latin typeface="Proxima Nova"/>
                <a:ea typeface="Proxima Nova"/>
                <a:cs typeface="Proxima Nova"/>
                <a:sym typeface="Proxima Nova"/>
              </a:rPr>
              <a:t>Kolom clarity berisi:</a:t>
            </a:r>
            <a:endParaRPr b="1" sz="1200">
              <a:solidFill>
                <a:schemeClr val="dk1"/>
              </a:solidFill>
              <a:latin typeface="Proxima Nova"/>
              <a:ea typeface="Proxima Nova"/>
              <a:cs typeface="Proxima Nova"/>
              <a:sym typeface="Proxima Nova"/>
            </a:endParaRPr>
          </a:p>
          <a:p>
            <a:pPr indent="-304800" lvl="0" marL="457200" rtl="0" algn="l">
              <a:lnSpc>
                <a:spcPct val="100000"/>
              </a:lnSpc>
              <a:spcBef>
                <a:spcPts val="1600"/>
              </a:spcBef>
              <a:spcAft>
                <a:spcPts val="0"/>
              </a:spcAft>
              <a:buClr>
                <a:schemeClr val="dk1"/>
              </a:buClr>
              <a:buSzPts val="1200"/>
              <a:buFont typeface="Proxima Nova"/>
              <a:buAutoNum type="arabicPeriod"/>
            </a:pPr>
            <a:r>
              <a:rPr lang="en" sz="1200">
                <a:solidFill>
                  <a:schemeClr val="dk1"/>
                </a:solidFill>
                <a:latin typeface="Proxima Nova"/>
                <a:ea typeface="Proxima Nova"/>
                <a:cs typeface="Proxima Nova"/>
                <a:sym typeface="Proxima Nova"/>
              </a:rPr>
              <a:t>SI2</a:t>
            </a:r>
            <a:endParaRPr sz="1200">
              <a:solidFill>
                <a:schemeClr val="dk1"/>
              </a:solidFill>
              <a:latin typeface="Proxima Nova"/>
              <a:ea typeface="Proxima Nova"/>
              <a:cs typeface="Proxima Nova"/>
              <a:sym typeface="Proxima Nova"/>
            </a:endParaRPr>
          </a:p>
          <a:p>
            <a:pPr indent="-304800" lvl="0" marL="457200" rtl="0" algn="l">
              <a:lnSpc>
                <a:spcPct val="100000"/>
              </a:lnSpc>
              <a:spcBef>
                <a:spcPts val="0"/>
              </a:spcBef>
              <a:spcAft>
                <a:spcPts val="0"/>
              </a:spcAft>
              <a:buClr>
                <a:schemeClr val="dk1"/>
              </a:buClr>
              <a:buSzPts val="1200"/>
              <a:buFont typeface="Proxima Nova"/>
              <a:buAutoNum type="arabicPeriod"/>
            </a:pPr>
            <a:r>
              <a:rPr lang="en" sz="1200">
                <a:solidFill>
                  <a:schemeClr val="dk1"/>
                </a:solidFill>
                <a:latin typeface="Proxima Nova"/>
                <a:ea typeface="Proxima Nova"/>
                <a:cs typeface="Proxima Nova"/>
                <a:sym typeface="Proxima Nova"/>
              </a:rPr>
              <a:t>SI1</a:t>
            </a:r>
            <a:endParaRPr sz="1200">
              <a:solidFill>
                <a:schemeClr val="dk1"/>
              </a:solidFill>
              <a:latin typeface="Proxima Nova"/>
              <a:ea typeface="Proxima Nova"/>
              <a:cs typeface="Proxima Nova"/>
              <a:sym typeface="Proxima Nova"/>
            </a:endParaRPr>
          </a:p>
          <a:p>
            <a:pPr indent="-304800" lvl="0" marL="457200" rtl="0" algn="l">
              <a:lnSpc>
                <a:spcPct val="100000"/>
              </a:lnSpc>
              <a:spcBef>
                <a:spcPts val="0"/>
              </a:spcBef>
              <a:spcAft>
                <a:spcPts val="0"/>
              </a:spcAft>
              <a:buClr>
                <a:schemeClr val="dk1"/>
              </a:buClr>
              <a:buSzPts val="1200"/>
              <a:buFont typeface="Proxima Nova"/>
              <a:buAutoNum type="arabicPeriod"/>
            </a:pPr>
            <a:r>
              <a:rPr lang="en" sz="1200">
                <a:solidFill>
                  <a:schemeClr val="dk1"/>
                </a:solidFill>
                <a:latin typeface="Proxima Nova"/>
                <a:ea typeface="Proxima Nova"/>
                <a:cs typeface="Proxima Nova"/>
                <a:sym typeface="Proxima Nova"/>
              </a:rPr>
              <a:t>VS1</a:t>
            </a:r>
            <a:endParaRPr sz="1200">
              <a:solidFill>
                <a:schemeClr val="dk1"/>
              </a:solidFill>
              <a:latin typeface="Proxima Nova"/>
              <a:ea typeface="Proxima Nova"/>
              <a:cs typeface="Proxima Nova"/>
              <a:sym typeface="Proxima Nova"/>
            </a:endParaRPr>
          </a:p>
          <a:p>
            <a:pPr indent="-304800" lvl="0" marL="457200" rtl="0" algn="l">
              <a:lnSpc>
                <a:spcPct val="100000"/>
              </a:lnSpc>
              <a:spcBef>
                <a:spcPts val="0"/>
              </a:spcBef>
              <a:spcAft>
                <a:spcPts val="0"/>
              </a:spcAft>
              <a:buClr>
                <a:schemeClr val="dk1"/>
              </a:buClr>
              <a:buSzPts val="1200"/>
              <a:buFont typeface="Proxima Nova"/>
              <a:buAutoNum type="arabicPeriod"/>
            </a:pPr>
            <a:r>
              <a:rPr lang="en" sz="1200">
                <a:solidFill>
                  <a:schemeClr val="dk1"/>
                </a:solidFill>
                <a:latin typeface="Proxima Nova"/>
                <a:ea typeface="Proxima Nova"/>
                <a:cs typeface="Proxima Nova"/>
                <a:sym typeface="Proxima Nova"/>
              </a:rPr>
              <a:t>VS2</a:t>
            </a:r>
            <a:endParaRPr sz="1200">
              <a:solidFill>
                <a:schemeClr val="dk1"/>
              </a:solidFill>
              <a:latin typeface="Proxima Nova"/>
              <a:ea typeface="Proxima Nova"/>
              <a:cs typeface="Proxima Nova"/>
              <a:sym typeface="Proxima Nova"/>
            </a:endParaRPr>
          </a:p>
          <a:p>
            <a:pPr indent="-304800" lvl="0" marL="457200" rtl="0" algn="l">
              <a:lnSpc>
                <a:spcPct val="100000"/>
              </a:lnSpc>
              <a:spcBef>
                <a:spcPts val="0"/>
              </a:spcBef>
              <a:spcAft>
                <a:spcPts val="0"/>
              </a:spcAft>
              <a:buClr>
                <a:schemeClr val="dk1"/>
              </a:buClr>
              <a:buSzPts val="1200"/>
              <a:buFont typeface="Proxima Nova"/>
              <a:buAutoNum type="arabicPeriod"/>
            </a:pPr>
            <a:r>
              <a:rPr lang="en" sz="1200">
                <a:solidFill>
                  <a:schemeClr val="dk1"/>
                </a:solidFill>
                <a:latin typeface="Proxima Nova"/>
                <a:ea typeface="Proxima Nova"/>
                <a:cs typeface="Proxima Nova"/>
                <a:sym typeface="Proxima Nova"/>
              </a:rPr>
              <a:t>VVS2</a:t>
            </a:r>
            <a:endParaRPr sz="1200">
              <a:solidFill>
                <a:schemeClr val="dk1"/>
              </a:solidFill>
              <a:latin typeface="Proxima Nova"/>
              <a:ea typeface="Proxima Nova"/>
              <a:cs typeface="Proxima Nova"/>
              <a:sym typeface="Proxima Nova"/>
            </a:endParaRPr>
          </a:p>
          <a:p>
            <a:pPr indent="-304800" lvl="0" marL="457200" rtl="0" algn="l">
              <a:lnSpc>
                <a:spcPct val="100000"/>
              </a:lnSpc>
              <a:spcBef>
                <a:spcPts val="0"/>
              </a:spcBef>
              <a:spcAft>
                <a:spcPts val="0"/>
              </a:spcAft>
              <a:buClr>
                <a:schemeClr val="dk1"/>
              </a:buClr>
              <a:buSzPts val="1200"/>
              <a:buFont typeface="Proxima Nova"/>
              <a:buAutoNum type="arabicPeriod"/>
            </a:pPr>
            <a:r>
              <a:rPr lang="en" sz="1200">
                <a:solidFill>
                  <a:schemeClr val="dk1"/>
                </a:solidFill>
                <a:latin typeface="Proxima Nova"/>
                <a:ea typeface="Proxima Nova"/>
                <a:cs typeface="Proxima Nova"/>
                <a:sym typeface="Proxima Nova"/>
              </a:rPr>
              <a:t>VVS1</a:t>
            </a:r>
            <a:endParaRPr sz="1200">
              <a:solidFill>
                <a:schemeClr val="dk1"/>
              </a:solidFill>
              <a:latin typeface="Proxima Nova"/>
              <a:ea typeface="Proxima Nova"/>
              <a:cs typeface="Proxima Nova"/>
              <a:sym typeface="Proxima Nova"/>
            </a:endParaRPr>
          </a:p>
          <a:p>
            <a:pPr indent="-304800" lvl="0" marL="457200" rtl="0" algn="l">
              <a:lnSpc>
                <a:spcPct val="100000"/>
              </a:lnSpc>
              <a:spcBef>
                <a:spcPts val="0"/>
              </a:spcBef>
              <a:spcAft>
                <a:spcPts val="0"/>
              </a:spcAft>
              <a:buClr>
                <a:schemeClr val="dk1"/>
              </a:buClr>
              <a:buSzPts val="1200"/>
              <a:buFont typeface="Proxima Nova"/>
              <a:buAutoNum type="arabicPeriod"/>
            </a:pPr>
            <a:r>
              <a:rPr lang="en" sz="1200">
                <a:solidFill>
                  <a:schemeClr val="dk1"/>
                </a:solidFill>
                <a:latin typeface="Proxima Nova"/>
                <a:ea typeface="Proxima Nova"/>
                <a:cs typeface="Proxima Nova"/>
                <a:sym typeface="Proxima Nova"/>
              </a:rPr>
              <a:t>I1</a:t>
            </a:r>
            <a:endParaRPr sz="1200">
              <a:solidFill>
                <a:schemeClr val="dk1"/>
              </a:solidFill>
              <a:latin typeface="Proxima Nova"/>
              <a:ea typeface="Proxima Nova"/>
              <a:cs typeface="Proxima Nova"/>
              <a:sym typeface="Proxima Nova"/>
            </a:endParaRPr>
          </a:p>
          <a:p>
            <a:pPr indent="-304800" lvl="0" marL="457200" rtl="0" algn="l">
              <a:lnSpc>
                <a:spcPct val="100000"/>
              </a:lnSpc>
              <a:spcBef>
                <a:spcPts val="0"/>
              </a:spcBef>
              <a:spcAft>
                <a:spcPts val="0"/>
              </a:spcAft>
              <a:buClr>
                <a:schemeClr val="dk1"/>
              </a:buClr>
              <a:buSzPts val="1200"/>
              <a:buFont typeface="Proxima Nova"/>
              <a:buAutoNum type="arabicPeriod"/>
            </a:pPr>
            <a:r>
              <a:rPr lang="en" sz="1200">
                <a:solidFill>
                  <a:schemeClr val="dk1"/>
                </a:solidFill>
                <a:latin typeface="Proxima Nova"/>
                <a:ea typeface="Proxima Nova"/>
                <a:cs typeface="Proxima Nova"/>
                <a:sym typeface="Proxima Nova"/>
              </a:rPr>
              <a:t>IF</a:t>
            </a:r>
            <a:endParaRPr sz="1200">
              <a:solidFill>
                <a:schemeClr val="dk1"/>
              </a:solidFill>
              <a:latin typeface="Proxima Nova"/>
              <a:ea typeface="Proxima Nova"/>
              <a:cs typeface="Proxima Nova"/>
              <a:sym typeface="Proxima Nova"/>
            </a:endParaRPr>
          </a:p>
        </p:txBody>
      </p:sp>
      <p:sp>
        <p:nvSpPr>
          <p:cNvPr id="216" name="Google Shape;216;p40"/>
          <p:cNvSpPr txBox="1"/>
          <p:nvPr/>
        </p:nvSpPr>
        <p:spPr>
          <a:xfrm>
            <a:off x="5061350" y="445025"/>
            <a:ext cx="37026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a:solidFill>
                  <a:schemeClr val="dk1"/>
                </a:solidFill>
                <a:latin typeface="Proxima Nova"/>
                <a:ea typeface="Proxima Nova"/>
                <a:cs typeface="Proxima Nova"/>
                <a:sym typeface="Proxima Nova"/>
              </a:rPr>
              <a:t>Seperti pada slide </a:t>
            </a:r>
            <a:r>
              <a:rPr b="1" lang="en">
                <a:solidFill>
                  <a:schemeClr val="dk1"/>
                </a:solidFill>
                <a:latin typeface="Proxima Nova"/>
                <a:ea typeface="Proxima Nova"/>
                <a:cs typeface="Proxima Nova"/>
                <a:sym typeface="Proxima Nova"/>
              </a:rPr>
              <a:t>Check Non-Numeric Columns,  </a:t>
            </a:r>
            <a:r>
              <a:rPr lang="en">
                <a:solidFill>
                  <a:schemeClr val="dk1"/>
                </a:solidFill>
                <a:latin typeface="Proxima Nova"/>
                <a:ea typeface="Proxima Nova"/>
                <a:cs typeface="Proxima Nova"/>
                <a:sym typeface="Proxima Nova"/>
              </a:rPr>
              <a:t>dapat dilihat kolom-kolom </a:t>
            </a:r>
            <a:r>
              <a:rPr lang="en">
                <a:solidFill>
                  <a:schemeClr val="dk1"/>
                </a:solidFill>
                <a:latin typeface="Proxima Nova"/>
                <a:ea typeface="Proxima Nova"/>
                <a:cs typeface="Proxima Nova"/>
                <a:sym typeface="Proxima Nova"/>
              </a:rPr>
              <a:t>kategorikal</a:t>
            </a:r>
            <a:r>
              <a:rPr lang="en">
                <a:solidFill>
                  <a:schemeClr val="dk1"/>
                </a:solidFill>
                <a:latin typeface="Proxima Nova"/>
                <a:ea typeface="Proxima Nova"/>
                <a:cs typeface="Proxima Nova"/>
                <a:sym typeface="Proxima Nova"/>
              </a:rPr>
              <a:t> berisi data-data sebagai berikut:</a:t>
            </a:r>
            <a:endParaRPr sz="1800">
              <a:solidFill>
                <a:schemeClr val="dk1"/>
              </a:solidFill>
              <a:latin typeface="Proxima Nova"/>
              <a:ea typeface="Proxima Nova"/>
              <a:cs typeface="Proxima Nova"/>
              <a:sym typeface="Proxima Nova"/>
            </a:endParaRPr>
          </a:p>
        </p:txBody>
      </p:sp>
      <p:pic>
        <p:nvPicPr>
          <p:cNvPr id="217" name="Google Shape;217;p40"/>
          <p:cNvPicPr preferRelativeResize="0"/>
          <p:nvPr/>
        </p:nvPicPr>
        <p:blipFill>
          <a:blip r:embed="rId3">
            <a:alphaModFix/>
          </a:blip>
          <a:stretch>
            <a:fillRect/>
          </a:stretch>
        </p:blipFill>
        <p:spPr>
          <a:xfrm>
            <a:off x="413400" y="1170125"/>
            <a:ext cx="4564600" cy="2067350"/>
          </a:xfrm>
          <a:prstGeom prst="rect">
            <a:avLst/>
          </a:prstGeom>
          <a:noFill/>
          <a:ln>
            <a:noFill/>
          </a:ln>
        </p:spPr>
      </p:pic>
      <p:sp>
        <p:nvSpPr>
          <p:cNvPr id="218" name="Google Shape;218;p40"/>
          <p:cNvSpPr txBox="1"/>
          <p:nvPr/>
        </p:nvSpPr>
        <p:spPr>
          <a:xfrm>
            <a:off x="5231575" y="2867100"/>
            <a:ext cx="1830300" cy="19908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300">
                <a:solidFill>
                  <a:schemeClr val="dk1"/>
                </a:solidFill>
                <a:latin typeface="Proxima Nova"/>
                <a:ea typeface="Proxima Nova"/>
                <a:cs typeface="Proxima Nova"/>
                <a:sym typeface="Proxima Nova"/>
              </a:rPr>
              <a:t>Kolom color berisi:</a:t>
            </a:r>
            <a:endParaRPr b="1" sz="1300">
              <a:solidFill>
                <a:schemeClr val="dk1"/>
              </a:solidFill>
              <a:latin typeface="Proxima Nova"/>
              <a:ea typeface="Proxima Nova"/>
              <a:cs typeface="Proxima Nova"/>
              <a:sym typeface="Proxima Nova"/>
            </a:endParaRPr>
          </a:p>
          <a:p>
            <a:pPr indent="-311150" lvl="0" marL="457200" rtl="0" algn="l">
              <a:lnSpc>
                <a:spcPct val="100000"/>
              </a:lnSpc>
              <a:spcBef>
                <a:spcPts val="1600"/>
              </a:spcBef>
              <a:spcAft>
                <a:spcPts val="0"/>
              </a:spcAft>
              <a:buClr>
                <a:schemeClr val="dk1"/>
              </a:buClr>
              <a:buSzPts val="1300"/>
              <a:buFont typeface="Proxima Nova"/>
              <a:buAutoNum type="arabicPeriod"/>
            </a:pPr>
            <a:r>
              <a:rPr lang="en" sz="1300">
                <a:solidFill>
                  <a:schemeClr val="dk1"/>
                </a:solidFill>
                <a:latin typeface="Proxima Nova"/>
                <a:ea typeface="Proxima Nova"/>
                <a:cs typeface="Proxima Nova"/>
                <a:sym typeface="Proxima Nova"/>
              </a:rPr>
              <a:t>E</a:t>
            </a:r>
            <a:endParaRPr sz="1300">
              <a:solidFill>
                <a:schemeClr val="dk1"/>
              </a:solidFill>
              <a:latin typeface="Proxima Nova"/>
              <a:ea typeface="Proxima Nova"/>
              <a:cs typeface="Proxima Nova"/>
              <a:sym typeface="Proxima Nova"/>
            </a:endParaRPr>
          </a:p>
          <a:p>
            <a:pPr indent="-311150" lvl="0" marL="457200" rtl="0" algn="l">
              <a:lnSpc>
                <a:spcPct val="100000"/>
              </a:lnSpc>
              <a:spcBef>
                <a:spcPts val="0"/>
              </a:spcBef>
              <a:spcAft>
                <a:spcPts val="0"/>
              </a:spcAft>
              <a:buClr>
                <a:schemeClr val="dk1"/>
              </a:buClr>
              <a:buSzPts val="1300"/>
              <a:buFont typeface="Proxima Nova"/>
              <a:buAutoNum type="arabicPeriod"/>
            </a:pPr>
            <a:r>
              <a:rPr lang="en" sz="1300">
                <a:solidFill>
                  <a:schemeClr val="dk1"/>
                </a:solidFill>
                <a:latin typeface="Proxima Nova"/>
                <a:ea typeface="Proxima Nova"/>
                <a:cs typeface="Proxima Nova"/>
                <a:sym typeface="Proxima Nova"/>
              </a:rPr>
              <a:t>I</a:t>
            </a:r>
            <a:endParaRPr sz="1300">
              <a:solidFill>
                <a:schemeClr val="dk1"/>
              </a:solidFill>
              <a:latin typeface="Proxima Nova"/>
              <a:ea typeface="Proxima Nova"/>
              <a:cs typeface="Proxima Nova"/>
              <a:sym typeface="Proxima Nova"/>
            </a:endParaRPr>
          </a:p>
          <a:p>
            <a:pPr indent="-311150" lvl="0" marL="457200" rtl="0" algn="l">
              <a:lnSpc>
                <a:spcPct val="100000"/>
              </a:lnSpc>
              <a:spcBef>
                <a:spcPts val="0"/>
              </a:spcBef>
              <a:spcAft>
                <a:spcPts val="0"/>
              </a:spcAft>
              <a:buClr>
                <a:schemeClr val="dk1"/>
              </a:buClr>
              <a:buSzPts val="1300"/>
              <a:buFont typeface="Proxima Nova"/>
              <a:buAutoNum type="arabicPeriod"/>
            </a:pPr>
            <a:r>
              <a:rPr lang="en" sz="1300">
                <a:solidFill>
                  <a:schemeClr val="dk1"/>
                </a:solidFill>
                <a:latin typeface="Proxima Nova"/>
                <a:ea typeface="Proxima Nova"/>
                <a:cs typeface="Proxima Nova"/>
                <a:sym typeface="Proxima Nova"/>
              </a:rPr>
              <a:t>J</a:t>
            </a:r>
            <a:endParaRPr sz="1300">
              <a:solidFill>
                <a:schemeClr val="dk1"/>
              </a:solidFill>
              <a:latin typeface="Proxima Nova"/>
              <a:ea typeface="Proxima Nova"/>
              <a:cs typeface="Proxima Nova"/>
              <a:sym typeface="Proxima Nova"/>
            </a:endParaRPr>
          </a:p>
          <a:p>
            <a:pPr indent="-311150" lvl="0" marL="457200" rtl="0" algn="l">
              <a:lnSpc>
                <a:spcPct val="100000"/>
              </a:lnSpc>
              <a:spcBef>
                <a:spcPts val="0"/>
              </a:spcBef>
              <a:spcAft>
                <a:spcPts val="0"/>
              </a:spcAft>
              <a:buClr>
                <a:schemeClr val="dk1"/>
              </a:buClr>
              <a:buSzPts val="1300"/>
              <a:buFont typeface="Proxima Nova"/>
              <a:buAutoNum type="arabicPeriod"/>
            </a:pPr>
            <a:r>
              <a:rPr lang="en" sz="1300">
                <a:solidFill>
                  <a:schemeClr val="dk1"/>
                </a:solidFill>
                <a:latin typeface="Proxima Nova"/>
                <a:ea typeface="Proxima Nova"/>
                <a:cs typeface="Proxima Nova"/>
                <a:sym typeface="Proxima Nova"/>
              </a:rPr>
              <a:t>H</a:t>
            </a:r>
            <a:endParaRPr sz="1300">
              <a:solidFill>
                <a:schemeClr val="dk1"/>
              </a:solidFill>
              <a:latin typeface="Proxima Nova"/>
              <a:ea typeface="Proxima Nova"/>
              <a:cs typeface="Proxima Nova"/>
              <a:sym typeface="Proxima Nova"/>
            </a:endParaRPr>
          </a:p>
          <a:p>
            <a:pPr indent="-311150" lvl="0" marL="457200" rtl="0" algn="l">
              <a:lnSpc>
                <a:spcPct val="100000"/>
              </a:lnSpc>
              <a:spcBef>
                <a:spcPts val="0"/>
              </a:spcBef>
              <a:spcAft>
                <a:spcPts val="0"/>
              </a:spcAft>
              <a:buClr>
                <a:schemeClr val="dk1"/>
              </a:buClr>
              <a:buSzPts val="1300"/>
              <a:buFont typeface="Proxima Nova"/>
              <a:buAutoNum type="arabicPeriod"/>
            </a:pPr>
            <a:r>
              <a:rPr lang="en" sz="1300">
                <a:solidFill>
                  <a:schemeClr val="dk1"/>
                </a:solidFill>
                <a:latin typeface="Proxima Nova"/>
                <a:ea typeface="Proxima Nova"/>
                <a:cs typeface="Proxima Nova"/>
                <a:sym typeface="Proxima Nova"/>
              </a:rPr>
              <a:t>F</a:t>
            </a:r>
            <a:endParaRPr sz="1300">
              <a:solidFill>
                <a:schemeClr val="dk1"/>
              </a:solidFill>
              <a:latin typeface="Proxima Nova"/>
              <a:ea typeface="Proxima Nova"/>
              <a:cs typeface="Proxima Nova"/>
              <a:sym typeface="Proxima Nova"/>
            </a:endParaRPr>
          </a:p>
          <a:p>
            <a:pPr indent="-311150" lvl="0" marL="457200" rtl="0" algn="l">
              <a:lnSpc>
                <a:spcPct val="100000"/>
              </a:lnSpc>
              <a:spcBef>
                <a:spcPts val="0"/>
              </a:spcBef>
              <a:spcAft>
                <a:spcPts val="0"/>
              </a:spcAft>
              <a:buClr>
                <a:schemeClr val="dk1"/>
              </a:buClr>
              <a:buSzPts val="1300"/>
              <a:buFont typeface="Proxima Nova"/>
              <a:buAutoNum type="arabicPeriod"/>
            </a:pPr>
            <a:r>
              <a:rPr lang="en" sz="1300">
                <a:solidFill>
                  <a:schemeClr val="dk1"/>
                </a:solidFill>
                <a:latin typeface="Proxima Nova"/>
                <a:ea typeface="Proxima Nova"/>
                <a:cs typeface="Proxima Nova"/>
                <a:sym typeface="Proxima Nova"/>
              </a:rPr>
              <a:t>G</a:t>
            </a:r>
            <a:endParaRPr sz="1300">
              <a:solidFill>
                <a:schemeClr val="dk1"/>
              </a:solidFill>
              <a:latin typeface="Proxima Nova"/>
              <a:ea typeface="Proxima Nova"/>
              <a:cs typeface="Proxima Nova"/>
              <a:sym typeface="Proxima Nova"/>
            </a:endParaRPr>
          </a:p>
          <a:p>
            <a:pPr indent="-311150" lvl="0" marL="457200" rtl="0" algn="l">
              <a:lnSpc>
                <a:spcPct val="100000"/>
              </a:lnSpc>
              <a:spcBef>
                <a:spcPts val="0"/>
              </a:spcBef>
              <a:spcAft>
                <a:spcPts val="0"/>
              </a:spcAft>
              <a:buClr>
                <a:schemeClr val="dk1"/>
              </a:buClr>
              <a:buSzPts val="1300"/>
              <a:buFont typeface="Proxima Nova"/>
              <a:buAutoNum type="arabicPeriod"/>
            </a:pPr>
            <a:r>
              <a:rPr lang="en" sz="1300">
                <a:solidFill>
                  <a:schemeClr val="dk1"/>
                </a:solidFill>
                <a:latin typeface="Proxima Nova"/>
                <a:ea typeface="Proxima Nova"/>
                <a:cs typeface="Proxima Nova"/>
                <a:sym typeface="Proxima Nova"/>
              </a:rPr>
              <a:t>D</a:t>
            </a:r>
            <a:endParaRPr sz="17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Label Encoding</a:t>
            </a:r>
            <a:endParaRPr sz="3200"/>
          </a:p>
        </p:txBody>
      </p:sp>
      <p:sp>
        <p:nvSpPr>
          <p:cNvPr id="224" name="Google Shape;224;p41"/>
          <p:cNvSpPr txBox="1"/>
          <p:nvPr/>
        </p:nvSpPr>
        <p:spPr>
          <a:xfrm>
            <a:off x="483350" y="1440900"/>
            <a:ext cx="63456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a:solidFill>
                  <a:schemeClr val="dk1"/>
                </a:solidFill>
                <a:latin typeface="Proxima Nova"/>
                <a:ea typeface="Proxima Nova"/>
                <a:cs typeface="Proxima Nova"/>
                <a:sym typeface="Proxima Nova"/>
              </a:rPr>
              <a:t>Oleh karena kolom-</a:t>
            </a:r>
            <a:r>
              <a:rPr b="1" lang="en">
                <a:solidFill>
                  <a:schemeClr val="dk1"/>
                </a:solidFill>
                <a:latin typeface="Proxima Nova"/>
                <a:ea typeface="Proxima Nova"/>
                <a:cs typeface="Proxima Nova"/>
                <a:sym typeface="Proxima Nova"/>
              </a:rPr>
              <a:t>kolom kategorikal </a:t>
            </a:r>
            <a:r>
              <a:rPr lang="en">
                <a:solidFill>
                  <a:schemeClr val="dk1"/>
                </a:solidFill>
                <a:latin typeface="Proxima Nova"/>
                <a:ea typeface="Proxima Nova"/>
                <a:cs typeface="Proxima Nova"/>
                <a:sym typeface="Proxima Nova"/>
              </a:rPr>
              <a:t>tersebut </a:t>
            </a:r>
            <a:r>
              <a:rPr b="1" lang="en">
                <a:solidFill>
                  <a:schemeClr val="dk1"/>
                </a:solidFill>
                <a:latin typeface="Proxima Nova"/>
                <a:ea typeface="Proxima Nova"/>
                <a:cs typeface="Proxima Nova"/>
                <a:sym typeface="Proxima Nova"/>
              </a:rPr>
              <a:t>lebih dari 2 kategori</a:t>
            </a:r>
            <a:r>
              <a:rPr lang="en">
                <a:solidFill>
                  <a:schemeClr val="dk1"/>
                </a:solidFill>
                <a:latin typeface="Proxima Nova"/>
                <a:ea typeface="Proxima Nova"/>
                <a:cs typeface="Proxima Nova"/>
                <a:sym typeface="Proxima Nova"/>
              </a:rPr>
              <a:t>, maka digunakan one-hot encoding untuk meng-encode kolom kategorikal tersebut.</a:t>
            </a:r>
            <a:endParaRPr sz="1800">
              <a:solidFill>
                <a:schemeClr val="dk1"/>
              </a:solidFill>
            </a:endParaRPr>
          </a:p>
        </p:txBody>
      </p:sp>
      <p:pic>
        <p:nvPicPr>
          <p:cNvPr id="225" name="Google Shape;225;p41"/>
          <p:cNvPicPr preferRelativeResize="0"/>
          <p:nvPr/>
        </p:nvPicPr>
        <p:blipFill rotWithShape="1">
          <a:blip r:embed="rId3">
            <a:alphaModFix/>
          </a:blip>
          <a:srcRect b="0" l="0" r="28551" t="0"/>
          <a:stretch/>
        </p:blipFill>
        <p:spPr>
          <a:xfrm>
            <a:off x="592800" y="2479075"/>
            <a:ext cx="4587025" cy="1228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Label Encoding</a:t>
            </a:r>
            <a:endParaRPr sz="3200"/>
          </a:p>
        </p:txBody>
      </p:sp>
      <p:sp>
        <p:nvSpPr>
          <p:cNvPr id="231" name="Google Shape;231;p42"/>
          <p:cNvSpPr txBox="1"/>
          <p:nvPr/>
        </p:nvSpPr>
        <p:spPr>
          <a:xfrm>
            <a:off x="419525" y="1276725"/>
            <a:ext cx="4505100" cy="107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300">
                <a:solidFill>
                  <a:schemeClr val="dk1"/>
                </a:solidFill>
                <a:latin typeface="Proxima Nova"/>
                <a:ea typeface="Proxima Nova"/>
                <a:cs typeface="Proxima Nova"/>
                <a:sym typeface="Proxima Nova"/>
              </a:rPr>
              <a:t>Hasil dari label encoding adalah kolom yang awalnya berjumlah </a:t>
            </a:r>
            <a:r>
              <a:rPr b="1" lang="en" sz="1300">
                <a:solidFill>
                  <a:schemeClr val="dk1"/>
                </a:solidFill>
                <a:latin typeface="Proxima Nova"/>
                <a:ea typeface="Proxima Nova"/>
                <a:cs typeface="Proxima Nova"/>
                <a:sym typeface="Proxima Nova"/>
              </a:rPr>
              <a:t>11 kolom</a:t>
            </a:r>
            <a:r>
              <a:rPr lang="en" sz="1300">
                <a:solidFill>
                  <a:schemeClr val="dk1"/>
                </a:solidFill>
                <a:latin typeface="Proxima Nova"/>
                <a:ea typeface="Proxima Nova"/>
                <a:cs typeface="Proxima Nova"/>
                <a:sym typeface="Proxima Nova"/>
              </a:rPr>
              <a:t> bertambah menjadi </a:t>
            </a:r>
            <a:r>
              <a:rPr b="1" lang="en" sz="1300">
                <a:solidFill>
                  <a:schemeClr val="dk1"/>
                </a:solidFill>
                <a:latin typeface="Proxima Nova"/>
                <a:ea typeface="Proxima Nova"/>
                <a:cs typeface="Proxima Nova"/>
                <a:sym typeface="Proxima Nova"/>
              </a:rPr>
              <a:t>27 kolom</a:t>
            </a:r>
            <a:r>
              <a:rPr lang="en" sz="1300">
                <a:solidFill>
                  <a:schemeClr val="dk1"/>
                </a:solidFill>
                <a:latin typeface="Proxima Nova"/>
                <a:ea typeface="Proxima Nova"/>
                <a:cs typeface="Proxima Nova"/>
                <a:sym typeface="Proxima Nova"/>
              </a:rPr>
              <a:t> karena kolom </a:t>
            </a:r>
            <a:r>
              <a:rPr b="1" lang="en" sz="1300">
                <a:solidFill>
                  <a:srgbClr val="FF0000"/>
                </a:solidFill>
                <a:latin typeface="Proxima Nova"/>
                <a:ea typeface="Proxima Nova"/>
                <a:cs typeface="Proxima Nova"/>
                <a:sym typeface="Proxima Nova"/>
              </a:rPr>
              <a:t>cut menjadi 5 kolom</a:t>
            </a:r>
            <a:r>
              <a:rPr b="1" lang="en" sz="1300">
                <a:solidFill>
                  <a:schemeClr val="accent3"/>
                </a:solidFill>
                <a:latin typeface="Proxima Nova"/>
                <a:ea typeface="Proxima Nova"/>
                <a:cs typeface="Proxima Nova"/>
                <a:sym typeface="Proxima Nova"/>
              </a:rPr>
              <a:t>,</a:t>
            </a:r>
            <a:r>
              <a:rPr b="1" lang="en" sz="1300">
                <a:solidFill>
                  <a:srgbClr val="00FF00"/>
                </a:solidFill>
                <a:latin typeface="Proxima Nova"/>
                <a:ea typeface="Proxima Nova"/>
                <a:cs typeface="Proxima Nova"/>
                <a:sym typeface="Proxima Nova"/>
              </a:rPr>
              <a:t> </a:t>
            </a:r>
            <a:r>
              <a:rPr b="1" lang="en" sz="1300">
                <a:solidFill>
                  <a:schemeClr val="dk2"/>
                </a:solidFill>
                <a:latin typeface="Proxima Nova"/>
                <a:ea typeface="Proxima Nova"/>
                <a:cs typeface="Proxima Nova"/>
                <a:sym typeface="Proxima Nova"/>
              </a:rPr>
              <a:t>kolom color menjadi 7 kolom</a:t>
            </a:r>
            <a:r>
              <a:rPr b="1" lang="en" sz="1300">
                <a:solidFill>
                  <a:schemeClr val="accent3"/>
                </a:solidFill>
                <a:latin typeface="Proxima Nova"/>
                <a:ea typeface="Proxima Nova"/>
                <a:cs typeface="Proxima Nova"/>
                <a:sym typeface="Proxima Nova"/>
              </a:rPr>
              <a:t>, </a:t>
            </a:r>
            <a:r>
              <a:rPr b="1" lang="en" sz="1300">
                <a:solidFill>
                  <a:schemeClr val="dk1"/>
                </a:solidFill>
                <a:latin typeface="Proxima Nova"/>
                <a:ea typeface="Proxima Nova"/>
                <a:cs typeface="Proxima Nova"/>
                <a:sym typeface="Proxima Nova"/>
              </a:rPr>
              <a:t>dan </a:t>
            </a:r>
            <a:r>
              <a:rPr b="1" lang="en" sz="1300">
                <a:solidFill>
                  <a:srgbClr val="FF9900"/>
                </a:solidFill>
                <a:latin typeface="Proxima Nova"/>
                <a:ea typeface="Proxima Nova"/>
                <a:cs typeface="Proxima Nova"/>
                <a:sym typeface="Proxima Nova"/>
              </a:rPr>
              <a:t>kolom clarify menjadi 8 kolom</a:t>
            </a:r>
            <a:r>
              <a:rPr b="1" lang="en" sz="1300">
                <a:solidFill>
                  <a:srgbClr val="F6B26B"/>
                </a:solidFill>
                <a:latin typeface="Proxima Nova"/>
                <a:ea typeface="Proxima Nova"/>
                <a:cs typeface="Proxima Nova"/>
                <a:sym typeface="Proxima Nova"/>
              </a:rPr>
              <a:t>.</a:t>
            </a:r>
            <a:endParaRPr b="1" sz="1700">
              <a:solidFill>
                <a:srgbClr val="F6B26B"/>
              </a:solidFill>
            </a:endParaRPr>
          </a:p>
        </p:txBody>
      </p:sp>
      <p:pic>
        <p:nvPicPr>
          <p:cNvPr id="232" name="Google Shape;232;p42"/>
          <p:cNvPicPr preferRelativeResize="0"/>
          <p:nvPr/>
        </p:nvPicPr>
        <p:blipFill>
          <a:blip r:embed="rId3">
            <a:alphaModFix/>
          </a:blip>
          <a:stretch>
            <a:fillRect/>
          </a:stretch>
        </p:blipFill>
        <p:spPr>
          <a:xfrm>
            <a:off x="5450550" y="389125"/>
            <a:ext cx="2839250" cy="4365250"/>
          </a:xfrm>
          <a:prstGeom prst="rect">
            <a:avLst/>
          </a:prstGeom>
          <a:noFill/>
          <a:ln>
            <a:noFill/>
          </a:ln>
        </p:spPr>
      </p:pic>
      <p:sp>
        <p:nvSpPr>
          <p:cNvPr id="233" name="Google Shape;233;p42"/>
          <p:cNvSpPr/>
          <p:nvPr/>
        </p:nvSpPr>
        <p:spPr>
          <a:xfrm>
            <a:off x="5325900" y="1924250"/>
            <a:ext cx="3064200" cy="647400"/>
          </a:xfrm>
          <a:prstGeom prst="rect">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34" name="Google Shape;234;p42"/>
          <p:cNvSpPr/>
          <p:nvPr/>
        </p:nvSpPr>
        <p:spPr>
          <a:xfrm>
            <a:off x="5325900" y="2571650"/>
            <a:ext cx="3064200" cy="8937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35" name="Google Shape;235;p42"/>
          <p:cNvSpPr/>
          <p:nvPr/>
        </p:nvSpPr>
        <p:spPr>
          <a:xfrm>
            <a:off x="5325900" y="3478175"/>
            <a:ext cx="3064200" cy="10179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pic>
        <p:nvPicPr>
          <p:cNvPr id="236" name="Google Shape;236;p42"/>
          <p:cNvPicPr preferRelativeResize="0"/>
          <p:nvPr/>
        </p:nvPicPr>
        <p:blipFill>
          <a:blip r:embed="rId4">
            <a:alphaModFix/>
          </a:blip>
          <a:stretch>
            <a:fillRect/>
          </a:stretch>
        </p:blipFill>
        <p:spPr>
          <a:xfrm>
            <a:off x="781650" y="2351925"/>
            <a:ext cx="2898740" cy="2486775"/>
          </a:xfrm>
          <a:prstGeom prst="rect">
            <a:avLst/>
          </a:prstGeom>
          <a:noFill/>
          <a:ln>
            <a:noFill/>
          </a:ln>
        </p:spPr>
      </p:pic>
      <p:sp>
        <p:nvSpPr>
          <p:cNvPr id="237" name="Google Shape;237;p42"/>
          <p:cNvSpPr/>
          <p:nvPr/>
        </p:nvSpPr>
        <p:spPr>
          <a:xfrm>
            <a:off x="3967050" y="3009500"/>
            <a:ext cx="1056000" cy="70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3"/>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Exploratory Data Analysis</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Team Members</a:t>
            </a:r>
            <a:endParaRPr sz="3600"/>
          </a:p>
        </p:txBody>
      </p:sp>
      <p:sp>
        <p:nvSpPr>
          <p:cNvPr id="115" name="Google Shape;115;p26"/>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AutoNum type="arabicPeriod"/>
            </a:pPr>
            <a:r>
              <a:rPr lang="en"/>
              <a:t>Agnes Veronica Victoria</a:t>
            </a:r>
            <a:endParaRPr/>
          </a:p>
          <a:p>
            <a:pPr indent="-342900" lvl="0" marL="457200" rtl="0" algn="l">
              <a:lnSpc>
                <a:spcPct val="150000"/>
              </a:lnSpc>
              <a:spcBef>
                <a:spcPts val="0"/>
              </a:spcBef>
              <a:spcAft>
                <a:spcPts val="0"/>
              </a:spcAft>
              <a:buSzPts val="1800"/>
              <a:buAutoNum type="arabicPeriod"/>
            </a:pPr>
            <a:r>
              <a:rPr lang="en"/>
              <a:t>Teguh Rizali Zahroni</a:t>
            </a:r>
            <a:endParaRPr/>
          </a:p>
          <a:p>
            <a:pPr indent="-342900" lvl="0" marL="457200" rtl="0" algn="l">
              <a:lnSpc>
                <a:spcPct val="150000"/>
              </a:lnSpc>
              <a:spcBef>
                <a:spcPts val="0"/>
              </a:spcBef>
              <a:spcAft>
                <a:spcPts val="0"/>
              </a:spcAft>
              <a:buSzPts val="1800"/>
              <a:buAutoNum type="arabicPeriod"/>
            </a:pPr>
            <a:r>
              <a:rPr lang="en"/>
              <a:t>Muh Nur Aslam</a:t>
            </a:r>
            <a:endParaRPr/>
          </a:p>
          <a:p>
            <a:pPr indent="-342900" lvl="0" marL="457200" rtl="0" algn="l">
              <a:lnSpc>
                <a:spcPct val="150000"/>
              </a:lnSpc>
              <a:spcBef>
                <a:spcPts val="0"/>
              </a:spcBef>
              <a:spcAft>
                <a:spcPts val="0"/>
              </a:spcAft>
              <a:buSzPts val="1800"/>
              <a:buAutoNum type="arabicPeriod"/>
            </a:pPr>
            <a:r>
              <a:rPr lang="en"/>
              <a:t>Priyo Adi Nugroho</a:t>
            </a:r>
            <a:endParaRPr/>
          </a:p>
          <a:p>
            <a:pPr indent="-342900" lvl="0" marL="457200" rtl="0" algn="l">
              <a:lnSpc>
                <a:spcPct val="150000"/>
              </a:lnSpc>
              <a:spcBef>
                <a:spcPts val="0"/>
              </a:spcBef>
              <a:spcAft>
                <a:spcPts val="0"/>
              </a:spcAft>
              <a:buSzPts val="1800"/>
              <a:buAutoNum type="arabicPeriod"/>
            </a:pPr>
            <a:r>
              <a:rPr lang="en"/>
              <a:t>Muhammad Bintang Pratama</a:t>
            </a:r>
            <a:endParaRPr/>
          </a:p>
          <a:p>
            <a:pPr indent="-342900" lvl="0" marL="457200" rtl="0" algn="l">
              <a:lnSpc>
                <a:spcPct val="150000"/>
              </a:lnSpc>
              <a:spcBef>
                <a:spcPts val="0"/>
              </a:spcBef>
              <a:spcAft>
                <a:spcPts val="0"/>
              </a:spcAft>
              <a:buSzPts val="1800"/>
              <a:buAutoNum type="arabicPeriod"/>
            </a:pPr>
            <a:r>
              <a:rPr lang="en"/>
              <a:t>Alfi Nurzaman</a:t>
            </a:r>
            <a:endParaRPr/>
          </a:p>
          <a:p>
            <a:pPr indent="-342900" lvl="0" marL="457200" rtl="0" algn="l">
              <a:lnSpc>
                <a:spcPct val="150000"/>
              </a:lnSpc>
              <a:spcBef>
                <a:spcPts val="0"/>
              </a:spcBef>
              <a:spcAft>
                <a:spcPts val="0"/>
              </a:spcAft>
              <a:buSzPts val="1800"/>
              <a:buAutoNum type="arabicPeriod"/>
            </a:pPr>
            <a:r>
              <a:rPr lang="en"/>
              <a:t>Aditya Kama Nugrah</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Visualization</a:t>
            </a:r>
            <a:endParaRPr/>
          </a:p>
        </p:txBody>
      </p:sp>
      <p:pic>
        <p:nvPicPr>
          <p:cNvPr id="248" name="Google Shape;248;p44"/>
          <p:cNvPicPr preferRelativeResize="0"/>
          <p:nvPr/>
        </p:nvPicPr>
        <p:blipFill rotWithShape="1">
          <a:blip r:embed="rId3">
            <a:alphaModFix/>
          </a:blip>
          <a:srcRect b="32267" l="0" r="0" t="0"/>
          <a:stretch/>
        </p:blipFill>
        <p:spPr>
          <a:xfrm>
            <a:off x="311700" y="1017725"/>
            <a:ext cx="6520799" cy="2987375"/>
          </a:xfrm>
          <a:prstGeom prst="rect">
            <a:avLst/>
          </a:prstGeom>
          <a:noFill/>
          <a:ln>
            <a:noFill/>
          </a:ln>
        </p:spPr>
      </p:pic>
      <p:pic>
        <p:nvPicPr>
          <p:cNvPr id="249" name="Google Shape;249;p44"/>
          <p:cNvPicPr preferRelativeResize="0"/>
          <p:nvPr/>
        </p:nvPicPr>
        <p:blipFill rotWithShape="1">
          <a:blip r:embed="rId3">
            <a:alphaModFix/>
          </a:blip>
          <a:srcRect b="0" l="0" r="65717" t="67118"/>
          <a:stretch/>
        </p:blipFill>
        <p:spPr>
          <a:xfrm>
            <a:off x="6867325" y="2533150"/>
            <a:ext cx="2276675" cy="147694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 Outlier</a:t>
            </a:r>
            <a:endParaRPr/>
          </a:p>
        </p:txBody>
      </p:sp>
      <p:sp>
        <p:nvSpPr>
          <p:cNvPr id="255" name="Google Shape;255;p45"/>
          <p:cNvSpPr txBox="1"/>
          <p:nvPr>
            <p:ph idx="1" type="body"/>
          </p:nvPr>
        </p:nvSpPr>
        <p:spPr>
          <a:xfrm>
            <a:off x="369775" y="2696825"/>
            <a:ext cx="7952700" cy="12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chemeClr val="dk1"/>
                </a:solidFill>
              </a:rPr>
              <a:t>Kode ini akan menghasilkan 7 boxplot (carat, depth, table, price, x, y, z) yang ditampilkan dalam grid dengan maksimal 9 plot. Boxplot ini menggambarkan distribusi masing-masing fitur numerik dalam dataset. Boxplot ini memberikan informasi statistik seperti distribusi data, nilai tengah, dan keberadaan outlier</a:t>
            </a:r>
            <a:endParaRPr sz="1400">
              <a:solidFill>
                <a:schemeClr val="dk1"/>
              </a:solidFill>
            </a:endParaRPr>
          </a:p>
        </p:txBody>
      </p:sp>
      <p:pic>
        <p:nvPicPr>
          <p:cNvPr id="256" name="Google Shape;256;p45"/>
          <p:cNvPicPr preferRelativeResize="0"/>
          <p:nvPr/>
        </p:nvPicPr>
        <p:blipFill>
          <a:blip r:embed="rId3">
            <a:alphaModFix/>
          </a:blip>
          <a:stretch>
            <a:fillRect/>
          </a:stretch>
        </p:blipFill>
        <p:spPr>
          <a:xfrm>
            <a:off x="419575" y="1112050"/>
            <a:ext cx="5553075" cy="1266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 Outlier</a:t>
            </a:r>
            <a:endParaRPr/>
          </a:p>
        </p:txBody>
      </p:sp>
      <p:pic>
        <p:nvPicPr>
          <p:cNvPr id="262" name="Google Shape;262;p46"/>
          <p:cNvPicPr preferRelativeResize="0"/>
          <p:nvPr/>
        </p:nvPicPr>
        <p:blipFill>
          <a:blip r:embed="rId3">
            <a:alphaModFix/>
          </a:blip>
          <a:stretch>
            <a:fillRect/>
          </a:stretch>
        </p:blipFill>
        <p:spPr>
          <a:xfrm>
            <a:off x="311700" y="1017725"/>
            <a:ext cx="5628775" cy="3950101"/>
          </a:xfrm>
          <a:prstGeom prst="rect">
            <a:avLst/>
          </a:prstGeom>
          <a:noFill/>
          <a:ln>
            <a:noFill/>
          </a:ln>
        </p:spPr>
      </p:pic>
      <p:sp>
        <p:nvSpPr>
          <p:cNvPr id="263" name="Google Shape;263;p46"/>
          <p:cNvSpPr txBox="1"/>
          <p:nvPr/>
        </p:nvSpPr>
        <p:spPr>
          <a:xfrm>
            <a:off x="5995150" y="1084950"/>
            <a:ext cx="3003300" cy="366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chemeClr val="dk1"/>
                </a:solidFill>
                <a:latin typeface="Proxima Nova"/>
                <a:ea typeface="Proxima Nova"/>
                <a:cs typeface="Proxima Nova"/>
                <a:sym typeface="Proxima Nova"/>
              </a:rPr>
              <a:t>Adapun komponen yang ada di boxplot ini:</a:t>
            </a:r>
            <a:endParaRPr sz="11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100">
              <a:solidFill>
                <a:schemeClr val="dk1"/>
              </a:solidFill>
              <a:latin typeface="Proxima Nova"/>
              <a:ea typeface="Proxima Nova"/>
              <a:cs typeface="Proxima Nova"/>
              <a:sym typeface="Proxima Nova"/>
            </a:endParaRPr>
          </a:p>
          <a:p>
            <a:pPr indent="-298450" lvl="0" marL="457200" rtl="0" algn="l">
              <a:lnSpc>
                <a:spcPct val="115000"/>
              </a:lnSpc>
              <a:spcBef>
                <a:spcPts val="0"/>
              </a:spcBef>
              <a:spcAft>
                <a:spcPts val="0"/>
              </a:spcAft>
              <a:buClr>
                <a:schemeClr val="dk1"/>
              </a:buClr>
              <a:buSzPts val="1100"/>
              <a:buFont typeface="Proxima Nova"/>
              <a:buAutoNum type="arabicPeriod"/>
            </a:pPr>
            <a:r>
              <a:rPr b="1" lang="en" sz="1100">
                <a:solidFill>
                  <a:schemeClr val="dk1"/>
                </a:solidFill>
                <a:latin typeface="Proxima Nova"/>
                <a:ea typeface="Proxima Nova"/>
                <a:cs typeface="Proxima Nova"/>
                <a:sym typeface="Proxima Nova"/>
              </a:rPr>
              <a:t>Kotak (box)</a:t>
            </a:r>
            <a:endParaRPr b="1" sz="1100">
              <a:solidFill>
                <a:schemeClr val="dk1"/>
              </a:solidFill>
              <a:latin typeface="Proxima Nova"/>
              <a:ea typeface="Proxima Nova"/>
              <a:cs typeface="Proxima Nova"/>
              <a:sym typeface="Proxima Nova"/>
            </a:endParaRPr>
          </a:p>
          <a:p>
            <a:pPr indent="0" lvl="0" marL="457200" rtl="0" algn="l">
              <a:lnSpc>
                <a:spcPct val="115000"/>
              </a:lnSpc>
              <a:spcBef>
                <a:spcPts val="0"/>
              </a:spcBef>
              <a:spcAft>
                <a:spcPts val="0"/>
              </a:spcAft>
              <a:buNone/>
            </a:pPr>
            <a:r>
              <a:rPr lang="en" sz="1100">
                <a:solidFill>
                  <a:schemeClr val="dk1"/>
                </a:solidFill>
                <a:latin typeface="Proxima Nova"/>
                <a:ea typeface="Proxima Nova"/>
                <a:cs typeface="Proxima Nova"/>
                <a:sym typeface="Proxima Nova"/>
              </a:rPr>
              <a:t>Bagian tengah kotak merepresentasikan interquartile range (IQR), yaitu jarak antara kuartil pertama (Q1, 25%) dan kuartil ketiga (Q3, 75%). Garis di dalam kotak menunjukkan median (Q2, 50%).</a:t>
            </a:r>
            <a:endParaRPr sz="1100">
              <a:solidFill>
                <a:schemeClr val="dk1"/>
              </a:solidFill>
              <a:latin typeface="Proxima Nova"/>
              <a:ea typeface="Proxima Nova"/>
              <a:cs typeface="Proxima Nova"/>
              <a:sym typeface="Proxima Nova"/>
            </a:endParaRPr>
          </a:p>
          <a:p>
            <a:pPr indent="-298450" lvl="0" marL="457200" rtl="0" algn="l">
              <a:lnSpc>
                <a:spcPct val="115000"/>
              </a:lnSpc>
              <a:spcBef>
                <a:spcPts val="0"/>
              </a:spcBef>
              <a:spcAft>
                <a:spcPts val="0"/>
              </a:spcAft>
              <a:buClr>
                <a:schemeClr val="dk1"/>
              </a:buClr>
              <a:buSzPts val="1100"/>
              <a:buFont typeface="Proxima Nova"/>
              <a:buAutoNum type="arabicPeriod"/>
            </a:pPr>
            <a:r>
              <a:rPr b="1" lang="en" sz="1100">
                <a:solidFill>
                  <a:schemeClr val="dk1"/>
                </a:solidFill>
                <a:latin typeface="Proxima Nova"/>
                <a:ea typeface="Proxima Nova"/>
                <a:cs typeface="Proxima Nova"/>
                <a:sym typeface="Proxima Nova"/>
              </a:rPr>
              <a:t>Garis Vertikal (whisker):</a:t>
            </a:r>
            <a:endParaRPr b="1" sz="1100">
              <a:solidFill>
                <a:schemeClr val="dk1"/>
              </a:solidFill>
              <a:latin typeface="Proxima Nova"/>
              <a:ea typeface="Proxima Nova"/>
              <a:cs typeface="Proxima Nova"/>
              <a:sym typeface="Proxima Nova"/>
            </a:endParaRPr>
          </a:p>
          <a:p>
            <a:pPr indent="0" lvl="0" marL="457200" rtl="0" algn="l">
              <a:lnSpc>
                <a:spcPct val="115000"/>
              </a:lnSpc>
              <a:spcBef>
                <a:spcPts val="0"/>
              </a:spcBef>
              <a:spcAft>
                <a:spcPts val="0"/>
              </a:spcAft>
              <a:buNone/>
            </a:pPr>
            <a:r>
              <a:rPr lang="en" sz="1100">
                <a:solidFill>
                  <a:schemeClr val="dk1"/>
                </a:solidFill>
                <a:latin typeface="Proxima Nova"/>
                <a:ea typeface="Proxima Nova"/>
                <a:cs typeface="Proxima Nova"/>
                <a:sym typeface="Proxima Nova"/>
              </a:rPr>
              <a:t>Menunjukkan data dalam jangkauan yang bukan outlier, biasanya dihitung sebagai Q1 − 1.5 x IQR hingga Q3 + 1.5 x IQR</a:t>
            </a:r>
            <a:endParaRPr sz="1100">
              <a:solidFill>
                <a:schemeClr val="dk1"/>
              </a:solidFill>
              <a:latin typeface="Proxima Nova"/>
              <a:ea typeface="Proxima Nova"/>
              <a:cs typeface="Proxima Nova"/>
              <a:sym typeface="Proxima Nova"/>
            </a:endParaRPr>
          </a:p>
          <a:p>
            <a:pPr indent="-298450" lvl="0" marL="457200" rtl="0" algn="l">
              <a:lnSpc>
                <a:spcPct val="115000"/>
              </a:lnSpc>
              <a:spcBef>
                <a:spcPts val="0"/>
              </a:spcBef>
              <a:spcAft>
                <a:spcPts val="0"/>
              </a:spcAft>
              <a:buClr>
                <a:schemeClr val="dk1"/>
              </a:buClr>
              <a:buSzPts val="1100"/>
              <a:buFont typeface="Proxima Nova"/>
              <a:buAutoNum type="arabicPeriod"/>
            </a:pPr>
            <a:r>
              <a:rPr b="1" lang="en" sz="1100">
                <a:solidFill>
                  <a:schemeClr val="dk1"/>
                </a:solidFill>
                <a:latin typeface="Proxima Nova"/>
                <a:ea typeface="Proxima Nova"/>
                <a:cs typeface="Proxima Nova"/>
                <a:sym typeface="Proxima Nova"/>
              </a:rPr>
              <a:t>Titik diluar Whisker</a:t>
            </a:r>
            <a:endParaRPr b="1" sz="1100">
              <a:solidFill>
                <a:schemeClr val="dk1"/>
              </a:solidFill>
              <a:latin typeface="Proxima Nova"/>
              <a:ea typeface="Proxima Nova"/>
              <a:cs typeface="Proxima Nova"/>
              <a:sym typeface="Proxima Nova"/>
            </a:endParaRPr>
          </a:p>
          <a:p>
            <a:pPr indent="0" lvl="0" marL="457200" rtl="0" algn="l">
              <a:lnSpc>
                <a:spcPct val="115000"/>
              </a:lnSpc>
              <a:spcBef>
                <a:spcPts val="0"/>
              </a:spcBef>
              <a:spcAft>
                <a:spcPts val="0"/>
              </a:spcAft>
              <a:buNone/>
            </a:pPr>
            <a:r>
              <a:rPr lang="en" sz="1100">
                <a:solidFill>
                  <a:schemeClr val="dk1"/>
                </a:solidFill>
                <a:latin typeface="Proxima Nova"/>
                <a:ea typeface="Proxima Nova"/>
                <a:cs typeface="Proxima Nova"/>
                <a:sym typeface="Proxima Nova"/>
              </a:rPr>
              <a:t>Titik-titik ini adalah outlier, yaitu data yang berada di luar jangkauan whiskers.</a:t>
            </a:r>
            <a:endParaRPr sz="1100">
              <a:solidFill>
                <a:schemeClr val="dk1"/>
              </a:solidFill>
              <a:latin typeface="Proxima Nova"/>
              <a:ea typeface="Proxima Nova"/>
              <a:cs typeface="Proxima Nova"/>
              <a:sym typeface="Proxima Nov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Heatmap &amp; Correlation</a:t>
            </a:r>
            <a:endParaRPr/>
          </a:p>
        </p:txBody>
      </p:sp>
      <p:sp>
        <p:nvSpPr>
          <p:cNvPr id="269" name="Google Shape;269;p47"/>
          <p:cNvSpPr txBox="1"/>
          <p:nvPr>
            <p:ph idx="1" type="body"/>
          </p:nvPr>
        </p:nvSpPr>
        <p:spPr>
          <a:xfrm>
            <a:off x="278700" y="1017725"/>
            <a:ext cx="4293300" cy="87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chemeClr val="dk1"/>
                </a:solidFill>
              </a:rPr>
              <a:t>Code python untuk melakukan korelasi antar kolom numerik dan membuat heatmap</a:t>
            </a:r>
            <a:endParaRPr sz="1600">
              <a:solidFill>
                <a:schemeClr val="dk1"/>
              </a:solidFill>
            </a:endParaRPr>
          </a:p>
        </p:txBody>
      </p:sp>
      <p:pic>
        <p:nvPicPr>
          <p:cNvPr id="270" name="Google Shape;270;p47"/>
          <p:cNvPicPr preferRelativeResize="0"/>
          <p:nvPr/>
        </p:nvPicPr>
        <p:blipFill rotWithShape="1">
          <a:blip r:embed="rId3">
            <a:alphaModFix/>
          </a:blip>
          <a:srcRect b="75798" l="4997" r="0" t="0"/>
          <a:stretch/>
        </p:blipFill>
        <p:spPr>
          <a:xfrm>
            <a:off x="311700" y="1668988"/>
            <a:ext cx="4293400" cy="1244826"/>
          </a:xfrm>
          <a:prstGeom prst="rect">
            <a:avLst/>
          </a:prstGeom>
          <a:noFill/>
          <a:ln>
            <a:noFill/>
          </a:ln>
        </p:spPr>
      </p:pic>
      <p:sp>
        <p:nvSpPr>
          <p:cNvPr id="271" name="Google Shape;271;p47"/>
          <p:cNvSpPr txBox="1"/>
          <p:nvPr>
            <p:ph idx="1" type="body"/>
          </p:nvPr>
        </p:nvSpPr>
        <p:spPr>
          <a:xfrm>
            <a:off x="131750" y="2913825"/>
            <a:ext cx="4293300" cy="87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Tabel hasil perhitungan korelasi antar kolom numerik</a:t>
            </a:r>
            <a:endParaRPr sz="1600"/>
          </a:p>
        </p:txBody>
      </p:sp>
      <p:sp>
        <p:nvSpPr>
          <p:cNvPr id="272" name="Google Shape;272;p47"/>
          <p:cNvSpPr txBox="1"/>
          <p:nvPr>
            <p:ph idx="1" type="body"/>
          </p:nvPr>
        </p:nvSpPr>
        <p:spPr>
          <a:xfrm>
            <a:off x="5144700" y="3412700"/>
            <a:ext cx="3846900" cy="140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chemeClr val="dk1"/>
                </a:solidFill>
              </a:rPr>
              <a:t>Hasil perhitungan korelasi, menunjukkan kolom-kolom yang memiliki korelasi kuat dengan kolom </a:t>
            </a:r>
            <a:r>
              <a:rPr b="1" lang="en" sz="1400">
                <a:solidFill>
                  <a:schemeClr val="dk1"/>
                </a:solidFill>
              </a:rPr>
              <a:t>target (price) </a:t>
            </a:r>
            <a:r>
              <a:rPr lang="en" sz="1400">
                <a:solidFill>
                  <a:schemeClr val="dk1"/>
                </a:solidFill>
              </a:rPr>
              <a:t>antara lain kolom : </a:t>
            </a:r>
            <a:r>
              <a:rPr b="1" lang="en" sz="1400">
                <a:solidFill>
                  <a:schemeClr val="dk1"/>
                </a:solidFill>
              </a:rPr>
              <a:t>carat, x, y, dan z</a:t>
            </a:r>
            <a:endParaRPr b="1" sz="1400">
              <a:solidFill>
                <a:schemeClr val="dk1"/>
              </a:solidFill>
            </a:endParaRPr>
          </a:p>
        </p:txBody>
      </p:sp>
      <p:sp>
        <p:nvSpPr>
          <p:cNvPr id="273" name="Google Shape;273;p47"/>
          <p:cNvSpPr txBox="1"/>
          <p:nvPr>
            <p:ph idx="1" type="body"/>
          </p:nvPr>
        </p:nvSpPr>
        <p:spPr>
          <a:xfrm>
            <a:off x="5144700" y="1516600"/>
            <a:ext cx="3846900" cy="140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chemeClr val="dk1"/>
                </a:solidFill>
              </a:rPr>
              <a:t>Perhitungan korelasi dilakukan untuk menghitung keterkaitan antar kolom yang bersifat </a:t>
            </a:r>
            <a:r>
              <a:rPr b="1" lang="en" sz="1400">
                <a:solidFill>
                  <a:schemeClr val="dk1"/>
                </a:solidFill>
              </a:rPr>
              <a:t>numerik</a:t>
            </a:r>
            <a:r>
              <a:rPr lang="en" sz="1400">
                <a:solidFill>
                  <a:schemeClr val="dk1"/>
                </a:solidFill>
              </a:rPr>
              <a:t> dan divisualisasikan menggunakan </a:t>
            </a:r>
            <a:r>
              <a:rPr b="1" lang="en" sz="1400">
                <a:solidFill>
                  <a:schemeClr val="dk1"/>
                </a:solidFill>
              </a:rPr>
              <a:t>heatmap</a:t>
            </a:r>
            <a:r>
              <a:rPr lang="en" sz="1400">
                <a:solidFill>
                  <a:schemeClr val="dk1"/>
                </a:solidFill>
              </a:rPr>
              <a:t>.</a:t>
            </a:r>
            <a:endParaRPr sz="1400">
              <a:solidFill>
                <a:schemeClr val="dk1"/>
              </a:solidFill>
            </a:endParaRPr>
          </a:p>
        </p:txBody>
      </p:sp>
      <p:pic>
        <p:nvPicPr>
          <p:cNvPr id="274" name="Google Shape;274;p47"/>
          <p:cNvPicPr preferRelativeResize="0"/>
          <p:nvPr/>
        </p:nvPicPr>
        <p:blipFill>
          <a:blip r:embed="rId4">
            <a:alphaModFix/>
          </a:blip>
          <a:stretch>
            <a:fillRect/>
          </a:stretch>
        </p:blipFill>
        <p:spPr>
          <a:xfrm>
            <a:off x="131749" y="3565099"/>
            <a:ext cx="5020520" cy="1244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Visualisasi menggunakan Heatmap</a:t>
            </a:r>
            <a:endParaRPr/>
          </a:p>
        </p:txBody>
      </p:sp>
      <p:sp>
        <p:nvSpPr>
          <p:cNvPr id="280" name="Google Shape;280;p48"/>
          <p:cNvSpPr txBox="1"/>
          <p:nvPr>
            <p:ph idx="1" type="body"/>
          </p:nvPr>
        </p:nvSpPr>
        <p:spPr>
          <a:xfrm>
            <a:off x="4752025" y="1152475"/>
            <a:ext cx="4080300" cy="365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200">
                <a:solidFill>
                  <a:srgbClr val="000000"/>
                </a:solidFill>
              </a:rPr>
              <a:t>Heatmap korelasi adalah visualisasi yang menunjukkan hubungan antara variabel-variabel numerik dalam suatu dataset. </a:t>
            </a:r>
            <a:r>
              <a:rPr b="1" lang="en" sz="1200">
                <a:solidFill>
                  <a:srgbClr val="000000"/>
                </a:solidFill>
              </a:rPr>
              <a:t>Warna yang berbeda pada heatmap merepresentasikan tingkat korelasi</a:t>
            </a:r>
            <a:r>
              <a:rPr lang="en" sz="1200">
                <a:solidFill>
                  <a:srgbClr val="000000"/>
                </a:solidFill>
              </a:rPr>
              <a:t>:</a:t>
            </a:r>
            <a:endParaRPr sz="1200">
              <a:solidFill>
                <a:srgbClr val="000000"/>
              </a:solidFill>
            </a:endParaRPr>
          </a:p>
          <a:p>
            <a:pPr indent="-304800" lvl="0" marL="457200" rtl="0" algn="l">
              <a:spcBef>
                <a:spcPts val="1200"/>
              </a:spcBef>
              <a:spcAft>
                <a:spcPts val="0"/>
              </a:spcAft>
              <a:buClr>
                <a:srgbClr val="000000"/>
              </a:buClr>
              <a:buSzPts val="1200"/>
              <a:buFont typeface="Arial"/>
              <a:buChar char="●"/>
            </a:pPr>
            <a:r>
              <a:rPr b="1" lang="en" sz="1200">
                <a:solidFill>
                  <a:srgbClr val="000000"/>
                </a:solidFill>
              </a:rPr>
              <a:t>Warna merah:</a:t>
            </a:r>
            <a:r>
              <a:rPr lang="en" sz="1200">
                <a:solidFill>
                  <a:srgbClr val="000000"/>
                </a:solidFill>
              </a:rPr>
              <a:t> Korelasi positif yang kuat. Artinya, ketika nilai satu variabel meningkat, nilai variabel lainnya cenderung meningkat juga. Contohnya antara kolom price dengan kolom carat, x, y, dan z</a:t>
            </a:r>
            <a:endParaRPr sz="1200">
              <a:solidFill>
                <a:srgbClr val="000000"/>
              </a:solidFil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rPr>
              <a:t>Warna biru:</a:t>
            </a:r>
            <a:r>
              <a:rPr lang="en" sz="1200">
                <a:solidFill>
                  <a:srgbClr val="000000"/>
                </a:solidFill>
              </a:rPr>
              <a:t> Korelasi negatif. Artinya, ketika nilai satu variabel meningkat, nilai variabel lainnya cenderung menurun. Contohnya antara kolom price dengan kolom table dan depth. Namun begitu, korelasi yang dihasilkan termasuk lemah.</a:t>
            </a:r>
            <a:endParaRPr sz="1200">
              <a:solidFill>
                <a:srgbClr val="000000"/>
              </a:solidFill>
            </a:endParaRPr>
          </a:p>
          <a:p>
            <a:pPr indent="0" lvl="0" marL="457200" rtl="0" algn="l">
              <a:spcBef>
                <a:spcPts val="1200"/>
              </a:spcBef>
              <a:spcAft>
                <a:spcPts val="0"/>
              </a:spcAft>
              <a:buNone/>
            </a:pPr>
            <a:r>
              <a:t/>
            </a:r>
            <a:endParaRPr sz="1200">
              <a:solidFill>
                <a:srgbClr val="000000"/>
              </a:solidFill>
            </a:endParaRPr>
          </a:p>
          <a:p>
            <a:pPr indent="0" lvl="0" marL="0" rtl="0" algn="l">
              <a:spcBef>
                <a:spcPts val="1200"/>
              </a:spcBef>
              <a:spcAft>
                <a:spcPts val="1600"/>
              </a:spcAft>
              <a:buNone/>
            </a:pPr>
            <a:r>
              <a:t/>
            </a:r>
            <a:endParaRPr sz="1200"/>
          </a:p>
        </p:txBody>
      </p:sp>
      <p:pic>
        <p:nvPicPr>
          <p:cNvPr id="281" name="Google Shape;281;p48"/>
          <p:cNvPicPr preferRelativeResize="0"/>
          <p:nvPr/>
        </p:nvPicPr>
        <p:blipFill>
          <a:blip r:embed="rId3">
            <a:alphaModFix/>
          </a:blip>
          <a:stretch>
            <a:fillRect/>
          </a:stretch>
        </p:blipFill>
        <p:spPr>
          <a:xfrm>
            <a:off x="247650" y="1070188"/>
            <a:ext cx="4399653" cy="3820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Evaluasi Distribusi Fitur Numerik</a:t>
            </a:r>
            <a:endParaRPr/>
          </a:p>
        </p:txBody>
      </p:sp>
      <p:sp>
        <p:nvSpPr>
          <p:cNvPr id="287" name="Google Shape;287;p49"/>
          <p:cNvSpPr txBox="1"/>
          <p:nvPr>
            <p:ph idx="1" type="body"/>
          </p:nvPr>
        </p:nvSpPr>
        <p:spPr>
          <a:xfrm>
            <a:off x="4572000" y="1269925"/>
            <a:ext cx="4260300" cy="4197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chemeClr val="dk1"/>
                </a:solidFill>
              </a:rPr>
              <a:t>Evaluasi distribusi kolom numerik adalah langkah penting dalam proses persiapan data sebelum membangun model machine learning. Pemahaman yang mendalam tentang distribusi data numerik akan sangat membantu dalam: </a:t>
            </a:r>
            <a:r>
              <a:rPr b="1" lang="en" sz="1600">
                <a:solidFill>
                  <a:schemeClr val="dk1"/>
                </a:solidFill>
              </a:rPr>
              <a:t>Pemilihan algoritma, deteksi outlier, serta melakukan normalisasi. </a:t>
            </a:r>
            <a:r>
              <a:rPr lang="en" sz="1600">
                <a:solidFill>
                  <a:schemeClr val="dk1"/>
                </a:solidFill>
              </a:rPr>
              <a:t>Proses evaluasi dapat menggunakan visualisasi menggunakan histogram dan library SciPy, dengan menggunakan fit = norm, kita dapat </a:t>
            </a:r>
            <a:r>
              <a:rPr b="1" lang="en" sz="1600">
                <a:solidFill>
                  <a:schemeClr val="dk1"/>
                </a:solidFill>
              </a:rPr>
              <a:t>menyesuaikan (fit) distribusi normal (Gaussian) ke suatu kumpulan data.</a:t>
            </a:r>
            <a:r>
              <a:rPr lang="en" sz="1600">
                <a:solidFill>
                  <a:schemeClr val="dk1"/>
                </a:solidFill>
              </a:rPr>
              <a:t> </a:t>
            </a:r>
            <a:endParaRPr sz="1600">
              <a:solidFill>
                <a:schemeClr val="dk1"/>
              </a:solidFill>
            </a:endParaRPr>
          </a:p>
        </p:txBody>
      </p:sp>
      <p:pic>
        <p:nvPicPr>
          <p:cNvPr id="288" name="Google Shape;288;p49"/>
          <p:cNvPicPr preferRelativeResize="0"/>
          <p:nvPr/>
        </p:nvPicPr>
        <p:blipFill rotWithShape="1">
          <a:blip r:embed="rId3">
            <a:alphaModFix/>
          </a:blip>
          <a:srcRect b="83279" l="0" r="32894" t="0"/>
          <a:stretch/>
        </p:blipFill>
        <p:spPr>
          <a:xfrm>
            <a:off x="215050" y="1152475"/>
            <a:ext cx="4162799" cy="1180449"/>
          </a:xfrm>
          <a:prstGeom prst="rect">
            <a:avLst/>
          </a:prstGeom>
          <a:noFill/>
          <a:ln>
            <a:noFill/>
          </a:ln>
        </p:spPr>
      </p:pic>
      <p:pic>
        <p:nvPicPr>
          <p:cNvPr id="289" name="Google Shape;289;p49"/>
          <p:cNvPicPr preferRelativeResize="0"/>
          <p:nvPr/>
        </p:nvPicPr>
        <p:blipFill>
          <a:blip r:embed="rId4">
            <a:alphaModFix/>
          </a:blip>
          <a:stretch>
            <a:fillRect/>
          </a:stretch>
        </p:blipFill>
        <p:spPr>
          <a:xfrm>
            <a:off x="215050" y="2467677"/>
            <a:ext cx="1873759" cy="1285025"/>
          </a:xfrm>
          <a:prstGeom prst="rect">
            <a:avLst/>
          </a:prstGeom>
          <a:noFill/>
          <a:ln>
            <a:noFill/>
          </a:ln>
        </p:spPr>
      </p:pic>
      <p:pic>
        <p:nvPicPr>
          <p:cNvPr id="290" name="Google Shape;290;p49"/>
          <p:cNvPicPr preferRelativeResize="0"/>
          <p:nvPr/>
        </p:nvPicPr>
        <p:blipFill>
          <a:blip r:embed="rId5">
            <a:alphaModFix/>
          </a:blip>
          <a:stretch>
            <a:fillRect/>
          </a:stretch>
        </p:blipFill>
        <p:spPr>
          <a:xfrm>
            <a:off x="2393525" y="2467678"/>
            <a:ext cx="1873750" cy="1242972"/>
          </a:xfrm>
          <a:prstGeom prst="rect">
            <a:avLst/>
          </a:prstGeom>
          <a:noFill/>
          <a:ln>
            <a:noFill/>
          </a:ln>
        </p:spPr>
      </p:pic>
      <p:pic>
        <p:nvPicPr>
          <p:cNvPr id="291" name="Google Shape;291;p49"/>
          <p:cNvPicPr preferRelativeResize="0"/>
          <p:nvPr/>
        </p:nvPicPr>
        <p:blipFill>
          <a:blip r:embed="rId6">
            <a:alphaModFix/>
          </a:blip>
          <a:stretch>
            <a:fillRect/>
          </a:stretch>
        </p:blipFill>
        <p:spPr>
          <a:xfrm>
            <a:off x="374000" y="3775795"/>
            <a:ext cx="1714800" cy="106103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Menghitung Skewness dan Kurtosis</a:t>
            </a:r>
            <a:endParaRPr/>
          </a:p>
        </p:txBody>
      </p:sp>
      <p:sp>
        <p:nvSpPr>
          <p:cNvPr id="297" name="Google Shape;297;p50"/>
          <p:cNvSpPr txBox="1"/>
          <p:nvPr>
            <p:ph idx="1" type="body"/>
          </p:nvPr>
        </p:nvSpPr>
        <p:spPr>
          <a:xfrm>
            <a:off x="2392325" y="1839600"/>
            <a:ext cx="6649800" cy="308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00">
                <a:solidFill>
                  <a:srgbClr val="000000"/>
                </a:solidFill>
              </a:rPr>
              <a:t>Skewness:</a:t>
            </a:r>
            <a:endParaRPr b="1" sz="1100">
              <a:solidFill>
                <a:srgbClr val="000000"/>
              </a:solidFill>
            </a:endParaRPr>
          </a:p>
          <a:p>
            <a:pPr indent="0" lvl="0" marL="0" rtl="0" algn="l">
              <a:lnSpc>
                <a:spcPct val="100000"/>
              </a:lnSpc>
              <a:spcBef>
                <a:spcPts val="800"/>
              </a:spcBef>
              <a:spcAft>
                <a:spcPts val="0"/>
              </a:spcAft>
              <a:buNone/>
            </a:pPr>
            <a:r>
              <a:rPr b="1" lang="en" sz="1100">
                <a:solidFill>
                  <a:srgbClr val="000000"/>
                </a:solidFill>
              </a:rPr>
              <a:t>Positif:</a:t>
            </a:r>
            <a:r>
              <a:rPr lang="en" sz="1100">
                <a:solidFill>
                  <a:srgbClr val="000000"/>
                </a:solidFill>
              </a:rPr>
              <a:t> Artinya distribusi data condong ke kanan. Ini berarti sebagian besar data </a:t>
            </a:r>
            <a:r>
              <a:rPr b="1" lang="en" sz="1100">
                <a:solidFill>
                  <a:srgbClr val="000000"/>
                </a:solidFill>
              </a:rPr>
              <a:t>bernilai lebih kecil</a:t>
            </a:r>
            <a:r>
              <a:rPr lang="en" sz="1100">
                <a:solidFill>
                  <a:srgbClr val="000000"/>
                </a:solidFill>
              </a:rPr>
              <a:t>, dan hanya sedikit data yang memiliki nilai yang sangat besar. Contohnya, fitur "price" memiliki skewness positif yang cukup tinggi, mengindikasikan bahwa sebagian besar berlian memiliki</a:t>
            </a:r>
            <a:r>
              <a:rPr b="1" lang="en" sz="1100">
                <a:solidFill>
                  <a:srgbClr val="000000"/>
                </a:solidFill>
              </a:rPr>
              <a:t> harga yang relatif rendah</a:t>
            </a:r>
            <a:r>
              <a:rPr lang="en" sz="1100">
                <a:solidFill>
                  <a:srgbClr val="000000"/>
                </a:solidFill>
              </a:rPr>
              <a:t>, sementara hanya sedikit berlian yang memiliki harga yang sangat tinggi.</a:t>
            </a:r>
            <a:endParaRPr sz="1100">
              <a:solidFill>
                <a:srgbClr val="000000"/>
              </a:solidFill>
            </a:endParaRPr>
          </a:p>
          <a:p>
            <a:pPr indent="0" lvl="0" marL="0" rtl="0" algn="l">
              <a:lnSpc>
                <a:spcPct val="100000"/>
              </a:lnSpc>
              <a:spcBef>
                <a:spcPts val="1200"/>
              </a:spcBef>
              <a:spcAft>
                <a:spcPts val="0"/>
              </a:spcAft>
              <a:buNone/>
            </a:pPr>
            <a:r>
              <a:rPr b="1" lang="en" sz="1100">
                <a:solidFill>
                  <a:srgbClr val="000000"/>
                </a:solidFill>
              </a:rPr>
              <a:t>Negatif:</a:t>
            </a:r>
            <a:r>
              <a:rPr lang="en" sz="1100">
                <a:solidFill>
                  <a:srgbClr val="000000"/>
                </a:solidFill>
              </a:rPr>
              <a:t> Artinya distribusi data condong </a:t>
            </a:r>
            <a:r>
              <a:rPr b="1" lang="en" sz="1100">
                <a:solidFill>
                  <a:srgbClr val="000000"/>
                </a:solidFill>
              </a:rPr>
              <a:t>ke kiri.</a:t>
            </a:r>
            <a:r>
              <a:rPr lang="en" sz="1100">
                <a:solidFill>
                  <a:srgbClr val="000000"/>
                </a:solidFill>
              </a:rPr>
              <a:t> Ini berarti sebagian besar data </a:t>
            </a:r>
            <a:r>
              <a:rPr b="1" lang="en" sz="1100">
                <a:solidFill>
                  <a:srgbClr val="000000"/>
                </a:solidFill>
              </a:rPr>
              <a:t>bernilai lebih besar</a:t>
            </a:r>
            <a:r>
              <a:rPr lang="en" sz="1100">
                <a:solidFill>
                  <a:srgbClr val="000000"/>
                </a:solidFill>
              </a:rPr>
              <a:t>, dan hanya sedikit data yang memiliki nilai yang sangat kecil.</a:t>
            </a:r>
            <a:endParaRPr sz="1100">
              <a:solidFill>
                <a:srgbClr val="000000"/>
              </a:solidFill>
            </a:endParaRPr>
          </a:p>
          <a:p>
            <a:pPr indent="0" lvl="0" marL="0" rtl="0" algn="l">
              <a:lnSpc>
                <a:spcPct val="100000"/>
              </a:lnSpc>
              <a:spcBef>
                <a:spcPts val="1200"/>
              </a:spcBef>
              <a:spcAft>
                <a:spcPts val="0"/>
              </a:spcAft>
              <a:buNone/>
            </a:pPr>
            <a:r>
              <a:rPr b="1" lang="en" sz="1100">
                <a:solidFill>
                  <a:srgbClr val="000000"/>
                </a:solidFill>
              </a:rPr>
              <a:t>Kurtosis:</a:t>
            </a:r>
            <a:endParaRPr b="1" sz="1100">
              <a:solidFill>
                <a:srgbClr val="000000"/>
              </a:solidFill>
            </a:endParaRPr>
          </a:p>
          <a:p>
            <a:pPr indent="0" lvl="0" marL="0" rtl="0" algn="l">
              <a:lnSpc>
                <a:spcPct val="100000"/>
              </a:lnSpc>
              <a:spcBef>
                <a:spcPts val="800"/>
              </a:spcBef>
              <a:spcAft>
                <a:spcPts val="0"/>
              </a:spcAft>
              <a:buNone/>
            </a:pPr>
            <a:r>
              <a:rPr b="1" lang="en" sz="1100">
                <a:solidFill>
                  <a:srgbClr val="000000"/>
                </a:solidFill>
              </a:rPr>
              <a:t>Lebih besar dari 3:</a:t>
            </a:r>
            <a:r>
              <a:rPr lang="en" sz="1100">
                <a:solidFill>
                  <a:srgbClr val="000000"/>
                </a:solidFill>
              </a:rPr>
              <a:t> Artinya distribusi data </a:t>
            </a:r>
            <a:r>
              <a:rPr b="1" lang="en" sz="1100">
                <a:solidFill>
                  <a:srgbClr val="000000"/>
                </a:solidFill>
              </a:rPr>
              <a:t>lebih runcing</a:t>
            </a:r>
            <a:r>
              <a:rPr lang="en" sz="1100">
                <a:solidFill>
                  <a:srgbClr val="000000"/>
                </a:solidFill>
              </a:rPr>
              <a:t> (leptokurtic) dibandingkan dengan distribusi normal. Ini berarti ada lebih banyak data yang berada di sekitar rata-rata, dibandingkan dengan distribusi normal. Contohnya, fitur "carat" memiliki kurtosis yang cukup tinggi, menunjukkan bahwa banyak berlian memiliki berat yang mirip, dan ada beberapa berlian dengan berat yang jauh di atas rata-rata.</a:t>
            </a:r>
            <a:endParaRPr sz="1100">
              <a:solidFill>
                <a:srgbClr val="000000"/>
              </a:solidFill>
            </a:endParaRPr>
          </a:p>
          <a:p>
            <a:pPr indent="0" lvl="0" marL="0" rtl="0" algn="l">
              <a:lnSpc>
                <a:spcPct val="100000"/>
              </a:lnSpc>
              <a:spcBef>
                <a:spcPts val="1200"/>
              </a:spcBef>
              <a:spcAft>
                <a:spcPts val="1200"/>
              </a:spcAft>
              <a:buNone/>
            </a:pPr>
            <a:r>
              <a:rPr b="1" lang="en" sz="1100">
                <a:solidFill>
                  <a:srgbClr val="000000"/>
                </a:solidFill>
              </a:rPr>
              <a:t>Kurang dari 3:</a:t>
            </a:r>
            <a:r>
              <a:rPr lang="en" sz="1100">
                <a:solidFill>
                  <a:srgbClr val="000000"/>
                </a:solidFill>
              </a:rPr>
              <a:t> Artinya distribusi data </a:t>
            </a:r>
            <a:r>
              <a:rPr b="1" lang="en" sz="1100">
                <a:solidFill>
                  <a:srgbClr val="000000"/>
                </a:solidFill>
              </a:rPr>
              <a:t>kurang runcing</a:t>
            </a:r>
            <a:r>
              <a:rPr lang="en" sz="1100">
                <a:solidFill>
                  <a:srgbClr val="000000"/>
                </a:solidFill>
              </a:rPr>
              <a:t> (platykurtic) dibandingkan dengan distribusi normal. Ini berarti distribusi data lebih datar dari distribusi normal.</a:t>
            </a:r>
            <a:endParaRPr sz="1100"/>
          </a:p>
        </p:txBody>
      </p:sp>
      <p:pic>
        <p:nvPicPr>
          <p:cNvPr id="298" name="Google Shape;298;p50"/>
          <p:cNvPicPr preferRelativeResize="0"/>
          <p:nvPr/>
        </p:nvPicPr>
        <p:blipFill rotWithShape="1">
          <a:blip r:embed="rId3">
            <a:alphaModFix/>
          </a:blip>
          <a:srcRect b="39090" l="0" r="14199" t="52537"/>
          <a:stretch/>
        </p:blipFill>
        <p:spPr>
          <a:xfrm>
            <a:off x="233400" y="1252650"/>
            <a:ext cx="5757428" cy="639313"/>
          </a:xfrm>
          <a:prstGeom prst="rect">
            <a:avLst/>
          </a:prstGeom>
          <a:noFill/>
          <a:ln>
            <a:noFill/>
          </a:ln>
        </p:spPr>
      </p:pic>
      <p:pic>
        <p:nvPicPr>
          <p:cNvPr id="299" name="Google Shape;299;p50"/>
          <p:cNvPicPr preferRelativeResize="0"/>
          <p:nvPr/>
        </p:nvPicPr>
        <p:blipFill rotWithShape="1">
          <a:blip r:embed="rId4">
            <a:alphaModFix/>
          </a:blip>
          <a:srcRect b="0" l="0" r="11964" t="0"/>
          <a:stretch/>
        </p:blipFill>
        <p:spPr>
          <a:xfrm>
            <a:off x="419525" y="2044375"/>
            <a:ext cx="1972800" cy="23954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1"/>
          <p:cNvSpPr txBox="1"/>
          <p:nvPr>
            <p:ph idx="1" type="body"/>
          </p:nvPr>
        </p:nvSpPr>
        <p:spPr>
          <a:xfrm>
            <a:off x="4162300" y="986950"/>
            <a:ext cx="4814700" cy="14130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200">
                <a:solidFill>
                  <a:srgbClr val="000000"/>
                </a:solidFill>
              </a:rPr>
              <a:t>Alasan Melakukan </a:t>
            </a:r>
            <a:r>
              <a:rPr b="1" i="1" lang="en" sz="1200">
                <a:solidFill>
                  <a:srgbClr val="000000"/>
                </a:solidFill>
              </a:rPr>
              <a:t>Quantile Transformation</a:t>
            </a:r>
            <a:endParaRPr b="1" i="1" sz="1200">
              <a:solidFill>
                <a:srgbClr val="000000"/>
              </a:solidFill>
            </a:endParaRPr>
          </a:p>
          <a:p>
            <a:pPr indent="0" lvl="0" marL="0" rtl="0" algn="l">
              <a:spcBef>
                <a:spcPts val="1200"/>
              </a:spcBef>
              <a:spcAft>
                <a:spcPts val="1200"/>
              </a:spcAft>
              <a:buNone/>
            </a:pPr>
            <a:r>
              <a:rPr lang="en" sz="1100">
                <a:solidFill>
                  <a:srgbClr val="000000"/>
                </a:solidFill>
              </a:rPr>
              <a:t>Transformasi kuantil adalah teknik yang sangat berguna dalam analisis data, terutama ketika distribusi data tidak normal, seperti yang sering terjadi pada data harga rumah dan perhiasan. Berikut adalah alasan mengapa transformasi kuantil sangat baik untuk jenis prediksi ini:</a:t>
            </a:r>
            <a:endParaRPr sz="1100">
              <a:solidFill>
                <a:srgbClr val="000000"/>
              </a:solidFill>
            </a:endParaRPr>
          </a:p>
        </p:txBody>
      </p:sp>
      <p:sp>
        <p:nvSpPr>
          <p:cNvPr id="305" name="Google Shape;305;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Melakukan </a:t>
            </a:r>
            <a:r>
              <a:rPr i="1" lang="en"/>
              <a:t>Quantile Transformation</a:t>
            </a:r>
            <a:endParaRPr i="1"/>
          </a:p>
        </p:txBody>
      </p:sp>
      <p:pic>
        <p:nvPicPr>
          <p:cNvPr id="306" name="Google Shape;306;p51"/>
          <p:cNvPicPr preferRelativeResize="0"/>
          <p:nvPr/>
        </p:nvPicPr>
        <p:blipFill rotWithShape="1">
          <a:blip r:embed="rId3">
            <a:alphaModFix/>
          </a:blip>
          <a:srcRect b="18222" l="0" r="23442" t="51412"/>
          <a:stretch/>
        </p:blipFill>
        <p:spPr>
          <a:xfrm>
            <a:off x="338325" y="1017725"/>
            <a:ext cx="3442611" cy="1554024"/>
          </a:xfrm>
          <a:prstGeom prst="rect">
            <a:avLst/>
          </a:prstGeom>
          <a:noFill/>
          <a:ln>
            <a:noFill/>
          </a:ln>
        </p:spPr>
      </p:pic>
      <p:sp>
        <p:nvSpPr>
          <p:cNvPr id="307" name="Google Shape;307;p51"/>
          <p:cNvSpPr txBox="1"/>
          <p:nvPr>
            <p:ph idx="1" type="body"/>
          </p:nvPr>
        </p:nvSpPr>
        <p:spPr>
          <a:xfrm>
            <a:off x="311700" y="2354525"/>
            <a:ext cx="8520600" cy="3561000"/>
          </a:xfrm>
          <a:prstGeom prst="rect">
            <a:avLst/>
          </a:prstGeom>
        </p:spPr>
        <p:txBody>
          <a:bodyPr anchorCtr="0" anchor="t" bIns="91425" lIns="91425" spcFirstLastPara="1" rIns="91425" wrap="square" tIns="91425">
            <a:noAutofit/>
          </a:bodyPr>
          <a:lstStyle/>
          <a:p>
            <a:pPr indent="0" lvl="0" marL="0" rtl="0" algn="l">
              <a:lnSpc>
                <a:spcPct val="100000"/>
              </a:lnSpc>
              <a:spcBef>
                <a:spcPts val="1400"/>
              </a:spcBef>
              <a:spcAft>
                <a:spcPts val="0"/>
              </a:spcAft>
              <a:buNone/>
            </a:pPr>
            <a:r>
              <a:rPr b="1" lang="en" sz="1100">
                <a:solidFill>
                  <a:srgbClr val="000000"/>
                </a:solidFill>
              </a:rPr>
              <a:t>1. Menangani Data Ekstrem (Outliers):</a:t>
            </a:r>
            <a:endParaRPr b="1" sz="1100">
              <a:solidFill>
                <a:srgbClr val="000000"/>
              </a:solidFill>
            </a:endParaRPr>
          </a:p>
          <a:p>
            <a:pPr indent="0" lvl="0" marL="0" rtl="0" algn="l">
              <a:lnSpc>
                <a:spcPct val="100000"/>
              </a:lnSpc>
              <a:spcBef>
                <a:spcPts val="1200"/>
              </a:spcBef>
              <a:spcAft>
                <a:spcPts val="0"/>
              </a:spcAft>
              <a:buNone/>
            </a:pPr>
            <a:r>
              <a:rPr b="1" lang="en" sz="1100">
                <a:solidFill>
                  <a:srgbClr val="000000"/>
                </a:solidFill>
              </a:rPr>
              <a:t>Harga barang berharga:</a:t>
            </a:r>
            <a:r>
              <a:rPr lang="en" sz="1100">
                <a:solidFill>
                  <a:srgbClr val="000000"/>
                </a:solidFill>
              </a:rPr>
              <a:t> Harga rumah dan perhiasan seringkali memiliki </a:t>
            </a:r>
            <a:r>
              <a:rPr b="1" lang="en" sz="1100">
                <a:solidFill>
                  <a:srgbClr val="000000"/>
                </a:solidFill>
              </a:rPr>
              <a:t>outlier yang sangat tinggi</a:t>
            </a:r>
            <a:r>
              <a:rPr lang="en" sz="1100">
                <a:solidFill>
                  <a:srgbClr val="000000"/>
                </a:solidFill>
              </a:rPr>
              <a:t>, misalnya rumah mewah di lokasi premium. Transformasi kuantil dapat </a:t>
            </a:r>
            <a:r>
              <a:rPr b="1" lang="en" sz="1100">
                <a:solidFill>
                  <a:srgbClr val="000000"/>
                </a:solidFill>
              </a:rPr>
              <a:t>membantu mengurangi pengaruh outlier</a:t>
            </a:r>
            <a:r>
              <a:rPr lang="en" sz="1100">
                <a:solidFill>
                  <a:srgbClr val="000000"/>
                </a:solidFill>
              </a:rPr>
              <a:t> ini terhadap model, sehingga </a:t>
            </a:r>
            <a:r>
              <a:rPr b="1" lang="en" sz="1100">
                <a:solidFill>
                  <a:srgbClr val="000000"/>
                </a:solidFill>
              </a:rPr>
              <a:t>model menjadi lebih robust</a:t>
            </a:r>
            <a:r>
              <a:rPr lang="en" sz="1100">
                <a:solidFill>
                  <a:srgbClr val="000000"/>
                </a:solidFill>
              </a:rPr>
              <a:t>.</a:t>
            </a:r>
            <a:endParaRPr sz="1100">
              <a:solidFill>
                <a:srgbClr val="000000"/>
              </a:solidFill>
            </a:endParaRPr>
          </a:p>
          <a:p>
            <a:pPr indent="0" lvl="0" marL="0" rtl="0" algn="l">
              <a:lnSpc>
                <a:spcPct val="100000"/>
              </a:lnSpc>
              <a:spcBef>
                <a:spcPts val="1400"/>
              </a:spcBef>
              <a:spcAft>
                <a:spcPts val="0"/>
              </a:spcAft>
              <a:buNone/>
            </a:pPr>
            <a:r>
              <a:rPr b="1" lang="en" sz="1100">
                <a:solidFill>
                  <a:srgbClr val="000000"/>
                </a:solidFill>
              </a:rPr>
              <a:t>2. Menormalkan Distribusi:</a:t>
            </a:r>
            <a:endParaRPr b="1" sz="1100">
              <a:solidFill>
                <a:srgbClr val="000000"/>
              </a:solidFill>
            </a:endParaRPr>
          </a:p>
          <a:p>
            <a:pPr indent="0" lvl="0" marL="0" rtl="0" algn="l">
              <a:lnSpc>
                <a:spcPct val="100000"/>
              </a:lnSpc>
              <a:spcBef>
                <a:spcPts val="1200"/>
              </a:spcBef>
              <a:spcAft>
                <a:spcPts val="0"/>
              </a:spcAft>
              <a:buNone/>
            </a:pPr>
            <a:r>
              <a:rPr b="1" lang="en" sz="1100">
                <a:solidFill>
                  <a:srgbClr val="000000"/>
                </a:solidFill>
              </a:rPr>
              <a:t>Distribusi Tidak Simetris:</a:t>
            </a:r>
            <a:r>
              <a:rPr lang="en" sz="1100">
                <a:solidFill>
                  <a:srgbClr val="000000"/>
                </a:solidFill>
              </a:rPr>
              <a:t> Harga rumah dan perhiasan seringkali memiliki </a:t>
            </a:r>
            <a:r>
              <a:rPr b="1" lang="en" sz="1100">
                <a:solidFill>
                  <a:srgbClr val="000000"/>
                </a:solidFill>
              </a:rPr>
              <a:t>distribusi yang sangat condong ke kanan</a:t>
            </a:r>
            <a:r>
              <a:rPr lang="en" sz="1100">
                <a:solidFill>
                  <a:srgbClr val="000000"/>
                </a:solidFill>
              </a:rPr>
              <a:t> (skewness positif), artinya sebagian besar data terkonsentrasi di harga yang lebih rendah, sementara hanya sedikit data yang memiliki harga yang sangat tinggi. Transformasi kuantil </a:t>
            </a:r>
            <a:r>
              <a:rPr b="1" lang="en" sz="1100">
                <a:solidFill>
                  <a:srgbClr val="000000"/>
                </a:solidFill>
              </a:rPr>
              <a:t>dapat membuat distribusi menjadi lebih simetris</a:t>
            </a:r>
            <a:r>
              <a:rPr lang="en" sz="1100">
                <a:solidFill>
                  <a:srgbClr val="000000"/>
                </a:solidFill>
              </a:rPr>
              <a:t>, yang merupakan asumsi dasar dari banyak model statistik.</a:t>
            </a:r>
            <a:endParaRPr sz="1100">
              <a:solidFill>
                <a:srgbClr val="000000"/>
              </a:solidFill>
            </a:endParaRPr>
          </a:p>
          <a:p>
            <a:pPr indent="0" lvl="0" marL="0" rtl="0" algn="l">
              <a:lnSpc>
                <a:spcPct val="100000"/>
              </a:lnSpc>
              <a:spcBef>
                <a:spcPts val="1200"/>
              </a:spcBef>
              <a:spcAft>
                <a:spcPts val="0"/>
              </a:spcAft>
              <a:buNone/>
            </a:pPr>
            <a:r>
              <a:rPr b="1" lang="en" sz="1100">
                <a:solidFill>
                  <a:srgbClr val="000000"/>
                </a:solidFill>
              </a:rPr>
              <a:t>Meningkatkan Kinerja Model:</a:t>
            </a:r>
            <a:r>
              <a:rPr lang="en" sz="1100">
                <a:solidFill>
                  <a:srgbClr val="000000"/>
                </a:solidFill>
              </a:rPr>
              <a:t> Dengan distribusi yang lebih normal, model prediksi seperti </a:t>
            </a:r>
            <a:r>
              <a:rPr b="1" lang="en" sz="1100">
                <a:solidFill>
                  <a:srgbClr val="000000"/>
                </a:solidFill>
              </a:rPr>
              <a:t>regresi linear dapat bekerja lebih baik</a:t>
            </a:r>
            <a:r>
              <a:rPr lang="en" sz="1100">
                <a:solidFill>
                  <a:srgbClr val="000000"/>
                </a:solidFill>
              </a:rPr>
              <a:t>, menghasilkan prediksi yang lebih akurat.</a:t>
            </a:r>
            <a:endParaRPr sz="110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Perbandingan Data Sebelum dan Sesudah Transformasi</a:t>
            </a:r>
            <a:endParaRPr sz="2400"/>
          </a:p>
        </p:txBody>
      </p:sp>
      <p:sp>
        <p:nvSpPr>
          <p:cNvPr id="313" name="Google Shape;313;p52"/>
          <p:cNvSpPr/>
          <p:nvPr/>
        </p:nvSpPr>
        <p:spPr>
          <a:xfrm>
            <a:off x="3942450" y="2232900"/>
            <a:ext cx="1259100" cy="6777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pic>
        <p:nvPicPr>
          <p:cNvPr id="314" name="Google Shape;314;p52"/>
          <p:cNvPicPr preferRelativeResize="0"/>
          <p:nvPr/>
        </p:nvPicPr>
        <p:blipFill>
          <a:blip r:embed="rId3">
            <a:alphaModFix/>
          </a:blip>
          <a:stretch>
            <a:fillRect/>
          </a:stretch>
        </p:blipFill>
        <p:spPr>
          <a:xfrm>
            <a:off x="848170" y="1049970"/>
            <a:ext cx="2529774" cy="1539600"/>
          </a:xfrm>
          <a:prstGeom prst="rect">
            <a:avLst/>
          </a:prstGeom>
          <a:noFill/>
          <a:ln>
            <a:noFill/>
          </a:ln>
        </p:spPr>
      </p:pic>
      <p:pic>
        <p:nvPicPr>
          <p:cNvPr id="315" name="Google Shape;315;p52"/>
          <p:cNvPicPr preferRelativeResize="0"/>
          <p:nvPr/>
        </p:nvPicPr>
        <p:blipFill>
          <a:blip r:embed="rId4">
            <a:alphaModFix/>
          </a:blip>
          <a:stretch>
            <a:fillRect/>
          </a:stretch>
        </p:blipFill>
        <p:spPr>
          <a:xfrm>
            <a:off x="5906274" y="1086824"/>
            <a:ext cx="2272175" cy="1465899"/>
          </a:xfrm>
          <a:prstGeom prst="rect">
            <a:avLst/>
          </a:prstGeom>
          <a:noFill/>
          <a:ln>
            <a:noFill/>
          </a:ln>
        </p:spPr>
      </p:pic>
      <p:pic>
        <p:nvPicPr>
          <p:cNvPr id="316" name="Google Shape;316;p52"/>
          <p:cNvPicPr preferRelativeResize="0"/>
          <p:nvPr/>
        </p:nvPicPr>
        <p:blipFill>
          <a:blip r:embed="rId5">
            <a:alphaModFix/>
          </a:blip>
          <a:stretch>
            <a:fillRect/>
          </a:stretch>
        </p:blipFill>
        <p:spPr>
          <a:xfrm>
            <a:off x="5906275" y="2915725"/>
            <a:ext cx="2272175" cy="1497411"/>
          </a:xfrm>
          <a:prstGeom prst="rect">
            <a:avLst/>
          </a:prstGeom>
          <a:noFill/>
          <a:ln>
            <a:noFill/>
          </a:ln>
        </p:spPr>
      </p:pic>
      <p:pic>
        <p:nvPicPr>
          <p:cNvPr id="317" name="Google Shape;317;p52"/>
          <p:cNvPicPr preferRelativeResize="0"/>
          <p:nvPr/>
        </p:nvPicPr>
        <p:blipFill>
          <a:blip r:embed="rId6">
            <a:alphaModFix/>
          </a:blip>
          <a:stretch>
            <a:fillRect/>
          </a:stretch>
        </p:blipFill>
        <p:spPr>
          <a:xfrm>
            <a:off x="908700" y="2915725"/>
            <a:ext cx="2469250" cy="1378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3"/>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Model Building</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7"/>
          <p:cNvSpPr txBox="1"/>
          <p:nvPr>
            <p:ph type="title"/>
          </p:nvPr>
        </p:nvSpPr>
        <p:spPr>
          <a:xfrm>
            <a:off x="265500" y="1816950"/>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Tujuan</a:t>
            </a:r>
            <a:endParaRPr/>
          </a:p>
          <a:p>
            <a:pPr indent="0" lvl="0" marL="0" rtl="0" algn="ctr">
              <a:spcBef>
                <a:spcPts val="0"/>
              </a:spcBef>
              <a:spcAft>
                <a:spcPts val="0"/>
              </a:spcAft>
              <a:buNone/>
            </a:pPr>
            <a:r>
              <a:rPr lang="en"/>
              <a:t>Final Project</a:t>
            </a:r>
            <a:endParaRPr/>
          </a:p>
        </p:txBody>
      </p:sp>
      <p:sp>
        <p:nvSpPr>
          <p:cNvPr id="121" name="Google Shape;121;p2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36550" lvl="0" marL="457200" rtl="0" algn="l">
              <a:spcBef>
                <a:spcPts val="0"/>
              </a:spcBef>
              <a:spcAft>
                <a:spcPts val="0"/>
              </a:spcAft>
              <a:buSzPts val="1700"/>
              <a:buAutoNum type="arabicPeriod"/>
            </a:pPr>
            <a:r>
              <a:rPr lang="en" sz="1700"/>
              <a:t>Membangun serta melatih </a:t>
            </a:r>
            <a:r>
              <a:rPr b="1" lang="en" sz="1700"/>
              <a:t>model machine learning (regresi) untuk dapat memprediksi harga diamond </a:t>
            </a:r>
            <a:r>
              <a:rPr lang="en" sz="1700"/>
              <a:t>berdasarkan data set yang diberikan.</a:t>
            </a:r>
            <a:endParaRPr sz="1700"/>
          </a:p>
          <a:p>
            <a:pPr indent="-336550" lvl="0" marL="457200" rtl="0" algn="l">
              <a:spcBef>
                <a:spcPts val="1000"/>
              </a:spcBef>
              <a:spcAft>
                <a:spcPts val="0"/>
              </a:spcAft>
              <a:buSzPts val="1700"/>
              <a:buAutoNum type="arabicPeriod"/>
            </a:pPr>
            <a:r>
              <a:rPr b="1" lang="en" sz="1700"/>
              <a:t>Mendeploy model </a:t>
            </a:r>
            <a:r>
              <a:rPr lang="en" sz="1700"/>
              <a:t>yang telah dibuat sehingga dapat menerima input data baru dan </a:t>
            </a:r>
            <a:r>
              <a:rPr b="1" lang="en" sz="1700"/>
              <a:t>mengeluarkan prediksi harga diamond dari data baru</a:t>
            </a:r>
            <a:r>
              <a:rPr lang="en" sz="1700"/>
              <a:t> tersebut.</a:t>
            </a:r>
            <a:endParaRPr sz="17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4"/>
          <p:cNvSpPr txBox="1"/>
          <p:nvPr>
            <p:ph type="title"/>
          </p:nvPr>
        </p:nvSpPr>
        <p:spPr>
          <a:xfrm>
            <a:off x="311700" y="52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Splitting </a:t>
            </a:r>
            <a:endParaRPr/>
          </a:p>
        </p:txBody>
      </p:sp>
      <p:sp>
        <p:nvSpPr>
          <p:cNvPr id="328" name="Google Shape;328;p54"/>
          <p:cNvSpPr txBox="1"/>
          <p:nvPr>
            <p:ph idx="1" type="body"/>
          </p:nvPr>
        </p:nvSpPr>
        <p:spPr>
          <a:xfrm>
            <a:off x="173300" y="693650"/>
            <a:ext cx="8667900" cy="166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400">
                <a:solidFill>
                  <a:srgbClr val="000000"/>
                </a:solidFill>
                <a:latin typeface="Playfair Display"/>
                <a:ea typeface="Playfair Display"/>
                <a:cs typeface="Playfair Display"/>
                <a:sym typeface="Playfair Display"/>
              </a:rPr>
              <a:t>Tujuan</a:t>
            </a:r>
            <a:r>
              <a:rPr lang="en" sz="1400">
                <a:solidFill>
                  <a:srgbClr val="000000"/>
                </a:solidFill>
                <a:latin typeface="Playfair Display"/>
                <a:ea typeface="Playfair Display"/>
                <a:cs typeface="Playfair Display"/>
                <a:sym typeface="Playfair Display"/>
              </a:rPr>
              <a:t>: Membagi dataset menjadi data latih (80%) dan data uji (20%) untuk melatih dan menguji model.</a:t>
            </a:r>
            <a:endParaRPr b="1" sz="1400">
              <a:solidFill>
                <a:srgbClr val="000000"/>
              </a:solidFill>
              <a:latin typeface="Playfair Display"/>
              <a:ea typeface="Playfair Display"/>
              <a:cs typeface="Playfair Display"/>
              <a:sym typeface="Playfair Display"/>
            </a:endParaRPr>
          </a:p>
          <a:p>
            <a:pPr indent="-317500" lvl="0" marL="457200" rtl="0" algn="l">
              <a:lnSpc>
                <a:spcPct val="150000"/>
              </a:lnSpc>
              <a:spcBef>
                <a:spcPts val="0"/>
              </a:spcBef>
              <a:spcAft>
                <a:spcPts val="0"/>
              </a:spcAft>
              <a:buClr>
                <a:srgbClr val="000000"/>
              </a:buClr>
              <a:buSzPts val="1400"/>
              <a:buFont typeface="Arial"/>
              <a:buChar char="●"/>
            </a:pPr>
            <a:r>
              <a:rPr b="1" lang="en" sz="1400">
                <a:solidFill>
                  <a:srgbClr val="000000"/>
                </a:solidFill>
                <a:latin typeface="Playfair Display"/>
                <a:ea typeface="Playfair Display"/>
                <a:cs typeface="Playfair Display"/>
                <a:sym typeface="Playfair Display"/>
              </a:rPr>
              <a:t>Data Latih</a:t>
            </a:r>
            <a:r>
              <a:rPr lang="en" sz="1400">
                <a:solidFill>
                  <a:srgbClr val="000000"/>
                </a:solidFill>
                <a:latin typeface="Playfair Display"/>
                <a:ea typeface="Playfair Display"/>
                <a:cs typeface="Playfair Display"/>
                <a:sym typeface="Playfair Display"/>
              </a:rPr>
              <a:t>: untuk melatih model agar dapat mempelajari pola dari fitur dan target.</a:t>
            </a:r>
            <a:endParaRPr sz="1400">
              <a:solidFill>
                <a:srgbClr val="000000"/>
              </a:solidFill>
              <a:latin typeface="Playfair Display"/>
              <a:ea typeface="Playfair Display"/>
              <a:cs typeface="Playfair Display"/>
              <a:sym typeface="Playfair Display"/>
            </a:endParaRPr>
          </a:p>
          <a:p>
            <a:pPr indent="-317500" lvl="0" marL="457200" rtl="0" algn="l">
              <a:lnSpc>
                <a:spcPct val="150000"/>
              </a:lnSpc>
              <a:spcBef>
                <a:spcPts val="0"/>
              </a:spcBef>
              <a:spcAft>
                <a:spcPts val="0"/>
              </a:spcAft>
              <a:buClr>
                <a:srgbClr val="000000"/>
              </a:buClr>
              <a:buSzPts val="1400"/>
              <a:buFont typeface="Arial"/>
              <a:buChar char="●"/>
            </a:pPr>
            <a:r>
              <a:rPr b="1" lang="en" sz="1400">
                <a:solidFill>
                  <a:srgbClr val="000000"/>
                </a:solidFill>
                <a:latin typeface="Playfair Display"/>
                <a:ea typeface="Playfair Display"/>
                <a:cs typeface="Playfair Display"/>
                <a:sym typeface="Playfair Display"/>
              </a:rPr>
              <a:t>Data Uji</a:t>
            </a:r>
            <a:r>
              <a:rPr lang="en" sz="1400">
                <a:solidFill>
                  <a:srgbClr val="000000"/>
                </a:solidFill>
                <a:latin typeface="Playfair Display"/>
                <a:ea typeface="Playfair Display"/>
                <a:cs typeface="Playfair Display"/>
                <a:sym typeface="Playfair Display"/>
              </a:rPr>
              <a:t>: untuk menguji model dan mengukur kemampuan model dalam memprediksi data yang belum pernah dilihat sebelumnya, sehingga kita dapat mengevaluasi performanya.</a:t>
            </a:r>
            <a:endParaRPr sz="1400">
              <a:solidFill>
                <a:srgbClr val="000000"/>
              </a:solidFill>
              <a:latin typeface="Playfair Display"/>
              <a:ea typeface="Playfair Display"/>
              <a:cs typeface="Playfair Display"/>
              <a:sym typeface="Playfair Display"/>
            </a:endParaRPr>
          </a:p>
          <a:p>
            <a:pPr indent="-317500" lvl="0" marL="457200" rtl="0" algn="l">
              <a:lnSpc>
                <a:spcPct val="150000"/>
              </a:lnSpc>
              <a:spcBef>
                <a:spcPts val="0"/>
              </a:spcBef>
              <a:spcAft>
                <a:spcPts val="0"/>
              </a:spcAft>
              <a:buClr>
                <a:srgbClr val="000000"/>
              </a:buClr>
              <a:buSzPts val="1400"/>
              <a:buFont typeface="Arial"/>
              <a:buChar char="●"/>
            </a:pPr>
            <a:r>
              <a:rPr b="1" lang="en" sz="1400">
                <a:solidFill>
                  <a:srgbClr val="000000"/>
                </a:solidFill>
                <a:latin typeface="Playfair Display"/>
                <a:ea typeface="Playfair Display"/>
                <a:cs typeface="Playfair Display"/>
                <a:sym typeface="Playfair Display"/>
              </a:rPr>
              <a:t>Manfaat</a:t>
            </a:r>
            <a:r>
              <a:rPr lang="en" sz="1400">
                <a:solidFill>
                  <a:srgbClr val="000000"/>
                </a:solidFill>
                <a:latin typeface="Playfair Display"/>
                <a:ea typeface="Playfair Display"/>
                <a:cs typeface="Playfair Display"/>
                <a:sym typeface="Playfair Display"/>
              </a:rPr>
              <a:t>: Membantu menghindari overfitting dan memastikan bahwa model dapat menggeneralisasi ke data baru.</a:t>
            </a:r>
            <a:endParaRPr sz="1400">
              <a:latin typeface="Playfair Display"/>
              <a:ea typeface="Playfair Display"/>
              <a:cs typeface="Playfair Display"/>
              <a:sym typeface="Playfair Display"/>
            </a:endParaRPr>
          </a:p>
        </p:txBody>
      </p:sp>
      <p:pic>
        <p:nvPicPr>
          <p:cNvPr id="329" name="Google Shape;329;p54"/>
          <p:cNvPicPr preferRelativeResize="0"/>
          <p:nvPr/>
        </p:nvPicPr>
        <p:blipFill>
          <a:blip r:embed="rId3">
            <a:alphaModFix/>
          </a:blip>
          <a:stretch>
            <a:fillRect/>
          </a:stretch>
        </p:blipFill>
        <p:spPr>
          <a:xfrm>
            <a:off x="319750" y="2739438"/>
            <a:ext cx="4248275" cy="2105825"/>
          </a:xfrm>
          <a:prstGeom prst="rect">
            <a:avLst/>
          </a:prstGeom>
          <a:noFill/>
          <a:ln>
            <a:noFill/>
          </a:ln>
        </p:spPr>
      </p:pic>
      <p:sp>
        <p:nvSpPr>
          <p:cNvPr id="330" name="Google Shape;330;p54"/>
          <p:cNvSpPr txBox="1"/>
          <p:nvPr/>
        </p:nvSpPr>
        <p:spPr>
          <a:xfrm>
            <a:off x="4637100" y="2967950"/>
            <a:ext cx="4506900" cy="1369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100">
                <a:latin typeface="Playfair Display"/>
                <a:ea typeface="Playfair Display"/>
                <a:cs typeface="Playfair Display"/>
                <a:sym typeface="Playfair Display"/>
              </a:rPr>
              <a:t>Penjelasan</a:t>
            </a:r>
            <a:r>
              <a:rPr lang="en" sz="1100">
                <a:latin typeface="Playfair Display"/>
                <a:ea typeface="Playfair Display"/>
                <a:cs typeface="Playfair Display"/>
                <a:sym typeface="Playfair Display"/>
              </a:rPr>
              <a:t>:</a:t>
            </a:r>
            <a:endParaRPr sz="1100">
              <a:latin typeface="Playfair Display"/>
              <a:ea typeface="Playfair Display"/>
              <a:cs typeface="Playfair Display"/>
              <a:sym typeface="Playfair Display"/>
            </a:endParaRPr>
          </a:p>
          <a:p>
            <a:pPr indent="0" lvl="0" marL="0" rtl="0" algn="l">
              <a:lnSpc>
                <a:spcPct val="150000"/>
              </a:lnSpc>
              <a:spcBef>
                <a:spcPts val="0"/>
              </a:spcBef>
              <a:spcAft>
                <a:spcPts val="0"/>
              </a:spcAft>
              <a:buNone/>
            </a:pPr>
            <a:r>
              <a:rPr b="1" lang="en" sz="1100">
                <a:latin typeface="Playfair Display"/>
                <a:ea typeface="Playfair Display"/>
                <a:cs typeface="Playfair Display"/>
                <a:sym typeface="Playfair Display"/>
              </a:rPr>
              <a:t>X</a:t>
            </a:r>
            <a:r>
              <a:rPr lang="en" sz="1100">
                <a:latin typeface="Playfair Display"/>
                <a:ea typeface="Playfair Display"/>
                <a:cs typeface="Playfair Display"/>
                <a:sym typeface="Playfair Display"/>
              </a:rPr>
              <a:t>: Fitur yang digunakan untuk melatih model (selain kolom </a:t>
            </a:r>
            <a:r>
              <a:rPr lang="en" sz="1100">
                <a:solidFill>
                  <a:srgbClr val="188038"/>
                </a:solidFill>
                <a:latin typeface="Playfair Display"/>
                <a:ea typeface="Playfair Display"/>
                <a:cs typeface="Playfair Display"/>
                <a:sym typeface="Playfair Display"/>
              </a:rPr>
              <a:t>price</a:t>
            </a:r>
            <a:r>
              <a:rPr lang="en" sz="1100">
                <a:latin typeface="Playfair Display"/>
                <a:ea typeface="Playfair Display"/>
                <a:cs typeface="Playfair Display"/>
                <a:sym typeface="Playfair Display"/>
              </a:rPr>
              <a:t>).</a:t>
            </a:r>
            <a:endParaRPr sz="1100">
              <a:latin typeface="Playfair Display"/>
              <a:ea typeface="Playfair Display"/>
              <a:cs typeface="Playfair Display"/>
              <a:sym typeface="Playfair Display"/>
            </a:endParaRPr>
          </a:p>
          <a:p>
            <a:pPr indent="0" lvl="0" marL="0" rtl="0" algn="l">
              <a:lnSpc>
                <a:spcPct val="150000"/>
              </a:lnSpc>
              <a:spcBef>
                <a:spcPts val="0"/>
              </a:spcBef>
              <a:spcAft>
                <a:spcPts val="0"/>
              </a:spcAft>
              <a:buNone/>
            </a:pPr>
            <a:r>
              <a:rPr b="1" lang="en" sz="1100">
                <a:latin typeface="Playfair Display"/>
                <a:ea typeface="Playfair Display"/>
                <a:cs typeface="Playfair Display"/>
                <a:sym typeface="Playfair Display"/>
              </a:rPr>
              <a:t>y</a:t>
            </a:r>
            <a:r>
              <a:rPr lang="en" sz="1100">
                <a:latin typeface="Playfair Display"/>
                <a:ea typeface="Playfair Display"/>
                <a:cs typeface="Playfair Display"/>
                <a:sym typeface="Playfair Display"/>
              </a:rPr>
              <a:t>: Target yang ingin diprediksi (kolom </a:t>
            </a:r>
            <a:r>
              <a:rPr lang="en" sz="1100">
                <a:solidFill>
                  <a:srgbClr val="188038"/>
                </a:solidFill>
                <a:latin typeface="Playfair Display"/>
                <a:ea typeface="Playfair Display"/>
                <a:cs typeface="Playfair Display"/>
                <a:sym typeface="Playfair Display"/>
              </a:rPr>
              <a:t>price</a:t>
            </a:r>
            <a:r>
              <a:rPr lang="en" sz="1100">
                <a:latin typeface="Playfair Display"/>
                <a:ea typeface="Playfair Display"/>
                <a:cs typeface="Playfair Display"/>
                <a:sym typeface="Playfair Display"/>
              </a:rPr>
              <a:t>).</a:t>
            </a:r>
            <a:endParaRPr sz="1100">
              <a:latin typeface="Playfair Display"/>
              <a:ea typeface="Playfair Display"/>
              <a:cs typeface="Playfair Display"/>
              <a:sym typeface="Playfair Display"/>
            </a:endParaRPr>
          </a:p>
          <a:p>
            <a:pPr indent="0" lvl="0" marL="0" rtl="0" algn="l">
              <a:lnSpc>
                <a:spcPct val="150000"/>
              </a:lnSpc>
              <a:spcBef>
                <a:spcPts val="0"/>
              </a:spcBef>
              <a:spcAft>
                <a:spcPts val="0"/>
              </a:spcAft>
              <a:buNone/>
            </a:pPr>
            <a:r>
              <a:rPr b="1" lang="en" sz="1100">
                <a:solidFill>
                  <a:srgbClr val="188038"/>
                </a:solidFill>
                <a:latin typeface="Playfair Display"/>
                <a:ea typeface="Playfair Display"/>
                <a:cs typeface="Playfair Display"/>
                <a:sym typeface="Playfair Display"/>
              </a:rPr>
              <a:t>train_test_split</a:t>
            </a:r>
            <a:r>
              <a:rPr b="1" lang="en" sz="1100">
                <a:latin typeface="Playfair Display"/>
                <a:ea typeface="Playfair Display"/>
                <a:cs typeface="Playfair Display"/>
                <a:sym typeface="Playfair Display"/>
              </a:rPr>
              <a:t>:</a:t>
            </a:r>
            <a:r>
              <a:rPr lang="en" sz="1100">
                <a:latin typeface="Playfair Display"/>
                <a:ea typeface="Playfair Display"/>
                <a:cs typeface="Playfair Display"/>
                <a:sym typeface="Playfair Display"/>
              </a:rPr>
              <a:t> Membagi data dengan proporsi 80% untuk latih dan 20% untuk uji.</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Splitting</a:t>
            </a:r>
            <a:endParaRPr/>
          </a:p>
        </p:txBody>
      </p:sp>
      <p:pic>
        <p:nvPicPr>
          <p:cNvPr id="336" name="Google Shape;336;p55"/>
          <p:cNvPicPr preferRelativeResize="0"/>
          <p:nvPr/>
        </p:nvPicPr>
        <p:blipFill>
          <a:blip r:embed="rId3">
            <a:alphaModFix/>
          </a:blip>
          <a:stretch>
            <a:fillRect/>
          </a:stretch>
        </p:blipFill>
        <p:spPr>
          <a:xfrm>
            <a:off x="311702" y="1229527"/>
            <a:ext cx="6981119" cy="1706013"/>
          </a:xfrm>
          <a:prstGeom prst="rect">
            <a:avLst/>
          </a:prstGeom>
          <a:noFill/>
          <a:ln>
            <a:noFill/>
          </a:ln>
        </p:spPr>
      </p:pic>
      <p:pic>
        <p:nvPicPr>
          <p:cNvPr id="337" name="Google Shape;337;p55"/>
          <p:cNvPicPr preferRelativeResize="0"/>
          <p:nvPr/>
        </p:nvPicPr>
        <p:blipFill>
          <a:blip r:embed="rId4">
            <a:alphaModFix/>
          </a:blip>
          <a:stretch>
            <a:fillRect/>
          </a:stretch>
        </p:blipFill>
        <p:spPr>
          <a:xfrm>
            <a:off x="311700" y="3144675"/>
            <a:ext cx="8520601" cy="118597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Scaling</a:t>
            </a:r>
            <a:endParaRPr/>
          </a:p>
        </p:txBody>
      </p:sp>
      <p:pic>
        <p:nvPicPr>
          <p:cNvPr id="343" name="Google Shape;343;p56"/>
          <p:cNvPicPr preferRelativeResize="0"/>
          <p:nvPr/>
        </p:nvPicPr>
        <p:blipFill>
          <a:blip r:embed="rId3">
            <a:alphaModFix/>
          </a:blip>
          <a:stretch>
            <a:fillRect/>
          </a:stretch>
        </p:blipFill>
        <p:spPr>
          <a:xfrm>
            <a:off x="152400" y="1170125"/>
            <a:ext cx="8839204" cy="361682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a:t>
            </a:r>
            <a:endParaRPr/>
          </a:p>
        </p:txBody>
      </p:sp>
      <p:sp>
        <p:nvSpPr>
          <p:cNvPr id="349" name="Google Shape;349;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Untuk menentukan harga (price), kami menggunakan regression sebagai pemodelan. Terdapat 4 model regresi yang kami pakai yaitu :</a:t>
            </a:r>
            <a:endParaRPr>
              <a:solidFill>
                <a:schemeClr val="dk1"/>
              </a:solidFill>
            </a:endParaRPr>
          </a:p>
          <a:p>
            <a:pPr indent="-342900" lvl="0" marL="457200" rtl="0" algn="l">
              <a:spcBef>
                <a:spcPts val="1600"/>
              </a:spcBef>
              <a:spcAft>
                <a:spcPts val="0"/>
              </a:spcAft>
              <a:buClr>
                <a:schemeClr val="dk1"/>
              </a:buClr>
              <a:buSzPts val="1800"/>
              <a:buAutoNum type="arabicPeriod"/>
            </a:pPr>
            <a:r>
              <a:rPr lang="en">
                <a:solidFill>
                  <a:schemeClr val="dk1"/>
                </a:solidFill>
              </a:rPr>
              <a:t>Linear</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Catboost</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Decision</a:t>
            </a:r>
            <a:r>
              <a:rPr lang="en">
                <a:solidFill>
                  <a:schemeClr val="dk1"/>
                </a:solidFill>
              </a:rPr>
              <a:t> Tree</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Lasso</a:t>
            </a:r>
            <a:endParaRPr>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a:t>
            </a:r>
            <a:endParaRPr/>
          </a:p>
        </p:txBody>
      </p:sp>
      <p:sp>
        <p:nvSpPr>
          <p:cNvPr id="355" name="Google Shape;355;p58"/>
          <p:cNvSpPr txBox="1"/>
          <p:nvPr>
            <p:ph idx="1" type="body"/>
          </p:nvPr>
        </p:nvSpPr>
        <p:spPr>
          <a:xfrm>
            <a:off x="311700" y="1152475"/>
            <a:ext cx="38052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Hasil dari linear regression yaitu</a:t>
            </a:r>
            <a:endParaRPr>
              <a:solidFill>
                <a:schemeClr val="dk1"/>
              </a:solidFill>
            </a:endParaRPr>
          </a:p>
          <a:p>
            <a:pPr indent="0" lvl="0" marL="0" rtl="0" algn="l">
              <a:lnSpc>
                <a:spcPct val="100000"/>
              </a:lnSpc>
              <a:spcBef>
                <a:spcPts val="1600"/>
              </a:spcBef>
              <a:spcAft>
                <a:spcPts val="0"/>
              </a:spcAft>
              <a:buNone/>
            </a:pPr>
            <a:r>
              <a:rPr lang="en">
                <a:solidFill>
                  <a:schemeClr val="dk1"/>
                </a:solidFill>
              </a:rPr>
              <a:t>R2 Score training :92%</a:t>
            </a:r>
            <a:endParaRPr>
              <a:solidFill>
                <a:schemeClr val="dk1"/>
              </a:solidFill>
            </a:endParaRPr>
          </a:p>
          <a:p>
            <a:pPr indent="0" lvl="0" marL="0" rtl="0" algn="l">
              <a:lnSpc>
                <a:spcPct val="100000"/>
              </a:lnSpc>
              <a:spcBef>
                <a:spcPts val="1600"/>
              </a:spcBef>
              <a:spcAft>
                <a:spcPts val="0"/>
              </a:spcAft>
              <a:buNone/>
            </a:pPr>
            <a:r>
              <a:rPr lang="en">
                <a:solidFill>
                  <a:schemeClr val="dk1"/>
                </a:solidFill>
              </a:rPr>
              <a:t>R2 Score Test : 91 %</a:t>
            </a:r>
            <a:endParaRPr>
              <a:solidFill>
                <a:schemeClr val="dk1"/>
              </a:solidFill>
            </a:endParaRPr>
          </a:p>
          <a:p>
            <a:pPr indent="0" lvl="0" marL="0" rtl="0" algn="l">
              <a:lnSpc>
                <a:spcPct val="100000"/>
              </a:lnSpc>
              <a:spcBef>
                <a:spcPts val="1600"/>
              </a:spcBef>
              <a:spcAft>
                <a:spcPts val="1600"/>
              </a:spcAft>
              <a:buNone/>
            </a:pPr>
            <a:r>
              <a:rPr lang="en">
                <a:solidFill>
                  <a:schemeClr val="dk1"/>
                </a:solidFill>
              </a:rPr>
              <a:t>MSE : 128360</a:t>
            </a:r>
            <a:endParaRPr>
              <a:solidFill>
                <a:schemeClr val="dk1"/>
              </a:solidFill>
            </a:endParaRPr>
          </a:p>
        </p:txBody>
      </p:sp>
      <p:pic>
        <p:nvPicPr>
          <p:cNvPr id="356" name="Google Shape;356;p58"/>
          <p:cNvPicPr preferRelativeResize="0"/>
          <p:nvPr/>
        </p:nvPicPr>
        <p:blipFill>
          <a:blip r:embed="rId3">
            <a:alphaModFix/>
          </a:blip>
          <a:stretch>
            <a:fillRect/>
          </a:stretch>
        </p:blipFill>
        <p:spPr>
          <a:xfrm>
            <a:off x="4206098" y="1152475"/>
            <a:ext cx="4535749" cy="380944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Catboost Regression</a:t>
            </a:r>
            <a:endParaRPr/>
          </a:p>
        </p:txBody>
      </p:sp>
      <p:sp>
        <p:nvSpPr>
          <p:cNvPr id="362" name="Google Shape;362;p59"/>
          <p:cNvSpPr txBox="1"/>
          <p:nvPr>
            <p:ph idx="1" type="body"/>
          </p:nvPr>
        </p:nvSpPr>
        <p:spPr>
          <a:xfrm>
            <a:off x="311700" y="1152475"/>
            <a:ext cx="34629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Hasil dari catboost regression yaitu</a:t>
            </a:r>
            <a:endParaRPr>
              <a:solidFill>
                <a:schemeClr val="dk1"/>
              </a:solidFill>
            </a:endParaRPr>
          </a:p>
          <a:p>
            <a:pPr indent="0" lvl="0" marL="0" rtl="0" algn="l">
              <a:lnSpc>
                <a:spcPct val="100000"/>
              </a:lnSpc>
              <a:spcBef>
                <a:spcPts val="1600"/>
              </a:spcBef>
              <a:spcAft>
                <a:spcPts val="0"/>
              </a:spcAft>
              <a:buNone/>
            </a:pPr>
            <a:r>
              <a:rPr lang="en">
                <a:solidFill>
                  <a:schemeClr val="dk1"/>
                </a:solidFill>
              </a:rPr>
              <a:t>R2 Score training :98%</a:t>
            </a:r>
            <a:endParaRPr>
              <a:solidFill>
                <a:schemeClr val="dk1"/>
              </a:solidFill>
            </a:endParaRPr>
          </a:p>
          <a:p>
            <a:pPr indent="0" lvl="0" marL="0" rtl="0" algn="l">
              <a:lnSpc>
                <a:spcPct val="100000"/>
              </a:lnSpc>
              <a:spcBef>
                <a:spcPts val="1600"/>
              </a:spcBef>
              <a:spcAft>
                <a:spcPts val="0"/>
              </a:spcAft>
              <a:buNone/>
            </a:pPr>
            <a:r>
              <a:rPr lang="en">
                <a:solidFill>
                  <a:schemeClr val="dk1"/>
                </a:solidFill>
              </a:rPr>
              <a:t>R2 Score Test : 98 %</a:t>
            </a:r>
            <a:endParaRPr>
              <a:solidFill>
                <a:schemeClr val="dk1"/>
              </a:solidFill>
            </a:endParaRPr>
          </a:p>
          <a:p>
            <a:pPr indent="0" lvl="0" marL="0" rtl="0" algn="l">
              <a:lnSpc>
                <a:spcPct val="100000"/>
              </a:lnSpc>
              <a:spcBef>
                <a:spcPts val="1600"/>
              </a:spcBef>
              <a:spcAft>
                <a:spcPts val="1600"/>
              </a:spcAft>
              <a:buNone/>
            </a:pPr>
            <a:r>
              <a:rPr lang="en">
                <a:solidFill>
                  <a:schemeClr val="dk1"/>
                </a:solidFill>
              </a:rPr>
              <a:t>MSE : 286293</a:t>
            </a:r>
            <a:endParaRPr>
              <a:solidFill>
                <a:schemeClr val="dk1"/>
              </a:solidFill>
            </a:endParaRPr>
          </a:p>
        </p:txBody>
      </p:sp>
      <p:pic>
        <p:nvPicPr>
          <p:cNvPr id="363" name="Google Shape;363;p59"/>
          <p:cNvPicPr preferRelativeResize="0"/>
          <p:nvPr/>
        </p:nvPicPr>
        <p:blipFill>
          <a:blip r:embed="rId3">
            <a:alphaModFix/>
          </a:blip>
          <a:stretch>
            <a:fillRect/>
          </a:stretch>
        </p:blipFill>
        <p:spPr>
          <a:xfrm>
            <a:off x="3947750" y="1066425"/>
            <a:ext cx="4623379" cy="382097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a:t>
            </a:r>
            <a:r>
              <a:rPr lang="en"/>
              <a:t> Tree</a:t>
            </a:r>
            <a:endParaRPr/>
          </a:p>
        </p:txBody>
      </p:sp>
      <p:sp>
        <p:nvSpPr>
          <p:cNvPr id="369" name="Google Shape;369;p60"/>
          <p:cNvSpPr txBox="1"/>
          <p:nvPr>
            <p:ph idx="1" type="body"/>
          </p:nvPr>
        </p:nvSpPr>
        <p:spPr>
          <a:xfrm>
            <a:off x="311700" y="1152475"/>
            <a:ext cx="29859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Hasil dari decision tree yaitu</a:t>
            </a:r>
            <a:endParaRPr>
              <a:solidFill>
                <a:schemeClr val="dk1"/>
              </a:solidFill>
            </a:endParaRPr>
          </a:p>
          <a:p>
            <a:pPr indent="0" lvl="0" marL="0" rtl="0" algn="l">
              <a:lnSpc>
                <a:spcPct val="100000"/>
              </a:lnSpc>
              <a:spcBef>
                <a:spcPts val="1600"/>
              </a:spcBef>
              <a:spcAft>
                <a:spcPts val="0"/>
              </a:spcAft>
              <a:buNone/>
            </a:pPr>
            <a:r>
              <a:rPr lang="en">
                <a:solidFill>
                  <a:schemeClr val="dk1"/>
                </a:solidFill>
              </a:rPr>
              <a:t>R2 Score training :91%</a:t>
            </a:r>
            <a:endParaRPr>
              <a:solidFill>
                <a:schemeClr val="dk1"/>
              </a:solidFill>
            </a:endParaRPr>
          </a:p>
          <a:p>
            <a:pPr indent="0" lvl="0" marL="0" rtl="0" algn="l">
              <a:lnSpc>
                <a:spcPct val="100000"/>
              </a:lnSpc>
              <a:spcBef>
                <a:spcPts val="1600"/>
              </a:spcBef>
              <a:spcAft>
                <a:spcPts val="0"/>
              </a:spcAft>
              <a:buNone/>
            </a:pPr>
            <a:r>
              <a:rPr lang="en">
                <a:solidFill>
                  <a:schemeClr val="dk1"/>
                </a:solidFill>
              </a:rPr>
              <a:t>R2 Score Test : 91%</a:t>
            </a:r>
            <a:endParaRPr>
              <a:solidFill>
                <a:schemeClr val="dk1"/>
              </a:solidFill>
            </a:endParaRPr>
          </a:p>
          <a:p>
            <a:pPr indent="0" lvl="0" marL="0" rtl="0" algn="l">
              <a:lnSpc>
                <a:spcPct val="100000"/>
              </a:lnSpc>
              <a:spcBef>
                <a:spcPts val="1600"/>
              </a:spcBef>
              <a:spcAft>
                <a:spcPts val="1600"/>
              </a:spcAft>
              <a:buNone/>
            </a:pPr>
            <a:r>
              <a:rPr lang="en">
                <a:solidFill>
                  <a:schemeClr val="dk1"/>
                </a:solidFill>
              </a:rPr>
              <a:t>MSE : 1394456</a:t>
            </a:r>
            <a:endParaRPr>
              <a:solidFill>
                <a:schemeClr val="dk1"/>
              </a:solidFill>
            </a:endParaRPr>
          </a:p>
        </p:txBody>
      </p:sp>
      <p:pic>
        <p:nvPicPr>
          <p:cNvPr id="370" name="Google Shape;370;p60"/>
          <p:cNvPicPr preferRelativeResize="0"/>
          <p:nvPr/>
        </p:nvPicPr>
        <p:blipFill>
          <a:blip r:embed="rId3">
            <a:alphaModFix/>
          </a:blip>
          <a:stretch>
            <a:fillRect/>
          </a:stretch>
        </p:blipFill>
        <p:spPr>
          <a:xfrm>
            <a:off x="3297600" y="1179400"/>
            <a:ext cx="5801677" cy="284414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Lasso Regression</a:t>
            </a:r>
            <a:endParaRPr/>
          </a:p>
        </p:txBody>
      </p:sp>
      <p:sp>
        <p:nvSpPr>
          <p:cNvPr id="376" name="Google Shape;376;p61"/>
          <p:cNvSpPr txBox="1"/>
          <p:nvPr>
            <p:ph idx="1" type="body"/>
          </p:nvPr>
        </p:nvSpPr>
        <p:spPr>
          <a:xfrm>
            <a:off x="311700" y="1152475"/>
            <a:ext cx="39918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Hasil dari lasso regression yaitu</a:t>
            </a:r>
            <a:endParaRPr>
              <a:solidFill>
                <a:schemeClr val="dk1"/>
              </a:solidFill>
            </a:endParaRPr>
          </a:p>
          <a:p>
            <a:pPr indent="0" lvl="0" marL="0" rtl="0" algn="l">
              <a:lnSpc>
                <a:spcPct val="100000"/>
              </a:lnSpc>
              <a:spcBef>
                <a:spcPts val="1600"/>
              </a:spcBef>
              <a:spcAft>
                <a:spcPts val="0"/>
              </a:spcAft>
              <a:buNone/>
            </a:pPr>
            <a:r>
              <a:rPr lang="en">
                <a:solidFill>
                  <a:schemeClr val="dk1"/>
                </a:solidFill>
              </a:rPr>
              <a:t>R2 Score training :92%</a:t>
            </a:r>
            <a:endParaRPr>
              <a:solidFill>
                <a:schemeClr val="dk1"/>
              </a:solidFill>
            </a:endParaRPr>
          </a:p>
          <a:p>
            <a:pPr indent="0" lvl="0" marL="0" rtl="0" algn="l">
              <a:lnSpc>
                <a:spcPct val="100000"/>
              </a:lnSpc>
              <a:spcBef>
                <a:spcPts val="1600"/>
              </a:spcBef>
              <a:spcAft>
                <a:spcPts val="0"/>
              </a:spcAft>
              <a:buNone/>
            </a:pPr>
            <a:r>
              <a:rPr lang="en">
                <a:solidFill>
                  <a:schemeClr val="dk1"/>
                </a:solidFill>
              </a:rPr>
              <a:t>R2 Score Test : 91%</a:t>
            </a:r>
            <a:endParaRPr>
              <a:solidFill>
                <a:schemeClr val="dk1"/>
              </a:solidFill>
            </a:endParaRPr>
          </a:p>
          <a:p>
            <a:pPr indent="0" lvl="0" marL="0" rtl="0" algn="l">
              <a:lnSpc>
                <a:spcPct val="100000"/>
              </a:lnSpc>
              <a:spcBef>
                <a:spcPts val="1600"/>
              </a:spcBef>
              <a:spcAft>
                <a:spcPts val="1600"/>
              </a:spcAft>
              <a:buNone/>
            </a:pPr>
            <a:r>
              <a:rPr lang="en">
                <a:solidFill>
                  <a:schemeClr val="dk1"/>
                </a:solidFill>
              </a:rPr>
              <a:t>MSE : 1283577</a:t>
            </a:r>
            <a:endParaRPr>
              <a:solidFill>
                <a:schemeClr val="dk1"/>
              </a:solidFill>
            </a:endParaRPr>
          </a:p>
        </p:txBody>
      </p:sp>
      <p:pic>
        <p:nvPicPr>
          <p:cNvPr id="377" name="Google Shape;377;p61"/>
          <p:cNvPicPr preferRelativeResize="0"/>
          <p:nvPr/>
        </p:nvPicPr>
        <p:blipFill>
          <a:blip r:embed="rId3">
            <a:alphaModFix/>
          </a:blip>
          <a:stretch>
            <a:fillRect/>
          </a:stretch>
        </p:blipFill>
        <p:spPr>
          <a:xfrm>
            <a:off x="4281325" y="1152475"/>
            <a:ext cx="4762977" cy="27466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Evaluation</a:t>
            </a:r>
            <a:endParaRPr/>
          </a:p>
        </p:txBody>
      </p:sp>
      <p:sp>
        <p:nvSpPr>
          <p:cNvPr id="383" name="Google Shape;383;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84" name="Google Shape;384;p62"/>
          <p:cNvPicPr preferRelativeResize="0"/>
          <p:nvPr/>
        </p:nvPicPr>
        <p:blipFill>
          <a:blip r:embed="rId3">
            <a:alphaModFix/>
          </a:blip>
          <a:stretch>
            <a:fillRect/>
          </a:stretch>
        </p:blipFill>
        <p:spPr>
          <a:xfrm>
            <a:off x="372575" y="1211726"/>
            <a:ext cx="8292199" cy="26021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Compare</a:t>
            </a:r>
            <a:endParaRPr/>
          </a:p>
        </p:txBody>
      </p:sp>
      <p:pic>
        <p:nvPicPr>
          <p:cNvPr id="390" name="Google Shape;390;p63"/>
          <p:cNvPicPr preferRelativeResize="0"/>
          <p:nvPr/>
        </p:nvPicPr>
        <p:blipFill>
          <a:blip r:embed="rId3">
            <a:alphaModFix/>
          </a:blip>
          <a:stretch>
            <a:fillRect/>
          </a:stretch>
        </p:blipFill>
        <p:spPr>
          <a:xfrm>
            <a:off x="0" y="1221975"/>
            <a:ext cx="4345027" cy="2229809"/>
          </a:xfrm>
          <a:prstGeom prst="rect">
            <a:avLst/>
          </a:prstGeom>
          <a:noFill/>
          <a:ln>
            <a:noFill/>
          </a:ln>
        </p:spPr>
      </p:pic>
      <p:pic>
        <p:nvPicPr>
          <p:cNvPr id="391" name="Google Shape;391;p63"/>
          <p:cNvPicPr preferRelativeResize="0"/>
          <p:nvPr/>
        </p:nvPicPr>
        <p:blipFill>
          <a:blip r:embed="rId4">
            <a:alphaModFix/>
          </a:blip>
          <a:stretch>
            <a:fillRect/>
          </a:stretch>
        </p:blipFill>
        <p:spPr>
          <a:xfrm>
            <a:off x="4481000" y="1170125"/>
            <a:ext cx="4568402" cy="23444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8"/>
          <p:cNvSpPr txBox="1"/>
          <p:nvPr>
            <p:ph type="title"/>
          </p:nvPr>
        </p:nvSpPr>
        <p:spPr>
          <a:xfrm>
            <a:off x="265500" y="1816950"/>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Tahapan Pengerjaan</a:t>
            </a:r>
            <a:endParaRPr/>
          </a:p>
        </p:txBody>
      </p:sp>
      <p:sp>
        <p:nvSpPr>
          <p:cNvPr id="127" name="Google Shape;127;p2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36550" lvl="0" marL="457200" rtl="0" algn="l">
              <a:spcBef>
                <a:spcPts val="0"/>
              </a:spcBef>
              <a:spcAft>
                <a:spcPts val="0"/>
              </a:spcAft>
              <a:buSzPts val="1700"/>
              <a:buAutoNum type="arabicPeriod"/>
            </a:pPr>
            <a:r>
              <a:rPr lang="en" sz="1700"/>
              <a:t>Data understanding</a:t>
            </a:r>
            <a:endParaRPr sz="1700"/>
          </a:p>
          <a:p>
            <a:pPr indent="-336550" lvl="0" marL="457200" rtl="0" algn="l">
              <a:spcBef>
                <a:spcPts val="0"/>
              </a:spcBef>
              <a:spcAft>
                <a:spcPts val="0"/>
              </a:spcAft>
              <a:buSzPts val="1700"/>
              <a:buAutoNum type="arabicPeriod"/>
            </a:pPr>
            <a:r>
              <a:rPr lang="en" sz="1700"/>
              <a:t>Data preprocessing</a:t>
            </a:r>
            <a:endParaRPr sz="1700"/>
          </a:p>
          <a:p>
            <a:pPr indent="-336550" lvl="0" marL="457200" rtl="0" algn="l">
              <a:spcBef>
                <a:spcPts val="0"/>
              </a:spcBef>
              <a:spcAft>
                <a:spcPts val="0"/>
              </a:spcAft>
              <a:buSzPts val="1700"/>
              <a:buAutoNum type="arabicPeriod"/>
            </a:pPr>
            <a:r>
              <a:rPr lang="en" sz="1700"/>
              <a:t>Label encoding</a:t>
            </a:r>
            <a:endParaRPr sz="1700"/>
          </a:p>
          <a:p>
            <a:pPr indent="-336550" lvl="0" marL="457200" rtl="0" algn="l">
              <a:spcBef>
                <a:spcPts val="0"/>
              </a:spcBef>
              <a:spcAft>
                <a:spcPts val="0"/>
              </a:spcAft>
              <a:buSzPts val="1700"/>
              <a:buAutoNum type="arabicPeriod"/>
            </a:pPr>
            <a:r>
              <a:rPr lang="en" sz="1700"/>
              <a:t>Exploratory Data Analysis</a:t>
            </a:r>
            <a:endParaRPr sz="1700"/>
          </a:p>
          <a:p>
            <a:pPr indent="-336550" lvl="0" marL="457200" rtl="0" algn="l">
              <a:spcBef>
                <a:spcPts val="0"/>
              </a:spcBef>
              <a:spcAft>
                <a:spcPts val="0"/>
              </a:spcAft>
              <a:buSzPts val="1700"/>
              <a:buAutoNum type="arabicPeriod"/>
            </a:pPr>
            <a:r>
              <a:rPr lang="en" sz="1700"/>
              <a:t>Model building</a:t>
            </a:r>
            <a:endParaRPr sz="1700"/>
          </a:p>
          <a:p>
            <a:pPr indent="-336550" lvl="0" marL="457200" rtl="0" algn="l">
              <a:spcBef>
                <a:spcPts val="0"/>
              </a:spcBef>
              <a:spcAft>
                <a:spcPts val="0"/>
              </a:spcAft>
              <a:buSzPts val="1700"/>
              <a:buAutoNum type="arabicPeriod"/>
            </a:pPr>
            <a:r>
              <a:rPr lang="en" sz="1700"/>
              <a:t>Model deployment</a:t>
            </a:r>
            <a:endParaRPr sz="17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Kesimpulan Model</a:t>
            </a:r>
            <a:endParaRPr/>
          </a:p>
        </p:txBody>
      </p:sp>
      <p:sp>
        <p:nvSpPr>
          <p:cNvPr id="397" name="Google Shape;397;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000000"/>
              </a:buClr>
              <a:buSzPts val="1400"/>
              <a:buFont typeface="Proxima Nova"/>
              <a:buChar char="●"/>
            </a:pPr>
            <a:r>
              <a:rPr b="1" lang="en" sz="1400">
                <a:solidFill>
                  <a:srgbClr val="000000"/>
                </a:solidFill>
              </a:rPr>
              <a:t>CatBoost Regression memberikan hasil terbaik dengan akurasi tinggi (98.05% pada data uji) dan tingkat kesalahan terendah (RMSE 0.0196).</a:t>
            </a:r>
            <a:endParaRPr b="1" sz="1400">
              <a:solidFill>
                <a:srgbClr val="000000"/>
              </a:solidFill>
            </a:endParaRPr>
          </a:p>
          <a:p>
            <a:pPr indent="-317500" lvl="0" marL="457200" rtl="0" algn="l">
              <a:spcBef>
                <a:spcPts val="0"/>
              </a:spcBef>
              <a:spcAft>
                <a:spcPts val="0"/>
              </a:spcAft>
              <a:buClr>
                <a:srgbClr val="000000"/>
              </a:buClr>
              <a:buSzPts val="1400"/>
              <a:buFont typeface="Proxima Nova"/>
              <a:buChar char="●"/>
            </a:pPr>
            <a:r>
              <a:rPr lang="en" sz="1400">
                <a:solidFill>
                  <a:srgbClr val="000000"/>
                </a:solidFill>
              </a:rPr>
              <a:t>Linear Regression cukup baik dengan akurasi 93.39% dan RMSE 0.0665.</a:t>
            </a:r>
            <a:endParaRPr sz="1400">
              <a:solidFill>
                <a:srgbClr val="000000"/>
              </a:solidFill>
            </a:endParaRPr>
          </a:p>
          <a:p>
            <a:pPr indent="-317500" lvl="0" marL="457200" rtl="0" algn="l">
              <a:spcBef>
                <a:spcPts val="0"/>
              </a:spcBef>
              <a:spcAft>
                <a:spcPts val="0"/>
              </a:spcAft>
              <a:buClr>
                <a:srgbClr val="000000"/>
              </a:buClr>
              <a:buSzPts val="1400"/>
              <a:buFont typeface="Proxima Nova"/>
              <a:buChar char="●"/>
            </a:pPr>
            <a:r>
              <a:rPr lang="en" sz="1400">
                <a:solidFill>
                  <a:srgbClr val="000000"/>
                </a:solidFill>
              </a:rPr>
              <a:t>Decision Tree akurasinya 90.68%, tetapi tingkat kesalahannya lebih tinggi (RMSE 0.0937).</a:t>
            </a:r>
            <a:endParaRPr sz="1400">
              <a:solidFill>
                <a:srgbClr val="000000"/>
              </a:solidFill>
            </a:endParaRPr>
          </a:p>
          <a:p>
            <a:pPr indent="-317500" lvl="0" marL="457200" rtl="0" algn="l">
              <a:spcBef>
                <a:spcPts val="0"/>
              </a:spcBef>
              <a:spcAft>
                <a:spcPts val="0"/>
              </a:spcAft>
              <a:buClr>
                <a:srgbClr val="000000"/>
              </a:buClr>
              <a:buSzPts val="1400"/>
              <a:buFont typeface="Proxima Nova"/>
              <a:buChar char="●"/>
            </a:pPr>
            <a:r>
              <a:rPr lang="en" sz="1400">
                <a:solidFill>
                  <a:srgbClr val="000000"/>
                </a:solidFill>
              </a:rPr>
              <a:t>Lasso Regression memiliki performa terendah dengan akurasi 86.07% dan RMSE 0.1401.</a:t>
            </a:r>
            <a:endParaRPr sz="1400">
              <a:solidFill>
                <a:srgbClr val="000000"/>
              </a:solidFill>
            </a:endParaRPr>
          </a:p>
          <a:p>
            <a:pPr indent="0" lvl="0" marL="0" rtl="0" algn="l">
              <a:spcBef>
                <a:spcPts val="1200"/>
              </a:spcBef>
              <a:spcAft>
                <a:spcPts val="0"/>
              </a:spcAft>
              <a:buNone/>
            </a:pPr>
            <a:r>
              <a:rPr b="1" lang="en" sz="1400">
                <a:solidFill>
                  <a:srgbClr val="000000"/>
                </a:solidFill>
              </a:rPr>
              <a:t>Rekomendasi Pemilihan Model</a:t>
            </a:r>
            <a:endParaRPr b="1" sz="1400">
              <a:solidFill>
                <a:srgbClr val="000000"/>
              </a:solidFill>
            </a:endParaRPr>
          </a:p>
          <a:p>
            <a:pPr indent="0" lvl="0" marL="0" rtl="0" algn="l">
              <a:spcBef>
                <a:spcPts val="0"/>
              </a:spcBef>
              <a:spcAft>
                <a:spcPts val="0"/>
              </a:spcAft>
              <a:buNone/>
            </a:pPr>
            <a:r>
              <a:rPr lang="en" sz="1400">
                <a:solidFill>
                  <a:srgbClr val="000000"/>
                </a:solidFill>
              </a:rPr>
              <a:t>Untuk implementasi, CatBoost Regression direkomendasikan sebagai model utama karena memiliki performa prediksi terbaik. Namun, jika diperlukan model yang lebih sederhana dan interpretatif, Linear Regression dapat menjadi alternatif dengan pengorbanan akurasi. Optimalisasi lebih lanjut dapat dilakukan pada Decision Tree untuk meningkatkan performanya.</a:t>
            </a:r>
            <a:endParaRPr sz="1400">
              <a:solidFill>
                <a:srgbClr val="000000"/>
              </a:solidFill>
            </a:endParaRPr>
          </a:p>
          <a:p>
            <a:pPr indent="0" lvl="0" marL="0" rtl="0" algn="l">
              <a:spcBef>
                <a:spcPts val="0"/>
              </a:spcBef>
              <a:spcAft>
                <a:spcPts val="1600"/>
              </a:spcAft>
              <a:buNone/>
            </a:pPr>
            <a:r>
              <a:t/>
            </a:r>
            <a:endParaRPr sz="22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5"/>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Model Deployment</a:t>
            </a:r>
            <a:endParaRPr b="1"/>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Deployment</a:t>
            </a:r>
            <a:endParaRPr/>
          </a:p>
        </p:txBody>
      </p:sp>
      <p:sp>
        <p:nvSpPr>
          <p:cNvPr id="408" name="Google Shape;408;p66"/>
          <p:cNvSpPr txBox="1"/>
          <p:nvPr>
            <p:ph idx="1" type="body"/>
          </p:nvPr>
        </p:nvSpPr>
        <p:spPr>
          <a:xfrm>
            <a:off x="442125" y="3550550"/>
            <a:ext cx="8520600" cy="132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Kode tersebut digunakan untuk mengeksport model catboost ke dalam file pickle, yang akan digunakan untuk melakukan prediksi. </a:t>
            </a:r>
            <a:endParaRPr>
              <a:solidFill>
                <a:schemeClr val="dk1"/>
              </a:solidFill>
            </a:endParaRPr>
          </a:p>
        </p:txBody>
      </p:sp>
      <p:pic>
        <p:nvPicPr>
          <p:cNvPr id="409" name="Google Shape;409;p66"/>
          <p:cNvPicPr preferRelativeResize="0"/>
          <p:nvPr/>
        </p:nvPicPr>
        <p:blipFill>
          <a:blip r:embed="rId3">
            <a:alphaModFix/>
          </a:blip>
          <a:stretch>
            <a:fillRect/>
          </a:stretch>
        </p:blipFill>
        <p:spPr>
          <a:xfrm>
            <a:off x="442125" y="1282237"/>
            <a:ext cx="5332350" cy="20038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id="414" name="Google Shape;414;p67"/>
          <p:cNvPicPr preferRelativeResize="0"/>
          <p:nvPr/>
        </p:nvPicPr>
        <p:blipFill>
          <a:blip r:embed="rId3">
            <a:alphaModFix/>
          </a:blip>
          <a:stretch>
            <a:fillRect/>
          </a:stretch>
        </p:blipFill>
        <p:spPr>
          <a:xfrm>
            <a:off x="5106450" y="301600"/>
            <a:ext cx="3725850" cy="4607225"/>
          </a:xfrm>
          <a:prstGeom prst="rect">
            <a:avLst/>
          </a:prstGeom>
          <a:noFill/>
          <a:ln>
            <a:noFill/>
          </a:ln>
        </p:spPr>
      </p:pic>
      <p:pic>
        <p:nvPicPr>
          <p:cNvPr id="415" name="Google Shape;415;p67"/>
          <p:cNvPicPr preferRelativeResize="0"/>
          <p:nvPr/>
        </p:nvPicPr>
        <p:blipFill rotWithShape="1">
          <a:blip r:embed="rId4">
            <a:alphaModFix/>
          </a:blip>
          <a:srcRect b="49756" l="0" r="0" t="0"/>
          <a:stretch/>
        </p:blipFill>
        <p:spPr>
          <a:xfrm>
            <a:off x="311700" y="445025"/>
            <a:ext cx="4098025" cy="2392050"/>
          </a:xfrm>
          <a:prstGeom prst="rect">
            <a:avLst/>
          </a:prstGeom>
          <a:noFill/>
          <a:ln>
            <a:noFill/>
          </a:ln>
          <a:effectLst>
            <a:outerShdw blurRad="57150" rotWithShape="0" algn="bl" dir="5400000" dist="19050">
              <a:srgbClr val="000000">
                <a:alpha val="50000"/>
              </a:srgbClr>
            </a:outerShdw>
          </a:effectLst>
        </p:spPr>
      </p:pic>
      <p:pic>
        <p:nvPicPr>
          <p:cNvPr id="416" name="Google Shape;416;p67"/>
          <p:cNvPicPr preferRelativeResize="0"/>
          <p:nvPr/>
        </p:nvPicPr>
        <p:blipFill rotWithShape="1">
          <a:blip r:embed="rId5">
            <a:alphaModFix/>
          </a:blip>
          <a:srcRect b="36995" l="10270" r="-10269" t="6017"/>
          <a:stretch/>
        </p:blipFill>
        <p:spPr>
          <a:xfrm>
            <a:off x="311700" y="2837074"/>
            <a:ext cx="4381500" cy="18509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Pembagian Tugas</a:t>
            </a:r>
            <a:endParaRPr sz="3600"/>
          </a:p>
        </p:txBody>
      </p:sp>
      <p:graphicFrame>
        <p:nvGraphicFramePr>
          <p:cNvPr id="422" name="Google Shape;422;p68"/>
          <p:cNvGraphicFramePr/>
          <p:nvPr/>
        </p:nvGraphicFramePr>
        <p:xfrm>
          <a:off x="489825" y="1413075"/>
          <a:ext cx="3000000" cy="3000000"/>
        </p:xfrm>
        <a:graphic>
          <a:graphicData uri="http://schemas.openxmlformats.org/drawingml/2006/table">
            <a:tbl>
              <a:tblPr>
                <a:noFill/>
                <a:tableStyleId>{6A775B8C-47EE-40D9-9F98-167B58C9FCB9}</a:tableStyleId>
              </a:tblPr>
              <a:tblGrid>
                <a:gridCol w="2553350"/>
                <a:gridCol w="4026200"/>
              </a:tblGrid>
              <a:tr h="278325">
                <a:tc>
                  <a:txBody>
                    <a:bodyPr/>
                    <a:lstStyle/>
                    <a:p>
                      <a:pPr indent="0" lvl="0" marL="0" rtl="0" algn="ctr">
                        <a:spcBef>
                          <a:spcPts val="0"/>
                        </a:spcBef>
                        <a:spcAft>
                          <a:spcPts val="0"/>
                        </a:spcAft>
                        <a:buNone/>
                      </a:pPr>
                      <a:r>
                        <a:rPr b="1" lang="en" sz="1200">
                          <a:latin typeface="Proxima Nova"/>
                          <a:ea typeface="Proxima Nova"/>
                          <a:cs typeface="Proxima Nova"/>
                          <a:sym typeface="Proxima Nova"/>
                        </a:rPr>
                        <a:t>Nama</a:t>
                      </a:r>
                      <a:endParaRPr b="1" sz="1200">
                        <a:latin typeface="Proxima Nova"/>
                        <a:ea typeface="Proxima Nova"/>
                        <a:cs typeface="Proxima Nova"/>
                        <a:sym typeface="Proxima Nova"/>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b="1" lang="en" sz="1200">
                          <a:latin typeface="Proxima Nova"/>
                          <a:ea typeface="Proxima Nova"/>
                          <a:cs typeface="Proxima Nova"/>
                          <a:sym typeface="Proxima Nova"/>
                        </a:rPr>
                        <a:t>Pembagian Tugas</a:t>
                      </a:r>
                      <a:endParaRPr b="1" sz="1200">
                        <a:latin typeface="Proxima Nova"/>
                        <a:ea typeface="Proxima Nova"/>
                        <a:cs typeface="Proxima Nova"/>
                        <a:sym typeface="Proxima Nova"/>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accent4"/>
                    </a:solidFill>
                  </a:tcPr>
                </a:tc>
              </a:tr>
              <a:tr h="278325">
                <a:tc>
                  <a:txBody>
                    <a:bodyPr/>
                    <a:lstStyle/>
                    <a:p>
                      <a:pPr indent="0" lvl="0" marL="0" rtl="0" algn="l">
                        <a:spcBef>
                          <a:spcPts val="0"/>
                        </a:spcBef>
                        <a:spcAft>
                          <a:spcPts val="0"/>
                        </a:spcAft>
                        <a:buNone/>
                      </a:pPr>
                      <a:r>
                        <a:rPr lang="en" sz="1200">
                          <a:latin typeface="Proxima Nova"/>
                          <a:ea typeface="Proxima Nova"/>
                          <a:cs typeface="Proxima Nova"/>
                          <a:sym typeface="Proxima Nova"/>
                        </a:rPr>
                        <a:t>Agnes Veronica Victoria</a:t>
                      </a:r>
                      <a:endParaRPr sz="1200">
                        <a:latin typeface="Proxima Nova"/>
                        <a:ea typeface="Proxima Nova"/>
                        <a:cs typeface="Proxima Nova"/>
                        <a:sym typeface="Proxima Nova"/>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Proxima Nova"/>
                          <a:ea typeface="Proxima Nova"/>
                          <a:cs typeface="Proxima Nova"/>
                          <a:sym typeface="Proxima Nova"/>
                        </a:rPr>
                        <a:t>Data preprocessing</a:t>
                      </a:r>
                      <a:endParaRPr sz="1200">
                        <a:latin typeface="Proxima Nova"/>
                        <a:ea typeface="Proxima Nova"/>
                        <a:cs typeface="Proxima Nova"/>
                        <a:sym typeface="Proxima Nova"/>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391000">
                <a:tc>
                  <a:txBody>
                    <a:bodyPr/>
                    <a:lstStyle/>
                    <a:p>
                      <a:pPr indent="0" lvl="0" marL="0" rtl="0" algn="l">
                        <a:spcBef>
                          <a:spcPts val="0"/>
                        </a:spcBef>
                        <a:spcAft>
                          <a:spcPts val="0"/>
                        </a:spcAft>
                        <a:buNone/>
                      </a:pPr>
                      <a:r>
                        <a:rPr lang="en" sz="1200">
                          <a:latin typeface="Proxima Nova"/>
                          <a:ea typeface="Proxima Nova"/>
                          <a:cs typeface="Proxima Nova"/>
                          <a:sym typeface="Proxima Nova"/>
                        </a:rPr>
                        <a:t>Teguh </a:t>
                      </a:r>
                      <a:r>
                        <a:rPr lang="en" sz="1200">
                          <a:latin typeface="Proxima Nova"/>
                          <a:ea typeface="Proxima Nova"/>
                          <a:cs typeface="Proxima Nova"/>
                          <a:sym typeface="Proxima Nova"/>
                        </a:rPr>
                        <a:t>Rizali Zahroni</a:t>
                      </a:r>
                      <a:endParaRPr sz="1200">
                        <a:latin typeface="Proxima Nova"/>
                        <a:ea typeface="Proxima Nova"/>
                        <a:cs typeface="Proxima Nova"/>
                        <a:sym typeface="Proxima Nova"/>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Proxima Nova"/>
                          <a:ea typeface="Proxima Nova"/>
                          <a:cs typeface="Proxima Nova"/>
                          <a:sym typeface="Proxima Nova"/>
                        </a:rPr>
                        <a:t>Label Encoding</a:t>
                      </a:r>
                      <a:endParaRPr sz="1200">
                        <a:latin typeface="Proxima Nova"/>
                        <a:ea typeface="Proxima Nova"/>
                        <a:cs typeface="Proxima Nova"/>
                        <a:sym typeface="Proxima Nova"/>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391000">
                <a:tc>
                  <a:txBody>
                    <a:bodyPr/>
                    <a:lstStyle/>
                    <a:p>
                      <a:pPr indent="0" lvl="0" marL="0" rtl="0" algn="l">
                        <a:spcBef>
                          <a:spcPts val="0"/>
                        </a:spcBef>
                        <a:spcAft>
                          <a:spcPts val="0"/>
                        </a:spcAft>
                        <a:buNone/>
                      </a:pPr>
                      <a:r>
                        <a:rPr lang="en" sz="1200">
                          <a:latin typeface="Proxima Nova"/>
                          <a:ea typeface="Proxima Nova"/>
                          <a:cs typeface="Proxima Nova"/>
                          <a:sym typeface="Proxima Nova"/>
                        </a:rPr>
                        <a:t>Muh Nur Aslam</a:t>
                      </a:r>
                      <a:endParaRPr sz="1200">
                        <a:latin typeface="Proxima Nova"/>
                        <a:ea typeface="Proxima Nova"/>
                        <a:cs typeface="Proxima Nova"/>
                        <a:sym typeface="Proxima Nova"/>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Proxima Nova"/>
                          <a:ea typeface="Proxima Nova"/>
                          <a:cs typeface="Proxima Nova"/>
                          <a:sym typeface="Proxima Nova"/>
                        </a:rPr>
                        <a:t>Check Outlier &amp; D</a:t>
                      </a:r>
                      <a:r>
                        <a:rPr lang="en" sz="1200">
                          <a:latin typeface="Proxima Nova"/>
                          <a:ea typeface="Proxima Nova"/>
                          <a:cs typeface="Proxima Nova"/>
                          <a:sym typeface="Proxima Nova"/>
                        </a:rPr>
                        <a:t>ata Visualization</a:t>
                      </a:r>
                      <a:endParaRPr sz="1200">
                        <a:latin typeface="Proxima Nova"/>
                        <a:ea typeface="Proxima Nova"/>
                        <a:cs typeface="Proxima Nova"/>
                        <a:sym typeface="Proxima Nova"/>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391000">
                <a:tc>
                  <a:txBody>
                    <a:bodyPr/>
                    <a:lstStyle/>
                    <a:p>
                      <a:pPr indent="0" lvl="0" marL="0" rtl="0" algn="l">
                        <a:spcBef>
                          <a:spcPts val="0"/>
                        </a:spcBef>
                        <a:spcAft>
                          <a:spcPts val="0"/>
                        </a:spcAft>
                        <a:buNone/>
                      </a:pPr>
                      <a:r>
                        <a:rPr lang="en" sz="1200">
                          <a:latin typeface="Proxima Nova"/>
                          <a:ea typeface="Proxima Nova"/>
                          <a:cs typeface="Proxima Nova"/>
                          <a:sym typeface="Proxima Nova"/>
                        </a:rPr>
                        <a:t>Priyo Adi Nugroho</a:t>
                      </a:r>
                      <a:endParaRPr sz="1200">
                        <a:latin typeface="Proxima Nova"/>
                        <a:ea typeface="Proxima Nova"/>
                        <a:cs typeface="Proxima Nova"/>
                        <a:sym typeface="Proxima Nova"/>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Proxima Nova"/>
                          <a:ea typeface="Proxima Nova"/>
                          <a:cs typeface="Proxima Nova"/>
                          <a:sym typeface="Proxima Nova"/>
                        </a:rPr>
                        <a:t>Heatmap, Correlation, Distribution of numerical data</a:t>
                      </a:r>
                      <a:endParaRPr sz="1200">
                        <a:latin typeface="Proxima Nova"/>
                        <a:ea typeface="Proxima Nova"/>
                        <a:cs typeface="Proxima Nova"/>
                        <a:sym typeface="Proxima Nova"/>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391000">
                <a:tc>
                  <a:txBody>
                    <a:bodyPr/>
                    <a:lstStyle/>
                    <a:p>
                      <a:pPr indent="0" lvl="0" marL="0" rtl="0" algn="l">
                        <a:spcBef>
                          <a:spcPts val="0"/>
                        </a:spcBef>
                        <a:spcAft>
                          <a:spcPts val="0"/>
                        </a:spcAft>
                        <a:buNone/>
                      </a:pPr>
                      <a:r>
                        <a:rPr lang="en" sz="1200">
                          <a:latin typeface="Proxima Nova"/>
                          <a:ea typeface="Proxima Nova"/>
                          <a:cs typeface="Proxima Nova"/>
                          <a:sym typeface="Proxima Nova"/>
                        </a:rPr>
                        <a:t>Muhammad Bintang Pratama</a:t>
                      </a:r>
                      <a:endParaRPr sz="1200">
                        <a:latin typeface="Proxima Nova"/>
                        <a:ea typeface="Proxima Nova"/>
                        <a:cs typeface="Proxima Nova"/>
                        <a:sym typeface="Proxima Nova"/>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Proxima Nova"/>
                          <a:ea typeface="Proxima Nova"/>
                          <a:cs typeface="Proxima Nova"/>
                          <a:sym typeface="Proxima Nova"/>
                        </a:rPr>
                        <a:t>Data splitting &amp; scaling</a:t>
                      </a:r>
                      <a:endParaRPr sz="1200">
                        <a:latin typeface="Proxima Nova"/>
                        <a:ea typeface="Proxima Nova"/>
                        <a:cs typeface="Proxima Nova"/>
                        <a:sym typeface="Proxima Nova"/>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391000">
                <a:tc>
                  <a:txBody>
                    <a:bodyPr/>
                    <a:lstStyle/>
                    <a:p>
                      <a:pPr indent="0" lvl="0" marL="0" rtl="0" algn="l">
                        <a:spcBef>
                          <a:spcPts val="0"/>
                        </a:spcBef>
                        <a:spcAft>
                          <a:spcPts val="0"/>
                        </a:spcAft>
                        <a:buNone/>
                      </a:pPr>
                      <a:r>
                        <a:rPr lang="en" sz="1200">
                          <a:latin typeface="Proxima Nova"/>
                          <a:ea typeface="Proxima Nova"/>
                          <a:cs typeface="Proxima Nova"/>
                          <a:sym typeface="Proxima Nova"/>
                        </a:rPr>
                        <a:t>Alfi Nurzaman</a:t>
                      </a:r>
                      <a:endParaRPr sz="1200">
                        <a:latin typeface="Proxima Nova"/>
                        <a:ea typeface="Proxima Nova"/>
                        <a:cs typeface="Proxima Nova"/>
                        <a:sym typeface="Proxima Nova"/>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Proxima Nova"/>
                          <a:ea typeface="Proxima Nova"/>
                          <a:cs typeface="Proxima Nova"/>
                          <a:sym typeface="Proxima Nova"/>
                        </a:rPr>
                        <a:t>Model building + optimization</a:t>
                      </a:r>
                      <a:endParaRPr sz="1200">
                        <a:latin typeface="Proxima Nova"/>
                        <a:ea typeface="Proxima Nova"/>
                        <a:cs typeface="Proxima Nova"/>
                        <a:sym typeface="Proxima Nova"/>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391000">
                <a:tc>
                  <a:txBody>
                    <a:bodyPr/>
                    <a:lstStyle/>
                    <a:p>
                      <a:pPr indent="0" lvl="0" marL="0" rtl="0" algn="l">
                        <a:spcBef>
                          <a:spcPts val="0"/>
                        </a:spcBef>
                        <a:spcAft>
                          <a:spcPts val="0"/>
                        </a:spcAft>
                        <a:buNone/>
                      </a:pPr>
                      <a:r>
                        <a:rPr lang="en" sz="1200">
                          <a:latin typeface="Proxima Nova"/>
                          <a:ea typeface="Proxima Nova"/>
                          <a:cs typeface="Proxima Nova"/>
                          <a:sym typeface="Proxima Nova"/>
                        </a:rPr>
                        <a:t>Aditya Kama Nugrah</a:t>
                      </a:r>
                      <a:endParaRPr sz="1200">
                        <a:latin typeface="Proxima Nova"/>
                        <a:ea typeface="Proxima Nova"/>
                        <a:cs typeface="Proxima Nova"/>
                        <a:sym typeface="Proxima Nova"/>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Proxima Nova"/>
                          <a:ea typeface="Proxima Nova"/>
                          <a:cs typeface="Proxima Nova"/>
                          <a:sym typeface="Proxima Nova"/>
                        </a:rPr>
                        <a:t>Model deployment</a:t>
                      </a:r>
                      <a:endParaRPr sz="1200">
                        <a:latin typeface="Proxima Nova"/>
                        <a:ea typeface="Proxima Nova"/>
                        <a:cs typeface="Proxima Nova"/>
                        <a:sym typeface="Proxima Nova"/>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428" name="Google Shape;428;p6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for your attention</a:t>
            </a:r>
            <a:endParaRPr/>
          </a:p>
        </p:txBody>
      </p:sp>
      <p:sp>
        <p:nvSpPr>
          <p:cNvPr id="429" name="Google Shape;429;p6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1" name="Shape 131"/>
        <p:cNvGrpSpPr/>
        <p:nvPr/>
      </p:nvGrpSpPr>
      <p:grpSpPr>
        <a:xfrm>
          <a:off x="0" y="0"/>
          <a:ext cx="0" cy="0"/>
          <a:chOff x="0" y="0"/>
          <a:chExt cx="0" cy="0"/>
        </a:xfrm>
      </p:grpSpPr>
      <p:sp>
        <p:nvSpPr>
          <p:cNvPr id="132" name="Google Shape;132;p29"/>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400"/>
              <a:t>Data Understanding</a:t>
            </a:r>
            <a:endParaRPr sz="4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Dataframe</a:t>
            </a:r>
            <a:endParaRPr sz="3600"/>
          </a:p>
        </p:txBody>
      </p:sp>
      <p:pic>
        <p:nvPicPr>
          <p:cNvPr id="138" name="Google Shape;138;p30"/>
          <p:cNvPicPr preferRelativeResize="0"/>
          <p:nvPr/>
        </p:nvPicPr>
        <p:blipFill rotWithShape="1">
          <a:blip r:embed="rId3">
            <a:alphaModFix/>
          </a:blip>
          <a:srcRect b="0" l="0" r="0" t="8366"/>
          <a:stretch/>
        </p:blipFill>
        <p:spPr>
          <a:xfrm>
            <a:off x="425275" y="1189700"/>
            <a:ext cx="5848150" cy="3501275"/>
          </a:xfrm>
          <a:prstGeom prst="rect">
            <a:avLst/>
          </a:prstGeom>
          <a:noFill/>
          <a:ln>
            <a:noFill/>
          </a:ln>
        </p:spPr>
      </p:pic>
      <p:sp>
        <p:nvSpPr>
          <p:cNvPr id="139" name="Google Shape;139;p30"/>
          <p:cNvSpPr txBox="1"/>
          <p:nvPr/>
        </p:nvSpPr>
        <p:spPr>
          <a:xfrm>
            <a:off x="6385050" y="1037300"/>
            <a:ext cx="2292000" cy="128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chemeClr val="dk1"/>
                </a:solidFill>
                <a:latin typeface="Proxima Nova"/>
                <a:ea typeface="Proxima Nova"/>
                <a:cs typeface="Proxima Nova"/>
                <a:sym typeface="Proxima Nova"/>
              </a:rPr>
              <a:t>Data Shape:</a:t>
            </a:r>
            <a:endParaRPr b="1" sz="16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n" sz="1600">
                <a:solidFill>
                  <a:schemeClr val="dk1"/>
                </a:solidFill>
                <a:latin typeface="Proxima Nova"/>
                <a:ea typeface="Proxima Nova"/>
                <a:cs typeface="Proxima Nova"/>
                <a:sym typeface="Proxima Nova"/>
              </a:rPr>
              <a:t>53.940 </a:t>
            </a:r>
            <a:r>
              <a:rPr lang="en" sz="1600">
                <a:solidFill>
                  <a:schemeClr val="dk1"/>
                </a:solidFill>
                <a:latin typeface="Proxima Nova"/>
                <a:ea typeface="Proxima Nova"/>
                <a:cs typeface="Proxima Nova"/>
                <a:sym typeface="Proxima Nova"/>
              </a:rPr>
              <a:t>baris, 11 kolom</a:t>
            </a:r>
            <a:endParaRPr sz="16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n" sz="1600">
                <a:solidFill>
                  <a:schemeClr val="dk1"/>
                </a:solidFill>
                <a:latin typeface="Proxima Nova"/>
                <a:ea typeface="Proxima Nova"/>
                <a:cs typeface="Proxima Nova"/>
                <a:sym typeface="Proxima Nova"/>
              </a:rPr>
              <a:t>→ </a:t>
            </a:r>
            <a:r>
              <a:rPr lang="en" sz="1600">
                <a:solidFill>
                  <a:schemeClr val="dk1"/>
                </a:solidFill>
                <a:latin typeface="Proxima Nova"/>
                <a:ea typeface="Proxima Nova"/>
                <a:cs typeface="Proxima Nova"/>
                <a:sym typeface="Proxima Nova"/>
              </a:rPr>
              <a:t>10 variabel ( kolom pertama hanya index)</a:t>
            </a:r>
            <a:endParaRPr sz="1600">
              <a:solidFill>
                <a:schemeClr val="dk1"/>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Deskripsi Data Frame</a:t>
            </a:r>
            <a:endParaRPr sz="3600"/>
          </a:p>
        </p:txBody>
      </p:sp>
      <p:sp>
        <p:nvSpPr>
          <p:cNvPr id="145" name="Google Shape;145;p31"/>
          <p:cNvSpPr txBox="1"/>
          <p:nvPr/>
        </p:nvSpPr>
        <p:spPr>
          <a:xfrm>
            <a:off x="311700" y="4343400"/>
            <a:ext cx="837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Source:</a:t>
            </a:r>
            <a:r>
              <a:rPr lang="en"/>
              <a:t> </a:t>
            </a:r>
            <a:r>
              <a:rPr lang="en" sz="1200" u="sng">
                <a:solidFill>
                  <a:schemeClr val="hlink"/>
                </a:solidFill>
                <a:hlinkClick r:id="rId3"/>
              </a:rPr>
              <a:t>https://www.kaggle.com/datasets/swatikhedekar/price-prediction-of-diamond</a:t>
            </a:r>
            <a:r>
              <a:rPr lang="en" sz="1200"/>
              <a:t> </a:t>
            </a:r>
            <a:endParaRPr sz="1200"/>
          </a:p>
        </p:txBody>
      </p:sp>
      <p:sp>
        <p:nvSpPr>
          <p:cNvPr id="146" name="Google Shape;146;p31"/>
          <p:cNvSpPr txBox="1"/>
          <p:nvPr/>
        </p:nvSpPr>
        <p:spPr>
          <a:xfrm>
            <a:off x="65250" y="339275"/>
            <a:ext cx="6263400" cy="7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p:txBody>
      </p:sp>
      <p:graphicFrame>
        <p:nvGraphicFramePr>
          <p:cNvPr id="147" name="Google Shape;147;p31"/>
          <p:cNvGraphicFramePr/>
          <p:nvPr/>
        </p:nvGraphicFramePr>
        <p:xfrm>
          <a:off x="402000" y="1384975"/>
          <a:ext cx="3000000" cy="3000000"/>
        </p:xfrm>
        <a:graphic>
          <a:graphicData uri="http://schemas.openxmlformats.org/drawingml/2006/table">
            <a:tbl>
              <a:tblPr>
                <a:noFill/>
                <a:tableStyleId>{6A775B8C-47EE-40D9-9F98-167B58C9FCB9}</a:tableStyleId>
              </a:tblPr>
              <a:tblGrid>
                <a:gridCol w="1094025"/>
                <a:gridCol w="4058325"/>
                <a:gridCol w="3415575"/>
              </a:tblGrid>
              <a:tr h="242925">
                <a:tc>
                  <a:txBody>
                    <a:bodyPr/>
                    <a:lstStyle/>
                    <a:p>
                      <a:pPr indent="0" lvl="0" marL="0" rtl="0" algn="ctr">
                        <a:lnSpc>
                          <a:spcPct val="40000"/>
                        </a:lnSpc>
                        <a:spcBef>
                          <a:spcPts val="0"/>
                        </a:spcBef>
                        <a:spcAft>
                          <a:spcPts val="0"/>
                        </a:spcAft>
                        <a:buNone/>
                      </a:pPr>
                      <a:r>
                        <a:rPr b="1" lang="en" sz="1200">
                          <a:solidFill>
                            <a:schemeClr val="lt1"/>
                          </a:solidFill>
                          <a:latin typeface="Proxima Nova"/>
                          <a:ea typeface="Proxima Nova"/>
                          <a:cs typeface="Proxima Nova"/>
                          <a:sym typeface="Proxima Nova"/>
                        </a:rPr>
                        <a:t>Variabel</a:t>
                      </a:r>
                      <a:endParaRPr b="1" sz="1200">
                        <a:solidFill>
                          <a:schemeClr val="lt1"/>
                        </a:solidFill>
                        <a:latin typeface="Proxima Nova"/>
                        <a:ea typeface="Proxima Nova"/>
                        <a:cs typeface="Proxima Nova"/>
                        <a:sym typeface="Proxima Nova"/>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chemeClr val="accent1"/>
                    </a:solidFill>
                  </a:tcPr>
                </a:tc>
                <a:tc>
                  <a:txBody>
                    <a:bodyPr/>
                    <a:lstStyle/>
                    <a:p>
                      <a:pPr indent="0" lvl="0" marL="0" rtl="0" algn="ctr">
                        <a:lnSpc>
                          <a:spcPct val="40000"/>
                        </a:lnSpc>
                        <a:spcBef>
                          <a:spcPts val="0"/>
                        </a:spcBef>
                        <a:spcAft>
                          <a:spcPts val="0"/>
                        </a:spcAft>
                        <a:buNone/>
                      </a:pPr>
                      <a:r>
                        <a:rPr b="1" lang="en" sz="1200">
                          <a:solidFill>
                            <a:schemeClr val="lt1"/>
                          </a:solidFill>
                          <a:latin typeface="Proxima Nova"/>
                          <a:ea typeface="Proxima Nova"/>
                          <a:cs typeface="Proxima Nova"/>
                          <a:sym typeface="Proxima Nova"/>
                        </a:rPr>
                        <a:t>Definisi</a:t>
                      </a:r>
                      <a:endParaRPr b="1" sz="1200">
                        <a:solidFill>
                          <a:schemeClr val="lt1"/>
                        </a:solidFill>
                        <a:latin typeface="Proxima Nova"/>
                        <a:ea typeface="Proxima Nova"/>
                        <a:cs typeface="Proxima Nova"/>
                        <a:sym typeface="Proxima Nova"/>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chemeClr val="accent1"/>
                    </a:solidFill>
                  </a:tcPr>
                </a:tc>
                <a:tc>
                  <a:txBody>
                    <a:bodyPr/>
                    <a:lstStyle/>
                    <a:p>
                      <a:pPr indent="0" lvl="0" marL="0" rtl="0" algn="ctr">
                        <a:lnSpc>
                          <a:spcPct val="40000"/>
                        </a:lnSpc>
                        <a:spcBef>
                          <a:spcPts val="0"/>
                        </a:spcBef>
                        <a:spcAft>
                          <a:spcPts val="0"/>
                        </a:spcAft>
                        <a:buNone/>
                      </a:pPr>
                      <a:r>
                        <a:rPr b="1" lang="en" sz="1200">
                          <a:solidFill>
                            <a:schemeClr val="lt1"/>
                          </a:solidFill>
                          <a:latin typeface="Proxima Nova"/>
                          <a:ea typeface="Proxima Nova"/>
                          <a:cs typeface="Proxima Nova"/>
                          <a:sym typeface="Proxima Nova"/>
                        </a:rPr>
                        <a:t>Values</a:t>
                      </a:r>
                      <a:endParaRPr b="1" sz="1200">
                        <a:solidFill>
                          <a:schemeClr val="lt1"/>
                        </a:solidFill>
                        <a:latin typeface="Proxima Nova"/>
                        <a:ea typeface="Proxima Nova"/>
                        <a:cs typeface="Proxima Nova"/>
                        <a:sym typeface="Proxima Nova"/>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chemeClr val="accent1"/>
                    </a:solidFill>
                  </a:tcPr>
                </a:tc>
              </a:tr>
              <a:tr h="242925">
                <a:tc>
                  <a:txBody>
                    <a:bodyPr/>
                    <a:lstStyle/>
                    <a:p>
                      <a:pPr indent="0" lvl="0" marL="0" rtl="0" algn="l">
                        <a:lnSpc>
                          <a:spcPct val="40000"/>
                        </a:lnSpc>
                        <a:spcBef>
                          <a:spcPts val="0"/>
                        </a:spcBef>
                        <a:spcAft>
                          <a:spcPts val="0"/>
                        </a:spcAft>
                        <a:buNone/>
                      </a:pPr>
                      <a:r>
                        <a:rPr b="1" lang="en" sz="1200">
                          <a:latin typeface="Proxima Nova"/>
                          <a:ea typeface="Proxima Nova"/>
                          <a:cs typeface="Proxima Nova"/>
                          <a:sym typeface="Proxima Nova"/>
                        </a:rPr>
                        <a:t>Carat</a:t>
                      </a:r>
                      <a:endParaRPr b="1" sz="1200">
                        <a:latin typeface="Proxima Nova"/>
                        <a:ea typeface="Proxima Nova"/>
                        <a:cs typeface="Proxima Nova"/>
                        <a:sym typeface="Proxima Nova"/>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40000"/>
                        </a:lnSpc>
                        <a:spcBef>
                          <a:spcPts val="0"/>
                        </a:spcBef>
                        <a:spcAft>
                          <a:spcPts val="0"/>
                        </a:spcAft>
                        <a:buNone/>
                      </a:pPr>
                      <a:r>
                        <a:rPr lang="en" sz="1200">
                          <a:latin typeface="Proxima Nova"/>
                          <a:ea typeface="Proxima Nova"/>
                          <a:cs typeface="Proxima Nova"/>
                          <a:sym typeface="Proxima Nova"/>
                        </a:rPr>
                        <a:t>berat</a:t>
                      </a:r>
                      <a:endParaRPr sz="1200">
                        <a:latin typeface="Proxima Nova"/>
                        <a:ea typeface="Proxima Nova"/>
                        <a:cs typeface="Proxima Nova"/>
                        <a:sym typeface="Proxima Nova"/>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40000"/>
                        </a:lnSpc>
                        <a:spcBef>
                          <a:spcPts val="0"/>
                        </a:spcBef>
                        <a:spcAft>
                          <a:spcPts val="0"/>
                        </a:spcAft>
                        <a:buNone/>
                      </a:pPr>
                      <a:r>
                        <a:rPr lang="en" sz="1200">
                          <a:latin typeface="Proxima Nova"/>
                          <a:ea typeface="Proxima Nova"/>
                          <a:cs typeface="Proxima Nova"/>
                          <a:sym typeface="Proxima Nova"/>
                        </a:rPr>
                        <a:t>0.20 – 5.01</a:t>
                      </a:r>
                      <a:endParaRPr sz="1200">
                        <a:latin typeface="Proxima Nova"/>
                        <a:ea typeface="Proxima Nova"/>
                        <a:cs typeface="Proxima Nova"/>
                        <a:sym typeface="Proxima Nova"/>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42925">
                <a:tc>
                  <a:txBody>
                    <a:bodyPr/>
                    <a:lstStyle/>
                    <a:p>
                      <a:pPr indent="0" lvl="0" marL="0" rtl="0" algn="l">
                        <a:lnSpc>
                          <a:spcPct val="40000"/>
                        </a:lnSpc>
                        <a:spcBef>
                          <a:spcPts val="0"/>
                        </a:spcBef>
                        <a:spcAft>
                          <a:spcPts val="0"/>
                        </a:spcAft>
                        <a:buNone/>
                      </a:pPr>
                      <a:r>
                        <a:rPr b="1" lang="en" sz="1200">
                          <a:latin typeface="Proxima Nova"/>
                          <a:ea typeface="Proxima Nova"/>
                          <a:cs typeface="Proxima Nova"/>
                          <a:sym typeface="Proxima Nova"/>
                        </a:rPr>
                        <a:t>Cut</a:t>
                      </a:r>
                      <a:endParaRPr b="1" sz="1200">
                        <a:latin typeface="Proxima Nova"/>
                        <a:ea typeface="Proxima Nova"/>
                        <a:cs typeface="Proxima Nova"/>
                        <a:sym typeface="Proxima Nova"/>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40000"/>
                        </a:lnSpc>
                        <a:spcBef>
                          <a:spcPts val="0"/>
                        </a:spcBef>
                        <a:spcAft>
                          <a:spcPts val="0"/>
                        </a:spcAft>
                        <a:buNone/>
                      </a:pPr>
                      <a:r>
                        <a:rPr lang="en" sz="1200">
                          <a:latin typeface="Proxima Nova"/>
                          <a:ea typeface="Proxima Nova"/>
                          <a:cs typeface="Proxima Nova"/>
                          <a:sym typeface="Proxima Nova"/>
                        </a:rPr>
                        <a:t>kualitas hasil potong</a:t>
                      </a:r>
                      <a:endParaRPr sz="1200">
                        <a:latin typeface="Proxima Nova"/>
                        <a:ea typeface="Proxima Nova"/>
                        <a:cs typeface="Proxima Nova"/>
                        <a:sym typeface="Proxima Nova"/>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40000"/>
                        </a:lnSpc>
                        <a:spcBef>
                          <a:spcPts val="0"/>
                        </a:spcBef>
                        <a:spcAft>
                          <a:spcPts val="0"/>
                        </a:spcAft>
                        <a:buNone/>
                      </a:pPr>
                      <a:r>
                        <a:rPr lang="en" sz="1200">
                          <a:latin typeface="Proxima Nova"/>
                          <a:ea typeface="Proxima Nova"/>
                          <a:cs typeface="Proxima Nova"/>
                          <a:sym typeface="Proxima Nova"/>
                        </a:rPr>
                        <a:t>Fair, Good, Very Good, Premium, Ideal</a:t>
                      </a:r>
                      <a:endParaRPr sz="1200">
                        <a:latin typeface="Proxima Nova"/>
                        <a:ea typeface="Proxima Nova"/>
                        <a:cs typeface="Proxima Nova"/>
                        <a:sym typeface="Proxima Nova"/>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42925">
                <a:tc>
                  <a:txBody>
                    <a:bodyPr/>
                    <a:lstStyle/>
                    <a:p>
                      <a:pPr indent="0" lvl="0" marL="0" rtl="0" algn="l">
                        <a:lnSpc>
                          <a:spcPct val="40000"/>
                        </a:lnSpc>
                        <a:spcBef>
                          <a:spcPts val="0"/>
                        </a:spcBef>
                        <a:spcAft>
                          <a:spcPts val="0"/>
                        </a:spcAft>
                        <a:buNone/>
                      </a:pPr>
                      <a:r>
                        <a:rPr b="1" lang="en" sz="1200">
                          <a:latin typeface="Proxima Nova"/>
                          <a:ea typeface="Proxima Nova"/>
                          <a:cs typeface="Proxima Nova"/>
                          <a:sym typeface="Proxima Nova"/>
                        </a:rPr>
                        <a:t>Color</a:t>
                      </a:r>
                      <a:endParaRPr b="1" sz="1200">
                        <a:latin typeface="Proxima Nova"/>
                        <a:ea typeface="Proxima Nova"/>
                        <a:cs typeface="Proxima Nova"/>
                        <a:sym typeface="Proxima Nova"/>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40000"/>
                        </a:lnSpc>
                        <a:spcBef>
                          <a:spcPts val="0"/>
                        </a:spcBef>
                        <a:spcAft>
                          <a:spcPts val="0"/>
                        </a:spcAft>
                        <a:buNone/>
                      </a:pPr>
                      <a:r>
                        <a:rPr lang="en" sz="1200">
                          <a:latin typeface="Proxima Nova"/>
                          <a:ea typeface="Proxima Nova"/>
                          <a:cs typeface="Proxima Nova"/>
                          <a:sym typeface="Proxima Nova"/>
                        </a:rPr>
                        <a:t>kualitas warna</a:t>
                      </a:r>
                      <a:endParaRPr sz="1200">
                        <a:latin typeface="Proxima Nova"/>
                        <a:ea typeface="Proxima Nova"/>
                        <a:cs typeface="Proxima Nova"/>
                        <a:sym typeface="Proxima Nova"/>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40000"/>
                        </a:lnSpc>
                        <a:spcBef>
                          <a:spcPts val="0"/>
                        </a:spcBef>
                        <a:spcAft>
                          <a:spcPts val="0"/>
                        </a:spcAft>
                        <a:buNone/>
                      </a:pPr>
                      <a:r>
                        <a:rPr lang="en" sz="1200">
                          <a:latin typeface="Proxima Nova"/>
                          <a:ea typeface="Proxima Nova"/>
                          <a:cs typeface="Proxima Nova"/>
                          <a:sym typeface="Proxima Nova"/>
                        </a:rPr>
                        <a:t>J (worst) – D (best)</a:t>
                      </a:r>
                      <a:endParaRPr sz="1200">
                        <a:latin typeface="Proxima Nova"/>
                        <a:ea typeface="Proxima Nova"/>
                        <a:cs typeface="Proxima Nova"/>
                        <a:sym typeface="Proxima Nova"/>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42925">
                <a:tc>
                  <a:txBody>
                    <a:bodyPr/>
                    <a:lstStyle/>
                    <a:p>
                      <a:pPr indent="0" lvl="0" marL="0" rtl="0" algn="l">
                        <a:lnSpc>
                          <a:spcPct val="40000"/>
                        </a:lnSpc>
                        <a:spcBef>
                          <a:spcPts val="0"/>
                        </a:spcBef>
                        <a:spcAft>
                          <a:spcPts val="0"/>
                        </a:spcAft>
                        <a:buNone/>
                      </a:pPr>
                      <a:r>
                        <a:rPr b="1" lang="en" sz="1200">
                          <a:latin typeface="Proxima Nova"/>
                          <a:ea typeface="Proxima Nova"/>
                          <a:cs typeface="Proxima Nova"/>
                          <a:sym typeface="Proxima Nova"/>
                        </a:rPr>
                        <a:t>Clarity</a:t>
                      </a:r>
                      <a:endParaRPr b="1" sz="1200">
                        <a:latin typeface="Proxima Nova"/>
                        <a:ea typeface="Proxima Nova"/>
                        <a:cs typeface="Proxima Nova"/>
                        <a:sym typeface="Proxima Nova"/>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40000"/>
                        </a:lnSpc>
                        <a:spcBef>
                          <a:spcPts val="0"/>
                        </a:spcBef>
                        <a:spcAft>
                          <a:spcPts val="0"/>
                        </a:spcAft>
                        <a:buNone/>
                      </a:pPr>
                      <a:r>
                        <a:rPr lang="en" sz="1200">
                          <a:latin typeface="Proxima Nova"/>
                          <a:ea typeface="Proxima Nova"/>
                          <a:cs typeface="Proxima Nova"/>
                          <a:sym typeface="Proxima Nova"/>
                        </a:rPr>
                        <a:t>tingkat kejernihan</a:t>
                      </a:r>
                      <a:endParaRPr sz="1200">
                        <a:latin typeface="Proxima Nova"/>
                        <a:ea typeface="Proxima Nova"/>
                        <a:cs typeface="Proxima Nova"/>
                        <a:sym typeface="Proxima Nova"/>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40000"/>
                        </a:lnSpc>
                        <a:spcBef>
                          <a:spcPts val="0"/>
                        </a:spcBef>
                        <a:spcAft>
                          <a:spcPts val="0"/>
                        </a:spcAft>
                        <a:buNone/>
                      </a:pPr>
                      <a:r>
                        <a:rPr lang="en" sz="1200">
                          <a:latin typeface="Proxima Nova"/>
                          <a:ea typeface="Proxima Nova"/>
                          <a:cs typeface="Proxima Nova"/>
                          <a:sym typeface="Proxima Nova"/>
                        </a:rPr>
                        <a:t>I1 (worst), SI2, SI1, VS2, VS1, VVS2, VVS1, IF (best)</a:t>
                      </a:r>
                      <a:endParaRPr sz="1200">
                        <a:latin typeface="Proxima Nova"/>
                        <a:ea typeface="Proxima Nova"/>
                        <a:cs typeface="Proxima Nova"/>
                        <a:sym typeface="Proxima Nova"/>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42925">
                <a:tc>
                  <a:txBody>
                    <a:bodyPr/>
                    <a:lstStyle/>
                    <a:p>
                      <a:pPr indent="0" lvl="0" marL="0" rtl="0" algn="l">
                        <a:lnSpc>
                          <a:spcPct val="40000"/>
                        </a:lnSpc>
                        <a:spcBef>
                          <a:spcPts val="0"/>
                        </a:spcBef>
                        <a:spcAft>
                          <a:spcPts val="0"/>
                        </a:spcAft>
                        <a:buNone/>
                      </a:pPr>
                      <a:r>
                        <a:rPr b="1" lang="en" sz="1200">
                          <a:latin typeface="Proxima Nova"/>
                          <a:ea typeface="Proxima Nova"/>
                          <a:cs typeface="Proxima Nova"/>
                          <a:sym typeface="Proxima Nova"/>
                        </a:rPr>
                        <a:t>x  </a:t>
                      </a:r>
                      <a:endParaRPr b="1" sz="1200">
                        <a:latin typeface="Proxima Nova"/>
                        <a:ea typeface="Proxima Nova"/>
                        <a:cs typeface="Proxima Nova"/>
                        <a:sym typeface="Proxima Nova"/>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40000"/>
                        </a:lnSpc>
                        <a:spcBef>
                          <a:spcPts val="0"/>
                        </a:spcBef>
                        <a:spcAft>
                          <a:spcPts val="0"/>
                        </a:spcAft>
                        <a:buNone/>
                      </a:pPr>
                      <a:r>
                        <a:rPr lang="en" sz="1200">
                          <a:latin typeface="Proxima Nova"/>
                          <a:ea typeface="Proxima Nova"/>
                          <a:cs typeface="Proxima Nova"/>
                          <a:sym typeface="Proxima Nova"/>
                        </a:rPr>
                        <a:t>dimensi panjang (mm)</a:t>
                      </a:r>
                      <a:endParaRPr sz="1200">
                        <a:latin typeface="Proxima Nova"/>
                        <a:ea typeface="Proxima Nova"/>
                        <a:cs typeface="Proxima Nova"/>
                        <a:sym typeface="Proxima Nova"/>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40000"/>
                        </a:lnSpc>
                        <a:spcBef>
                          <a:spcPts val="0"/>
                        </a:spcBef>
                        <a:spcAft>
                          <a:spcPts val="0"/>
                        </a:spcAft>
                        <a:buNone/>
                      </a:pPr>
                      <a:r>
                        <a:rPr lang="en" sz="1200">
                          <a:latin typeface="Proxima Nova"/>
                          <a:ea typeface="Proxima Nova"/>
                          <a:cs typeface="Proxima Nova"/>
                          <a:sym typeface="Proxima Nova"/>
                        </a:rPr>
                        <a:t>0 – 10.74</a:t>
                      </a:r>
                      <a:endParaRPr sz="1200">
                        <a:latin typeface="Proxima Nova"/>
                        <a:ea typeface="Proxima Nova"/>
                        <a:cs typeface="Proxima Nova"/>
                        <a:sym typeface="Proxima Nova"/>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42925">
                <a:tc>
                  <a:txBody>
                    <a:bodyPr/>
                    <a:lstStyle/>
                    <a:p>
                      <a:pPr indent="0" lvl="0" marL="0" rtl="0" algn="l">
                        <a:lnSpc>
                          <a:spcPct val="40000"/>
                        </a:lnSpc>
                        <a:spcBef>
                          <a:spcPts val="0"/>
                        </a:spcBef>
                        <a:spcAft>
                          <a:spcPts val="0"/>
                        </a:spcAft>
                        <a:buNone/>
                      </a:pPr>
                      <a:r>
                        <a:rPr b="1" lang="en" sz="1200">
                          <a:latin typeface="Proxima Nova"/>
                          <a:ea typeface="Proxima Nova"/>
                          <a:cs typeface="Proxima Nova"/>
                          <a:sym typeface="Proxima Nova"/>
                        </a:rPr>
                        <a:t>y  </a:t>
                      </a:r>
                      <a:endParaRPr b="1" sz="1200">
                        <a:latin typeface="Proxima Nova"/>
                        <a:ea typeface="Proxima Nova"/>
                        <a:cs typeface="Proxima Nova"/>
                        <a:sym typeface="Proxima Nova"/>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40000"/>
                        </a:lnSpc>
                        <a:spcBef>
                          <a:spcPts val="0"/>
                        </a:spcBef>
                        <a:spcAft>
                          <a:spcPts val="0"/>
                        </a:spcAft>
                        <a:buNone/>
                      </a:pPr>
                      <a:r>
                        <a:rPr lang="en" sz="1200">
                          <a:latin typeface="Proxima Nova"/>
                          <a:ea typeface="Proxima Nova"/>
                          <a:cs typeface="Proxima Nova"/>
                          <a:sym typeface="Proxima Nova"/>
                        </a:rPr>
                        <a:t>dimensi lebar (mm)</a:t>
                      </a:r>
                      <a:endParaRPr sz="1200">
                        <a:latin typeface="Proxima Nova"/>
                        <a:ea typeface="Proxima Nova"/>
                        <a:cs typeface="Proxima Nova"/>
                        <a:sym typeface="Proxima Nova"/>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40000"/>
                        </a:lnSpc>
                        <a:spcBef>
                          <a:spcPts val="0"/>
                        </a:spcBef>
                        <a:spcAft>
                          <a:spcPts val="0"/>
                        </a:spcAft>
                        <a:buNone/>
                      </a:pPr>
                      <a:r>
                        <a:rPr lang="en" sz="1200">
                          <a:latin typeface="Proxima Nova"/>
                          <a:ea typeface="Proxima Nova"/>
                          <a:cs typeface="Proxima Nova"/>
                          <a:sym typeface="Proxima Nova"/>
                        </a:rPr>
                        <a:t>0 – 58.9</a:t>
                      </a:r>
                      <a:endParaRPr sz="1200">
                        <a:latin typeface="Proxima Nova"/>
                        <a:ea typeface="Proxima Nova"/>
                        <a:cs typeface="Proxima Nova"/>
                        <a:sym typeface="Proxima Nova"/>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42925">
                <a:tc>
                  <a:txBody>
                    <a:bodyPr/>
                    <a:lstStyle/>
                    <a:p>
                      <a:pPr indent="0" lvl="0" marL="0" rtl="0" algn="l">
                        <a:lnSpc>
                          <a:spcPct val="40000"/>
                        </a:lnSpc>
                        <a:spcBef>
                          <a:spcPts val="0"/>
                        </a:spcBef>
                        <a:spcAft>
                          <a:spcPts val="0"/>
                        </a:spcAft>
                        <a:buNone/>
                      </a:pPr>
                      <a:r>
                        <a:rPr b="1" lang="en" sz="1200">
                          <a:latin typeface="Proxima Nova"/>
                          <a:ea typeface="Proxima Nova"/>
                          <a:cs typeface="Proxima Nova"/>
                          <a:sym typeface="Proxima Nova"/>
                        </a:rPr>
                        <a:t>z  </a:t>
                      </a:r>
                      <a:endParaRPr b="1" sz="1200">
                        <a:latin typeface="Proxima Nova"/>
                        <a:ea typeface="Proxima Nova"/>
                        <a:cs typeface="Proxima Nova"/>
                        <a:sym typeface="Proxima Nova"/>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40000"/>
                        </a:lnSpc>
                        <a:spcBef>
                          <a:spcPts val="0"/>
                        </a:spcBef>
                        <a:spcAft>
                          <a:spcPts val="0"/>
                        </a:spcAft>
                        <a:buNone/>
                      </a:pPr>
                      <a:r>
                        <a:rPr lang="en" sz="1200">
                          <a:latin typeface="Proxima Nova"/>
                          <a:ea typeface="Proxima Nova"/>
                          <a:cs typeface="Proxima Nova"/>
                          <a:sym typeface="Proxima Nova"/>
                        </a:rPr>
                        <a:t>dimensi kedalaman (mm)</a:t>
                      </a:r>
                      <a:endParaRPr sz="1200">
                        <a:latin typeface="Proxima Nova"/>
                        <a:ea typeface="Proxima Nova"/>
                        <a:cs typeface="Proxima Nova"/>
                        <a:sym typeface="Proxima Nova"/>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40000"/>
                        </a:lnSpc>
                        <a:spcBef>
                          <a:spcPts val="0"/>
                        </a:spcBef>
                        <a:spcAft>
                          <a:spcPts val="0"/>
                        </a:spcAft>
                        <a:buNone/>
                      </a:pPr>
                      <a:r>
                        <a:rPr lang="en" sz="1200">
                          <a:latin typeface="Proxima Nova"/>
                          <a:ea typeface="Proxima Nova"/>
                          <a:cs typeface="Proxima Nova"/>
                          <a:sym typeface="Proxima Nova"/>
                        </a:rPr>
                        <a:t>0 – 31.8</a:t>
                      </a:r>
                      <a:endParaRPr sz="1200">
                        <a:latin typeface="Proxima Nova"/>
                        <a:ea typeface="Proxima Nova"/>
                        <a:cs typeface="Proxima Nova"/>
                        <a:sym typeface="Proxima Nova"/>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42925">
                <a:tc>
                  <a:txBody>
                    <a:bodyPr/>
                    <a:lstStyle/>
                    <a:p>
                      <a:pPr indent="0" lvl="0" marL="0" rtl="0" algn="l">
                        <a:lnSpc>
                          <a:spcPct val="40000"/>
                        </a:lnSpc>
                        <a:spcBef>
                          <a:spcPts val="0"/>
                        </a:spcBef>
                        <a:spcAft>
                          <a:spcPts val="0"/>
                        </a:spcAft>
                        <a:buNone/>
                      </a:pPr>
                      <a:r>
                        <a:rPr b="1" lang="en" sz="1200">
                          <a:latin typeface="Proxima Nova"/>
                          <a:ea typeface="Proxima Nova"/>
                          <a:cs typeface="Proxima Nova"/>
                          <a:sym typeface="Proxima Nova"/>
                        </a:rPr>
                        <a:t>Depth</a:t>
                      </a:r>
                      <a:endParaRPr b="1" sz="1200">
                        <a:latin typeface="Proxima Nova"/>
                        <a:ea typeface="Proxima Nova"/>
                        <a:cs typeface="Proxima Nova"/>
                        <a:sym typeface="Proxima Nova"/>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40000"/>
                        </a:lnSpc>
                        <a:spcBef>
                          <a:spcPts val="0"/>
                        </a:spcBef>
                        <a:spcAft>
                          <a:spcPts val="0"/>
                        </a:spcAft>
                        <a:buNone/>
                      </a:pPr>
                      <a:r>
                        <a:rPr lang="en" sz="1200">
                          <a:latin typeface="Proxima Nova"/>
                          <a:ea typeface="Proxima Nova"/>
                          <a:cs typeface="Proxima Nova"/>
                          <a:sym typeface="Proxima Nova"/>
                        </a:rPr>
                        <a:t>total persentase depth = z / mean (x,y) = 2 * z / (x+y)</a:t>
                      </a:r>
                      <a:endParaRPr sz="1200">
                        <a:latin typeface="Proxima Nova"/>
                        <a:ea typeface="Proxima Nova"/>
                        <a:cs typeface="Proxima Nova"/>
                        <a:sym typeface="Proxima Nova"/>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40000"/>
                        </a:lnSpc>
                        <a:spcBef>
                          <a:spcPts val="0"/>
                        </a:spcBef>
                        <a:spcAft>
                          <a:spcPts val="0"/>
                        </a:spcAft>
                        <a:buNone/>
                      </a:pPr>
                      <a:r>
                        <a:rPr lang="en" sz="1200">
                          <a:latin typeface="Proxima Nova"/>
                          <a:ea typeface="Proxima Nova"/>
                          <a:cs typeface="Proxima Nova"/>
                          <a:sym typeface="Proxima Nova"/>
                        </a:rPr>
                        <a:t>43 – 79</a:t>
                      </a:r>
                      <a:endParaRPr sz="1200">
                        <a:latin typeface="Proxima Nova"/>
                        <a:ea typeface="Proxima Nova"/>
                        <a:cs typeface="Proxima Nova"/>
                        <a:sym typeface="Proxima Nova"/>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42925">
                <a:tc>
                  <a:txBody>
                    <a:bodyPr/>
                    <a:lstStyle/>
                    <a:p>
                      <a:pPr indent="0" lvl="0" marL="0" rtl="0" algn="l">
                        <a:lnSpc>
                          <a:spcPct val="40000"/>
                        </a:lnSpc>
                        <a:spcBef>
                          <a:spcPts val="0"/>
                        </a:spcBef>
                        <a:spcAft>
                          <a:spcPts val="0"/>
                        </a:spcAft>
                        <a:buNone/>
                      </a:pPr>
                      <a:r>
                        <a:rPr b="1" lang="en" sz="1200">
                          <a:latin typeface="Proxima Nova"/>
                          <a:ea typeface="Proxima Nova"/>
                          <a:cs typeface="Proxima Nova"/>
                          <a:sym typeface="Proxima Nova"/>
                        </a:rPr>
                        <a:t>Table</a:t>
                      </a:r>
                      <a:endParaRPr b="1" sz="1200">
                        <a:latin typeface="Proxima Nova"/>
                        <a:ea typeface="Proxima Nova"/>
                        <a:cs typeface="Proxima Nova"/>
                        <a:sym typeface="Proxima Nova"/>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40000"/>
                        </a:lnSpc>
                        <a:spcBef>
                          <a:spcPts val="0"/>
                        </a:spcBef>
                        <a:spcAft>
                          <a:spcPts val="0"/>
                        </a:spcAft>
                        <a:buNone/>
                      </a:pPr>
                      <a:r>
                        <a:rPr lang="en" sz="1200">
                          <a:latin typeface="Proxima Nova"/>
                          <a:ea typeface="Proxima Nova"/>
                          <a:cs typeface="Proxima Nova"/>
                          <a:sym typeface="Proxima Nova"/>
                        </a:rPr>
                        <a:t>lebar bagian atas diamond relatif terhadap titik terlebarnya</a:t>
                      </a:r>
                      <a:endParaRPr sz="1200">
                        <a:latin typeface="Proxima Nova"/>
                        <a:ea typeface="Proxima Nova"/>
                        <a:cs typeface="Proxima Nova"/>
                        <a:sym typeface="Proxima Nova"/>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40000"/>
                        </a:lnSpc>
                        <a:spcBef>
                          <a:spcPts val="0"/>
                        </a:spcBef>
                        <a:spcAft>
                          <a:spcPts val="0"/>
                        </a:spcAft>
                        <a:buNone/>
                      </a:pPr>
                      <a:r>
                        <a:rPr lang="en" sz="1200">
                          <a:latin typeface="Proxima Nova"/>
                          <a:ea typeface="Proxima Nova"/>
                          <a:cs typeface="Proxima Nova"/>
                          <a:sym typeface="Proxima Nova"/>
                        </a:rPr>
                        <a:t>43 – 95</a:t>
                      </a:r>
                      <a:endParaRPr sz="1200">
                        <a:latin typeface="Proxima Nova"/>
                        <a:ea typeface="Proxima Nova"/>
                        <a:cs typeface="Proxima Nova"/>
                        <a:sym typeface="Proxima Nova"/>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42925">
                <a:tc>
                  <a:txBody>
                    <a:bodyPr/>
                    <a:lstStyle/>
                    <a:p>
                      <a:pPr indent="0" lvl="0" marL="0" rtl="0" algn="l">
                        <a:lnSpc>
                          <a:spcPct val="40000"/>
                        </a:lnSpc>
                        <a:spcBef>
                          <a:spcPts val="0"/>
                        </a:spcBef>
                        <a:spcAft>
                          <a:spcPts val="0"/>
                        </a:spcAft>
                        <a:buNone/>
                      </a:pPr>
                      <a:r>
                        <a:rPr b="1" lang="en" sz="1200">
                          <a:latin typeface="Proxima Nova"/>
                          <a:ea typeface="Proxima Nova"/>
                          <a:cs typeface="Proxima Nova"/>
                          <a:sym typeface="Proxima Nova"/>
                        </a:rPr>
                        <a:t>Price</a:t>
                      </a:r>
                      <a:endParaRPr b="1" sz="1200">
                        <a:latin typeface="Proxima Nova"/>
                        <a:ea typeface="Proxima Nova"/>
                        <a:cs typeface="Proxima Nova"/>
                        <a:sym typeface="Proxima Nova"/>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40000"/>
                        </a:lnSpc>
                        <a:spcBef>
                          <a:spcPts val="0"/>
                        </a:spcBef>
                        <a:spcAft>
                          <a:spcPts val="0"/>
                        </a:spcAft>
                        <a:buNone/>
                      </a:pPr>
                      <a:r>
                        <a:rPr lang="en" sz="1200">
                          <a:latin typeface="Proxima Nova"/>
                          <a:ea typeface="Proxima Nova"/>
                          <a:cs typeface="Proxima Nova"/>
                          <a:sym typeface="Proxima Nova"/>
                        </a:rPr>
                        <a:t>harga (US $)</a:t>
                      </a:r>
                      <a:endParaRPr sz="1200">
                        <a:latin typeface="Proxima Nova"/>
                        <a:ea typeface="Proxima Nova"/>
                        <a:cs typeface="Proxima Nova"/>
                        <a:sym typeface="Proxima Nova"/>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40000"/>
                        </a:lnSpc>
                        <a:spcBef>
                          <a:spcPts val="0"/>
                        </a:spcBef>
                        <a:spcAft>
                          <a:spcPts val="0"/>
                        </a:spcAft>
                        <a:buNone/>
                      </a:pPr>
                      <a:r>
                        <a:rPr lang="en" sz="1200">
                          <a:latin typeface="Proxima Nova"/>
                          <a:ea typeface="Proxima Nova"/>
                          <a:cs typeface="Proxima Nova"/>
                          <a:sym typeface="Proxima Nova"/>
                        </a:rPr>
                        <a:t>$326 – $18,823</a:t>
                      </a:r>
                      <a:endParaRPr sz="1200">
                        <a:latin typeface="Proxima Nova"/>
                        <a:ea typeface="Proxima Nova"/>
                        <a:cs typeface="Proxima Nova"/>
                        <a:sym typeface="Proxima Nova"/>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2"/>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400"/>
              <a:t>Data Preprocessing</a:t>
            </a:r>
            <a:endParaRPr sz="4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Check Data Types, Missing Values, Duplicates </a:t>
            </a:r>
            <a:endParaRPr sz="3200"/>
          </a:p>
        </p:txBody>
      </p:sp>
      <p:sp>
        <p:nvSpPr>
          <p:cNvPr id="158" name="Google Shape;158;p33"/>
          <p:cNvSpPr txBox="1"/>
          <p:nvPr>
            <p:ph idx="1" type="body"/>
          </p:nvPr>
        </p:nvSpPr>
        <p:spPr>
          <a:xfrm>
            <a:off x="4896000" y="2281150"/>
            <a:ext cx="3936300" cy="24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rPr>
              <a:t>Dari hasil pengecekan:</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Tipe data tiap kolom sudah sesuai</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Tidak ada missing values</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Tidak ada duplicates</a:t>
            </a:r>
            <a:endParaRPr sz="1700">
              <a:solidFill>
                <a:schemeClr val="dk1"/>
              </a:solidFill>
            </a:endParaRPr>
          </a:p>
        </p:txBody>
      </p:sp>
      <p:pic>
        <p:nvPicPr>
          <p:cNvPr id="159" name="Google Shape;159;p33"/>
          <p:cNvPicPr preferRelativeResize="0"/>
          <p:nvPr/>
        </p:nvPicPr>
        <p:blipFill rotWithShape="1">
          <a:blip r:embed="rId3">
            <a:alphaModFix/>
          </a:blip>
          <a:srcRect b="0" l="0" r="0" t="2152"/>
          <a:stretch/>
        </p:blipFill>
        <p:spPr>
          <a:xfrm>
            <a:off x="311700" y="1320175"/>
            <a:ext cx="3222154" cy="3625493"/>
          </a:xfrm>
          <a:prstGeom prst="rect">
            <a:avLst/>
          </a:prstGeom>
          <a:noFill/>
          <a:ln>
            <a:noFill/>
          </a:ln>
        </p:spPr>
      </p:pic>
      <p:pic>
        <p:nvPicPr>
          <p:cNvPr id="160" name="Google Shape;160;p33"/>
          <p:cNvPicPr preferRelativeResize="0"/>
          <p:nvPr/>
        </p:nvPicPr>
        <p:blipFill rotWithShape="1">
          <a:blip r:embed="rId4">
            <a:alphaModFix/>
          </a:blip>
          <a:srcRect b="5926" l="0" r="0" t="0"/>
          <a:stretch/>
        </p:blipFill>
        <p:spPr>
          <a:xfrm>
            <a:off x="3639487" y="1329732"/>
            <a:ext cx="1150877" cy="3625492"/>
          </a:xfrm>
          <a:prstGeom prst="rect">
            <a:avLst/>
          </a:prstGeom>
          <a:noFill/>
          <a:ln>
            <a:noFill/>
          </a:ln>
        </p:spPr>
      </p:pic>
      <p:pic>
        <p:nvPicPr>
          <p:cNvPr id="161" name="Google Shape;161;p33"/>
          <p:cNvPicPr preferRelativeResize="0"/>
          <p:nvPr/>
        </p:nvPicPr>
        <p:blipFill rotWithShape="1">
          <a:blip r:embed="rId5">
            <a:alphaModFix/>
          </a:blip>
          <a:srcRect b="0" l="0" r="3222" t="0"/>
          <a:stretch/>
        </p:blipFill>
        <p:spPr>
          <a:xfrm>
            <a:off x="4896000" y="1320175"/>
            <a:ext cx="3936300" cy="756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