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4" r:id="rId17"/>
    <p:sldId id="271" r:id="rId18"/>
    <p:sldId id="272" r:id="rId19"/>
    <p:sldId id="273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43" autoAdjust="0"/>
  </p:normalViewPr>
  <p:slideViewPr>
    <p:cSldViewPr>
      <p:cViewPr>
        <p:scale>
          <a:sx n="75" d="100"/>
          <a:sy n="75" d="100"/>
        </p:scale>
        <p:origin x="-92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49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DAF8CFC-3775-4FA1-A1CD-189D0C77D6F8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8280BB-ABAA-4E72-8750-A7993EA5B6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Amateur Radio for Packet-Based Communication with Low Earth Orbit Satellites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Harkness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AX.25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X.25</a:t>
            </a:r>
          </a:p>
          <a:p>
            <a:r>
              <a:rPr lang="en-US" dirty="0" smtClean="0"/>
              <a:t>Link Layer Protocol (Data Link Layer)</a:t>
            </a:r>
          </a:p>
          <a:p>
            <a:r>
              <a:rPr lang="en-US" dirty="0" smtClean="0"/>
              <a:t>ISO 3309, 4335, 7809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4638675" cy="31197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7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AX.25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3 General Frame Types</a:t>
            </a:r>
          </a:p>
          <a:p>
            <a:pPr lvl="1"/>
            <a:r>
              <a:rPr lang="en-US" dirty="0" smtClean="0"/>
              <a:t>Information (I)</a:t>
            </a:r>
          </a:p>
          <a:p>
            <a:pPr lvl="1"/>
            <a:r>
              <a:rPr lang="en-US" dirty="0" smtClean="0"/>
              <a:t>Supervisory (S)</a:t>
            </a:r>
          </a:p>
          <a:p>
            <a:pPr lvl="1"/>
            <a:r>
              <a:rPr lang="en-US" dirty="0" smtClean="0"/>
              <a:t>Unnumbered (U)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Subsequent Frames can share Start/Stop Flag</a:t>
            </a:r>
          </a:p>
          <a:p>
            <a:r>
              <a:rPr lang="en-US" dirty="0" smtClean="0"/>
              <a:t>Address contains Source &amp; Destination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" y="2971800"/>
            <a:ext cx="8173591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AX.25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Control determines type of frame</a:t>
            </a:r>
          </a:p>
          <a:p>
            <a:r>
              <a:rPr lang="en-US" dirty="0" smtClean="0"/>
              <a:t>PID identifies the OSI Layer 3 protocol</a:t>
            </a:r>
          </a:p>
          <a:p>
            <a:pPr lvl="1"/>
            <a:r>
              <a:rPr lang="en-US" dirty="0" smtClean="0"/>
              <a:t>AX.25</a:t>
            </a:r>
          </a:p>
          <a:p>
            <a:pPr lvl="1"/>
            <a:r>
              <a:rPr lang="en-US" dirty="0" smtClean="0"/>
              <a:t>IP</a:t>
            </a:r>
          </a:p>
          <a:p>
            <a:r>
              <a:rPr lang="en-US" dirty="0" smtClean="0"/>
              <a:t>Protects the 8-bit Flag using bit-stuffing</a:t>
            </a:r>
          </a:p>
          <a:p>
            <a:r>
              <a:rPr lang="en-US" dirty="0" smtClean="0"/>
              <a:t>Frame-Check Sequence is Forward Error Correction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199"/>
            <a:ext cx="4191000" cy="47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4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1.1W RF power</a:t>
            </a:r>
          </a:p>
          <a:p>
            <a:r>
              <a:rPr lang="en-US" dirty="0" smtClean="0"/>
              <a:t>Downlink 437.000 MHz</a:t>
            </a:r>
          </a:p>
          <a:p>
            <a:r>
              <a:rPr lang="en-US" dirty="0" smtClean="0"/>
              <a:t>Uplink 145.800 MHz</a:t>
            </a:r>
          </a:p>
          <a:p>
            <a:r>
              <a:rPr lang="en-US" dirty="0" smtClean="0"/>
              <a:t>Frequencies change slightly mission-to-mission</a:t>
            </a:r>
          </a:p>
          <a:p>
            <a:pPr lvl="1"/>
            <a:r>
              <a:rPr lang="en-US" dirty="0" smtClean="0"/>
              <a:t>Request allocation through IARU and FCC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97300"/>
            <a:ext cx="38100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973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6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Doppler Effect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76400"/>
            <a:ext cx="5239482" cy="2638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785945"/>
            <a:ext cx="5105400" cy="500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41" y="4315193"/>
            <a:ext cx="2605557" cy="23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 Mode</a:t>
            </a:r>
          </a:p>
          <a:p>
            <a:pPr lvl="1"/>
            <a:r>
              <a:rPr lang="en-US" dirty="0" smtClean="0"/>
              <a:t>214 byte chunks @ 9600 bps</a:t>
            </a:r>
          </a:p>
          <a:p>
            <a:pPr lvl="1"/>
            <a:r>
              <a:rPr lang="en-US" dirty="0" smtClean="0"/>
              <a:t>Period is dependent on power constraints</a:t>
            </a:r>
          </a:p>
          <a:p>
            <a:r>
              <a:rPr lang="en-US" dirty="0" smtClean="0"/>
              <a:t>Downlink Mode</a:t>
            </a:r>
          </a:p>
          <a:p>
            <a:pPr lvl="1"/>
            <a:r>
              <a:rPr lang="en-US" dirty="0" smtClean="0"/>
              <a:t>231 byte chunks @ 19200 bps</a:t>
            </a:r>
          </a:p>
          <a:p>
            <a:pPr lvl="1"/>
            <a:r>
              <a:rPr lang="en-US" dirty="0" smtClean="0"/>
              <a:t>Can only operate Line of Sight</a:t>
            </a:r>
          </a:p>
          <a:p>
            <a:pPr lvl="1"/>
            <a:r>
              <a:rPr lang="en-US" dirty="0" smtClean="0"/>
              <a:t>20 degrees above the horizon, 5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9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Amateur Radio</a:t>
            </a:r>
          </a:p>
          <a:p>
            <a:pPr lvl="1"/>
            <a:r>
              <a:rPr lang="en-US" dirty="0" smtClean="0"/>
              <a:t>Packets on Amateur Radio</a:t>
            </a:r>
          </a:p>
          <a:p>
            <a:pPr lvl="1"/>
            <a:r>
              <a:rPr lang="en-US" dirty="0" smtClean="0"/>
              <a:t>Amateur Radio on Satellites</a:t>
            </a:r>
          </a:p>
          <a:p>
            <a:r>
              <a:rPr lang="en-US" dirty="0" smtClean="0"/>
              <a:t>Satellite Radio System</a:t>
            </a:r>
          </a:p>
          <a:p>
            <a:pPr lvl="1"/>
            <a:r>
              <a:rPr lang="en-US" dirty="0" smtClean="0"/>
              <a:t>AX.25</a:t>
            </a:r>
          </a:p>
          <a:p>
            <a:pPr lvl="1"/>
            <a:r>
              <a:rPr lang="en-US" dirty="0" smtClean="0"/>
              <a:t>Radio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29000"/>
            <a:ext cx="4802117" cy="31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[1] ARRL, ed. Frequency Bands Chart. 2012. url: http://www.arrl.org/graphical-</a:t>
            </a:r>
          </a:p>
          <a:p>
            <a:pPr marL="0" indent="0">
              <a:buNone/>
            </a:pPr>
            <a:r>
              <a:rPr lang="en-US" dirty="0" smtClean="0"/>
              <a:t>frequency-allocations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[2] R. Binder, N. Abramson, F. </a:t>
            </a:r>
            <a:r>
              <a:rPr lang="en-US" dirty="0" err="1"/>
              <a:t>Kuo</a:t>
            </a:r>
            <a:r>
              <a:rPr lang="en-US" dirty="0"/>
              <a:t>, A. </a:t>
            </a:r>
            <a:r>
              <a:rPr lang="en-US" dirty="0" err="1"/>
              <a:t>Okinaka</a:t>
            </a:r>
            <a:r>
              <a:rPr lang="en-US" dirty="0"/>
              <a:t>, and D. Wax. “AHOLA packet broad-</a:t>
            </a:r>
          </a:p>
          <a:p>
            <a:pPr marL="0" indent="0">
              <a:buNone/>
            </a:pPr>
            <a:r>
              <a:rPr lang="en-US" dirty="0"/>
              <a:t>casting - A retrospect”. In: National Computer Conference. 1975.</a:t>
            </a:r>
          </a:p>
          <a:p>
            <a:pPr marL="0" indent="0">
              <a:buNone/>
            </a:pPr>
            <a:r>
              <a:rPr lang="en-US" dirty="0"/>
              <a:t>[3] Don Bishop. Who Invented Radio? Nov. 2005. url: http://home.earthlink.net/</a:t>
            </a:r>
          </a:p>
          <a:p>
            <a:pPr marL="0" indent="0">
              <a:buNone/>
            </a:pPr>
            <a:r>
              <a:rPr lang="en-US" dirty="0"/>
              <a:t>~ </a:t>
            </a:r>
            <a:r>
              <a:rPr lang="en-US" dirty="0" err="1"/>
              <a:t>drestinblack</a:t>
            </a:r>
            <a:r>
              <a:rPr lang="en-US" dirty="0"/>
              <a:t>/who_invented_radio.htm.</a:t>
            </a:r>
          </a:p>
          <a:p>
            <a:pPr marL="0" indent="0">
              <a:buNone/>
            </a:pPr>
            <a:r>
              <a:rPr lang="en-US" dirty="0"/>
              <a:t>[4] Sean Coughlan. Titanic: The final messages from a stricken ship. Apr. 9, 2012. url:</a:t>
            </a:r>
          </a:p>
          <a:p>
            <a:pPr marL="0" indent="0">
              <a:buNone/>
            </a:pPr>
            <a:r>
              <a:rPr lang="en-US" dirty="0"/>
              <a:t>http://www.bbc.co.uk/news/magazine-17631595.</a:t>
            </a:r>
          </a:p>
          <a:p>
            <a:pPr marL="0" indent="0">
              <a:buNone/>
            </a:pPr>
            <a:r>
              <a:rPr lang="en-US" dirty="0"/>
              <a:t>[5] Dave Finley. Early Radio Astronomy: The Ham Radio Connection. Ed. by NRAO.</a:t>
            </a:r>
          </a:p>
          <a:p>
            <a:pPr marL="0" indent="0">
              <a:buNone/>
            </a:pPr>
            <a:r>
              <a:rPr lang="en-US" dirty="0"/>
              <a:t>Mar. 27, 2003. url: http://www.nrao.edu/whatisra/hist_ham.shtml.</a:t>
            </a:r>
          </a:p>
          <a:p>
            <a:pPr marL="0" indent="0">
              <a:buNone/>
            </a:pPr>
            <a:r>
              <a:rPr lang="en-US" dirty="0"/>
              <a:t>[6] Brian Kantor. “A Brief Look at Internet Networking Over Amateur Radio”. July 2011.</a:t>
            </a:r>
          </a:p>
          <a:p>
            <a:pPr marL="0" indent="0">
              <a:buNone/>
            </a:pPr>
            <a:r>
              <a:rPr lang="en-US" dirty="0"/>
              <a:t>[7] Radio Act of 1912.</a:t>
            </a:r>
          </a:p>
          <a:p>
            <a:pPr marL="0" indent="0">
              <a:buNone/>
            </a:pPr>
            <a:r>
              <a:rPr lang="en-US" dirty="0"/>
              <a:t>[8] K. Rawer. Wave propagation in the ionosphere. Kluwer Academic Publishing, 1993.</a:t>
            </a:r>
          </a:p>
          <a:p>
            <a:pPr marL="0" indent="0">
              <a:buNone/>
            </a:pPr>
            <a:r>
              <a:rPr lang="en-US" dirty="0" err="1"/>
              <a:t>isbn</a:t>
            </a:r>
            <a:r>
              <a:rPr lang="en-US" dirty="0"/>
              <a:t>: 0-7923-0775-5.</a:t>
            </a:r>
          </a:p>
          <a:p>
            <a:pPr marL="0" indent="0">
              <a:buNone/>
            </a:pPr>
            <a:r>
              <a:rPr lang="en-US" dirty="0"/>
              <a:t>[9] M. Schwartz and N. Abramson. “The </a:t>
            </a:r>
            <a:r>
              <a:rPr lang="en-US" dirty="0" err="1"/>
              <a:t>ALOHAnet</a:t>
            </a:r>
            <a:r>
              <a:rPr lang="en-US" dirty="0"/>
              <a:t> - Surfing for Wireless Data. History</a:t>
            </a:r>
          </a:p>
          <a:p>
            <a:pPr marL="0" indent="0">
              <a:buNone/>
            </a:pPr>
            <a:r>
              <a:rPr lang="en-US" dirty="0"/>
              <a:t>of Communications”. In: IEEE Communications 47 (12 Dec. 11, 2009).</a:t>
            </a:r>
          </a:p>
          <a:p>
            <a:pPr marL="0" indent="0">
              <a:buNone/>
            </a:pPr>
            <a:r>
              <a:rPr lang="en-US" dirty="0"/>
              <a:t>[10] Senator William Alden Smith and Senator </a:t>
            </a:r>
            <a:r>
              <a:rPr lang="en-US" dirty="0" err="1"/>
              <a:t>Isidor</a:t>
            </a:r>
            <a:r>
              <a:rPr lang="en-US" dirty="0"/>
              <a:t> Rayner. ”Titanic” Disaster. 806.</a:t>
            </a:r>
          </a:p>
          <a:p>
            <a:pPr marL="0" indent="0">
              <a:buNone/>
            </a:pPr>
            <a:r>
              <a:rPr lang="en-US" dirty="0"/>
              <a:t>Committee on Commerce United States Senate, 1912. url: http://www.titanicinquiry.</a:t>
            </a:r>
          </a:p>
          <a:p>
            <a:pPr marL="0" indent="0">
              <a:buNone/>
            </a:pPr>
            <a:r>
              <a:rPr lang="en-US" dirty="0"/>
              <a:t>org/</a:t>
            </a:r>
            <a:r>
              <a:rPr lang="en-US" dirty="0" err="1"/>
              <a:t>USInq</a:t>
            </a:r>
            <a:r>
              <a:rPr lang="en-US" dirty="0"/>
              <a:t>/</a:t>
            </a:r>
            <a:r>
              <a:rPr lang="en-US" dirty="0" err="1"/>
              <a:t>USReport</a:t>
            </a:r>
            <a:r>
              <a:rPr lang="en-US" dirty="0"/>
              <a:t>/AmInqRep01.php.</a:t>
            </a:r>
          </a:p>
        </p:txBody>
      </p:sp>
    </p:spTree>
    <p:extLst>
      <p:ext uri="{BB962C8B-B14F-4D97-AF65-F5344CB8AC3E}">
        <p14:creationId xmlns:p14="http://schemas.microsoft.com/office/powerpoint/2010/main" val="402590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[11] Irvin Stewart. “The International Radiotelegraph Conference of Washington”. In: </a:t>
            </a:r>
            <a:r>
              <a:rPr lang="en-US" sz="1500" dirty="0" smtClean="0"/>
              <a:t>The American </a:t>
            </a:r>
            <a:r>
              <a:rPr lang="en-US" sz="1500" dirty="0"/>
              <a:t>Journal of International Law. (Oct. 4–Nov. 25, 1927). Vol. 22. 1. Jan. 1928,</a:t>
            </a:r>
          </a:p>
          <a:p>
            <a:pPr marL="0" indent="0">
              <a:buNone/>
            </a:pPr>
            <a:r>
              <a:rPr lang="en-US" sz="1500" dirty="0"/>
              <a:t>pp. 28–49.</a:t>
            </a:r>
          </a:p>
          <a:p>
            <a:pPr marL="0" indent="0">
              <a:buNone/>
            </a:pPr>
            <a:r>
              <a:rPr lang="en-US" sz="1500" dirty="0"/>
              <a:t>[12] The Extraordinary History of Amateur Radio Satellites. 2006. url: http://</a:t>
            </a:r>
            <a:r>
              <a:rPr lang="en-US" sz="1500" dirty="0" smtClean="0"/>
              <a:t>www.spacetoday.org/Satellites/Hamsats/HamsatsBasics.html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[13] Wikipedia, ed. </a:t>
            </a:r>
            <a:r>
              <a:rPr lang="en-US" sz="1500" dirty="0" err="1"/>
              <a:t>Skywave</a:t>
            </a:r>
            <a:r>
              <a:rPr lang="en-US" sz="1500" dirty="0"/>
              <a:t>. Oct. 16, 2013. url: https://</a:t>
            </a:r>
            <a:r>
              <a:rPr lang="en-US" sz="1500" dirty="0" smtClean="0"/>
              <a:t>en.wikipedia.org/wiki/Skywave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[14] Wireless Club at Columbia LXXVL.86 (Nov. 25, 1908). url: http://chroniclingamerica.</a:t>
            </a:r>
          </a:p>
          <a:p>
            <a:pPr marL="0" indent="0">
              <a:buNone/>
            </a:pPr>
            <a:r>
              <a:rPr lang="en-US" sz="1500" dirty="0"/>
              <a:t>loc.gov/</a:t>
            </a:r>
            <a:r>
              <a:rPr lang="en-US" sz="1500" dirty="0" err="1"/>
              <a:t>lccn</a:t>
            </a:r>
            <a:r>
              <a:rPr lang="en-US" sz="1500" dirty="0"/>
              <a:t>/sn83030272/1908-11-25/ed-1/seq-2/.</a:t>
            </a:r>
          </a:p>
        </p:txBody>
      </p:sp>
    </p:spTree>
    <p:extLst>
      <p:ext uri="{BB962C8B-B14F-4D97-AF65-F5344CB8AC3E}">
        <p14:creationId xmlns:p14="http://schemas.microsoft.com/office/powerpoint/2010/main" val="241384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Amateur Radio</a:t>
            </a:r>
          </a:p>
          <a:p>
            <a:pPr lvl="1"/>
            <a:r>
              <a:rPr lang="en-US" dirty="0" smtClean="0"/>
              <a:t>Packets on Amateur Radio</a:t>
            </a:r>
          </a:p>
          <a:p>
            <a:pPr lvl="1"/>
            <a:r>
              <a:rPr lang="en-US" dirty="0" smtClean="0"/>
              <a:t>Amateur Radio on Satellites</a:t>
            </a:r>
          </a:p>
          <a:p>
            <a:r>
              <a:rPr lang="en-US" dirty="0" smtClean="0"/>
              <a:t>Satellite Radio System</a:t>
            </a:r>
          </a:p>
          <a:p>
            <a:pPr lvl="1"/>
            <a:r>
              <a:rPr lang="en-US" dirty="0" smtClean="0"/>
              <a:t>AX.25</a:t>
            </a:r>
          </a:p>
          <a:p>
            <a:pPr lvl="1"/>
            <a:r>
              <a:rPr lang="en-US" dirty="0" smtClean="0"/>
              <a:t>Radio System</a:t>
            </a:r>
            <a:endParaRPr lang="en-US" dirty="0"/>
          </a:p>
        </p:txBody>
      </p:sp>
      <p:pic>
        <p:nvPicPr>
          <p:cNvPr id="1026" name="Picture 2" descr="http://vigyanprasar.gov.in/ham/images/MYRADIOSTATI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6958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Hertz, Tesla, Marconi</a:t>
            </a:r>
          </a:p>
          <a:p>
            <a:r>
              <a:rPr lang="en-US" dirty="0" smtClean="0"/>
              <a:t>Columbia University</a:t>
            </a:r>
            <a:br>
              <a:rPr lang="en-US" dirty="0" smtClean="0"/>
            </a:br>
            <a:r>
              <a:rPr lang="en-US" dirty="0" smtClean="0"/>
              <a:t>Wireless Telegraph Club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Sinking of the RMS </a:t>
            </a:r>
            <a:r>
              <a:rPr lang="en-US" i="1" dirty="0" smtClean="0"/>
              <a:t>Titanic</a:t>
            </a:r>
          </a:p>
        </p:txBody>
      </p:sp>
      <p:pic>
        <p:nvPicPr>
          <p:cNvPr id="2050" name="Picture 2" descr="https://upload.wikimedia.org/wikipedia/commons/5/50/Heinrich_Rudolf_Hert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599"/>
            <a:ext cx="15796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7/79/Tesla_circa_189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71" y="1752599"/>
            <a:ext cx="13633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0/0d/Guglielmo_Marcon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52599"/>
            <a:ext cx="137350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mhistory.si.edu/ogmt/images/upload/titanic-group/TitanicSmithsonian34460_copy_cro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37" y="3810000"/>
            <a:ext cx="3578225" cy="25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Act of 1912</a:t>
            </a:r>
          </a:p>
          <a:p>
            <a:pPr lvl="1"/>
            <a:r>
              <a:rPr lang="en-US" dirty="0" smtClean="0"/>
              <a:t>Private Stations restricted to 200 </a:t>
            </a:r>
            <a:r>
              <a:rPr lang="en-US" dirty="0"/>
              <a:t>–</a:t>
            </a:r>
            <a:r>
              <a:rPr lang="en-US" dirty="0" smtClean="0"/>
              <a:t> 10m (1500 kHz – 30 MHz)</a:t>
            </a:r>
          </a:p>
          <a:p>
            <a:r>
              <a:rPr lang="en-US" dirty="0" smtClean="0"/>
              <a:t>Shortwave Radio</a:t>
            </a:r>
            <a:endParaRPr lang="en-US" dirty="0"/>
          </a:p>
          <a:p>
            <a:pPr lvl="1"/>
            <a:r>
              <a:rPr lang="en-US" dirty="0" err="1" smtClean="0"/>
              <a:t>Skywave</a:t>
            </a:r>
            <a:r>
              <a:rPr lang="en-US" dirty="0" smtClean="0"/>
              <a:t> Propagation</a:t>
            </a:r>
          </a:p>
          <a:p>
            <a:pPr lvl="1"/>
            <a:r>
              <a:rPr lang="en-US" dirty="0" smtClean="0"/>
              <a:t>Higher data rate</a:t>
            </a:r>
          </a:p>
          <a:p>
            <a:pPr lvl="1"/>
            <a:r>
              <a:rPr lang="en-US" dirty="0" smtClean="0"/>
              <a:t>Less Power</a:t>
            </a:r>
          </a:p>
          <a:p>
            <a:r>
              <a:rPr lang="en-US" dirty="0" smtClean="0"/>
              <a:t>International Communication</a:t>
            </a:r>
          </a:p>
        </p:txBody>
      </p:sp>
      <p:pic>
        <p:nvPicPr>
          <p:cNvPr id="3074" name="Picture 2" descr="http://nyulocal.com/wp-content/uploads/2013/11/laurence6-443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38400"/>
            <a:ext cx="2381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0" y="4581525"/>
            <a:ext cx="2319481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Astronomy</a:t>
            </a:r>
          </a:p>
          <a:p>
            <a:r>
              <a:rPr lang="en-US" dirty="0" smtClean="0"/>
              <a:t>Moon Bounce</a:t>
            </a:r>
            <a:endParaRPr lang="en-US" dirty="0"/>
          </a:p>
        </p:txBody>
      </p:sp>
      <p:pic>
        <p:nvPicPr>
          <p:cNvPr id="4098" name="Picture 2" descr="https://upload.wikimedia.org/wikipedia/commons/6/63/USA.NM.VeryLargeArray.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7742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58" y="1371600"/>
            <a:ext cx="5805714" cy="2743200"/>
          </a:xfrm>
          <a:prstGeom prst="rect">
            <a:avLst/>
          </a:prstGeom>
        </p:spPr>
      </p:pic>
      <p:pic>
        <p:nvPicPr>
          <p:cNvPr id="4101" name="Picture 5" descr="https://upload.wikimedia.org/wikipedia/commons/d/dd/Full_Moon_Luc_Viatou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70046"/>
            <a:ext cx="2344015" cy="23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 Radio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3" y="0"/>
            <a:ext cx="8963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on Amateur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ALOHAnet</a:t>
            </a:r>
            <a:endParaRPr lang="en-US" dirty="0" smtClean="0"/>
          </a:p>
          <a:p>
            <a:pPr lvl="1"/>
            <a:r>
              <a:rPr lang="en-US" dirty="0" smtClean="0"/>
              <a:t>Hub Topology</a:t>
            </a:r>
          </a:p>
          <a:p>
            <a:pPr lvl="1"/>
            <a:r>
              <a:rPr lang="en-US" dirty="0" smtClean="0"/>
              <a:t>Full Duplex (Two Frequencies)</a:t>
            </a:r>
          </a:p>
          <a:p>
            <a:r>
              <a:rPr lang="en-US" dirty="0" err="1" smtClean="0"/>
              <a:t>PRnet</a:t>
            </a:r>
            <a:endParaRPr lang="en-US" dirty="0" smtClean="0"/>
          </a:p>
          <a:p>
            <a:pPr lvl="1"/>
            <a:r>
              <a:rPr lang="en-US" dirty="0" smtClean="0"/>
              <a:t>Wireless offshoot of </a:t>
            </a:r>
            <a:r>
              <a:rPr lang="en-US" dirty="0" err="1" smtClean="0"/>
              <a:t>ARPAnet</a:t>
            </a:r>
            <a:endParaRPr lang="en-US" dirty="0" smtClean="0"/>
          </a:p>
          <a:p>
            <a:r>
              <a:rPr lang="en-US" dirty="0" err="1" smtClean="0"/>
              <a:t>AMPRnet</a:t>
            </a:r>
            <a:endParaRPr lang="en-US" dirty="0"/>
          </a:p>
          <a:p>
            <a:pPr lvl="1"/>
            <a:r>
              <a:rPr lang="en-US" dirty="0" smtClean="0"/>
              <a:t>Supports TCP/IP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11636" r="9639" b="5454"/>
          <a:stretch/>
        </p:blipFill>
        <p:spPr>
          <a:xfrm>
            <a:off x="5384800" y="1524001"/>
            <a:ext cx="3606800" cy="2171700"/>
          </a:xfrm>
          <a:prstGeom prst="rect">
            <a:avLst/>
          </a:prstGeom>
        </p:spPr>
      </p:pic>
      <p:pic>
        <p:nvPicPr>
          <p:cNvPr id="5122" name="Picture 2" descr="https://upload.wikimedia.org/wikipedia/commons/6/66/NetworkTopology-St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99" y="3352800"/>
            <a:ext cx="3263901" cy="31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4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 Radio on Satellites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Earth Orbit</a:t>
            </a:r>
          </a:p>
          <a:p>
            <a:pPr lvl="1"/>
            <a:r>
              <a:rPr lang="en-US" dirty="0" smtClean="0"/>
              <a:t>160 km – 2,000 km</a:t>
            </a:r>
          </a:p>
          <a:p>
            <a:pPr lvl="1"/>
            <a:r>
              <a:rPr lang="en-US" dirty="0" smtClean="0"/>
              <a:t>88 min – 127 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 Radio on Satellites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OSCAR</a:t>
            </a:r>
          </a:p>
          <a:p>
            <a:pPr lvl="1"/>
            <a:r>
              <a:rPr lang="en-US" dirty="0" smtClean="0"/>
              <a:t>12 Dec 1961</a:t>
            </a:r>
          </a:p>
          <a:p>
            <a:pPr lvl="1"/>
            <a:r>
              <a:rPr lang="en-US" dirty="0" smtClean="0"/>
              <a:t>4 years after Sputnik 1</a:t>
            </a:r>
          </a:p>
          <a:p>
            <a:pPr lvl="1"/>
            <a:r>
              <a:rPr lang="en-US" dirty="0" smtClean="0"/>
              <a:t>Replaced one of the balance weights</a:t>
            </a:r>
          </a:p>
          <a:p>
            <a:pPr lvl="1"/>
            <a:r>
              <a:rPr lang="en-US" dirty="0" smtClean="0"/>
              <a:t>First satellite as a secondary payload</a:t>
            </a:r>
          </a:p>
          <a:p>
            <a:pPr lvl="1"/>
            <a:r>
              <a:rPr lang="en-US" dirty="0" smtClean="0"/>
              <a:t>22 days, 570 hams, 28 countries</a:t>
            </a:r>
          </a:p>
          <a:p>
            <a:r>
              <a:rPr lang="en-US" dirty="0" smtClean="0"/>
              <a:t>Over 70 satellites</a:t>
            </a:r>
            <a:endParaRPr lang="en-US" dirty="0"/>
          </a:p>
        </p:txBody>
      </p:sp>
      <p:pic>
        <p:nvPicPr>
          <p:cNvPr id="6146" name="Picture 2" descr="https://upload.wikimedia.org/wikipedia/commons/2/2d/OSCA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13" y="1905000"/>
            <a:ext cx="338178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049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1708</TotalTime>
  <Words>684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Amateur Radio for Packet-Based Communication with Low Earth Orbit Satellites</vt:lpstr>
      <vt:lpstr>Overview</vt:lpstr>
      <vt:lpstr>Amateur Radio</vt:lpstr>
      <vt:lpstr>Amateur Radio</vt:lpstr>
      <vt:lpstr>Amateur Radio</vt:lpstr>
      <vt:lpstr>Amateur Radio</vt:lpstr>
      <vt:lpstr>Packets on Amateur Radio</vt:lpstr>
      <vt:lpstr>Amateur Radio on Satellites</vt:lpstr>
      <vt:lpstr>Amateur Radio on Satellites</vt:lpstr>
      <vt:lpstr>AX.25</vt:lpstr>
      <vt:lpstr>AX.25</vt:lpstr>
      <vt:lpstr>AX.25</vt:lpstr>
      <vt:lpstr>Radio</vt:lpstr>
      <vt:lpstr>Radio</vt:lpstr>
      <vt:lpstr>Radio</vt:lpstr>
      <vt:lpstr>Summary</vt:lpstr>
      <vt:lpstr>Questions?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Amateur Radio for Packet-Based Communication with Low Earth Orbit Satellites</dc:title>
  <dc:creator>Samuel Harkness</dc:creator>
  <cp:lastModifiedBy>Samuel Harkness</cp:lastModifiedBy>
  <cp:revision>31</cp:revision>
  <cp:lastPrinted>2013-12-06T06:14:12Z</cp:lastPrinted>
  <dcterms:created xsi:type="dcterms:W3CDTF">2013-12-05T01:43:58Z</dcterms:created>
  <dcterms:modified xsi:type="dcterms:W3CDTF">2013-12-06T06:15:04Z</dcterms:modified>
</cp:coreProperties>
</file>