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301" r:id="rId3"/>
    <p:sldId id="302" r:id="rId4"/>
    <p:sldId id="304" r:id="rId5"/>
    <p:sldId id="303" r:id="rId6"/>
    <p:sldId id="305" r:id="rId7"/>
    <p:sldId id="312" r:id="rId8"/>
    <p:sldId id="313" r:id="rId9"/>
    <p:sldId id="306" r:id="rId10"/>
    <p:sldId id="307" r:id="rId11"/>
    <p:sldId id="309" r:id="rId12"/>
    <p:sldId id="310" r:id="rId13"/>
    <p:sldId id="314" r:id="rId14"/>
    <p:sldId id="315" r:id="rId15"/>
    <p:sldId id="316" r:id="rId16"/>
    <p:sldId id="321" r:id="rId17"/>
    <p:sldId id="318" r:id="rId18"/>
    <p:sldId id="317" r:id="rId19"/>
    <p:sldId id="319" r:id="rId20"/>
    <p:sldId id="300" r:id="rId21"/>
    <p:sldId id="298" r:id="rId22"/>
    <p:sldId id="299" r:id="rId23"/>
    <p:sldId id="297" r:id="rId24"/>
    <p:sldId id="272" r:id="rId25"/>
    <p:sldId id="290" r:id="rId26"/>
    <p:sldId id="320" r:id="rId27"/>
    <p:sldId id="289" r:id="rId28"/>
    <p:sldId id="288" r:id="rId29"/>
    <p:sldId id="287" r:id="rId30"/>
    <p:sldId id="285" r:id="rId31"/>
    <p:sldId id="291" r:id="rId32"/>
    <p:sldId id="292" r:id="rId33"/>
    <p:sldId id="293" r:id="rId34"/>
    <p:sldId id="294" r:id="rId35"/>
    <p:sldId id="295" r:id="rId36"/>
    <p:sldId id="286" r:id="rId37"/>
    <p:sldId id="273" r:id="rId3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94660"/>
  </p:normalViewPr>
  <p:slideViewPr>
    <p:cSldViewPr>
      <p:cViewPr varScale="1">
        <p:scale>
          <a:sx n="78" d="100"/>
          <a:sy n="78" d="100"/>
        </p:scale>
        <p:origin x="-90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F881CA-1C57-4887-857C-A2627C15EE4E}" type="datetimeFigureOut">
              <a:rPr lang="ru-RU"/>
              <a:pPr>
                <a:defRPr/>
              </a:pPr>
              <a:t>22.08.2016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44B629-31CB-4069-AD77-5254D487B6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CE29E-0F4B-4E65-9605-EA8AD9578F7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44B629-31CB-4069-AD77-5254D487B6D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D53255-71AE-47F3-9C36-01547DD4B7DD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B8E82-CB26-4EAA-9A38-BFB034B5A99F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5CFFC-234D-4EE4-BB32-D1D32CA37EA0}" type="datetimeFigureOut">
              <a:rPr lang="ru-RU"/>
              <a:pPr>
                <a:defRPr/>
              </a:pPr>
              <a:t>22.08.2016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00D95-FBAC-4A6D-AF1C-8CA77F0FEA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17C21-4C65-4F29-A599-339C0BF75383}" type="datetimeFigureOut">
              <a:rPr lang="ru-RU"/>
              <a:pPr>
                <a:defRPr/>
              </a:pPr>
              <a:t>22.08.2016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DBE05-268E-4F70-9659-8B1114E93B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47C08-791B-455C-8C21-95953154C290}" type="datetimeFigureOut">
              <a:rPr lang="ru-RU"/>
              <a:pPr>
                <a:defRPr/>
              </a:pPr>
              <a:t>22.08.2016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43289-02C6-4C80-BB2B-85A7BA4C7A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F95C4-6852-402B-85F9-827660E5FB32}" type="datetimeFigureOut">
              <a:rPr lang="ru-RU"/>
              <a:pPr>
                <a:defRPr/>
              </a:pPr>
              <a:t>22.08.2016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E6C67-2872-4E02-A928-95BB3233DA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35F2-CA78-4BA3-B845-61A0FF2A5964}" type="datetimeFigureOut">
              <a:rPr lang="ru-RU"/>
              <a:pPr>
                <a:defRPr/>
              </a:pPr>
              <a:t>22.08.2016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9CD6E-1B26-4136-A7DD-0F4E76B03A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624B0-3792-4F74-BF1A-2DB4E1C2B31C}" type="datetimeFigureOut">
              <a:rPr lang="ru-RU"/>
              <a:pPr>
                <a:defRPr/>
              </a:pPr>
              <a:t>22.08.2016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8ED8C-E934-412C-A565-0D161A2F27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460DB-4A90-4ED1-BCC0-BC93A223E20C}" type="datetimeFigureOut">
              <a:rPr lang="ru-RU"/>
              <a:pPr>
                <a:defRPr/>
              </a:pPr>
              <a:t>22.08.2016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B99FB-9B4A-40E0-B290-60D45FF192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DAB56-4E66-44DA-BE11-555F32D84D33}" type="datetimeFigureOut">
              <a:rPr lang="ru-RU"/>
              <a:pPr>
                <a:defRPr/>
              </a:pPr>
              <a:t>22.08.2016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3C085-EF65-4F87-8EBE-9CEAF0A2BE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20BF0-F0A5-4E1D-8DC8-0D949263C97B}" type="datetimeFigureOut">
              <a:rPr lang="ru-RU"/>
              <a:pPr>
                <a:defRPr/>
              </a:pPr>
              <a:t>22.08.2016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46ADD-BFF1-449C-8FDA-FF3F1ED6EE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38297-4F46-4A92-BE98-B015CF02BE07}" type="datetimeFigureOut">
              <a:rPr lang="ru-RU"/>
              <a:pPr>
                <a:defRPr/>
              </a:pPr>
              <a:t>22.08.2016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902F-8B14-43B6-94EE-9B58140914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19D9D-324D-43C1-A825-6EE2005FA38E}" type="datetimeFigureOut">
              <a:rPr lang="ru-RU"/>
              <a:pPr>
                <a:defRPr/>
              </a:pPr>
              <a:t>22.08.2016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2DD34-3D3B-4479-B3C0-5CF2B8CFD5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B6E5B6-D3D7-43E2-AD2B-9CFC3C8B30CF}" type="datetimeFigureOut">
              <a:rPr lang="ru-RU"/>
              <a:pPr>
                <a:defRPr/>
              </a:pPr>
              <a:t>22.08.2016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224E45-63C7-452B-90FE-6ACBEF72DD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0" y="158750"/>
            <a:ext cx="9144000" cy="1470025"/>
          </a:xfrm>
        </p:spPr>
        <p:txBody>
          <a:bodyPr/>
          <a:lstStyle/>
          <a:p>
            <a:pPr eaLnBrk="1" hangingPunct="1"/>
            <a:r>
              <a:rPr lang="ru-RU" sz="1600" b="1" smtClean="0">
                <a:latin typeface="Times New Roman" pitchFamily="18" charset="0"/>
                <a:cs typeface="Times New Roman" pitchFamily="18" charset="0"/>
              </a:rPr>
              <a:t>МОСКОВСКИЙ АВИАЦИОННЫЙ ИНСТИТУТ</a:t>
            </a:r>
            <a:br>
              <a:rPr lang="ru-RU" sz="1600" b="1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smtClean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ФАКУЛЬТЕТ «ПРИКЛАДНАЯ МАТЕМАТИКА И ФИЗИКА»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КАФЕДРА «ВЫЧИСЛИТЕЛЬНАЯ МАТЕМАТИКА И ПРОГРАММИРОВАНИЕ»</a:t>
            </a:r>
            <a:endParaRPr lang="ru-RU" sz="1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2565400"/>
            <a:ext cx="8207375" cy="10795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МОДЕЛИ, АЛГОРИТМЫ И ПРОГРАММНОЕ ОБЕСПЕЧЕНИЕ КОНКУРЕНТНОГО АНАЛИЗА </a:t>
            </a:r>
          </a:p>
          <a:p>
            <a:pPr eaLnBrk="1" hangingPunct="1">
              <a:spcBef>
                <a:spcPct val="0"/>
              </a:spcBef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(НА ПРИМЕРЕ РЕШЕНИЯ ЗАДАЧ АЭРОКОСМИЧЕСКОЙ ОТРАСЛИ)</a:t>
            </a:r>
            <a:endParaRPr lang="ru-RU" sz="18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Подзаголовок 2"/>
          <p:cNvSpPr txBox="1">
            <a:spLocks/>
          </p:cNvSpPr>
          <p:nvPr/>
        </p:nvSpPr>
        <p:spPr bwMode="auto">
          <a:xfrm>
            <a:off x="611188" y="3860800"/>
            <a:ext cx="7921625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Специальность 05.13.01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Системный анализ, управление и обработка информации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(авиационная и ракетно-космическая техника)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к.т.н., с.н.с., доцент МАИ Скородумов С.В.                                                       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ru-RU" sz="2800" b="1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ru-RU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FFABAC1-9472-4776-8F87-74DA89697B0B}" type="slidenum">
              <a:rPr lang="ru-RU"/>
              <a:pPr>
                <a:defRPr/>
              </a:pPr>
              <a:t>1</a:t>
            </a:fld>
            <a:endParaRPr lang="ru-RU" dirty="0"/>
          </a:p>
        </p:txBody>
      </p:sp>
      <p:pic>
        <p:nvPicPr>
          <p:cNvPr id="2054" name="Picture 2" descr="C:\Documents and Settings\e.klenov\Рабочий стол\media\ma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6538" y="188913"/>
            <a:ext cx="8921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3" descr="C:\Documents and Settings\e.klenov\Рабочий стол\media\logo212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8" y="18891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Box 7"/>
          <p:cNvSpPr txBox="1">
            <a:spLocks noChangeArrowheads="1"/>
          </p:cNvSpPr>
          <p:nvPr/>
        </p:nvSpPr>
        <p:spPr bwMode="auto">
          <a:xfrm>
            <a:off x="0" y="6092825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</a:rPr>
              <a:t>Москва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2016</a:t>
            </a:r>
          </a:p>
        </p:txBody>
      </p:sp>
      <p:sp>
        <p:nvSpPr>
          <p:cNvPr id="2057" name="Прямоугольник 8"/>
          <p:cNvSpPr>
            <a:spLocks noChangeArrowheads="1"/>
          </p:cNvSpPr>
          <p:nvPr/>
        </p:nvSpPr>
        <p:spPr bwMode="auto">
          <a:xfrm>
            <a:off x="2786063" y="1916113"/>
            <a:ext cx="3571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Клёнов Евгений Александрович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Математическая модель конкуренции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EE08AED-271B-44A4-8632-10EF68192E3C}" type="slidenum">
              <a:rPr lang="ru-RU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1024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основные игроки.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продукты-заменители.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новые игроки.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поставщики.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потребители.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комплементоры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инфлюенторы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множество агентов, являющихся игроками в многошаговой некооперативной игре. </a:t>
            </a:r>
          </a:p>
          <a:p>
            <a:pPr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роли агентов выступают компании, соответствующие силам, наследующие их свойства, и взаимодействующие между собой.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1196752"/>
            <a:ext cx="4181475" cy="390525"/>
          </a:xfrm>
          <a:prstGeom prst="rect">
            <a:avLst/>
          </a:prstGeom>
          <a:noFill/>
        </p:spPr>
      </p:pic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0847" y="4149080"/>
            <a:ext cx="1419225" cy="457200"/>
          </a:xfrm>
          <a:prstGeom prst="rect">
            <a:avLst/>
          </a:prstGeom>
          <a:noFill/>
        </p:spPr>
      </p:pic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349" y="4509120"/>
            <a:ext cx="676275" cy="457200"/>
          </a:xfrm>
          <a:prstGeom prst="rect">
            <a:avLst/>
          </a:prstGeom>
          <a:noFill/>
        </p:spPr>
      </p:pic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1628800"/>
            <a:ext cx="342900" cy="390525"/>
          </a:xfrm>
          <a:prstGeom prst="rect">
            <a:avLst/>
          </a:prstGeom>
          <a:noFill/>
        </p:spPr>
      </p:pic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1988840"/>
            <a:ext cx="352425" cy="390525"/>
          </a:xfrm>
          <a:prstGeom prst="rect">
            <a:avLst/>
          </a:prstGeom>
          <a:noFill/>
        </p:spPr>
      </p:pic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3" name="Picture 2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348880"/>
            <a:ext cx="352425" cy="390525"/>
          </a:xfrm>
          <a:prstGeom prst="rect">
            <a:avLst/>
          </a:prstGeom>
          <a:noFill/>
        </p:spPr>
      </p:pic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5" name="Picture 2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708920"/>
            <a:ext cx="352425" cy="390525"/>
          </a:xfrm>
          <a:prstGeom prst="rect">
            <a:avLst/>
          </a:prstGeom>
          <a:noFill/>
        </p:spPr>
      </p:pic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7" name="Picture 2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068960"/>
            <a:ext cx="352425" cy="390525"/>
          </a:xfrm>
          <a:prstGeom prst="rect">
            <a:avLst/>
          </a:prstGeom>
          <a:noFill/>
        </p:spPr>
      </p:pic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9" name="Picture 2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7207" y="3429000"/>
            <a:ext cx="352425" cy="390525"/>
          </a:xfrm>
          <a:prstGeom prst="rect">
            <a:avLst/>
          </a:prstGeom>
          <a:noFill/>
        </p:spPr>
      </p:pic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789040"/>
            <a:ext cx="352425" cy="39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Теоретико-игровая модель конкуренции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0F517863-F801-447D-8E7B-156C7216F219}" type="slidenum">
              <a:rPr lang="ru-RU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1126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Конкурируют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производителей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 известными объемами выпускаемой продукции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Суммарный объем продаж задается функцией спроса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, где                              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2)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Максимизация функции прибыли: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3)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(4)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5)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1288147"/>
            <a:ext cx="1861130" cy="340653"/>
          </a:xfrm>
          <a:prstGeom prst="rect">
            <a:avLst/>
          </a:prstGeom>
          <a:noFill/>
        </p:spPr>
      </p:pic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1576179"/>
            <a:ext cx="980417" cy="340653"/>
          </a:xfrm>
          <a:prstGeom prst="rect">
            <a:avLst/>
          </a:prstGeom>
          <a:noFill/>
        </p:spPr>
      </p:pic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07" name="Picture 1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1916832"/>
            <a:ext cx="1188132" cy="348962"/>
          </a:xfrm>
          <a:prstGeom prst="rect">
            <a:avLst/>
          </a:prstGeom>
          <a:noFill/>
        </p:spPr>
      </p:pic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13" name="Picture 25" descr="C:\Users\Евгений\Desktop\Screenshot_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1916832"/>
            <a:ext cx="1584176" cy="396044"/>
          </a:xfrm>
          <a:prstGeom prst="rect">
            <a:avLst/>
          </a:prstGeom>
          <a:noFill/>
        </p:spPr>
      </p:pic>
      <p:pic>
        <p:nvPicPr>
          <p:cNvPr id="12314" name="Picture 26" descr="C:\Users\Евгений\Desktop\Screenshot_1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2564904"/>
            <a:ext cx="2448271" cy="401485"/>
          </a:xfrm>
          <a:prstGeom prst="rect">
            <a:avLst/>
          </a:prstGeom>
          <a:noFill/>
        </p:spPr>
      </p:pic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15" name="Picture 2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3356992"/>
            <a:ext cx="4019550" cy="361950"/>
          </a:xfrm>
          <a:prstGeom prst="rect">
            <a:avLst/>
          </a:prstGeom>
          <a:noFill/>
        </p:spPr>
      </p:pic>
      <p:pic>
        <p:nvPicPr>
          <p:cNvPr id="12317" name="Picture 29" descr="C:\Users\Евгений\Desktop\Screenshot_14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03612" y="5877272"/>
            <a:ext cx="4572000" cy="552450"/>
          </a:xfrm>
          <a:prstGeom prst="rect">
            <a:avLst/>
          </a:prstGeom>
          <a:noFill/>
        </p:spPr>
      </p:pic>
      <p:pic>
        <p:nvPicPr>
          <p:cNvPr id="12318" name="Picture 30" descr="C:\Users\Евгений\Desktop\Screenshot_15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7784" y="5229200"/>
            <a:ext cx="3924300" cy="419100"/>
          </a:xfrm>
          <a:prstGeom prst="rect">
            <a:avLst/>
          </a:prstGeom>
          <a:noFill/>
        </p:spPr>
      </p:pic>
      <p:pic>
        <p:nvPicPr>
          <p:cNvPr id="12319" name="Picture 31" descr="C:\Users\Евгений\Desktop\Screenshot_16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31604" y="4365104"/>
            <a:ext cx="4667250" cy="59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Постановка задачи конкурентного анализа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DCD247C-730C-4D6C-BE0F-32DC05310B6D}" type="slidenum">
              <a:rPr lang="ru-RU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1126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моделирования конкуренции в отрасли требуется: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Построить теоретико-игровую модель конкуренции как гиперкомплексной динамической системы.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Разработать алгоритмы последовательного применения теоретико-игровой модели на основных этапах жизненного цикла продукции: а) научно-техническом, б) технологическом, в) рыночном.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алгоритмы взаимодействия интеллектуальных агентов, соответствующих действующим силам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{     ,     ,     ,     ,     ,     ,     }.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Определить условия окончания процесса моделирования.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Задать новые требования к созданию продукции и разработать алгоритмы для достижения конкурентных преимуществ, используя аппарат экспертного оценивания.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3747" y="3645024"/>
            <a:ext cx="290381" cy="330712"/>
          </a:xfrm>
          <a:prstGeom prst="rect">
            <a:avLst/>
          </a:prstGeom>
          <a:noFill/>
        </p:spPr>
      </p:pic>
      <p:pic>
        <p:nvPicPr>
          <p:cNvPr id="41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3645024"/>
            <a:ext cx="298447" cy="330712"/>
          </a:xfrm>
          <a:prstGeom prst="rect">
            <a:avLst/>
          </a:prstGeom>
          <a:noFill/>
        </p:spPr>
      </p:pic>
      <p:pic>
        <p:nvPicPr>
          <p:cNvPr id="42" name="Picture 2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7769" y="3645024"/>
            <a:ext cx="298447" cy="330712"/>
          </a:xfrm>
          <a:prstGeom prst="rect">
            <a:avLst/>
          </a:prstGeom>
          <a:noFill/>
        </p:spPr>
      </p:pic>
      <p:pic>
        <p:nvPicPr>
          <p:cNvPr id="43" name="Picture 2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3645024"/>
            <a:ext cx="298447" cy="330712"/>
          </a:xfrm>
          <a:prstGeom prst="rect">
            <a:avLst/>
          </a:prstGeom>
          <a:noFill/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264" y="3645024"/>
            <a:ext cx="298447" cy="330712"/>
          </a:xfrm>
          <a:prstGeom prst="rect">
            <a:avLst/>
          </a:prstGeom>
          <a:noFill/>
        </p:spPr>
      </p:pic>
      <p:pic>
        <p:nvPicPr>
          <p:cNvPr id="45" name="Picture 2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304" y="3645024"/>
            <a:ext cx="298447" cy="330712"/>
          </a:xfrm>
          <a:prstGeom prst="rect">
            <a:avLst/>
          </a:prstGeom>
          <a:noFill/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29937" y="3645024"/>
            <a:ext cx="298447" cy="330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Методика применения МГК на основных этапах жизненного цикла продукта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F4B870D9-FB7B-4C68-A372-F412C81DCBE3}" type="slidenum">
              <a:rPr lang="ru-RU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1536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5" name="Рисунок 9" descr="sche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208088"/>
            <a:ext cx="5964237" cy="531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Взаимодействие интеллектуальных агентов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7958824-A970-4D11-B402-2C8C4A8E7787}" type="slidenum">
              <a:rPr lang="ru-RU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16388" name="Содержимое 2"/>
          <p:cNvSpPr txBox="1">
            <a:spLocks/>
          </p:cNvSpPr>
          <p:nvPr/>
        </p:nvSpPr>
        <p:spPr bwMode="auto">
          <a:xfrm>
            <a:off x="457200" y="1052735"/>
            <a:ext cx="8229600" cy="518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(6)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(7)</a:t>
            </a:r>
          </a:p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       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иерархические весовые коэффициенты.</a:t>
            </a:r>
          </a:p>
          <a:p>
            <a:pPr marL="457200"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22984" y="1772816"/>
            <a:ext cx="304800" cy="390525"/>
          </a:xfrm>
          <a:prstGeom prst="rect">
            <a:avLst/>
          </a:prstGeom>
          <a:noFill/>
        </p:spPr>
      </p:pic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1027584"/>
            <a:ext cx="3533775" cy="457200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98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1052736"/>
            <a:ext cx="1685925" cy="390525"/>
          </a:xfrm>
          <a:prstGeom prst="rect">
            <a:avLst/>
          </a:prstGeom>
          <a:noFill/>
        </p:spPr>
      </p:pic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2348880"/>
            <a:ext cx="2752725" cy="428625"/>
          </a:xfrm>
          <a:prstGeom prst="rect">
            <a:avLst/>
          </a:prstGeom>
          <a:noFill/>
        </p:spPr>
      </p:pic>
      <p:pic>
        <p:nvPicPr>
          <p:cNvPr id="16402" name="Picture 18" descr="C:\Users\Евгений\Desktop\Screenshot_1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36754" y="2852936"/>
            <a:ext cx="5055526" cy="37871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Алгоритм построения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глобальной конкуренции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B7608186-B61B-4156-AD99-EBBBB07903FF}" type="slidenum">
              <a:rPr lang="ru-RU"/>
              <a:pPr>
                <a:defRPr/>
              </a:pPr>
              <a:t>15</a:t>
            </a:fld>
            <a:endParaRPr lang="ru-RU" dirty="0"/>
          </a:p>
        </p:txBody>
      </p:sp>
      <p:pic>
        <p:nvPicPr>
          <p:cNvPr id="17412" name="Picture 44" descr="D:\science\Предзащита\Автореферат\done-images\al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196975"/>
            <a:ext cx="24765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Оптимальная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стратегия компании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441FFE58-229C-42E2-94D4-DD01F412F8A0}" type="slidenum">
              <a:rPr lang="ru-RU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1843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Поскольку каждое действие агента направлено на максимизацию прибыли компании, то оптимальной стратегией компании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заданных ограничениях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является последовательность шагов: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8)</a:t>
            </a:r>
          </a:p>
          <a:p>
            <a:pPr indent="-457200">
              <a:spcBef>
                <a:spcPct val="20000"/>
              </a:spcBef>
            </a:pPr>
            <a:r>
              <a:rPr lang="ru-RU" sz="2000" dirty="0"/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Набор действий рассматривается здесь как одна из четырех основных конкурентных стратегий: </a:t>
            </a:r>
          </a:p>
          <a:p>
            <a:pPr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– лидер, </a:t>
            </a:r>
          </a:p>
          <a:p>
            <a:pPr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бросающий вызов (лидеру), </a:t>
            </a:r>
          </a:p>
          <a:p>
            <a:pPr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следующий за лидером, </a:t>
            </a:r>
          </a:p>
          <a:p>
            <a:pPr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специалист.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                                              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54" name="Picture 2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33936" y="2596902"/>
            <a:ext cx="2362200" cy="400050"/>
          </a:xfrm>
          <a:prstGeom prst="rect">
            <a:avLst/>
          </a:prstGeom>
          <a:noFill/>
        </p:spPr>
      </p:pic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56" name="Picture 2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6256" y="1556792"/>
            <a:ext cx="190500" cy="390525"/>
          </a:xfrm>
          <a:prstGeom prst="rect">
            <a:avLst/>
          </a:prstGeom>
          <a:noFill/>
        </p:spPr>
      </p:pic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58" name="Picture 2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9837" y="1886347"/>
            <a:ext cx="600075" cy="390525"/>
          </a:xfrm>
          <a:prstGeom prst="rect">
            <a:avLst/>
          </a:prstGeom>
          <a:noFill/>
        </p:spPr>
      </p:pic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0" name="Picture 2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4249" y="4005064"/>
            <a:ext cx="333375" cy="390525"/>
          </a:xfrm>
          <a:prstGeom prst="rect">
            <a:avLst/>
          </a:prstGeom>
          <a:noFill/>
        </p:spPr>
      </p:pic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3" name="Picture 3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4724" y="5085184"/>
            <a:ext cx="342900" cy="390525"/>
          </a:xfrm>
          <a:prstGeom prst="rect">
            <a:avLst/>
          </a:prstGeom>
          <a:noFill/>
        </p:spPr>
      </p:pic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5" name="Picture 3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4724" y="4365104"/>
            <a:ext cx="342900" cy="390525"/>
          </a:xfrm>
          <a:prstGeom prst="rect">
            <a:avLst/>
          </a:prstGeom>
          <a:noFill/>
        </p:spPr>
      </p:pic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7" name="Picture 3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4724" y="4725144"/>
            <a:ext cx="342900" cy="39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Алгоритм выбора оптимальной стратегии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165DB26E-6E57-4C36-81D9-F09D35E5BFD2}" type="slidenum">
              <a:rPr lang="ru-RU"/>
              <a:pPr>
                <a:defRPr/>
              </a:pPr>
              <a:t>17</a:t>
            </a:fld>
            <a:endParaRPr lang="ru-RU" dirty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9461" name="Picture 14" descr="D:\science\Предзащита\Автореферат\done-images\alg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125538"/>
            <a:ext cx="5019675" cy="493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Прогнозирование состояния отраслевого рынка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C7BC8409-1F45-4E3A-96A6-C73E36CC8F0C}" type="slidenum">
              <a:rPr lang="ru-RU"/>
              <a:pPr>
                <a:defRPr/>
              </a:pPr>
              <a:t>18</a:t>
            </a:fld>
            <a:endParaRPr lang="ru-RU" dirty="0"/>
          </a:p>
        </p:txBody>
      </p:sp>
      <p:sp>
        <p:nvSpPr>
          <p:cNvPr id="2048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прогнозирования состояния отраслевого рынка вычисляется распределение долей рынка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между      основными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игроками:</a:t>
            </a:r>
          </a:p>
          <a:p>
            <a:pPr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9)</a:t>
            </a: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положение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-го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игрока на рынке</a:t>
            </a: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10)</a:t>
            </a: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коэффициент конкурентоспособности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-го игрока</a:t>
            </a:r>
          </a:p>
          <a:p>
            <a:pPr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(11)</a:t>
            </a: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(12)</a:t>
            </a:r>
          </a:p>
          <a:p>
            <a:pPr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(13)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1556792"/>
            <a:ext cx="190500" cy="390525"/>
          </a:xfrm>
          <a:prstGeom prst="rect">
            <a:avLst/>
          </a:prstGeom>
          <a:noFill/>
        </p:spPr>
      </p:pic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7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1556792"/>
            <a:ext cx="314325" cy="390525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3429000"/>
            <a:ext cx="2457450" cy="390525"/>
          </a:xfrm>
          <a:prstGeom prst="rect">
            <a:avLst/>
          </a:prstGeom>
          <a:noFill/>
        </p:spPr>
      </p:pic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808" y="2996952"/>
            <a:ext cx="304800" cy="390525"/>
          </a:xfrm>
          <a:prstGeom prst="rect">
            <a:avLst/>
          </a:prstGeom>
          <a:noFill/>
        </p:spPr>
      </p:pic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5" name="Picture 25" descr="C:\Users\Евгений\Desktop\Screenshot_1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6321" y="2132856"/>
            <a:ext cx="2009775" cy="838200"/>
          </a:xfrm>
          <a:prstGeom prst="rect">
            <a:avLst/>
          </a:prstGeom>
          <a:noFill/>
        </p:spPr>
      </p:pic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6" name="Picture 2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3789040"/>
            <a:ext cx="304800" cy="390525"/>
          </a:xfrm>
          <a:prstGeom prst="rect">
            <a:avLst/>
          </a:prstGeom>
          <a:noFill/>
        </p:spPr>
      </p:pic>
      <p:pic>
        <p:nvPicPr>
          <p:cNvPr id="20508" name="Picture 28" descr="C:\Users\Евгений\Desktop\Screenshot_19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81039" y="5877272"/>
            <a:ext cx="4467225" cy="523875"/>
          </a:xfrm>
          <a:prstGeom prst="rect">
            <a:avLst/>
          </a:prstGeom>
          <a:noFill/>
        </p:spPr>
      </p:pic>
      <p:pic>
        <p:nvPicPr>
          <p:cNvPr id="20509" name="Picture 29" descr="C:\Users\Евгений\Desktop\Screenshot_2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9792" y="4941168"/>
            <a:ext cx="3829050" cy="800100"/>
          </a:xfrm>
          <a:prstGeom prst="rect">
            <a:avLst/>
          </a:prstGeom>
          <a:noFill/>
        </p:spPr>
      </p:pic>
      <p:pic>
        <p:nvPicPr>
          <p:cNvPr id="20510" name="Picture 30" descr="C:\Users\Евгений\Desktop\Screenshot_2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59832" y="4311377"/>
            <a:ext cx="2876550" cy="485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 достижения конкурентных преимуществ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FD9CA48-B57E-45F0-8F78-F13A5AE4C725}" type="slidenum">
              <a:rPr lang="ru-RU"/>
              <a:pPr>
                <a:defRPr/>
              </a:pPr>
              <a:t>19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Конкурентные преимущества достигаются: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управлением характеристиками продукта (показателями качества), позволяющими расширить его функциональные возможности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путем концентрации на специальных свойствах, переводящих продукт в новую рыночную нишу, привлекающую дополнительную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аудиторию потребителей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введением новых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характеристики,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определяемых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методом экспертных оценок.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Использование новых комплектующих, задающих такие характеристики на научно-техническом или технологическом этапах производства позволяет создавать инновационный продукт.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Актуальность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DC88D1F9-968D-4A2A-9A07-9E130066C1CF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307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Для принятия оптимальных решений, ЛПР должны располагать необходимой и достаточной информацией, а также иметь время для её обработки.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Принятие решений, как правило, происходит в условиях нехватки времени, что сказывается на качестве результата.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егодня существует множество подходов к решению задач конкурентного анализа с целью принятия решений, однако до настоящего времени не существует модели, отражающей современное состояние отраслевых рынков и позволяющей анализировать их во всей полноте.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Также не существует единого решения, автоматизирующего процесс поддержки принятия решений – специального инструментария, позволяющего проектировать оптимальную конкурентную стратегию, прогнозировать состояние отраслевых рынков и оценивать показатели конкурентоспособности высокотехнологичного продукта на основных этапах его жизненного цикла.</a:t>
            </a:r>
          </a:p>
          <a:p>
            <a:pPr marL="457200" indent="-457200">
              <a:spcBef>
                <a:spcPct val="20000"/>
              </a:spcBef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Архитектура ПАК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Competition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1E211DD-8D72-4435-9DF0-EF920CE1E725}" type="slidenum">
              <a:rPr lang="ru-RU"/>
              <a:pPr>
                <a:defRPr/>
              </a:pPr>
              <a:t>20</a:t>
            </a:fld>
            <a:endParaRPr lang="ru-RU" dirty="0"/>
          </a:p>
        </p:txBody>
      </p:sp>
      <p:pic>
        <p:nvPicPr>
          <p:cNvPr id="22532" name="Рисунок 6" descr="arch_d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196975"/>
            <a:ext cx="7056437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Схема базы данных СППР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C6F577ED-B9B7-49E3-AC43-0BDB07030015}" type="slidenum">
              <a:rPr lang="ru-RU"/>
              <a:pPr>
                <a:defRPr/>
              </a:pPr>
              <a:t>21</a:t>
            </a:fld>
            <a:endParaRPr lang="ru-RU" dirty="0"/>
          </a:p>
        </p:txBody>
      </p:sp>
      <p:pic>
        <p:nvPicPr>
          <p:cNvPr id="24580" name="Рисунок 5" descr="D:\Диплом\Diagrams\Visio\done\Database Scheme\DBSche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196975"/>
            <a:ext cx="6840537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Принципиальная схема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работы ПАК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Competition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3BA0BF2C-FBE7-47B2-8DE1-26C41EAEBA44}" type="slidenum">
              <a:rPr lang="ru-RU"/>
              <a:pPr>
                <a:defRPr/>
              </a:pPr>
              <a:t>22</a:t>
            </a:fld>
            <a:endParaRPr lang="ru-RU" dirty="0"/>
          </a:p>
        </p:txBody>
      </p:sp>
      <p:pic>
        <p:nvPicPr>
          <p:cNvPr id="5" name="Рисунок 4" descr="D:\science\Предзащита\Автореферат\done-images\df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08150"/>
            <a:ext cx="8351520" cy="293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Пользовательский интерфейс ПАК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Competition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60245E1D-8D5D-418B-8512-F80512E7D2B9}" type="slidenum">
              <a:rPr lang="ru-RU"/>
              <a:pPr>
                <a:defRPr/>
              </a:pPr>
              <a:t>23</a:t>
            </a:fld>
            <a:endParaRPr lang="ru-RU" dirty="0"/>
          </a:p>
        </p:txBody>
      </p:sp>
      <p:pic>
        <p:nvPicPr>
          <p:cNvPr id="25604" name="Рисунок 4" descr="D:\Диплом\10_01\Разделы\Практическая часть\lnW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3375" y="1117600"/>
            <a:ext cx="59372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Конкурентного анализа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D00D22F4-81EB-4630-9D7C-48941CEB39C9}" type="slidenum">
              <a:rPr lang="ru-RU"/>
              <a:pPr>
                <a:defRPr/>
              </a:pPr>
              <a:t>24</a:t>
            </a:fld>
            <a:endParaRPr lang="ru-RU" dirty="0"/>
          </a:p>
        </p:txBody>
      </p:sp>
      <p:pic>
        <p:nvPicPr>
          <p:cNvPr id="26628" name="Picture 5" descr="D:\science\Предзащита\Презентация\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3176588"/>
            <a:ext cx="8401050" cy="320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Прямоугольник 7"/>
          <p:cNvSpPr>
            <a:spLocks noChangeArrowheads="1"/>
          </p:cNvSpPr>
          <p:nvPr/>
        </p:nvSpPr>
        <p:spPr bwMode="auto">
          <a:xfrm>
            <a:off x="395288" y="1052513"/>
            <a:ext cx="8280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Истребителей 5-го поколения: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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 F-22 Raptor (США), ПАК ФА T-50 (Россия), Chengdu J-20 (Китай)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Беспилотные летательные аппараты: 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MQ-1 Predator (США), Скат (Россия), HERMES 1500 (Израиль)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Микродирижабли/аэростаты :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Ирбис (Россия), Рысь (Россия), Гепард (Россия)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Модель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ГДС глобальной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конкуренции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838CE99B-D7C9-417D-9595-A7DC7F2171C1}" type="slidenum">
              <a:rPr lang="ru-RU"/>
              <a:pPr>
                <a:defRPr/>
              </a:pPr>
              <a:t>25</a:t>
            </a:fld>
            <a:endParaRPr lang="ru-RU" dirty="0"/>
          </a:p>
        </p:txBody>
      </p:sp>
      <p:pic>
        <p:nvPicPr>
          <p:cNvPr id="5" name="Рисунок 4" descr="D:\science\Предзащита\Автореферат\done-images\gds-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342420" cy="394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 конкурентного анализа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30333A6F-F0DD-4667-B2C7-3F37E06B8E99}" type="slidenum">
              <a:rPr lang="ru-RU"/>
              <a:pPr>
                <a:defRPr/>
              </a:pPr>
              <a:t>26</a:t>
            </a:fld>
            <a:endParaRPr lang="ru-RU" dirty="0"/>
          </a:p>
        </p:txBody>
      </p:sp>
      <p:pic>
        <p:nvPicPr>
          <p:cNvPr id="5" name="Рисунок 4" descr="D:\science\Предзащита\Автореферат\done-images\re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24744"/>
            <a:ext cx="5221116" cy="504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 конкурентного анализа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0571D79-CFA1-44AF-805C-9B343468DCE1}" type="slidenum">
              <a:rPr lang="ru-RU"/>
              <a:pPr>
                <a:defRPr/>
              </a:pPr>
              <a:t>27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результате конкурентного анализа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показано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что: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Наибольшую прибыль получит агент соответствующий американскому истребителю F-22; следом за ним идут T-50 и J-20.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Наименее прибыльным оказался сектор производства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микродирижаблей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Т-50 возможен прирост доли рынка на 2%, что приведет к изменению соотношений для остальных игроков.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Возможно улучшение позиций в секторе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микродирижаблей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счет ослабления позиций беспилотных летательный аппаратов.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ЛПР от компании «ОКБ Сухой» (истребитель ПАК ФА T-50) рекомендована стратегия «бросающий вызов лидеру», предполагающая расширение глобального спроса и направленная на поиск новых потребителей выпускаемой продукции, что в перспективе потребует увеличения объема производства.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 конкурентного анализа в секторе МИС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449522CE-0204-4FEB-B471-FF36164C1001}" type="slidenum">
              <a:rPr lang="ru-RU"/>
              <a:pPr>
                <a:defRPr/>
              </a:pPr>
              <a:t>28</a:t>
            </a:fld>
            <a:endParaRPr lang="ru-RU" dirty="0"/>
          </a:p>
        </p:txBody>
      </p:sp>
      <p:sp>
        <p:nvSpPr>
          <p:cNvPr id="3072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Также в результате проведения конкурентного анализа в системе МИС, предназначенных для проведения ВЛЭ, разработаны рекомендации по повышению их конкурентоспособности, основанные на сборе и анализе показаний датчиков первичной информации с помощью технологии биологической обратной связи. </a:t>
            </a:r>
          </a:p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качестве таких датчиков могут использоваться объекты из системы носимых устройств микроэлектроники (НУМ, ВУМ). </a:t>
            </a:r>
          </a:p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Данные рекомендации положены в основу создания медицинской информационно-аналитической системы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ЦифроМед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исследования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6C6818BE-53BF-44F6-A168-979ECD00DA02}" type="slidenum">
              <a:rPr lang="ru-RU"/>
              <a:pPr>
                <a:defRPr/>
              </a:pPr>
              <a:t>29</a:t>
            </a:fld>
            <a:endParaRPr lang="ru-RU" dirty="0"/>
          </a:p>
        </p:txBody>
      </p:sp>
      <p:sp>
        <p:nvSpPr>
          <p:cNvPr id="3174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Предложены следующие модификации классической модели конкуренции: введение новых конкурентных сил (комплементоры, инфлюенторы) и са-моподобных иерархических рыночных подсистем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Разработана агентная модель глобальной конкуренции, включающая в себя предложенные модификации, а также концептуальная схема применения модели на основных этапах жизненного цикла продукции – научно-техническом, технологическом и рыночном. Предложены методы проектирования конкурентной стратегии, прогнозирования состояния отраслевых рынков, количественной оценки показателей конкурентоспособности производителей высокотехнологичной продукции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Цель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1351894C-276D-448A-9C37-8916FF7285E3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4100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Целью данной работы является создание инструментария конкурентного анализа, то есть математического и программного обеспечения системы поддержки принятия решений на основе моделирования глобальной конкуренции на основных этапах жизненного цикла высокотехнологичной продукции аэрокосмической отрасли.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исследования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0F846A09-B5B2-409F-9D2B-D74B0BAA27EE}" type="slidenum">
              <a:rPr lang="ru-RU"/>
              <a:pPr>
                <a:defRPr/>
              </a:pPr>
              <a:t>30</a:t>
            </a:fld>
            <a:endParaRPr lang="ru-RU" dirty="0"/>
          </a:p>
        </p:txBody>
      </p:sp>
      <p:sp>
        <p:nvSpPr>
          <p:cNvPr id="32772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3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Разработан программно-аппаратный комплекс Competition, позволяющий ЛПР от инновационных компаний проектировать конкурентную стратегию на основе анализа и прогнозирования состояния отраслевых рынков в со-ответствии с моделью глобальной конкуренции. В состав комплекса входит система поддержки принятия решений и модуль автоматизированного сбора данных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3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В результате работы программно-аппаратного комплекса Competition получены рекомендации по повышению конкурентоспособности программного продукта путем интеграции в его состав модуля сбора и анализа показаний датчиков первичной информации (носимых устройств микроэлектроники) с использованием технологии биологической обратной связи. Данные рекомендации положены в основу медицинской информационно-аналитической системы ЦифроМед.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Публикации в изданиях, входящих в перечень ВАК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F5F28C2A-12E3-4C5A-8574-B2FD91D42B11}" type="slidenum">
              <a:rPr lang="ru-RU"/>
              <a:pPr>
                <a:defRPr/>
              </a:pPr>
              <a:t>31</a:t>
            </a:fld>
            <a:endParaRPr lang="ru-RU" dirty="0"/>
          </a:p>
        </p:txBody>
      </p:sp>
      <p:sp>
        <p:nvSpPr>
          <p:cNvPr id="3379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Клёнов Е.А., Кухтичев А.А., Скородумов С.В. Разработка программно-аппаратного комплекса контроля физического состояния авиаспециали-стов с использованием носимых устройств микроэлектроники // Журнал «Труды МАИ». Выпуск №83, 2015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Кухтичев А.А., Клёнов Е.А. Носимые устройства микроэлектроники как основа биологической обратной связи системы «ЦифроМед» в авиации и космонавтике // Научно-практический журнал «Врач и информационные технологии», 2015. — с. 39-48.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Кухтичев А. А., Клёнов Е. А., Скородумов С. В. Разработка архитектуры информационной системы "ЦифроМед" цифровой медицины в авиации и космонавтике // Журнал "Информационные технологии " №2. Том 22. 2016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Бабенко, Е.А., Ершов Д.М., Клёнов Е.А., Скородумов С.В. Инструментарий проектирования стратегии авиастроительной компании // Журнал "Информационные технологии" (в печати)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Публикации по теме диссертации в других изданиях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D9CC8E9A-8C38-4ABC-9485-950D263F6BC2}" type="slidenum">
              <a:rPr lang="ru-RU"/>
              <a:pPr>
                <a:defRPr/>
              </a:pPr>
              <a:t>32</a:t>
            </a:fld>
            <a:endParaRPr lang="ru-RU" dirty="0"/>
          </a:p>
        </p:txBody>
      </p:sp>
      <p:sp>
        <p:nvSpPr>
          <p:cNvPr id="34820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Клёнов Е.А. Разработка SaaS-приложения конкурентного анализа сектора беспилотных летательных аппаратов // В трудах 11-ой Международной конференции «Авиация и космонавтика – 2012», Москва, 13 ноября 2012. </a:t>
            </a:r>
          </a:p>
          <a:p>
            <a:pPr marL="457200" indent="-457200">
              <a:spcBef>
                <a:spcPct val="20000"/>
              </a:spcBef>
              <a:buFontTx/>
              <a:buAutoNum type="arabicPeriod" startAt="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Клёнов Е.А. Проектирование (BI) информационного портала для конкурентного анализа высокотехнологичных компаний IT-отрасли // Материалы XVIII Международной конференции по вычислительной механике и современным прикладным программным системам (ВМСППС’2013), 22-31 мая 2013 года, Алушта. – М.: Издательство МАИ, 2013. – 888с.: ил. </a:t>
            </a:r>
          </a:p>
          <a:p>
            <a:pPr marL="457200" indent="-457200">
              <a:spcBef>
                <a:spcPct val="20000"/>
              </a:spcBef>
              <a:buFontTx/>
              <a:buAutoNum type="arabicPeriod" startAt="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Клёнов Е.А. Математическое моделирование и инструментарий конкурентного анализа высокотехнологичного рынка // В трудах 13-ой международной конференции «Системы проектирования, технологической подготовки производства и управления этапами жизненного цикла промышленного продукта (CAD/CAM/PDM – 2013)», 15-17 октября 2013 года, М.: ООО «Аналитик». – 2013. </a:t>
            </a:r>
          </a:p>
          <a:p>
            <a:pPr marL="457200" indent="-457200">
              <a:spcBef>
                <a:spcPct val="20000"/>
              </a:spcBef>
              <a:buFontTx/>
              <a:buAutoNum type="arabicPeriod" startAt="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Клёнов Е.А. Автоматизация сбора данных в системе Competition // Материалы Х Международной конференции по неравновесным процессам в соплах и струях (NPNJ'2014), 25-31 мая 2014г., Алушта. - М.: Изд-во МАИ, 2014. - 624 с.: ил. </a:t>
            </a:r>
          </a:p>
          <a:p>
            <a:pPr marL="457200" indent="-457200">
              <a:spcBef>
                <a:spcPct val="20000"/>
              </a:spcBef>
              <a:buFontTx/>
              <a:buAutoNum type="arabicPeriod" startAt="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Ершов Д.М., Клёнов Е.А., Скородумов С.В. Инструментарий проектирования стратегии инновационной компании // В трудах 14-ой международной конференции «Системы проектирования, технологической подготовки производства и управления этапами жизненного цикла промышленного продукта (CAD/CAM/PDM – 2014)», 14-16 октября 2014 года, М.: ООО «Аналитик». – 2014.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Публикации по теме диссертации в других изданиях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1F5441D6-8232-495A-A949-C1A55D69E2E4}" type="slidenum">
              <a:rPr lang="ru-RU"/>
              <a:pPr>
                <a:defRPr/>
              </a:pPr>
              <a:t>33</a:t>
            </a:fld>
            <a:endParaRPr lang="ru-RU" dirty="0"/>
          </a:p>
        </p:txBody>
      </p:sp>
      <p:sp>
        <p:nvSpPr>
          <p:cNvPr id="3584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0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Ершов Д.М., Клёнов Е.А. Инструментарий проектирования стратегии компании аэрокосмической отрасли // Сборник аннотаций конкурса научно-технических работ и проектов «Молодежь и будущее авиации и космонавтики», 17-21 ноября 2014 года, М.: МАИ (НИУ). – 2014.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0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Е.А., Кухтичев А.А., Скородумов С.В. Офис стратегического управления малыми инновационными предприятиями // Материалы шестнадцатого всероссийского симпозиума «Стратегическое планирование и развитие предприятий», 14-15 апреля 2015 года, Москва, ЦЭМИ.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0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Е.А., Скородумов С.В. Архитектура программно-аппаратного комплекса Competition // Материалы XIX Международной конференции по вычислительной механике и современным прикладным программным системам (ВМСППС’2015), 24-31 мая 2015 г., Алушта. – М.: Издательство МАИ, 2015. – 760с.: ил.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0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Кухтичев А.А., Клёнов Е.А. Использование носимых устройств микроэлектроники в качестве элементов биологической обратной связи в системе «ЦифроМед» // Сборник материалов молодежной конференции «Новые материалы и технологии в ракетно-космической и авиационной технике» 24-26 июня 2015. – Королев Московская обл.: Изд-во ИПК «Машинприбор», 2015, с. 98-107.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0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Программно-аппаратный комплекс Competition для анализа инновационных SaaS-приложений // В трудах 15-ой международной конференции «Системы проектирования, технологической подготовки производства и управления этапами жизненного цикла промышленного продукта (CAD/CAM/PDM – 2015)», 26-28 октября 2015 года, М.: ООО «Аналитик». – 2015.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Публикации по теме диссертации в других изданиях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DA766FB7-843E-4AEF-9A0A-5D72F82D5837}" type="slidenum">
              <a:rPr lang="ru-RU"/>
              <a:pPr>
                <a:defRPr/>
              </a:pPr>
              <a:t>34</a:t>
            </a:fld>
            <a:endParaRPr lang="ru-RU" dirty="0"/>
          </a:p>
        </p:txBody>
      </p:sp>
      <p:sp>
        <p:nvSpPr>
          <p:cNvPr id="3686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Е.А., Кухтичев А.А., Скородумов С.В. Разработка экспертной системы в составе информационно-аналитической системы «ЦифроМед» // В трудах 15-ой международной конференции «Системы проектирования, технологической подготовки производства и управления этапами жизненного цикла промышленного продукта (CAD/CAM/PDM – 2015)», 26-28 октября 2015 года, М.: ООО «Аналитик». – 2015.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Е.А., Кухтичев А.А., Скородумов С.В. Интеграция сервисов цифровой медицины в экипировку пилота ЛА // Гагаринские чтения – 2016: XLII Международная молодежная научная конференция: Сборник тезисов докладов. Т. 1: М.: Московский авиационный институт (национальный исследовательский университет), 2016. С. 417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Разработка API для интеграции внешних модулей сбора данных в составе ПАК Competition // Сборник научных трудов по материалам I Международной научно-практической конференции «Актуальные вопросы научных исследований», г. Иваново, 15 апреля 2016 г. – Иваново: ИП Цветков А.А., 2016. – 100 с.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Разработка системы поддержки принятия решений в области проектирования автоматизированных информационных систем // Сборник научных трудов по материалам I Международной научно-практической конференции «Актуальные вопросы научных исследований», г. Иваново, 15 апреля 2016 г. – Иваново: ИП Цветков А.А., 2016. – 100 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Публикации по теме диссертации в других изданиях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F6EA89DA-4485-4586-912F-3A41579EF6D4}" type="slidenum">
              <a:rPr lang="ru-RU"/>
              <a:pPr>
                <a:defRPr/>
              </a:pPr>
              <a:t>35</a:t>
            </a:fld>
            <a:endParaRPr lang="ru-RU" dirty="0"/>
          </a:p>
        </p:txBody>
      </p:sp>
      <p:sp>
        <p:nvSpPr>
          <p:cNvPr id="37892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9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Метод количественной оценки показателей конкурентоспо-собности производителей высокотехнологичной продукции // Сборник научных трудов по материалам II Международной научно-практической конференции «Актуальные вопросы научных исследований», г. Иваново, 15 мая 2016 г. – Иваново: ИП Цветков А.А., 2016. – 100 с.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9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Клёнов Е.А., Кухтичев А.А., Скородумов С.В. Математическое моделирование конкуренции в секторе медицинских информационных систем // Материалы XI Международной конференции по неравновесным процессам в соплах и струях (NPNJ’2016), 25-31 мая 2016 г., Алушта. – М.: Изд-во МАИ, 2016. – 600с.: ил. с. 549-551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9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Конкурентный анализ устройств цифровой медицины // Сборник научных трудов по материалам III Международной научно-практической конференции «Актуальные вопросы научных исследова-ний», г. Иваново, 15 июня 2016 г. – Иваново: ИП Цветков А.А., 2016.– 88с.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9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Моделирование и анализ конкуренции на всех этапах жизненного цикла инновационного продукта // Сборник научных трудов по материалам III Международной научно-практической конференции «Актуальные вопросы научных исследований», г. Иваново, 15 июня 2016 г. – Иваново: ИП Цветков А.А., 2016. – 88 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Свидетельства о регистрации </a:t>
            </a:r>
            <a:br>
              <a:rPr lang="ru-RU" sz="28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объектов интеллектуальной собственности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18C4BF9F-12CE-43EA-9B95-41F46730BD34}" type="slidenum">
              <a:rPr lang="ru-RU"/>
              <a:pPr>
                <a:defRPr/>
              </a:pPr>
              <a:t>36</a:t>
            </a:fld>
            <a:endParaRPr lang="ru-RU" dirty="0"/>
          </a:p>
        </p:txBody>
      </p:sp>
      <p:pic>
        <p:nvPicPr>
          <p:cNvPr id="38916" name="Picture 2" descr="D:\science\_Аспирантура\_НаучныеРаботы\_pat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3" y="1196975"/>
            <a:ext cx="38195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3" descr="D:\science\_Аспирантура\_НаучныеРаботы\_paten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96975"/>
            <a:ext cx="3816350" cy="539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7112"/>
          </a:xfrm>
        </p:spPr>
        <p:txBody>
          <a:bodyPr/>
          <a:lstStyle/>
          <a:p>
            <a:pPr eaLnBrk="1" hangingPunct="1"/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br>
              <a:rPr lang="ru-RU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eaklenov@gmail.com</a:t>
            </a: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smtClean="0">
                <a:latin typeface="Times New Roman" pitchFamily="18" charset="0"/>
                <a:cs typeface="Times New Roman" pitchFamily="18" charset="0"/>
              </a:rPr>
            </a:br>
            <a:endParaRPr lang="ru-RU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D6A9797-63AC-4DEB-878F-83B177D74997}" type="slidenum">
              <a:rPr lang="ru-RU"/>
              <a:pPr>
                <a:defRPr/>
              </a:pPr>
              <a:t>37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Задачи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EB353A4-7C34-4564-9286-6638DCF9707A}" type="slidenum">
              <a:rPr lang="ru-RU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достижения поставленной цели в работе необходимо решить следующие задачи: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теоретико-игровую модель конкурентного анализа на основе исследования конкуренции в аэрокосмической отрасли (на примере ОАТ,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МИС), соответствующую современному состоянию отраслевых рынков – модель глобальной конкуренции.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алгоритмы поведения интеллектуальных агентов;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прогно-зирования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состояния отраслевого рынка; выбора оптимальной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страте-гии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компании; методы количественной оценки конкурентоспособности высокотехнологичного продукта.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программно-аппаратный комплекс решения задач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конку-рентного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анализа для компании производителя высокотехнологичной продукции.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Научная новизна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EEAE0A09-FF19-4BF4-B8DA-ED06D639FE63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614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Разработана модель глобальной конкуренции, отражающая современное состояние отраслевых рынков. Модель отличается введением: 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новой шестой силы – комплементоров;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новой седьмой силы – инфлюенторов; 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самоподобных иерархических рыночных подсистем.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Предложена методика анализа конкуренции на основных этапах жизненного цикла продукции – а) научно-техническом, б) технологическом и в) рыночном.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Разработаны математические методы: 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проектирования конкурентной стратегии;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определяющие поведение интеллектуальных агентов; 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прогнозирования состояния отраслевых рынков; 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количественной оценки показателей конкурентоспособности производителей высокотехнологичной продукции.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Научная новизна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3C8E4F71-2DAA-4260-9C35-A8F10AD62044}" type="slidenum">
              <a:rPr lang="ru-RU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7172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4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Разработан программно-аппаратный комплекс Competiton на основе модели глобальной конкуренции, состоящий из системы поддержки принятия решений и модуля автоматизированного сбора данных. Разработаны алгоритмы и специальное ПО для эффективного сбора и анализа данных.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4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В результате применения системы Competition разработаны рекомендации по повышению конкурентоспособности МИС для проведения ВЛЭ, основанные на сборе и анализе показаний датчиков первичной информации (НУМ) с помощью технологии БОС. Данные рекомендации положены в основу создания медицинской информационно-аналитической системы ЦифроМед.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Комплементоры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инфлюенторы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как новые конкурентные силы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2BB3352-865D-46F7-A2F4-F01DC90C2093}" type="slidenum">
              <a:rPr lang="ru-RU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1331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D:\science\Предзащита\Автореферат\done-images\porter-mod-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201842"/>
            <a:ext cx="5314081" cy="323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C:\Users\Евгений\Desktop\Screenshot_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581128"/>
            <a:ext cx="6912768" cy="1746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Модель глобальной конкуренции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52388AD8-245A-447D-9660-5ED2A7F0AA23}" type="slidenum">
              <a:rPr lang="ru-RU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14340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D:\science\Предзащита\Автореферат\done-images\model-global-2-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81808"/>
            <a:ext cx="6273013" cy="5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Конкурентный анализ в аэрокосмической отрасли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E49435F9-A53A-4D7F-8FD6-596AFE1FEF1A}" type="slidenum">
              <a:rPr lang="ru-RU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Объекты авиационной техники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истребители 5-го поколения, беспилотные летательные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аппараты,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микродирижабли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аэростаты.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Медицинские информационные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системы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решения, поддерживающие процедуру врачебно-летной экспертизы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стационаров, поликлиник и амбулаторий, санаториев.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Устройства цифровой медицины –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интернет-вещи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– носимые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встраиваемые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устройства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микроэлекторники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для контроля показателей жизнедеятельности (здоровья) авиаспециалистов.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</TotalTime>
  <Words>2472</Words>
  <Application>Microsoft Office PowerPoint</Application>
  <PresentationFormat>Экран (4:3)</PresentationFormat>
  <Paragraphs>216</Paragraphs>
  <Slides>37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Calibri</vt:lpstr>
      <vt:lpstr>Arial</vt:lpstr>
      <vt:lpstr>Times New Roman</vt:lpstr>
      <vt:lpstr>Symbol</vt:lpstr>
      <vt:lpstr>Тема Office</vt:lpstr>
      <vt:lpstr>МОСКОВСКИЙ АВИАЦИОННЫЙ ИНСТИТУТ (НАЦИОНАЛЬНЫЙ ИССЛЕДОВАТЕЛЬСКИЙ УНИВЕРСИТЕТ)  ФАКУЛЬТЕТ «ПРИКЛАДНАЯ МАТЕМАТИКА И ФИЗИКА» КАФЕДРА «ВЫЧИСЛИТЕЛЬНАЯ МАТЕМАТИКА И ПРОГРАММИРОВАНИЕ»</vt:lpstr>
      <vt:lpstr>Актуальность работы</vt:lpstr>
      <vt:lpstr>Цель работы</vt:lpstr>
      <vt:lpstr>Задачи работы</vt:lpstr>
      <vt:lpstr>Научная новизна</vt:lpstr>
      <vt:lpstr>Научная новизна</vt:lpstr>
      <vt:lpstr>Комплементоры и инфлюенторы  как новые конкурентные силы</vt:lpstr>
      <vt:lpstr>Модель глобальной конкуренции</vt:lpstr>
      <vt:lpstr>Конкурентный анализ в аэрокосмической отрасли</vt:lpstr>
      <vt:lpstr>Математическая модель конкуренции</vt:lpstr>
      <vt:lpstr>Теоретико-игровая модель конкуренции</vt:lpstr>
      <vt:lpstr>Постановка задачи конкурентного анализа</vt:lpstr>
      <vt:lpstr>Методика применения МГК на основных этапах жизненного цикла продукта</vt:lpstr>
      <vt:lpstr>Взаимодействие интеллектуальных агентов</vt:lpstr>
      <vt:lpstr>Алгоритм построения  модели глобальной конкуренции</vt:lpstr>
      <vt:lpstr> Оптимальная стратегия компании</vt:lpstr>
      <vt:lpstr>Алгоритм выбора оптимальной стратегии</vt:lpstr>
      <vt:lpstr>Прогнозирование состояния отраслевого рынка</vt:lpstr>
      <vt:lpstr>Метод достижения конкурентных преимуществ</vt:lpstr>
      <vt:lpstr>Архитектура ПАК Competition</vt:lpstr>
      <vt:lpstr>Схема базы данных СППР</vt:lpstr>
      <vt:lpstr>Принципиальная схема работы ПАК Competition</vt:lpstr>
      <vt:lpstr>Пользовательский интерфейс ПАК Competition</vt:lpstr>
      <vt:lpstr>Конкурентного анализа в секторе ОАТ</vt:lpstr>
      <vt:lpstr>Модель ГДС глобальной конкуренции в секторе ОАТ</vt:lpstr>
      <vt:lpstr>Результаты конкурентного анализа в секторе ОАТ</vt:lpstr>
      <vt:lpstr>Результаты конкурентного анализа в секторе ОАТ</vt:lpstr>
      <vt:lpstr>Результаты конкурентного анализа в секторе МИС</vt:lpstr>
      <vt:lpstr>Результаты исследования</vt:lpstr>
      <vt:lpstr>Результаты исследования</vt:lpstr>
      <vt:lpstr>Публикации в изданиях, входящих в перечень ВАК</vt:lpstr>
      <vt:lpstr>Публикации по теме диссертации в других изданиях</vt:lpstr>
      <vt:lpstr>Публикации по теме диссертации в других изданиях</vt:lpstr>
      <vt:lpstr>Публикации по теме диссертации в других изданиях</vt:lpstr>
      <vt:lpstr>Публикации по теме диссертации в других изданиях</vt:lpstr>
      <vt:lpstr>Свидетельства о регистрации  объектов интеллектуальной собственности</vt:lpstr>
      <vt:lpstr> СПАСИБО ЗА ВНИМАНИЕ!  eaklenov@gmail.com  </vt:lpstr>
    </vt:vector>
  </TitlesOfParts>
  <Company>ООО Индиго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АВИАЦИОННЫЙ ИНСТИТУТ (НАЦИОНАЛЬНЫЙ ИССЛЕДОВАТЕЛЬСКИЙ УНИВЕРСИТЕТ)  ФАКУЛЬТЕТ «ПРИКЛАДНАЯ МАТЕМАТИКА И ФИЗИКА» КАФЕДРА «ВЫЧИСЛИТЕЛЬНАЯ МАТЕМАТИКА И ПРОГРАММИРОВАНИЕ»</dc:title>
  <dc:creator>Administrator</dc:creator>
  <cp:lastModifiedBy>Евгений</cp:lastModifiedBy>
  <cp:revision>131</cp:revision>
  <dcterms:created xsi:type="dcterms:W3CDTF">2013-01-15T08:11:44Z</dcterms:created>
  <dcterms:modified xsi:type="dcterms:W3CDTF">2016-08-22T14:36:31Z</dcterms:modified>
</cp:coreProperties>
</file>