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302" r:id="rId4"/>
    <p:sldId id="312" r:id="rId5"/>
    <p:sldId id="313" r:id="rId6"/>
    <p:sldId id="307" r:id="rId7"/>
    <p:sldId id="315" r:id="rId8"/>
    <p:sldId id="316" r:id="rId9"/>
    <p:sldId id="318" r:id="rId10"/>
    <p:sldId id="321" r:id="rId11"/>
    <p:sldId id="314" r:id="rId12"/>
    <p:sldId id="317" r:id="rId13"/>
    <p:sldId id="319" r:id="rId14"/>
    <p:sldId id="300" r:id="rId15"/>
    <p:sldId id="299" r:id="rId16"/>
    <p:sldId id="297" r:id="rId17"/>
    <p:sldId id="272" r:id="rId18"/>
    <p:sldId id="290" r:id="rId19"/>
    <p:sldId id="320" r:id="rId20"/>
    <p:sldId id="289" r:id="rId21"/>
    <p:sldId id="287" r:id="rId22"/>
    <p:sldId id="273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>
      <p:cViewPr varScale="1">
        <p:scale>
          <a:sx n="78" d="100"/>
          <a:sy n="78" d="100"/>
        </p:scale>
        <p:origin x="-9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8716-1E94-4B23-B3DB-9F0BA2D6FF84}" type="datetimeFigureOut">
              <a:rPr lang="ru-RU" smtClean="0"/>
              <a:pPr/>
              <a:t>18.10.2016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6070-39EC-4083-828A-B474DD8AF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881CA-1C57-4887-857C-A2627C15EE4E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4B629-31CB-4069-AD77-5254D487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E29E-0F4B-4E65-9605-EA8AD9578F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4B629-31CB-4069-AD77-5254D487B6D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53255-71AE-47F3-9C36-01547DD4B7D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B8E82-CB26-4EAA-9A38-BFB034B5A99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CFFC-234D-4EE4-BB32-D1D32CA37EA0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00D95-FBAC-4A6D-AF1C-8CA77F0FE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C21-4C65-4F29-A599-339C0BF75383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E05-268E-4F70-9659-8B1114E93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7C08-791B-455C-8C21-95953154C290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3289-02C6-4C80-BB2B-85A7BA4C7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95C4-6852-402B-85F9-827660E5FB32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E6C67-2872-4E02-A928-95BB3233D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35F2-CA78-4BA3-B845-61A0FF2A5964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CD6E-1B26-4136-A7DD-0F4E76B03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24B0-3792-4F74-BF1A-2DB4E1C2B31C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ED8C-E934-412C-A565-0D161A2F2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0DB-4A90-4ED1-BCC0-BC93A223E20C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99FB-9B4A-40E0-B290-60D45FF19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AB56-4E66-44DA-BE11-555F32D84D33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3C085-EF65-4F87-8EBE-9CEAF0A2B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0BF0-F0A5-4E1D-8DC8-0D949263C97B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6ADD-BFF1-449C-8FDA-FF3F1ED6E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297-4F46-4A92-BE98-B015CF02BE07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02F-8B14-43B6-94EE-9B5814091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9D9D-324D-43C1-A825-6EE2005FA38E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DD34-3D3B-4479-B3C0-5CF2B8CFD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6E5B6-D3D7-43E2-AD2B-9CFC3C8B30CF}" type="datetimeFigureOut">
              <a:rPr lang="ru-RU"/>
              <a:pPr>
                <a:defRPr/>
              </a:pPr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24E45-63C7-452B-90FE-6ACBEF72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158750"/>
            <a:ext cx="9144000" cy="1470025"/>
          </a:xfrm>
        </p:spPr>
        <p:txBody>
          <a:bodyPr/>
          <a:lstStyle/>
          <a:p>
            <a:pPr eaLnBrk="1" hangingPunct="1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ФАКУЛЬТЕТ «ПРИКЛАДНАЯ МАТЕМАТИКА И ФИЗИКА»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КАФЕДРА «ВЫЧИСЛИТЕЛЬНАЯ МАТЕМАТИКА И ПРОГРАММИРОВАНИЕ»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3356992"/>
            <a:ext cx="8207375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МОДЕЛИРОВАНИЕ ГЛОБАЛЬНОЙ КОНКУРЕНЦИИ </a:t>
            </a:r>
          </a:p>
          <a:p>
            <a:pPr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УЧЕТОМ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ВЛИЯНИЯ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НОВЫХ АГЕНТОВ ОТРАСЛЕВОГО РЫНКА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FFABAC1-9472-4776-8F87-74DA89697B0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2054" name="Picture 2" descr="C:\Documents and Settings\e.klenov\Рабочий стол\media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188913"/>
            <a:ext cx="892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 descr="C:\Documents and Settings\e.klenov\Рабочий стол\media\logo2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8" y="18891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0" y="609282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CAD/CAM/PDM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2016</a:t>
            </a:r>
          </a:p>
        </p:txBody>
      </p:sp>
      <p:sp>
        <p:nvSpPr>
          <p:cNvPr id="2057" name="Прямоугольник 8"/>
          <p:cNvSpPr>
            <a:spLocks noChangeArrowheads="1"/>
          </p:cNvSpPr>
          <p:nvPr/>
        </p:nvSpPr>
        <p:spPr bwMode="auto">
          <a:xfrm>
            <a:off x="2786063" y="2276872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Клёнов Евгений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стратегия компании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1FFE58-229C-42E2-94D4-DD01F412F8A0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843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каждое действие агента направлено на максимизацию прибыли компании, то оптимальной стратегией 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заданных ограничениях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последовательность шагов: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/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действий рассматривается здесь как одна из четырех основных конкурентных стратегий: </a:t>
            </a:r>
          </a:p>
          <a:p>
            <a:pPr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– лидер,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бросающий вызов (лидеру),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следующий за лидером,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специалист.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936" y="2596902"/>
            <a:ext cx="2362200" cy="400050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556792"/>
            <a:ext cx="190500" cy="390525"/>
          </a:xfrm>
          <a:prstGeom prst="rect">
            <a:avLst/>
          </a:prstGeom>
          <a:noFill/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9837" y="1886347"/>
            <a:ext cx="600075" cy="390525"/>
          </a:xfrm>
          <a:prstGeom prst="rect">
            <a:avLst/>
          </a:prstGeom>
          <a:noFill/>
        </p:spPr>
      </p:pic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4249" y="4005064"/>
            <a:ext cx="333375" cy="390525"/>
          </a:xfrm>
          <a:prstGeom prst="rect">
            <a:avLst/>
          </a:prstGeom>
          <a:noFill/>
        </p:spPr>
      </p:pic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5085184"/>
            <a:ext cx="342900" cy="390525"/>
          </a:xfrm>
          <a:prstGeom prst="rect">
            <a:avLst/>
          </a:prstGeom>
          <a:noFill/>
        </p:spPr>
      </p:pic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365104"/>
            <a:ext cx="342900" cy="390525"/>
          </a:xfrm>
          <a:prstGeom prst="rect">
            <a:avLst/>
          </a:prstGeom>
          <a:noFill/>
        </p:spPr>
      </p:pic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725144"/>
            <a:ext cx="3429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применения МГК на основных этапах жизненного цикла продукции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4B870D9-FB7B-4C68-A372-F412C81DCBE3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1536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Рисунок 9" descr="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08088"/>
            <a:ext cx="5964237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Прогнозирование состояния отраслевого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7BC8409-1F45-4E3A-96A6-C73E36CC8F0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2048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Предварительный прогноз состояния отраслевого рынка на основе распределения долей рынка       между      основными игроками : 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 на рынке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 конкурентоспособности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-го игрока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556792"/>
            <a:ext cx="190500" cy="390525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556792"/>
            <a:ext cx="314325" cy="39052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457450" cy="390525"/>
          </a:xfrm>
          <a:prstGeom prst="rect">
            <a:avLst/>
          </a:prstGeom>
          <a:noFill/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808" y="2996952"/>
            <a:ext cx="304800" cy="390525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5" name="Picture 25" descr="C:\Users\Евгений\Desktop\Screenshot_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6321" y="2132856"/>
            <a:ext cx="2009775" cy="838200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304800" cy="390525"/>
          </a:xfrm>
          <a:prstGeom prst="rect">
            <a:avLst/>
          </a:prstGeom>
          <a:noFill/>
        </p:spPr>
      </p:pic>
      <p:pic>
        <p:nvPicPr>
          <p:cNvPr id="20508" name="Picture 28" descr="C:\Users\Евгений\Desktop\Screenshot_1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1039" y="5877272"/>
            <a:ext cx="4467225" cy="523875"/>
          </a:xfrm>
          <a:prstGeom prst="rect">
            <a:avLst/>
          </a:prstGeom>
          <a:noFill/>
        </p:spPr>
      </p:pic>
      <p:pic>
        <p:nvPicPr>
          <p:cNvPr id="20509" name="Picture 29" descr="C:\Users\Евгений\Desktop\Screenshot_2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941168"/>
            <a:ext cx="3829050" cy="800100"/>
          </a:xfrm>
          <a:prstGeom prst="rect">
            <a:avLst/>
          </a:prstGeom>
          <a:noFill/>
        </p:spPr>
      </p:pic>
      <p:pic>
        <p:nvPicPr>
          <p:cNvPr id="20510" name="Picture 30" descr="C:\Users\Евгений\Desktop\Screenshot_2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311377"/>
            <a:ext cx="28765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 достижения конкурентных преимуществ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FD9CA48-B57E-45F0-8F78-F13A5AE4C725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Конкурентные преимущества достигаются: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управлением характеристиками продукта (показателями качества), позволяющими расширить его функциональные возможности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путем концентрации на специальных свойствах, переводящих продукт в новую рыночную нишу, привлекающую дополнительную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аудиторию потребителей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введением новых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характеристики,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методом экспертных оценок.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новых комплектующих, задающих такие характеристики на научно-техническом или технологическом этапах производства позволяет создавать инновационный продукт.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Архитектура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1E211DD-8D72-4435-9DF0-EF920CE1E725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22532" name="Рисунок 6" descr="arch_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70564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Принципиальная схема работы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BA0BF2C-FBE7-47B2-8DE1-26C41EAEBA44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df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8150"/>
            <a:ext cx="8351520" cy="2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Пользовательский интерфейс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0245E1D-8D5D-418B-8512-F80512E7D2B9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25604" name="Рисунок 4" descr="D:\Диплом\10_01\Разделы\Практическая часть\lnW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117600"/>
            <a:ext cx="5937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00D22F4-81EB-4630-9D7C-48941CEB39C9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395288" y="1052513"/>
            <a:ext cx="8280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Истребителей 5-го поколения: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F-22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Raptor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(США),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ФА T-50 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Chengdu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J-20 (Китай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Беспилотные летательные аппараты: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MQ-1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Predator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(США),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Скат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HERMES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1500 (Израиль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Микродирижабли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/аэростаты 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Ирбис 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Рысь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Гепард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ГДС глобальной конкуренции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838CE99B-D7C9-417D-9595-A7DC7F2171C1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gds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2420" cy="39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0333A6F-F0DD-4667-B2C7-3F37E06B8E99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r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221116" cy="50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C88D1F9-968D-4A2A-9A07-9E130066C1C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07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принятия оптимальных решений, ЛПР должны располагать необходимой и достаточной информацией, а также иметь время для её обработки.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Принятие решений, как правило, происходит в условиях нехватки времени, что сказывается на качестве результата.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настоящего времени не существует методики, модели и алгоритмов, отражающих современное состояние отраслевых рынков и позволяющих анализировать их во всей полноте.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применения модели и алгоритмов конкурентного анализа на практике, необходимо создание специального ПАК.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0571D79-CFA1-44AF-805C-9B343468DCE1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результате конкурентного анализа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что: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Наибольшую прибыль получит агент соответствующий американскому истребителю F-22; следом за ним идут T-50 и J-20.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Наименее прибыльным оказался сектор производства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Т-50 возможен прирост доли рынка на 2%, что приведет к изменению соотношений для остальных игроков.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 улучшение позиций в секторе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счет ослабления позиций беспилотных летательный аппаратов.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ЛПР от компании «ОКБ Сухой» (истребитель ПАК ФА T-50) рекомендована стратегия «бросающий вызов лидеру», предполагающая расширение глобального спроса и направленная на поиск новых потребителей выпускаемой продукции, что в перспективе потребует увеличения объема производства.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C6818BE-53BF-44F6-A168-979ECD00DA02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317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методика анализа конкуренции в отрасли на основе следующих преобразований классической модели конкуренции: введены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самоподобные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иерархические рыночные подсистемы и новые силы конкурентной борьбы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агентная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модель глобальной конкуренции, включающая в себя предложенные автором модификации, а также – концептуальная схема применения модели на основных этапах жизненного цикла продукции: научно-техническом, технологическом, рыночном.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позволяющий ЛПР от промышленных компаний проектировать конкурентную стратегию на основе анализа и прогнозирования состояния отраслевых рынков в соответствии с моделью глобальной конкуренции.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Разработанное ПО использовалось при анализе глобальной конкуренции для действующих предприятий аэрокосмической промышленности и показало свою эффективность.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eaklenov@gmail.com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D6A9797-63AC-4DEB-878F-83B177D74997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351894C-276D-448A-9C37-8916FF7285E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410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создание инструментария конкурентного анализа, то есть методического, математического и программного обеспечения системы поддержки принятия решений на базе моделирования глобальной конкуренции на основных этапах жизненного цикла высокотехнологичной продукции аэрокосмической отрасли.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новые силы конкурентной борьбы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2BB3352-865D-46F7-A2F4-F01DC90C2093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331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science\Предзащита\Автореферат\done-images\porter-mod-2(por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198" y="1196752"/>
            <a:ext cx="5488559" cy="4320480"/>
          </a:xfrm>
          <a:prstGeom prst="rect">
            <a:avLst/>
          </a:prstGeom>
          <a:noFill/>
        </p:spPr>
      </p:pic>
      <p:pic>
        <p:nvPicPr>
          <p:cNvPr id="7" name="Рисунок 6" descr="D:\science\Предзащита\Автореферат\done-images\porter-mod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652068" cy="433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52388AD8-245A-447D-9660-5ED2A7F0AA2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434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science\Предзащита\Автореферат\done-images\model-global-2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81808"/>
            <a:ext cx="6273013" cy="5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E08AED-271B-44A4-8632-10EF68192E3C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02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продукты-заменители.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поставщики.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агентов, являющихся игроками в многошаговой некооперативной игре. </a:t>
            </a: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роли агентов выступают компании, соответствующие силам, наследующие их свойства, и взаимодействующие между собой.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196752"/>
            <a:ext cx="4181475" cy="390525"/>
          </a:xfrm>
          <a:prstGeom prst="rect">
            <a:avLst/>
          </a:prstGeom>
          <a:noFill/>
        </p:spPr>
      </p:pic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47" y="4149080"/>
            <a:ext cx="1419225" cy="457200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349" y="4509120"/>
            <a:ext cx="676275" cy="457200"/>
          </a:xfrm>
          <a:prstGeom prst="rect">
            <a:avLst/>
          </a:prstGeom>
          <a:noFill/>
        </p:spPr>
      </p:pic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628800"/>
            <a:ext cx="342900" cy="390525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88840"/>
            <a:ext cx="352425" cy="390525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352425" cy="390525"/>
          </a:xfrm>
          <a:prstGeom prst="rect">
            <a:avLst/>
          </a:prstGeom>
          <a:noFill/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708920"/>
            <a:ext cx="352425" cy="390525"/>
          </a:xfrm>
          <a:prstGeom prst="rect">
            <a:avLst/>
          </a:prstGeom>
          <a:noFill/>
        </p:spPr>
      </p:pic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352425" cy="39052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207" y="3429000"/>
            <a:ext cx="352425" cy="390525"/>
          </a:xfrm>
          <a:prstGeom prst="rect">
            <a:avLst/>
          </a:prstGeom>
          <a:noFill/>
        </p:spPr>
      </p:pic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789040"/>
            <a:ext cx="3524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интеллектуальных агентов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7958824-A970-4D11-B402-2C8C4A8E7787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6388" name="Содержимое 2"/>
          <p:cNvSpPr txBox="1">
            <a:spLocks/>
          </p:cNvSpPr>
          <p:nvPr/>
        </p:nvSpPr>
        <p:spPr bwMode="auto">
          <a:xfrm>
            <a:off x="457200" y="1052735"/>
            <a:ext cx="8229600" cy="51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 descr="C:\Users\Евгений\Desktop\Screensho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24744"/>
            <a:ext cx="6377803" cy="4752528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построения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B7608186-B61B-4156-AD99-EBBBB07903FF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25601" name="Picture 1" descr="D:\science\Предзащита\Автореферат\done-images\al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6752"/>
            <a:ext cx="2880320" cy="5261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выбора оптимальной стратегии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65DB26E-6E57-4C36-81D9-F09D35E5BFD2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1" name="Picture 14" descr="D:\science\Предзащита\Автореферат\done-images\al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25538"/>
            <a:ext cx="50196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743</Words>
  <Application>Microsoft Office PowerPoint</Application>
  <PresentationFormat>Экран (4:3)</PresentationFormat>
  <Paragraphs>124</Paragraphs>
  <Slides>22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vt:lpstr>
      <vt:lpstr>Актуальность работы</vt:lpstr>
      <vt:lpstr>Цель работы</vt:lpstr>
      <vt:lpstr>Комплементоры и инфлюенторы  как новые силы конкурентной борьбы</vt:lpstr>
      <vt:lpstr>Модель глобальной конкуренции</vt:lpstr>
      <vt:lpstr>Моделирование конкуренции</vt:lpstr>
      <vt:lpstr>Взаимодействие интеллектуальных агентов</vt:lpstr>
      <vt:lpstr>Алгоритм построения  модели глобальной конкуренции</vt:lpstr>
      <vt:lpstr>Алгоритм выбора оптимальной стратегии</vt:lpstr>
      <vt:lpstr> Оптимальная стратегия компании</vt:lpstr>
      <vt:lpstr>Схема применения МГК на основных этапах жизненного цикла продукции</vt:lpstr>
      <vt:lpstr>Прогнозирование состояния отраслевого рынка</vt:lpstr>
      <vt:lpstr>Метод достижения конкурентных преимуществ</vt:lpstr>
      <vt:lpstr>Архитектура ПАК Competition</vt:lpstr>
      <vt:lpstr>Принципиальная схема работы ПАК Competition</vt:lpstr>
      <vt:lpstr>Пользовательский интерфейс ПАК Competition</vt:lpstr>
      <vt:lpstr>Конкурентного анализа в секторе ОАТ</vt:lpstr>
      <vt:lpstr>Модель ГДС глобальной конкуренции в секторе ОАТ</vt:lpstr>
      <vt:lpstr>Результаты конкурентного анализа в секторе ОАТ</vt:lpstr>
      <vt:lpstr>Результаты конкурентного анализа в секторе ОАТ</vt:lpstr>
      <vt:lpstr>Результаты работы</vt:lpstr>
      <vt:lpstr> СПАСИБО ЗА ВНИМАНИЕ!  eaklenov@gmail.com  </vt:lpstr>
    </vt:vector>
  </TitlesOfParts>
  <Company>ООО Индиго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dc:title>
  <dc:creator>Administrator</dc:creator>
  <cp:lastModifiedBy>Евгений</cp:lastModifiedBy>
  <cp:revision>155</cp:revision>
  <dcterms:created xsi:type="dcterms:W3CDTF">2013-01-15T08:11:44Z</dcterms:created>
  <dcterms:modified xsi:type="dcterms:W3CDTF">2016-10-18T14:11:23Z</dcterms:modified>
</cp:coreProperties>
</file>