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0049-5467-4E07-9022-823E01BCB6BA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A778-F1DF-4E17-857C-246AFBA4DD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0049-5467-4E07-9022-823E01BCB6BA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A778-F1DF-4E17-857C-246AFBA4DD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0049-5467-4E07-9022-823E01BCB6BA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A778-F1DF-4E17-857C-246AFBA4DD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0049-5467-4E07-9022-823E01BCB6BA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A778-F1DF-4E17-857C-246AFBA4DD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0049-5467-4E07-9022-823E01BCB6BA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A778-F1DF-4E17-857C-246AFBA4DD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0049-5467-4E07-9022-823E01BCB6BA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A778-F1DF-4E17-857C-246AFBA4DD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0049-5467-4E07-9022-823E01BCB6BA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A778-F1DF-4E17-857C-246AFBA4DD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0049-5467-4E07-9022-823E01BCB6BA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A778-F1DF-4E17-857C-246AFBA4DD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0049-5467-4E07-9022-823E01BCB6BA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A778-F1DF-4E17-857C-246AFBA4DD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0049-5467-4E07-9022-823E01BCB6BA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A778-F1DF-4E17-857C-246AFBA4DD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0049-5467-4E07-9022-823E01BCB6BA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A778-F1DF-4E17-857C-246AFBA4DD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90049-5467-4E07-9022-823E01BCB6BA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DA778-F1DF-4E17-857C-246AFBA4DD7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Конкурентный анализ ОАТ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Истребители 5-го поколения</a:t>
            </a:r>
            <a:endParaRPr lang="ru-RU" dirty="0"/>
          </a:p>
        </p:txBody>
      </p:sp>
      <p:pic>
        <p:nvPicPr>
          <p:cNvPr id="6" name="Рисунок 5" descr="800px-F-22_Raptor_edit1_(cropped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500174"/>
            <a:ext cx="2438400" cy="1828800"/>
          </a:xfrm>
          <a:prstGeom prst="rect">
            <a:avLst/>
          </a:prstGeom>
        </p:spPr>
      </p:pic>
      <p:pic>
        <p:nvPicPr>
          <p:cNvPr id="1027" name="Picture 3" descr="C:\Users\Crossbill\Desktop\преза\J-20_at_Airshow_China_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500175"/>
            <a:ext cx="2711164" cy="180970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142976" y="3500438"/>
            <a:ext cx="128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F-22 Raptor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643702" y="3500438"/>
            <a:ext cx="14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Chengdu J-20</a:t>
            </a:r>
            <a:endParaRPr lang="ru-RU" dirty="0"/>
          </a:p>
        </p:txBody>
      </p:sp>
      <p:pic>
        <p:nvPicPr>
          <p:cNvPr id="1028" name="Picture 4" descr="C:\Users\Crossbill\Desktop\преза\800px-Sukhoi_T-50_in_2011_(4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1500174"/>
            <a:ext cx="2740131" cy="182561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571868" y="3500438"/>
            <a:ext cx="14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ПАК ФА, Т-50</a:t>
            </a:r>
            <a:endParaRPr lang="ru-RU" dirty="0"/>
          </a:p>
        </p:txBody>
      </p:sp>
      <p:pic>
        <p:nvPicPr>
          <p:cNvPr id="1029" name="Picture 5" descr="C:\Users\Crossbill\Desktop\преза\800px-thumbnai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36" y="4071942"/>
            <a:ext cx="2686797" cy="1785950"/>
          </a:xfrm>
          <a:prstGeom prst="rect">
            <a:avLst/>
          </a:prstGeom>
          <a:noFill/>
        </p:spPr>
      </p:pic>
      <p:pic>
        <p:nvPicPr>
          <p:cNvPr id="1030" name="Picture 6" descr="C:\Users\Crossbill\Desktop\преза\Shenyang_J-31_(F60)_at_the_2014_Zhuhai_Air_Show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20" y="4071942"/>
            <a:ext cx="2680601" cy="1785950"/>
          </a:xfrm>
          <a:prstGeom prst="rect">
            <a:avLst/>
          </a:prstGeom>
          <a:noFill/>
        </p:spPr>
      </p:pic>
      <p:pic>
        <p:nvPicPr>
          <p:cNvPr id="1031" name="Picture 7" descr="C:\Users\Crossbill\Desktop\преза\X-2_First_Flight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66907" y="4071942"/>
            <a:ext cx="3176729" cy="178595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910239" y="6000768"/>
            <a:ext cx="151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Shenyang J-31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428992" y="600076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Mitsubishi X-2 </a:t>
            </a:r>
            <a:r>
              <a:rPr lang="en-US" dirty="0" err="1" smtClean="0"/>
              <a:t>Shinshin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263113" y="60007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F-35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Chengdu J-20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Единиц произведено: 9 прототипов и 2 </a:t>
            </a:r>
            <a:r>
              <a:rPr lang="ru-RU" dirty="0" err="1" smtClean="0"/>
              <a:t>предсерийных</a:t>
            </a:r>
            <a:r>
              <a:rPr lang="ru-RU" dirty="0" smtClean="0"/>
              <a:t> образца</a:t>
            </a:r>
          </a:p>
          <a:p>
            <a:r>
              <a:rPr lang="ru-RU" dirty="0" smtClean="0"/>
              <a:t>1 ноября 2016 года самолёт впервые предстал перед публикой в рамках </a:t>
            </a:r>
            <a:r>
              <a:rPr lang="ru-RU" dirty="0" err="1" smtClean="0"/>
              <a:t>авиакосмического</a:t>
            </a:r>
            <a:r>
              <a:rPr lang="ru-RU" dirty="0" smtClean="0"/>
              <a:t> салона </a:t>
            </a:r>
            <a:r>
              <a:rPr lang="ru-RU" dirty="0" err="1" smtClean="0"/>
              <a:t>Airshow</a:t>
            </a:r>
            <a:r>
              <a:rPr lang="ru-RU" dirty="0" smtClean="0"/>
              <a:t> </a:t>
            </a:r>
            <a:r>
              <a:rPr lang="ru-RU" dirty="0" err="1" smtClean="0"/>
              <a:t>China</a:t>
            </a:r>
            <a:r>
              <a:rPr lang="ru-RU" dirty="0" smtClean="0"/>
              <a:t> — 2016</a:t>
            </a:r>
          </a:p>
          <a:p>
            <a:r>
              <a:rPr lang="ru-RU" dirty="0" smtClean="0"/>
              <a:t>По сообщениям ряда СМИ, на J-20 установлены российские двигатели для истребителей четвёртого поколения АЛ-31ФН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Chengdu J-20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err="1" smtClean="0"/>
              <a:t>Chengdu</a:t>
            </a:r>
            <a:r>
              <a:rPr lang="ru-RU" dirty="0" smtClean="0"/>
              <a:t> J-20 «Чёрный орёл» имеет большое количество похожих и полностью скопированных элементов от российского, так и не завершившего испытания, МиГ 1.44 и американских истребителей пятого поколения F-22 и F-35, таких как треугольное крыло, П. Г. О.- данный самолет выполнен по схеме утка (Г. О. расположено в передней части относительно центра масс, поэтому он имеет большую маневренность, но менее устойчив), пара </a:t>
            </a:r>
            <a:r>
              <a:rPr lang="ru-RU" dirty="0" err="1" smtClean="0"/>
              <a:t>подфюзеляжных</a:t>
            </a:r>
            <a:r>
              <a:rPr lang="ru-RU" dirty="0" smtClean="0"/>
              <a:t> килей и близкорасположенные двигатели (аналогично МиГ 1.44), фонарь и носовую часть, идентичные этим же элементам на F-22, расположение </a:t>
            </a:r>
            <a:r>
              <a:rPr lang="ru-RU" dirty="0" err="1" smtClean="0"/>
              <a:t>воздухозаборников</a:t>
            </a:r>
            <a:r>
              <a:rPr lang="ru-RU" dirty="0" smtClean="0"/>
              <a:t>, имеющих схожую с F-35 конструкцию. Вертикальное оперение является </a:t>
            </a:r>
            <a:r>
              <a:rPr lang="ru-RU" dirty="0" err="1" smtClean="0"/>
              <a:t>цельноповоротным</a:t>
            </a:r>
            <a:r>
              <a:rPr lang="ru-RU" dirty="0" smtClean="0"/>
              <a:t> и имеет схожую с оперением истребителя F-35 геометрию.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Chengdu J-20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Экипаж:</a:t>
            </a:r>
            <a:r>
              <a:rPr lang="ru-RU" dirty="0"/>
              <a:t> 1 человек</a:t>
            </a:r>
          </a:p>
          <a:p>
            <a:r>
              <a:rPr lang="ru-RU" b="1" dirty="0"/>
              <a:t>Длина:</a:t>
            </a:r>
            <a:r>
              <a:rPr lang="ru-RU" dirty="0"/>
              <a:t> 20,3 м</a:t>
            </a:r>
          </a:p>
          <a:p>
            <a:r>
              <a:rPr lang="ru-RU" b="1" dirty="0"/>
              <a:t>Размах крыла:</a:t>
            </a:r>
            <a:r>
              <a:rPr lang="ru-RU" dirty="0"/>
              <a:t> 12,88 м</a:t>
            </a:r>
          </a:p>
          <a:p>
            <a:r>
              <a:rPr lang="ru-RU" b="1" dirty="0"/>
              <a:t>Высота:</a:t>
            </a:r>
            <a:r>
              <a:rPr lang="ru-RU" dirty="0"/>
              <a:t> 4,45 м</a:t>
            </a:r>
          </a:p>
          <a:p>
            <a:r>
              <a:rPr lang="ru-RU" b="1" dirty="0"/>
              <a:t>Площадь крыла:</a:t>
            </a:r>
            <a:r>
              <a:rPr lang="ru-RU" dirty="0"/>
              <a:t> 73 м²</a:t>
            </a:r>
          </a:p>
          <a:p>
            <a:r>
              <a:rPr lang="ru-RU" b="1" dirty="0"/>
              <a:t>Масса:</a:t>
            </a:r>
            <a:endParaRPr lang="ru-RU" dirty="0"/>
          </a:p>
          <a:p>
            <a:pPr lvl="1"/>
            <a:r>
              <a:rPr lang="ru-RU" b="1" dirty="0"/>
              <a:t>пустого:</a:t>
            </a:r>
            <a:r>
              <a:rPr lang="ru-RU" dirty="0"/>
              <a:t> 17 000 кг</a:t>
            </a:r>
          </a:p>
          <a:p>
            <a:pPr lvl="1"/>
            <a:r>
              <a:rPr lang="ru-RU" b="1" dirty="0"/>
              <a:t>максимальная взлётная масса:</a:t>
            </a:r>
            <a:r>
              <a:rPr lang="ru-RU" dirty="0"/>
              <a:t> 36 300 кг</a:t>
            </a:r>
          </a:p>
          <a:p>
            <a:pPr lvl="1"/>
            <a:r>
              <a:rPr lang="ru-RU" b="1" dirty="0"/>
              <a:t>Масса топлива:</a:t>
            </a:r>
            <a:r>
              <a:rPr lang="ru-RU" dirty="0"/>
              <a:t> 11 100 кг</a:t>
            </a:r>
          </a:p>
          <a:p>
            <a:r>
              <a:rPr lang="ru-RU" b="1" dirty="0"/>
              <a:t>Двигатель:</a:t>
            </a:r>
            <a:r>
              <a:rPr lang="ru-RU" dirty="0"/>
              <a:t>* </a:t>
            </a:r>
            <a:r>
              <a:rPr lang="ru-RU" b="1" dirty="0"/>
              <a:t>2 × ТРДДФ с тягой 180 кН на </a:t>
            </a:r>
            <a:r>
              <a:rPr lang="ru-RU" b="1" dirty="0" err="1"/>
              <a:t>форсаже</a:t>
            </a:r>
            <a:endParaRPr lang="ru-RU" dirty="0"/>
          </a:p>
          <a:p>
            <a:r>
              <a:rPr lang="ru-RU" b="1" dirty="0"/>
              <a:t>Дальность:</a:t>
            </a:r>
            <a:r>
              <a:rPr lang="ru-RU" dirty="0"/>
              <a:t> 5500 км</a:t>
            </a:r>
          </a:p>
          <a:p>
            <a:r>
              <a:rPr lang="ru-RU" b="1" dirty="0"/>
              <a:t>Боевой радиус:</a:t>
            </a:r>
            <a:r>
              <a:rPr lang="ru-RU" dirty="0"/>
              <a:t> 2000 км</a:t>
            </a:r>
          </a:p>
          <a:p>
            <a:r>
              <a:rPr lang="ru-RU" b="1" dirty="0"/>
              <a:t>Практический потолок:</a:t>
            </a:r>
            <a:r>
              <a:rPr lang="ru-RU" dirty="0"/>
              <a:t> 20 000 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Shenyang J-31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Помимо J-20, в Китае ведется проектирование другого истребителя пятого поколения — J-31. Это легкая машина, оснащенная двумя российскими двигателями РД-93 (в перспективе — китайскими WS-13A</a:t>
            </a:r>
            <a:r>
              <a:rPr lang="ru-RU" dirty="0" smtClean="0"/>
              <a:t>).</a:t>
            </a:r>
          </a:p>
          <a:p>
            <a:r>
              <a:rPr lang="ru-RU" b="1" dirty="0" smtClean="0"/>
              <a:t>Единиц произведено: </a:t>
            </a:r>
            <a:r>
              <a:rPr lang="ru-RU" dirty="0" smtClean="0"/>
              <a:t>1</a:t>
            </a:r>
          </a:p>
          <a:p>
            <a:r>
              <a:rPr lang="ru-RU" dirty="0" smtClean="0"/>
              <a:t>31 октября 2012 года в паре с двухместным J-11BS совершил первый полёт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Shenyang J-31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/>
              <a:t>Экипаж</a:t>
            </a:r>
            <a:r>
              <a:rPr lang="ru-RU" b="1" dirty="0"/>
              <a:t>:</a:t>
            </a:r>
            <a:r>
              <a:rPr lang="ru-RU" dirty="0"/>
              <a:t> 1 человек</a:t>
            </a:r>
          </a:p>
          <a:p>
            <a:r>
              <a:rPr lang="ru-RU" b="1" dirty="0"/>
              <a:t>Длина:</a:t>
            </a:r>
            <a:r>
              <a:rPr lang="ru-RU" dirty="0"/>
              <a:t> 16,9 м</a:t>
            </a:r>
          </a:p>
          <a:p>
            <a:r>
              <a:rPr lang="ru-RU" b="1" dirty="0"/>
              <a:t>Размах крыла:</a:t>
            </a:r>
            <a:r>
              <a:rPr lang="ru-RU" dirty="0"/>
              <a:t> 11,5 м</a:t>
            </a:r>
          </a:p>
          <a:p>
            <a:r>
              <a:rPr lang="ru-RU" b="1" dirty="0"/>
              <a:t>Высота:</a:t>
            </a:r>
            <a:r>
              <a:rPr lang="ru-RU" dirty="0"/>
              <a:t> 4,8 м</a:t>
            </a:r>
          </a:p>
          <a:p>
            <a:r>
              <a:rPr lang="ru-RU" b="1" dirty="0"/>
              <a:t>Масса:</a:t>
            </a:r>
            <a:r>
              <a:rPr lang="ru-RU" dirty="0"/>
              <a:t> 17 500 кг</a:t>
            </a:r>
          </a:p>
          <a:p>
            <a:r>
              <a:rPr lang="ru-RU" b="1" dirty="0" smtClean="0"/>
              <a:t>Максимальная</a:t>
            </a:r>
            <a:r>
              <a:rPr lang="ru-RU" b="1" dirty="0"/>
              <a:t> скорость:</a:t>
            </a:r>
            <a:r>
              <a:rPr lang="ru-RU" dirty="0"/>
              <a:t> М=1,8</a:t>
            </a:r>
          </a:p>
          <a:p>
            <a:r>
              <a:rPr lang="ru-RU" b="1" dirty="0"/>
              <a:t>Боевой радиус:</a:t>
            </a:r>
            <a:endParaRPr lang="ru-RU" dirty="0"/>
          </a:p>
          <a:p>
            <a:pPr lvl="1"/>
            <a:r>
              <a:rPr lang="ru-RU" b="1" dirty="0"/>
              <a:t>Без ПТБ:</a:t>
            </a:r>
            <a:r>
              <a:rPr lang="ru-RU" dirty="0"/>
              <a:t> 1250 км</a:t>
            </a:r>
          </a:p>
          <a:p>
            <a:pPr lvl="1"/>
            <a:r>
              <a:rPr lang="ru-RU" b="1" dirty="0"/>
              <a:t>C ПТБ:</a:t>
            </a:r>
            <a:r>
              <a:rPr lang="ru-RU" dirty="0"/>
              <a:t> 2000 км</a:t>
            </a:r>
          </a:p>
          <a:p>
            <a:r>
              <a:rPr lang="ru-RU" b="1" dirty="0"/>
              <a:t>Длина разбега:</a:t>
            </a:r>
            <a:r>
              <a:rPr lang="ru-RU" dirty="0"/>
              <a:t> 400 м</a:t>
            </a:r>
          </a:p>
          <a:p>
            <a:r>
              <a:rPr lang="ru-RU" b="1" dirty="0"/>
              <a:t>Длина пробега:</a:t>
            </a:r>
            <a:r>
              <a:rPr lang="ru-RU" dirty="0"/>
              <a:t> 600 м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Mitsubishi X-2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Crew:</a:t>
            </a:r>
            <a:r>
              <a:rPr lang="en-US" dirty="0"/>
              <a:t> 1</a:t>
            </a:r>
          </a:p>
          <a:p>
            <a:r>
              <a:rPr lang="en-US" b="1" dirty="0"/>
              <a:t>Length:</a:t>
            </a:r>
            <a:r>
              <a:rPr lang="en-US" dirty="0"/>
              <a:t> 14.174 m (46 ft 6 in)</a:t>
            </a:r>
          </a:p>
          <a:p>
            <a:r>
              <a:rPr lang="en-US" b="1" dirty="0"/>
              <a:t>Wingspan:</a:t>
            </a:r>
            <a:r>
              <a:rPr lang="en-US" dirty="0"/>
              <a:t> 9.099 m (29 ft 10 in)</a:t>
            </a:r>
          </a:p>
          <a:p>
            <a:r>
              <a:rPr lang="en-US" b="1" dirty="0"/>
              <a:t>Height:</a:t>
            </a:r>
            <a:r>
              <a:rPr lang="en-US" dirty="0"/>
              <a:t> 4.514 m (14 ft 10 in)</a:t>
            </a:r>
          </a:p>
          <a:p>
            <a:r>
              <a:rPr lang="en-US" b="1" dirty="0"/>
              <a:t>Empty weight:</a:t>
            </a:r>
            <a:r>
              <a:rPr lang="en-US" dirty="0"/>
              <a:t> 9,700 kg (21,385 lb)</a:t>
            </a:r>
          </a:p>
          <a:p>
            <a:r>
              <a:rPr lang="en-US" b="1" dirty="0" err="1"/>
              <a:t>Powerplant</a:t>
            </a:r>
            <a:r>
              <a:rPr lang="en-US" b="1" dirty="0"/>
              <a:t>:</a:t>
            </a:r>
            <a:r>
              <a:rPr lang="en-US" dirty="0"/>
              <a:t> 2 × IHI XF5-1 low-bypass turbofans dry, 49.03 </a:t>
            </a:r>
            <a:r>
              <a:rPr lang="en-US" dirty="0" err="1"/>
              <a:t>kN</a:t>
            </a:r>
            <a:r>
              <a:rPr lang="en-US" dirty="0"/>
              <a:t> (11,023 </a:t>
            </a:r>
            <a:r>
              <a:rPr lang="en-US" dirty="0" err="1"/>
              <a:t>lbf</a:t>
            </a:r>
            <a:r>
              <a:rPr lang="en-US" dirty="0"/>
              <a:t>) with afterburner</a:t>
            </a:r>
          </a:p>
          <a:p>
            <a:r>
              <a:rPr lang="en-US" b="1" dirty="0"/>
              <a:t>Maximum speed:</a:t>
            </a:r>
            <a:r>
              <a:rPr lang="en-US" dirty="0"/>
              <a:t> Mach 2.25, 2,475 km/h (Mach 1.82 </a:t>
            </a:r>
            <a:r>
              <a:rPr lang="en-US" dirty="0" err="1"/>
              <a:t>supercruise</a:t>
            </a:r>
            <a:r>
              <a:rPr lang="en-US" dirty="0"/>
              <a:t>)</a:t>
            </a:r>
          </a:p>
          <a:p>
            <a:r>
              <a:rPr lang="en-US" b="1" dirty="0"/>
              <a:t>Range:</a:t>
            </a:r>
            <a:r>
              <a:rPr lang="en-US" dirty="0"/>
              <a:t> 2,900 km (1,802 mi; 1,566 </a:t>
            </a:r>
            <a:r>
              <a:rPr lang="en-US" dirty="0" err="1"/>
              <a:t>nmi</a:t>
            </a:r>
            <a:r>
              <a:rPr lang="en-US" dirty="0"/>
              <a:t>)</a:t>
            </a:r>
          </a:p>
          <a:p>
            <a:r>
              <a:rPr lang="en-US" b="1" dirty="0"/>
              <a:t>Combat range:</a:t>
            </a:r>
            <a:r>
              <a:rPr lang="en-US" dirty="0"/>
              <a:t> 761 km (473 mi; 411 </a:t>
            </a:r>
            <a:r>
              <a:rPr lang="en-US" dirty="0" err="1"/>
              <a:t>nmi</a:t>
            </a:r>
            <a:r>
              <a:rPr lang="en-US" dirty="0"/>
              <a:t>)</a:t>
            </a:r>
          </a:p>
          <a:p>
            <a:r>
              <a:rPr lang="en-US" b="1" dirty="0"/>
              <a:t>Ferry range:</a:t>
            </a:r>
            <a:r>
              <a:rPr lang="en-US" dirty="0"/>
              <a:t> 3,200 km (1,988 mi; 1,728 </a:t>
            </a:r>
            <a:r>
              <a:rPr lang="en-US" dirty="0" err="1"/>
              <a:t>nmi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Mitsubishi X-2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X-2 совершил свой первый полёт 22 апреля 2016 года.</a:t>
            </a:r>
          </a:p>
          <a:p>
            <a:r>
              <a:rPr lang="ru-RU" b="1" dirty="0" smtClean="0"/>
              <a:t>Единиц произведено: </a:t>
            </a:r>
            <a:r>
              <a:rPr lang="ru-RU" dirty="0" smtClean="0"/>
              <a:t>1 прототип</a:t>
            </a:r>
          </a:p>
          <a:p>
            <a:r>
              <a:rPr lang="ru-RU" dirty="0" smtClean="0"/>
              <a:t>По оценке западных экспертов, в случае, если Япония не откажется от реализации программы </a:t>
            </a:r>
            <a:r>
              <a:rPr lang="ru-RU" dirty="0" err="1" smtClean="0"/>
              <a:t>Shinshin</a:t>
            </a:r>
            <a:r>
              <a:rPr lang="ru-RU" dirty="0" smtClean="0"/>
              <a:t>, новый самолёт сможет поступить в войска в 2018—2020 году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287</Words>
  <Application>Microsoft Office PowerPoint</Application>
  <PresentationFormat>Экран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Конкурентный анализ ОАТ</vt:lpstr>
      <vt:lpstr>Истребители 5-го поколения</vt:lpstr>
      <vt:lpstr>Chengdu J-20</vt:lpstr>
      <vt:lpstr>Chengdu J-20</vt:lpstr>
      <vt:lpstr>Chengdu J-20</vt:lpstr>
      <vt:lpstr>Shenyang J-31</vt:lpstr>
      <vt:lpstr>Shenyang J-31</vt:lpstr>
      <vt:lpstr>Mitsubishi X-2</vt:lpstr>
      <vt:lpstr>Mitsubishi X-2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Конкурентный анализ ОАТ</dc:title>
  <dc:creator>Crossbill</dc:creator>
  <cp:lastModifiedBy>Crossbill</cp:lastModifiedBy>
  <cp:revision>4</cp:revision>
  <dcterms:created xsi:type="dcterms:W3CDTF">2016-11-09T13:25:01Z</dcterms:created>
  <dcterms:modified xsi:type="dcterms:W3CDTF">2016-11-09T13:59:50Z</dcterms:modified>
</cp:coreProperties>
</file>