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74100" cy="15113000"/>
  <p:notesSz cx="6858000" cy="9144000"/>
  <p:embeddedFontLst>
    <p:embeddedFont>
      <p:font typeface="Agrandir Wide Ultra-Bold" panose="020B060402020202020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08" autoAdjust="0"/>
  </p:normalViewPr>
  <p:slideViewPr>
    <p:cSldViewPr>
      <p:cViewPr varScale="1">
        <p:scale>
          <a:sx n="31" d="100"/>
          <a:sy n="31" d="100"/>
        </p:scale>
        <p:origin x="114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A16BF-D14F-41EF-9943-6F1984E238D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DAFFF-722F-437A-A326-0BE01460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DAFFF-722F-437A-A326-0BE0146022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2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8704406" y="919090"/>
            <a:ext cx="4051677" cy="9761607"/>
          </a:xfrm>
          <a:custGeom>
            <a:avLst/>
            <a:gdLst/>
            <a:ahLst/>
            <a:cxnLst/>
            <a:rect l="l" t="t" r="r" b="b"/>
            <a:pathLst>
              <a:path w="704555" h="1639336">
                <a:moveTo>
                  <a:pt x="0" y="0"/>
                </a:moveTo>
                <a:lnTo>
                  <a:pt x="704555" y="0"/>
                </a:lnTo>
                <a:lnTo>
                  <a:pt x="704555" y="1639336"/>
                </a:lnTo>
                <a:lnTo>
                  <a:pt x="0" y="1639336"/>
                </a:lnTo>
                <a:close/>
              </a:path>
            </a:pathLst>
          </a:custGeom>
          <a:solidFill>
            <a:srgbClr val="D9D9D9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VALUE PREPOSITION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Value Proposition</a:t>
            </a: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will buy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InventoryMax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because of the solution it provides: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Inventory Visibility: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Accurate, up-to-the-minute inventory tracking across multiple locations.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Tracking: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Eliminate manual errors and streamline inventory management with barcode scanning and RFID integration.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Reporting: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Make data-driven decisions with customizable reports and analytics.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Seamless Integration: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Connect with popular e-commerce platforms, accounting software, and other business apps.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of our Unique Selling Points (USPs) and Competitive Advantage: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RFID Integration: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Advanced inventory tracking capabilities for improved accuracy.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User-Friendly Interface: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Intuitive design for easy adoption and minimal training.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Customizable Reporting: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Tailor reports to your business needs for informed decision-making.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Streamlines inventory management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small to medium-sized businesses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of the Key Benefits: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Reduce Stockouts and Overstocking 2. Increase Efficiency 3. Improve Accuracy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Enhance Customer Satisfaction 5. Scale Your Business: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of the key pain points addressed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Inaccurate inventory tracking (2.) Manual inventory management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Stockouts and overstocking (4.) Lack of real-time visibility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Limited scalability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b="1" dirty="0">
              <a:highlight>
                <a:srgbClr val="FFFF00"/>
              </a:highlight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7087850" y="850900"/>
            <a:ext cx="4030028" cy="9829796"/>
            <a:chOff x="-6667784" y="-5949349"/>
            <a:chExt cx="7504427" cy="38741034"/>
          </a:xfrm>
        </p:grpSpPr>
        <p:sp>
          <p:nvSpPr>
            <p:cNvPr id="13" name="Freeform 13"/>
            <p:cNvSpPr/>
            <p:nvPr/>
          </p:nvSpPr>
          <p:spPr>
            <a:xfrm>
              <a:off x="-6599720" y="-5949349"/>
              <a:ext cx="7436363" cy="19475214"/>
            </a:xfrm>
            <a:custGeom>
              <a:avLst/>
              <a:gdLst/>
              <a:ahLst/>
              <a:cxnLst/>
              <a:rect l="l" t="t" r="r" b="b"/>
              <a:pathLst>
                <a:path w="704555" h="817101">
                  <a:moveTo>
                    <a:pt x="0" y="0"/>
                  </a:moveTo>
                  <a:lnTo>
                    <a:pt x="704555" y="0"/>
                  </a:lnTo>
                  <a:lnTo>
                    <a:pt x="704555" y="817101"/>
                  </a:lnTo>
                  <a:lnTo>
                    <a:pt x="0" y="817101"/>
                  </a:lnTo>
                  <a:close/>
                </a:path>
              </a:pathLst>
            </a:custGeom>
            <a:solidFill>
              <a:srgbClr val="D9D9D9"/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/>
            <a:lstStyle/>
            <a:p>
              <a:r>
                <a:rPr lang="en-US" sz="1900" b="1" dirty="0">
                  <a:highlight>
                    <a:srgbClr val="FFFF00"/>
                  </a:highlight>
                </a:rPr>
                <a:t>POST-LAUNCH (FIRST 30,60,90 DAYS)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By the first 30 Days: Stabilization and Feedback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60 Days: Growth and Optimization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90 Days: Scaling and Expansion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en-US" sz="1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Monitor system performance and stability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Gather customer feedback through surveys, support tickets, and social media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 Address critical issues and bugs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4. Optimize onboarding process based on user feedback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5. Establish customer success team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Customer Engagement:</a:t>
              </a:r>
              <a:endPara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Welcome email with resources and support information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Onboarding webinar 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 Regular check-ins with customers (phone, email, or in-app messaging)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Marketing Strategies:</a:t>
              </a:r>
              <a:endPara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Social media campaigns (Twitter, LinkedIn, Facebook)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Influencer partnerships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 Content marketing (blog posts, case studies)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4. Email marketing (newsletters, promotional emails)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endParaRPr lang="en-US" sz="1900" b="1" dirty="0">
                <a:highlight>
                  <a:srgbClr val="FFFF00"/>
                </a:highlight>
              </a:endParaRPr>
            </a:p>
          </p:txBody>
        </p:sp>
        <p:sp>
          <p:nvSpPr>
            <p:cNvPr id="16" name="Freeform 16"/>
            <p:cNvSpPr/>
            <p:nvPr/>
          </p:nvSpPr>
          <p:spPr>
            <a:xfrm>
              <a:off x="-6667784" y="13271017"/>
              <a:ext cx="7398734" cy="19520668"/>
            </a:xfrm>
            <a:custGeom>
              <a:avLst/>
              <a:gdLst/>
              <a:ahLst/>
              <a:cxnLst/>
              <a:rect l="l" t="t" r="r" b="b"/>
              <a:pathLst>
                <a:path w="704555" h="800047">
                  <a:moveTo>
                    <a:pt x="0" y="0"/>
                  </a:moveTo>
                  <a:lnTo>
                    <a:pt x="704555" y="0"/>
                  </a:lnTo>
                  <a:lnTo>
                    <a:pt x="704555" y="800047"/>
                  </a:lnTo>
                  <a:lnTo>
                    <a:pt x="0" y="800047"/>
                  </a:lnTo>
                  <a:close/>
                </a:path>
              </a:pathLst>
            </a:custGeom>
            <a:solidFill>
              <a:srgbClr val="D9D9D9"/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/>
            <a:lstStyle/>
            <a:p>
              <a:pPr algn="ctr"/>
              <a:r>
                <a:rPr lang="en-US" b="1" dirty="0"/>
                <a:t> </a:t>
              </a:r>
              <a:r>
                <a:rPr lang="en-US" sz="1600" b="1" dirty="0">
                  <a:highlight>
                    <a:srgbClr val="FFFF00"/>
                  </a:highlight>
                </a:rPr>
                <a:t>METRICS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Metrics and Key Outcomes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Metrics tracking can help monitor progress, identify areas for improvement, and make data-driven decisions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By the end of 1</a:t>
              </a:r>
              <a:r>
                <a:rPr lang="en-US" sz="1200" baseline="30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</a:t>
              </a: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Quarter, the User growth rate should 20%/month, Revenue growth rate at 30%/month, Customer satisfaction (CSAT) at 95% and return on investment (ROI): 150%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Indicating Signals: 1. User growth reports 2. Revenue reports 3. Customer feedback surveys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Key Outcomes (Metrics) to Track Post-Launch:</a:t>
              </a:r>
            </a:p>
            <a:p>
              <a:pPr marL="342900" marR="0" lvl="0" indent="-34290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"/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Customer Acquisition Metrics</a:t>
              </a:r>
            </a:p>
            <a:p>
              <a:pPr marL="342900" marR="0" lvl="0" indent="-34290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"/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Revenue Metrics</a:t>
              </a:r>
            </a:p>
            <a:p>
              <a:pPr marL="342900" marR="0" lvl="0" indent="-34290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"/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Customer Engagement Metrics</a:t>
              </a:r>
            </a:p>
            <a:p>
              <a:pPr marL="342900" marR="0" lvl="0" indent="-34290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"/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 Growth Metrics</a:t>
              </a:r>
            </a:p>
            <a:p>
              <a:pPr marL="342900" marR="0" lvl="0" indent="-34290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"/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Operational Metrics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Tools for Measurement: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Google Analytics (website analytics)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</a:t>
              </a:r>
              <a:r>
                <a:rPr lang="en-US" sz="12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Mixpanel</a:t>
              </a: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(user engagement and retention)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 Stripe (payment processing and revenue reporting)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4. Salesforce (customer relationship management)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5. SurveyMonkey (customer feedback surveys)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6. Data Studio (data visualization and reporting)</a:t>
              </a:r>
            </a:p>
            <a:p>
              <a:endParaRPr lang="en-US" b="1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425573" y="546100"/>
            <a:ext cx="4095595" cy="10134597"/>
            <a:chOff x="-58557" y="-292135"/>
            <a:chExt cx="5460793" cy="13512798"/>
          </a:xfrm>
        </p:grpSpPr>
        <p:grpSp>
          <p:nvGrpSpPr>
            <p:cNvPr id="19" name="Group 19"/>
            <p:cNvGrpSpPr/>
            <p:nvPr/>
          </p:nvGrpSpPr>
          <p:grpSpPr>
            <a:xfrm>
              <a:off x="-48881" y="-292135"/>
              <a:ext cx="5451117" cy="7361842"/>
              <a:chOff x="-6375" y="-38100"/>
              <a:chExt cx="710930" cy="96012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-6375" y="26760"/>
                <a:ext cx="704555" cy="895265"/>
              </a:xfrm>
              <a:custGeom>
                <a:avLst/>
                <a:gdLst/>
                <a:ahLst/>
                <a:cxnLst/>
                <a:rect l="l" t="t" r="r" b="b"/>
                <a:pathLst>
                  <a:path w="704555" h="817101">
                    <a:moveTo>
                      <a:pt x="0" y="0"/>
                    </a:moveTo>
                    <a:lnTo>
                      <a:pt x="704555" y="0"/>
                    </a:lnTo>
                    <a:lnTo>
                      <a:pt x="704555" y="817101"/>
                    </a:lnTo>
                    <a:lnTo>
                      <a:pt x="0" y="817101"/>
                    </a:lnTo>
                    <a:close/>
                  </a:path>
                </a:pathLst>
              </a:custGeom>
              <a:solidFill>
                <a:srgbClr val="D9D9D9"/>
              </a:solid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pPr algn="ctr"/>
                <a:r>
                  <a:rPr lang="en-US" sz="2400" b="1" dirty="0">
                    <a:highlight>
                      <a:srgbClr val="FFFF00"/>
                    </a:highlight>
                  </a:rPr>
                  <a:t>TARGET MARKET</a:t>
                </a:r>
                <a:endPara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Target Market at Launch</a:t>
                </a:r>
                <a:r>
                  <a:rPr lang="en-US" sz="105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includes: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Target Audience:</a:t>
                </a:r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Small to medium-sized businesses (SMBs) in the retail and e-commerce industries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Businesses with 1-50 employees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Annual revenue between </a:t>
                </a: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₦</a:t>
                </a: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500,000 and </a:t>
                </a: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₦</a:t>
                </a: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 million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Industries:</a:t>
                </a:r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Fashion and apparel 2. Electronics 3. Home goods and furniture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 Food and beverage   5. Health and beauty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Decision-Maker Profile:</a:t>
                </a:r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Owners or founders of SMBs 2. Operations managers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Inventory managers 4. Logistics coordinators 5. E-commerce managers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Key Characteristics:</a:t>
                </a:r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Growing businesses seeking to streamline inventory management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Companies experiencing inventory management pain points (stockouts, overstocking, etc.)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Businesses seeking cloud-based, user-friendly inventory management solutions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 Organizations willing to invest in technology to improve operational efficiency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b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Secondary Target Audience:</a:t>
                </a:r>
                <a:endParaRPr lang="en-US" sz="1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1. Wholesale and distribution businesses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2. Manufacturing companies with inventory management needs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3. Businesses in other industries with similar inventory management challenges</a:t>
                </a:r>
              </a:p>
              <a:p>
                <a:endParaRPr lang="en-US" sz="2800" b="1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704555" cy="8552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85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-58557" y="6143188"/>
              <a:ext cx="5460793" cy="7077475"/>
              <a:chOff x="-7637" y="-38100"/>
              <a:chExt cx="712192" cy="923039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-7637" y="84892"/>
                <a:ext cx="704555" cy="800047"/>
              </a:xfrm>
              <a:custGeom>
                <a:avLst/>
                <a:gdLst/>
                <a:ahLst/>
                <a:cxnLst/>
                <a:rect l="l" t="t" r="r" b="b"/>
                <a:pathLst>
                  <a:path w="704555" h="800047">
                    <a:moveTo>
                      <a:pt x="0" y="0"/>
                    </a:moveTo>
                    <a:lnTo>
                      <a:pt x="704555" y="0"/>
                    </a:lnTo>
                    <a:lnTo>
                      <a:pt x="704555" y="800047"/>
                    </a:lnTo>
                    <a:lnTo>
                      <a:pt x="0" y="800047"/>
                    </a:lnTo>
                    <a:close/>
                  </a:path>
                </a:pathLst>
              </a:custGeom>
              <a:solidFill>
                <a:srgbClr val="D9D9D9"/>
              </a:solid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pPr algn="ctr"/>
                <a:r>
                  <a:rPr lang="en-US" sz="2000" b="1" dirty="0">
                    <a:highlight>
                      <a:srgbClr val="FFFF00"/>
                    </a:highlight>
                  </a:rPr>
                  <a:t>DISTRIBUTION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InventoryMax</a:t>
                </a: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will employ a multi-channel distribution and marketing strategies,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Sales Channels:</a:t>
                </a:r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Website (direct sales)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E-commerce Marketplaces: Shopify, WooCommerce, BigCommerce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Partner Network: Accounting software providers (e.g., QuickBooks, Xero)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4.Reseller Program: Established VARs (Value-Added Resellers) and system integrators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5. Direct Sales Team: In-house sales team for large enterprise deals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Marketing Distribution Strategy:</a:t>
                </a:r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1.Digital Marketing:</a:t>
                </a:r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71450" marR="0" indent="-1714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Search Engine Optimization (SEO)</a:t>
                </a:r>
              </a:p>
              <a:p>
                <a:pPr marL="171450" marR="0" indent="-1714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Pay-Per-Click (PPC) Advertising (Google Ads)</a:t>
                </a:r>
              </a:p>
              <a:p>
                <a:pPr marL="171450" marR="0" indent="-1714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Social Media Marketing (LinkedIn, Twitter, Facebook)</a:t>
                </a:r>
              </a:p>
              <a:p>
                <a:pPr marL="171450" marR="0" indent="-1714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 Content Marketing (blog posts, whitepapers, webinars)</a:t>
                </a:r>
              </a:p>
              <a:p>
                <a:pPr marL="171450" marR="0" indent="-1714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5. Email Marketing (newsletters, promotional emails)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Other Distribution Strategy</a:t>
                </a:r>
              </a:p>
              <a:p>
                <a:pPr marL="228600" marR="0" indent="-2286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 startAt="2"/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Customer Referral Program:</a:t>
                </a:r>
              </a:p>
              <a:p>
                <a:pPr marL="228600" marR="0" indent="-2286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 startAt="2"/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Influencer and Partnership Strategy: </a:t>
                </a:r>
              </a:p>
              <a:p>
                <a:pPr marL="228600" marR="0" indent="-2286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 startAt="2"/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Event Marketing: </a:t>
                </a:r>
              </a:p>
              <a:p>
                <a:pPr marL="228600" marR="0" indent="-2286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 startAt="2"/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Public Relations:</a:t>
                </a:r>
              </a:p>
              <a:p>
                <a:pPr marL="228600" marR="0" indent="-2286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 startAt="2"/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Pricing Strategy: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800" b="1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704555" cy="8381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85"/>
                  </a:lnSpc>
                </a:pPr>
                <a:endParaRPr/>
              </a:p>
            </p:txBody>
          </p:sp>
        </p:grpSp>
      </p:grpSp>
      <p:sp>
        <p:nvSpPr>
          <p:cNvPr id="35" name="Freeform 35"/>
          <p:cNvSpPr/>
          <p:nvPr/>
        </p:nvSpPr>
        <p:spPr>
          <a:xfrm>
            <a:off x="12982658" y="1560539"/>
            <a:ext cx="3812025" cy="489912"/>
          </a:xfrm>
          <a:custGeom>
            <a:avLst/>
            <a:gdLst/>
            <a:ahLst/>
            <a:cxnLst/>
            <a:rect l="l" t="t" r="r" b="b"/>
            <a:pathLst>
              <a:path w="662882" h="85192">
                <a:moveTo>
                  <a:pt x="0" y="0"/>
                </a:moveTo>
                <a:lnTo>
                  <a:pt x="662882" y="0"/>
                </a:lnTo>
                <a:lnTo>
                  <a:pt x="662882" y="85192"/>
                </a:lnTo>
                <a:lnTo>
                  <a:pt x="0" y="85192"/>
                </a:lnTo>
                <a:close/>
              </a:path>
            </a:pathLst>
          </a:custGeom>
          <a:solidFill>
            <a:srgbClr val="FFFFFF"/>
          </a:solidFill>
        </p:spPr>
      </p:sp>
      <p:grpSp>
        <p:nvGrpSpPr>
          <p:cNvPr id="43" name="Group 43"/>
          <p:cNvGrpSpPr/>
          <p:nvPr/>
        </p:nvGrpSpPr>
        <p:grpSpPr>
          <a:xfrm>
            <a:off x="266122" y="10595517"/>
            <a:ext cx="10324991" cy="4203340"/>
            <a:chOff x="0" y="-38100"/>
            <a:chExt cx="1795436" cy="730928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795436" cy="692828"/>
            </a:xfrm>
            <a:custGeom>
              <a:avLst/>
              <a:gdLst/>
              <a:ahLst/>
              <a:cxnLst/>
              <a:rect l="l" t="t" r="r" b="b"/>
              <a:pathLst>
                <a:path w="1795436" h="692828">
                  <a:moveTo>
                    <a:pt x="0" y="0"/>
                  </a:moveTo>
                  <a:lnTo>
                    <a:pt x="1795436" y="0"/>
                  </a:lnTo>
                  <a:lnTo>
                    <a:pt x="1795436" y="692828"/>
                  </a:lnTo>
                  <a:lnTo>
                    <a:pt x="0" y="692828"/>
                  </a:lnTo>
                  <a:close/>
                </a:path>
              </a:pathLst>
            </a:custGeom>
            <a:solidFill>
              <a:srgbClr val="D9D9D9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pPr algn="ctr"/>
              <a:r>
                <a:rPr lang="en-US" sz="2000" b="1" dirty="0">
                  <a:highlight>
                    <a:srgbClr val="FFFF00"/>
                  </a:highlight>
                </a:rPr>
                <a:t>ASSUMPTIONS/RISKS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Assumptions: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Target market size and growth potential.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Customer willingness to adopt cloud-based inventory management solutions.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 Competitive advantage through RFID integration and user-friendly interface.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4. Effective customer acquisition through digital marketing and content marketing.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5. Successful partnerships with e-commerce platforms and accounting software providers.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Risks: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Market Risks: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Competition from established players (e.g., </a:t>
              </a:r>
              <a:r>
                <a:rPr lang="en-US" sz="12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Zoho</a:t>
              </a: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Inventory, </a:t>
              </a:r>
              <a:r>
                <a:rPr lang="en-US" sz="12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TradeGecko</a:t>
              </a: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).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Slow adoption rate among small to medium-sized businesses.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 Limited market size or growth potential.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4. Changes in market trends or consumer behavior.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Product Risks: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Technical difficulties or integration issues with RFID technology.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Insufficient scalability to meet growing customer demands.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 Limited customization options for specific industries.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4. Security concerns or data breaches.</a:t>
              </a:r>
            </a:p>
            <a:p>
              <a:pPr algn="ctr"/>
              <a:endParaRPr lang="en-US" sz="2800" b="1" dirty="0">
                <a:highlight>
                  <a:srgbClr val="FFFF00"/>
                </a:highlight>
              </a:endParaRP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-38100"/>
              <a:ext cx="1795436" cy="7309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47" name="Freeform 47"/>
          <p:cNvSpPr/>
          <p:nvPr/>
        </p:nvSpPr>
        <p:spPr>
          <a:xfrm>
            <a:off x="10792887" y="10811261"/>
            <a:ext cx="10324991" cy="3984239"/>
          </a:xfrm>
          <a:custGeom>
            <a:avLst/>
            <a:gdLst/>
            <a:ahLst/>
            <a:cxnLst/>
            <a:rect l="l" t="t" r="r" b="b"/>
            <a:pathLst>
              <a:path w="1795436" h="692828">
                <a:moveTo>
                  <a:pt x="0" y="0"/>
                </a:moveTo>
                <a:lnTo>
                  <a:pt x="1795436" y="0"/>
                </a:lnTo>
                <a:lnTo>
                  <a:pt x="1795436" y="692828"/>
                </a:lnTo>
                <a:lnTo>
                  <a:pt x="0" y="692828"/>
                </a:lnTo>
                <a:close/>
              </a:path>
            </a:pathLst>
          </a:custGeom>
          <a:solidFill>
            <a:srgbClr val="D9D9D9"/>
          </a:solidFill>
          <a:ln w="28575">
            <a:solidFill>
              <a:srgbClr val="FFC000"/>
            </a:solidFill>
          </a:ln>
        </p:spPr>
        <p:txBody>
          <a:bodyPr/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CONSIDERATIONS</a:t>
            </a:r>
          </a:p>
          <a:p>
            <a:r>
              <a:rPr lang="en-US" sz="1400" dirty="0"/>
              <a:t>We would take the following considerations into account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competition: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Monitor competitors' moves and adjust strategy accordingly.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needs: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Continuously gather feedback to ensure alignment with customer requirements.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Partnerships: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Foster strong relationships with e-commerce platforms, accounting software providers, and other partners.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Scalability: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Ensure infrastructure can support growing customer base.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Security: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Maintain robust security measures to protect customer data.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Considerations: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complexity: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seamless integration with various e-commerce platforms and accounting software.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migration: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strategies for migrating data from existing systems.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1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limitations: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API limitations and optimize integration.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sz="1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Compatibility: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Ensure compatibility with various browsers, devices, and operating systems.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sz="1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Disaster recovery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Develop a comprehensive disaster recovery plan.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Stakeholders to Engage/Inform: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Existing customers (2) Partners (3) Development team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Marketing team (5) Sales team (6) Support team (7) Investors/Board</a:t>
            </a:r>
          </a:p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100" dirty="0"/>
          </a:p>
        </p:txBody>
      </p:sp>
      <p:sp>
        <p:nvSpPr>
          <p:cNvPr id="67" name="TextBox 67"/>
          <p:cNvSpPr txBox="1"/>
          <p:nvPr/>
        </p:nvSpPr>
        <p:spPr>
          <a:xfrm>
            <a:off x="3765892" y="324226"/>
            <a:ext cx="13028791" cy="6269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53"/>
              </a:lnSpc>
              <a:spcBef>
                <a:spcPct val="0"/>
              </a:spcBef>
            </a:pPr>
            <a:r>
              <a:rPr lang="en-US" sz="3680" b="1" spc="73" dirty="0">
                <a:solidFill>
                  <a:srgbClr val="272727"/>
                </a:solidFill>
                <a:latin typeface="Agrandir Wide Ultra-Bold"/>
                <a:ea typeface="Agrandir Wide Ultra-Bold"/>
                <a:cs typeface="Agrandir Wide Ultra-Bold"/>
                <a:sym typeface="Agrandir Wide Ultra-Bold"/>
              </a:rPr>
              <a:t>INVENTORYMAX GO-TO-MARKET CANVAS</a:t>
            </a:r>
          </a:p>
        </p:txBody>
      </p:sp>
      <p:grpSp>
        <p:nvGrpSpPr>
          <p:cNvPr id="68" name="Group 11">
            <a:extLst>
              <a:ext uri="{FF2B5EF4-FFF2-40B4-BE49-F238E27FC236}">
                <a16:creationId xmlns:a16="http://schemas.microsoft.com/office/drawing/2014/main" id="{00B7D8DF-EB92-BF6A-83F0-E3112290538B}"/>
              </a:ext>
            </a:extLst>
          </p:cNvPr>
          <p:cNvGrpSpPr/>
          <p:nvPr/>
        </p:nvGrpSpPr>
        <p:grpSpPr>
          <a:xfrm>
            <a:off x="12924864" y="919091"/>
            <a:ext cx="4086786" cy="9761605"/>
            <a:chOff x="-4486033" y="210907"/>
            <a:chExt cx="5449048" cy="12215583"/>
          </a:xfrm>
        </p:grpSpPr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1FF6B3D8-8070-698F-8E5A-330F159EE191}"/>
                </a:ext>
              </a:extLst>
            </p:cNvPr>
            <p:cNvSpPr/>
            <p:nvPr/>
          </p:nvSpPr>
          <p:spPr>
            <a:xfrm>
              <a:off x="-4452963" y="210907"/>
              <a:ext cx="5402236" cy="6265195"/>
            </a:xfrm>
            <a:custGeom>
              <a:avLst/>
              <a:gdLst/>
              <a:ahLst/>
              <a:cxnLst/>
              <a:rect l="l" t="t" r="r" b="b"/>
              <a:pathLst>
                <a:path w="704555" h="817101">
                  <a:moveTo>
                    <a:pt x="0" y="0"/>
                  </a:moveTo>
                  <a:lnTo>
                    <a:pt x="704555" y="0"/>
                  </a:lnTo>
                  <a:lnTo>
                    <a:pt x="704555" y="817101"/>
                  </a:lnTo>
                  <a:lnTo>
                    <a:pt x="0" y="817101"/>
                  </a:lnTo>
                  <a:close/>
                </a:path>
              </a:pathLst>
            </a:custGeom>
            <a:solidFill>
              <a:srgbClr val="D9D9D9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/>
            <a:lstStyle/>
            <a:p>
              <a:pPr algn="ctr"/>
              <a:r>
                <a:rPr lang="en-US" sz="1600" b="1" dirty="0">
                  <a:highlight>
                    <a:srgbClr val="FFFF00"/>
                  </a:highlight>
                </a:rPr>
                <a:t>LAUNCH STRATEGY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Pre-Launch (Weeks 1-4)</a:t>
              </a:r>
              <a:endPara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Finalize product development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Conduct beta testing with select customers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 Gather feedback and iterate on product improvements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4. Establish partnerships with e-commerce platforms and accounting software providers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5. Develop marketing materials (website, social media, content)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Launch Week (Week 5)</a:t>
              </a:r>
              <a:endPara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Officially launch </a:t>
              </a:r>
              <a:r>
                <a:rPr lang="en-US" sz="105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InventoryMax</a:t>
              </a:r>
              <a:endPara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Send out press releases to industry publications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 Host a webinar to showcase product features and benefits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342900" algn="l"/>
                </a:tabLs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4. Offer promotional pricing for early adopters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5. Launch social media campaigns (Twitter, LinkedIn, Facebook)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Post-Launch (Weeks 6-12)</a:t>
              </a:r>
              <a:endPara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Continue content marketing efforts (blog posts, whitepapers, case studies)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5. Gather customer feedback and iterate on product improvements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en-US" sz="105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Launch Timeline</a:t>
              </a:r>
              <a:endPara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Weeks 1-4: Pre-launch preparation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Week 5: Optimize website for SEO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 Run targeted online ads (Google Ads, Facebook Ads)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4. Engage with customers through email newsletters and support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Launch week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Weeks 6-12: Post-launch optimization and growth</a:t>
              </a:r>
            </a:p>
            <a:p>
              <a:endParaRPr lang="en-US" sz="2400" b="1" dirty="0">
                <a:highlight>
                  <a:srgbClr val="FFFF00"/>
                </a:highlight>
              </a:endParaRPr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1D9A4DE3-CAC7-BBC7-1380-279D17317DBF}"/>
                </a:ext>
              </a:extLst>
            </p:cNvPr>
            <p:cNvSpPr/>
            <p:nvPr/>
          </p:nvSpPr>
          <p:spPr>
            <a:xfrm>
              <a:off x="-4486033" y="6133000"/>
              <a:ext cx="5449048" cy="6293490"/>
            </a:xfrm>
            <a:custGeom>
              <a:avLst/>
              <a:gdLst/>
              <a:ahLst/>
              <a:cxnLst/>
              <a:rect l="l" t="t" r="r" b="b"/>
              <a:pathLst>
                <a:path w="704555" h="800047">
                  <a:moveTo>
                    <a:pt x="0" y="0"/>
                  </a:moveTo>
                  <a:lnTo>
                    <a:pt x="704555" y="0"/>
                  </a:lnTo>
                  <a:lnTo>
                    <a:pt x="704555" y="800047"/>
                  </a:lnTo>
                  <a:lnTo>
                    <a:pt x="0" y="800047"/>
                  </a:lnTo>
                  <a:close/>
                </a:path>
              </a:pathLst>
            </a:custGeom>
            <a:solidFill>
              <a:srgbClr val="D9D9D9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/>
            <a:lstStyle/>
            <a:p>
              <a:pPr algn="ctr"/>
              <a:r>
                <a:rPr lang="en-US" sz="1600" b="1" dirty="0">
                  <a:highlight>
                    <a:srgbClr val="FFFF00"/>
                  </a:highlight>
                </a:rPr>
                <a:t>COMPETITORS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Competitors are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Zoho</a:t>
              </a: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Inventory (2).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TradeGecko</a:t>
              </a: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3).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Skubana</a:t>
              </a: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4). Cin7 (5). Lightspeed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en-US" sz="11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Competitor Strength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marR="0" indent="-17145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Integration with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Zoho</a:t>
              </a: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CRM and other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Zoho</a:t>
              </a: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apps, affordable </a:t>
              </a:r>
            </a:p>
            <a:p>
              <a:pPr marL="171450" marR="0" indent="-17145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Robust inventory management features, strong customer support</a:t>
              </a:r>
            </a:p>
            <a:p>
              <a:pPr marL="171450" marR="0" indent="-17145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Advanced automation capabilities, strong analytics </a:t>
              </a:r>
            </a:p>
            <a:p>
              <a:pPr marL="171450" marR="0" indent="-17145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Integrated with multiple e-commerce platforms, robust reporting</a:t>
              </a:r>
            </a:p>
            <a:p>
              <a:pPr marL="171450" marR="0" indent="-17145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Integrated POS and e-commerce solutions, strong customer support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en-US" sz="11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Risks Posed by Competitors: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Market share: Established competitors have existing customer bases.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Feature competition: Competitors offer robust feature sets.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 Pricing pressure: Competitors may undercut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InventoryMax's</a:t>
              </a: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pricing.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4. Partnerships: Competitors may establish exclusive partnerships with key players.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en-US" sz="1050" b="1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Risks Mitigation Strategies</a:t>
              </a:r>
              <a:endParaRPr lang="en-US" sz="1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sz="1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1. Competition: Differentiate through unique features (RFID integration, user-friendly interface).</a:t>
              </a:r>
              <a:endPara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2. Focus on small to medium-sized businesses.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3. Develop strategic partnerships with e-commerce platforms and accounting software providers.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4. Offer competitive pricing and flexible plans.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5. Invest in excellent customer support.</a:t>
              </a:r>
            </a:p>
            <a:p>
              <a:endParaRPr lang="en-US" sz="2800" b="1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75" name="Group 11">
            <a:extLst>
              <a:ext uri="{FF2B5EF4-FFF2-40B4-BE49-F238E27FC236}">
                <a16:creationId xmlns:a16="http://schemas.microsoft.com/office/drawing/2014/main" id="{E764BB2D-A11C-0B43-8620-98CF5E5A4E81}"/>
              </a:ext>
            </a:extLst>
          </p:cNvPr>
          <p:cNvGrpSpPr/>
          <p:nvPr/>
        </p:nvGrpSpPr>
        <p:grpSpPr>
          <a:xfrm>
            <a:off x="250323" y="918135"/>
            <a:ext cx="4068929" cy="9762561"/>
            <a:chOff x="2484336" y="-40883"/>
            <a:chExt cx="5425239" cy="12586688"/>
          </a:xfrm>
        </p:grpSpPr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97DA3FE4-C0E2-F830-9CF7-05B0334CDB16}"/>
                </a:ext>
              </a:extLst>
            </p:cNvPr>
            <p:cNvSpPr/>
            <p:nvPr/>
          </p:nvSpPr>
          <p:spPr>
            <a:xfrm>
              <a:off x="2484336" y="-40883"/>
              <a:ext cx="5402236" cy="6498080"/>
            </a:xfrm>
            <a:custGeom>
              <a:avLst/>
              <a:gdLst/>
              <a:ahLst/>
              <a:cxnLst/>
              <a:rect l="l" t="t" r="r" b="b"/>
              <a:pathLst>
                <a:path w="704555" h="817101">
                  <a:moveTo>
                    <a:pt x="0" y="0"/>
                  </a:moveTo>
                  <a:lnTo>
                    <a:pt x="704555" y="0"/>
                  </a:lnTo>
                  <a:lnTo>
                    <a:pt x="704555" y="817101"/>
                  </a:lnTo>
                  <a:lnTo>
                    <a:pt x="0" y="817101"/>
                  </a:lnTo>
                  <a:close/>
                </a:path>
              </a:pathLst>
            </a:custGeom>
            <a:solidFill>
              <a:srgbClr val="D9D9D9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txBody>
            <a:bodyPr/>
            <a:lstStyle/>
            <a:p>
              <a:pPr algn="ctr"/>
              <a:r>
                <a:rPr lang="en-US" sz="2000" b="1" dirty="0">
                  <a:highlight>
                    <a:srgbClr val="FFFF00"/>
                  </a:highlight>
                </a:rPr>
                <a:t>WHAT ARE YOU SELLING?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InventoryMax</a:t>
              </a:r>
              <a:r>
                <a:rPr lang="en-US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 cloud-based inventory management software that streamlines and optimizes inventory tracking for small to medium-sized businesses. It’s a solution that offer a basic plan with the following features: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Real-time inventory tracking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Barcode scanning and RFID integration, an application that enable automatic identification and tracking of objects.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 Automated low-stock alerts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4. multi-location inventory management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5. Basic reporting and analytics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6. Mobile accessibility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7. Integration with popular e-commerce platforms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InventoryMax</a:t>
              </a:r>
              <a:r>
                <a:rPr lang="en-US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solves the problems of: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Inaccurate inventory tracking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Manual inventory management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 Stockouts and overstocking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4. Inefficient ordering and restocking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5. Lack of real-time visibility into </a:t>
              </a: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inventory levels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endParaRPr lang="en-US" sz="2800" b="1" dirty="0">
                <a:highlight>
                  <a:srgbClr val="FFFF00"/>
                </a:highlight>
              </a:endParaRPr>
            </a:p>
          </p:txBody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B22D7150-9DA7-DFAB-9C2E-16F0422C6F2F}"/>
                </a:ext>
              </a:extLst>
            </p:cNvPr>
            <p:cNvSpPr/>
            <p:nvPr/>
          </p:nvSpPr>
          <p:spPr>
            <a:xfrm>
              <a:off x="2507339" y="5781968"/>
              <a:ext cx="5402236" cy="6763837"/>
            </a:xfrm>
            <a:custGeom>
              <a:avLst/>
              <a:gdLst/>
              <a:ahLst/>
              <a:cxnLst/>
              <a:rect l="l" t="t" r="r" b="b"/>
              <a:pathLst>
                <a:path w="704555" h="800047">
                  <a:moveTo>
                    <a:pt x="0" y="0"/>
                  </a:moveTo>
                  <a:lnTo>
                    <a:pt x="704555" y="0"/>
                  </a:lnTo>
                  <a:lnTo>
                    <a:pt x="704555" y="800047"/>
                  </a:lnTo>
                  <a:lnTo>
                    <a:pt x="0" y="800047"/>
                  </a:lnTo>
                  <a:close/>
                </a:path>
              </a:pathLst>
            </a:custGeom>
            <a:solidFill>
              <a:srgbClr val="D9D9D9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txBody>
            <a:bodyPr/>
            <a:lstStyle/>
            <a:p>
              <a:pPr algn="ctr"/>
              <a:r>
                <a:rPr lang="en-US" sz="2000" b="1" dirty="0">
                  <a:highlight>
                    <a:srgbClr val="FFFF00"/>
                  </a:highlight>
                </a:rPr>
                <a:t>WHO IS BUYING IT?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Based on my target market, the customers for </a:t>
              </a:r>
              <a:r>
                <a:rPr lang="en-US" sz="12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InventoryMax</a:t>
              </a: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are: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 Customers: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Small to medium-sized business (SMB) owners/founders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Operations managers (3). Inventory managers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4. Logistics coordinators (5). E-commerce managers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Customer Segmentation: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Industry: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Fashion and apparel 2. Electronics 3. Home goods and furniture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4. Food and beverage   5. Health and beauty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Business Size: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Micro (1-10 employees) 2. Small (11-50 employees) 3. Medium (51-100 employees) with basic Pain Points of 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Inventory management inefficiencies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Stockouts/overstocking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 Lack of real-time visibility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4. Manual tracking errors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InventoryMax</a:t>
              </a: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has a single-sided market, as the primary customers are businesses seeking inventory management solutions.</a:t>
              </a:r>
            </a:p>
            <a:p>
              <a:endParaRPr lang="en-US" sz="2800" b="1" dirty="0">
                <a:highlight>
                  <a:srgbClr val="FFFF00"/>
                </a:highlight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1E7AE3-D7F6-9862-49AB-36D39C3B8E08}"/>
              </a:ext>
            </a:extLst>
          </p:cNvPr>
          <p:cNvSpPr txBox="1"/>
          <p:nvPr/>
        </p:nvSpPr>
        <p:spPr>
          <a:xfrm>
            <a:off x="6191250" y="11251944"/>
            <a:ext cx="4343400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Risks: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High customer acquisition costs.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Insufficient revenue growth to sustain business operations.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Limited pricing flexibility due to competition.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High operational costs (e.g., server maintenance, customer support).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Execution Risks: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Delays in product development or launch.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Ineffective marketing strategies or channels.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Insufficient sales and customer support resources.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Difficulty in establishing partnerships with key players.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1925</Words>
  <Application>Microsoft Office PowerPoint</Application>
  <PresentationFormat>Custom</PresentationFormat>
  <Paragraphs>226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Agrandir Wide Ultra-Bold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Simple Business Model Canvas Poster</dc:title>
  <dc:creator>PC</dc:creator>
  <cp:lastModifiedBy>PC</cp:lastModifiedBy>
  <cp:revision>15</cp:revision>
  <dcterms:created xsi:type="dcterms:W3CDTF">2006-08-16T00:00:00Z</dcterms:created>
  <dcterms:modified xsi:type="dcterms:W3CDTF">2024-10-12T15:46:52Z</dcterms:modified>
  <dc:identifier>DAGTQsqxF8c</dc:identifier>
</cp:coreProperties>
</file>