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16" r:id="rId1"/>
  </p:sldMasterIdLst>
  <p:notesMasterIdLst>
    <p:notesMasterId r:id="rId18"/>
  </p:notesMasterIdLst>
  <p:sldIdLst>
    <p:sldId id="256" r:id="rId2"/>
    <p:sldId id="277" r:id="rId3"/>
    <p:sldId id="281" r:id="rId4"/>
    <p:sldId id="287" r:id="rId5"/>
    <p:sldId id="298" r:id="rId6"/>
    <p:sldId id="299" r:id="rId7"/>
    <p:sldId id="297" r:id="rId8"/>
    <p:sldId id="290" r:id="rId9"/>
    <p:sldId id="301" r:id="rId10"/>
    <p:sldId id="291" r:id="rId11"/>
    <p:sldId id="295" r:id="rId12"/>
    <p:sldId id="265" r:id="rId13"/>
    <p:sldId id="304" r:id="rId14"/>
    <p:sldId id="285" r:id="rId15"/>
    <p:sldId id="302" r:id="rId16"/>
    <p:sldId id="27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2933F8-7F8F-4D53-8033-450A05B9114E}" v="1" dt="2024-07-21T13:49:21.396"/>
  </p1510:revLst>
</p1510:revInfo>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0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תהילה" userId="71446ee52cc72462" providerId="LiveId" clId="{BD2933F8-7F8F-4D53-8033-450A05B9114E}"/>
    <pc:docChg chg="undo custSel addSld delSld modSld sldOrd">
      <pc:chgData name="תהילה" userId="71446ee52cc72462" providerId="LiveId" clId="{BD2933F8-7F8F-4D53-8033-450A05B9114E}" dt="2024-07-21T14:44:19.699" v="327" actId="47"/>
      <pc:docMkLst>
        <pc:docMk/>
      </pc:docMkLst>
      <pc:sldChg chg="modSp mod">
        <pc:chgData name="תהילה" userId="71446ee52cc72462" providerId="LiveId" clId="{BD2933F8-7F8F-4D53-8033-450A05B9114E}" dt="2024-07-21T14:38:50.498" v="298" actId="313"/>
        <pc:sldMkLst>
          <pc:docMk/>
          <pc:sldMk cId="2305912264" sldId="265"/>
        </pc:sldMkLst>
        <pc:spChg chg="mod">
          <ac:chgData name="תהילה" userId="71446ee52cc72462" providerId="LiveId" clId="{BD2933F8-7F8F-4D53-8033-450A05B9114E}" dt="2024-07-21T14:38:50.498" v="298" actId="313"/>
          <ac:spMkLst>
            <pc:docMk/>
            <pc:sldMk cId="2305912264" sldId="265"/>
            <ac:spMk id="2" creationId="{9DDFED7E-4A8D-C4E9-1249-83E46A4E3D0D}"/>
          </ac:spMkLst>
        </pc:spChg>
        <pc:spChg chg="mod">
          <ac:chgData name="תהילה" userId="71446ee52cc72462" providerId="LiveId" clId="{BD2933F8-7F8F-4D53-8033-450A05B9114E}" dt="2024-07-21T14:29:10.629" v="228" actId="33524"/>
          <ac:spMkLst>
            <pc:docMk/>
            <pc:sldMk cId="2305912264" sldId="265"/>
            <ac:spMk id="19" creationId="{47D2E536-A576-EDF6-05A4-E3924BABE932}"/>
          </ac:spMkLst>
        </pc:spChg>
      </pc:sldChg>
      <pc:sldChg chg="add del ord">
        <pc:chgData name="תהילה" userId="71446ee52cc72462" providerId="LiveId" clId="{BD2933F8-7F8F-4D53-8033-450A05B9114E}" dt="2024-07-21T14:44:19.699" v="327" actId="47"/>
        <pc:sldMkLst>
          <pc:docMk/>
          <pc:sldMk cId="3396087586" sldId="268"/>
        </pc:sldMkLst>
      </pc:sldChg>
      <pc:sldChg chg="modSp mod">
        <pc:chgData name="תהילה" userId="71446ee52cc72462" providerId="LiveId" clId="{BD2933F8-7F8F-4D53-8033-450A05B9114E}" dt="2024-07-21T14:01:08.262" v="113" actId="27636"/>
        <pc:sldMkLst>
          <pc:docMk/>
          <pc:sldMk cId="2169437662" sldId="281"/>
        </pc:sldMkLst>
        <pc:spChg chg="mod">
          <ac:chgData name="תהילה" userId="71446ee52cc72462" providerId="LiveId" clId="{BD2933F8-7F8F-4D53-8033-450A05B9114E}" dt="2024-07-21T13:50:40.750" v="11" actId="33524"/>
          <ac:spMkLst>
            <pc:docMk/>
            <pc:sldMk cId="2169437662" sldId="281"/>
            <ac:spMk id="2" creationId="{5D00F65B-EA30-1BEE-4525-A472A93AF946}"/>
          </ac:spMkLst>
        </pc:spChg>
        <pc:spChg chg="mod">
          <ac:chgData name="תהילה" userId="71446ee52cc72462" providerId="LiveId" clId="{BD2933F8-7F8F-4D53-8033-450A05B9114E}" dt="2024-07-21T14:01:08.262" v="113" actId="27636"/>
          <ac:spMkLst>
            <pc:docMk/>
            <pc:sldMk cId="2169437662" sldId="281"/>
            <ac:spMk id="3" creationId="{BE76C426-23D6-20DB-8EC1-A58812BDF4BF}"/>
          </ac:spMkLst>
        </pc:spChg>
      </pc:sldChg>
      <pc:sldChg chg="modSp mod">
        <pc:chgData name="תהילה" userId="71446ee52cc72462" providerId="LiveId" clId="{BD2933F8-7F8F-4D53-8033-450A05B9114E}" dt="2024-07-21T14:41:42.465" v="311" actId="20577"/>
        <pc:sldMkLst>
          <pc:docMk/>
          <pc:sldMk cId="1662987301" sldId="285"/>
        </pc:sldMkLst>
        <pc:spChg chg="mod">
          <ac:chgData name="תהילה" userId="71446ee52cc72462" providerId="LiveId" clId="{BD2933F8-7F8F-4D53-8033-450A05B9114E}" dt="2024-07-21T14:41:42.465" v="311" actId="20577"/>
          <ac:spMkLst>
            <pc:docMk/>
            <pc:sldMk cId="1662987301" sldId="285"/>
            <ac:spMk id="2" creationId="{29254FBE-E860-6EA8-94A0-BDCD3D92D926}"/>
          </ac:spMkLst>
        </pc:spChg>
        <pc:spChg chg="mod">
          <ac:chgData name="תהילה" userId="71446ee52cc72462" providerId="LiveId" clId="{BD2933F8-7F8F-4D53-8033-450A05B9114E}" dt="2024-07-21T14:41:30.824" v="307" actId="20577"/>
          <ac:spMkLst>
            <pc:docMk/>
            <pc:sldMk cId="1662987301" sldId="285"/>
            <ac:spMk id="3" creationId="{0B6B3261-4E75-3D9F-668D-51F33AFAFE61}"/>
          </ac:spMkLst>
        </pc:spChg>
      </pc:sldChg>
      <pc:sldChg chg="modSp mod">
        <pc:chgData name="תהילה" userId="71446ee52cc72462" providerId="LiveId" clId="{BD2933F8-7F8F-4D53-8033-450A05B9114E}" dt="2024-07-21T14:01:45.628" v="116" actId="404"/>
        <pc:sldMkLst>
          <pc:docMk/>
          <pc:sldMk cId="137285574" sldId="287"/>
        </pc:sldMkLst>
        <pc:spChg chg="mod">
          <ac:chgData name="תהילה" userId="71446ee52cc72462" providerId="LiveId" clId="{BD2933F8-7F8F-4D53-8033-450A05B9114E}" dt="2024-07-21T14:01:45.628" v="116" actId="404"/>
          <ac:spMkLst>
            <pc:docMk/>
            <pc:sldMk cId="137285574" sldId="287"/>
            <ac:spMk id="2" creationId="{29254FBE-E860-6EA8-94A0-BDCD3D92D926}"/>
          </ac:spMkLst>
        </pc:spChg>
        <pc:spChg chg="mod">
          <ac:chgData name="תהילה" userId="71446ee52cc72462" providerId="LiveId" clId="{BD2933F8-7F8F-4D53-8033-450A05B9114E}" dt="2024-07-21T14:00:58" v="108" actId="20577"/>
          <ac:spMkLst>
            <pc:docMk/>
            <pc:sldMk cId="137285574" sldId="287"/>
            <ac:spMk id="3" creationId="{0B6B3261-4E75-3D9F-668D-51F33AFAFE61}"/>
          </ac:spMkLst>
        </pc:spChg>
      </pc:sldChg>
      <pc:sldChg chg="modSp mod">
        <pc:chgData name="תהילה" userId="71446ee52cc72462" providerId="LiveId" clId="{BD2933F8-7F8F-4D53-8033-450A05B9114E}" dt="2024-07-21T14:17:36.458" v="186" actId="20577"/>
        <pc:sldMkLst>
          <pc:docMk/>
          <pc:sldMk cId="3722763397" sldId="290"/>
        </pc:sldMkLst>
        <pc:spChg chg="mod">
          <ac:chgData name="תהילה" userId="71446ee52cc72462" providerId="LiveId" clId="{BD2933F8-7F8F-4D53-8033-450A05B9114E}" dt="2024-07-21T14:17:16.008" v="183"/>
          <ac:spMkLst>
            <pc:docMk/>
            <pc:sldMk cId="3722763397" sldId="290"/>
            <ac:spMk id="2" creationId="{521E031D-A773-E407-CF37-E9BBF7500A26}"/>
          </ac:spMkLst>
        </pc:spChg>
        <pc:spChg chg="mod">
          <ac:chgData name="תהילה" userId="71446ee52cc72462" providerId="LiveId" clId="{BD2933F8-7F8F-4D53-8033-450A05B9114E}" dt="2024-07-21T14:17:36.458" v="186" actId="20577"/>
          <ac:spMkLst>
            <pc:docMk/>
            <pc:sldMk cId="3722763397" sldId="290"/>
            <ac:spMk id="3" creationId="{FAA87757-6A6B-033A-34FF-0E3A8022540E}"/>
          </ac:spMkLst>
        </pc:spChg>
      </pc:sldChg>
      <pc:sldChg chg="modSp mod">
        <pc:chgData name="תהילה" userId="71446ee52cc72462" providerId="LiveId" clId="{BD2933F8-7F8F-4D53-8033-450A05B9114E}" dt="2024-07-21T14:23:19.888" v="202"/>
        <pc:sldMkLst>
          <pc:docMk/>
          <pc:sldMk cId="689459207" sldId="291"/>
        </pc:sldMkLst>
        <pc:spChg chg="mod">
          <ac:chgData name="תהילה" userId="71446ee52cc72462" providerId="LiveId" clId="{BD2933F8-7F8F-4D53-8033-450A05B9114E}" dt="2024-07-21T14:23:19.888" v="202"/>
          <ac:spMkLst>
            <pc:docMk/>
            <pc:sldMk cId="689459207" sldId="291"/>
            <ac:spMk id="2" creationId="{7798E576-2CF2-5744-9E97-44B1E715213F}"/>
          </ac:spMkLst>
        </pc:spChg>
        <pc:spChg chg="mod">
          <ac:chgData name="תהילה" userId="71446ee52cc72462" providerId="LiveId" clId="{BD2933F8-7F8F-4D53-8033-450A05B9114E}" dt="2024-07-21T14:23:05.689" v="201" actId="20577"/>
          <ac:spMkLst>
            <pc:docMk/>
            <pc:sldMk cId="689459207" sldId="291"/>
            <ac:spMk id="3" creationId="{810F120E-7E77-30A3-8B6C-1A59CBBFD3DA}"/>
          </ac:spMkLst>
        </pc:spChg>
      </pc:sldChg>
      <pc:sldChg chg="modSp mod">
        <pc:chgData name="תהילה" userId="71446ee52cc72462" providerId="LiveId" clId="{BD2933F8-7F8F-4D53-8033-450A05B9114E}" dt="2024-07-21T14:26:33.195" v="212" actId="33524"/>
        <pc:sldMkLst>
          <pc:docMk/>
          <pc:sldMk cId="10114700" sldId="295"/>
        </pc:sldMkLst>
        <pc:spChg chg="mod">
          <ac:chgData name="תהילה" userId="71446ee52cc72462" providerId="LiveId" clId="{BD2933F8-7F8F-4D53-8033-450A05B9114E}" dt="2024-07-21T14:26:25.152" v="211" actId="120"/>
          <ac:spMkLst>
            <pc:docMk/>
            <pc:sldMk cId="10114700" sldId="295"/>
            <ac:spMk id="2" creationId="{E3B02C29-E2AB-8650-670E-8C5953886FB5}"/>
          </ac:spMkLst>
        </pc:spChg>
        <pc:spChg chg="mod">
          <ac:chgData name="תהילה" userId="71446ee52cc72462" providerId="LiveId" clId="{BD2933F8-7F8F-4D53-8033-450A05B9114E}" dt="2024-07-21T14:26:33.195" v="212" actId="33524"/>
          <ac:spMkLst>
            <pc:docMk/>
            <pc:sldMk cId="10114700" sldId="295"/>
            <ac:spMk id="3" creationId="{67425306-D21C-C244-CDE5-F5D06D1704E8}"/>
          </ac:spMkLst>
        </pc:spChg>
      </pc:sldChg>
      <pc:sldChg chg="modSp mod">
        <pc:chgData name="תהילה" userId="71446ee52cc72462" providerId="LiveId" clId="{BD2933F8-7F8F-4D53-8033-450A05B9114E}" dt="2024-07-21T14:39:15.100" v="301" actId="27636"/>
        <pc:sldMkLst>
          <pc:docMk/>
          <pc:sldMk cId="2414847513" sldId="297"/>
        </pc:sldMkLst>
        <pc:spChg chg="mod">
          <ac:chgData name="תהילה" userId="71446ee52cc72462" providerId="LiveId" clId="{BD2933F8-7F8F-4D53-8033-450A05B9114E}" dt="2024-07-21T14:14:26.501" v="176" actId="255"/>
          <ac:spMkLst>
            <pc:docMk/>
            <pc:sldMk cId="2414847513" sldId="297"/>
            <ac:spMk id="2" creationId="{55E34625-D785-E06E-ED31-46E8E9112BA8}"/>
          </ac:spMkLst>
        </pc:spChg>
        <pc:spChg chg="mod">
          <ac:chgData name="תהילה" userId="71446ee52cc72462" providerId="LiveId" clId="{BD2933F8-7F8F-4D53-8033-450A05B9114E}" dt="2024-07-21T14:39:15.100" v="301" actId="27636"/>
          <ac:spMkLst>
            <pc:docMk/>
            <pc:sldMk cId="2414847513" sldId="297"/>
            <ac:spMk id="11" creationId="{89551207-4166-1D08-E84B-7CA6E09F1849}"/>
          </ac:spMkLst>
        </pc:spChg>
      </pc:sldChg>
      <pc:sldChg chg="modSp mod">
        <pc:chgData name="תהילה" userId="71446ee52cc72462" providerId="LiveId" clId="{BD2933F8-7F8F-4D53-8033-450A05B9114E}" dt="2024-07-21T14:08:36.957" v="153" actId="122"/>
        <pc:sldMkLst>
          <pc:docMk/>
          <pc:sldMk cId="1327779653" sldId="298"/>
        </pc:sldMkLst>
        <pc:spChg chg="mod">
          <ac:chgData name="תהילה" userId="71446ee52cc72462" providerId="LiveId" clId="{BD2933F8-7F8F-4D53-8033-450A05B9114E}" dt="2024-07-21T14:08:36.957" v="153" actId="122"/>
          <ac:spMkLst>
            <pc:docMk/>
            <pc:sldMk cId="1327779653" sldId="298"/>
            <ac:spMk id="2" creationId="{1B4DCBC0-CB36-9125-A9A8-CC7C33425B47}"/>
          </ac:spMkLst>
        </pc:spChg>
        <pc:spChg chg="mod">
          <ac:chgData name="תהילה" userId="71446ee52cc72462" providerId="LiveId" clId="{BD2933F8-7F8F-4D53-8033-450A05B9114E}" dt="2024-07-21T14:06:13.582" v="136" actId="20577"/>
          <ac:spMkLst>
            <pc:docMk/>
            <pc:sldMk cId="1327779653" sldId="298"/>
            <ac:spMk id="3" creationId="{B9973F1A-9A7F-472F-A72F-144C06F12F2A}"/>
          </ac:spMkLst>
        </pc:spChg>
      </pc:sldChg>
      <pc:sldChg chg="modSp mod">
        <pc:chgData name="תהילה" userId="71446ee52cc72462" providerId="LiveId" clId="{BD2933F8-7F8F-4D53-8033-450A05B9114E}" dt="2024-07-21T14:12:34.633" v="166"/>
        <pc:sldMkLst>
          <pc:docMk/>
          <pc:sldMk cId="3601509355" sldId="299"/>
        </pc:sldMkLst>
        <pc:spChg chg="mod">
          <ac:chgData name="תהילה" userId="71446ee52cc72462" providerId="LiveId" clId="{BD2933F8-7F8F-4D53-8033-450A05B9114E}" dt="2024-07-21T14:12:34.633" v="166"/>
          <ac:spMkLst>
            <pc:docMk/>
            <pc:sldMk cId="3601509355" sldId="299"/>
            <ac:spMk id="2" creationId="{29254FBE-E860-6EA8-94A0-BDCD3D92D926}"/>
          </ac:spMkLst>
        </pc:spChg>
        <pc:spChg chg="mod">
          <ac:chgData name="תהילה" userId="71446ee52cc72462" providerId="LiveId" clId="{BD2933F8-7F8F-4D53-8033-450A05B9114E}" dt="2024-07-21T14:12:04.678" v="165" actId="20577"/>
          <ac:spMkLst>
            <pc:docMk/>
            <pc:sldMk cId="3601509355" sldId="299"/>
            <ac:spMk id="3" creationId="{0B6B3261-4E75-3D9F-668D-51F33AFAFE61}"/>
          </ac:spMkLst>
        </pc:spChg>
      </pc:sldChg>
      <pc:sldChg chg="modSp mod">
        <pc:chgData name="תהילה" userId="71446ee52cc72462" providerId="LiveId" clId="{BD2933F8-7F8F-4D53-8033-450A05B9114E}" dt="2024-07-21T14:20:21.835" v="193" actId="12"/>
        <pc:sldMkLst>
          <pc:docMk/>
          <pc:sldMk cId="3438644183" sldId="301"/>
        </pc:sldMkLst>
        <pc:spChg chg="mod">
          <ac:chgData name="תהילה" userId="71446ee52cc72462" providerId="LiveId" clId="{BD2933F8-7F8F-4D53-8033-450A05B9114E}" dt="2024-07-21T14:17:57.736" v="189" actId="120"/>
          <ac:spMkLst>
            <pc:docMk/>
            <pc:sldMk cId="3438644183" sldId="301"/>
            <ac:spMk id="2" creationId="{E3B02C29-E2AB-8650-670E-8C5953886FB5}"/>
          </ac:spMkLst>
        </pc:spChg>
        <pc:spChg chg="mod">
          <ac:chgData name="תהילה" userId="71446ee52cc72462" providerId="LiveId" clId="{BD2933F8-7F8F-4D53-8033-450A05B9114E}" dt="2024-07-21T14:20:21.835" v="193" actId="12"/>
          <ac:spMkLst>
            <pc:docMk/>
            <pc:sldMk cId="3438644183" sldId="301"/>
            <ac:spMk id="3" creationId="{67425306-D21C-C244-CDE5-F5D06D1704E8}"/>
          </ac:spMkLst>
        </pc:spChg>
      </pc:sldChg>
      <pc:sldChg chg="modSp mod">
        <pc:chgData name="תהילה" userId="71446ee52cc72462" providerId="LiveId" clId="{BD2933F8-7F8F-4D53-8033-450A05B9114E}" dt="2024-07-21T14:43:44.389" v="322" actId="255"/>
        <pc:sldMkLst>
          <pc:docMk/>
          <pc:sldMk cId="1721469678" sldId="302"/>
        </pc:sldMkLst>
        <pc:spChg chg="mod">
          <ac:chgData name="תהילה" userId="71446ee52cc72462" providerId="LiveId" clId="{BD2933F8-7F8F-4D53-8033-450A05B9114E}" dt="2024-07-21T14:43:44.389" v="322" actId="255"/>
          <ac:spMkLst>
            <pc:docMk/>
            <pc:sldMk cId="1721469678" sldId="302"/>
            <ac:spMk id="2" creationId="{E3B02C29-E2AB-8650-670E-8C5953886FB5}"/>
          </ac:spMkLst>
        </pc:spChg>
        <pc:spChg chg="mod">
          <ac:chgData name="תהילה" userId="71446ee52cc72462" providerId="LiveId" clId="{BD2933F8-7F8F-4D53-8033-450A05B9114E}" dt="2024-07-21T14:43:31.573" v="319" actId="12"/>
          <ac:spMkLst>
            <pc:docMk/>
            <pc:sldMk cId="1721469678" sldId="302"/>
            <ac:spMk id="3" creationId="{67425306-D21C-C244-CDE5-F5D06D1704E8}"/>
          </ac:spMkLst>
        </pc:spChg>
      </pc:sldChg>
      <pc:sldChg chg="addSp modSp mod setBg">
        <pc:chgData name="תהילה" userId="71446ee52cc72462" providerId="LiveId" clId="{BD2933F8-7F8F-4D53-8033-450A05B9114E}" dt="2024-07-21T14:38:59.882" v="299" actId="120"/>
        <pc:sldMkLst>
          <pc:docMk/>
          <pc:sldMk cId="804356482" sldId="304"/>
        </pc:sldMkLst>
        <pc:spChg chg="mod">
          <ac:chgData name="תהילה" userId="71446ee52cc72462" providerId="LiveId" clId="{BD2933F8-7F8F-4D53-8033-450A05B9114E}" dt="2024-07-21T14:38:27.353" v="296" actId="120"/>
          <ac:spMkLst>
            <pc:docMk/>
            <pc:sldMk cId="804356482" sldId="304"/>
            <ac:spMk id="2" creationId="{E3B02C29-E2AB-8650-670E-8C5953886FB5}"/>
          </ac:spMkLst>
        </pc:spChg>
        <pc:spChg chg="mod">
          <ac:chgData name="תהילה" userId="71446ee52cc72462" providerId="LiveId" clId="{BD2933F8-7F8F-4D53-8033-450A05B9114E}" dt="2024-07-21T14:38:59.882" v="299" actId="120"/>
          <ac:spMkLst>
            <pc:docMk/>
            <pc:sldMk cId="804356482" sldId="304"/>
            <ac:spMk id="3" creationId="{67425306-D21C-C244-CDE5-F5D06D1704E8}"/>
          </ac:spMkLst>
        </pc:spChg>
        <pc:spChg chg="add">
          <ac:chgData name="תהילה" userId="71446ee52cc72462" providerId="LiveId" clId="{BD2933F8-7F8F-4D53-8033-450A05B9114E}" dt="2024-07-21T14:38:21.931" v="295" actId="26606"/>
          <ac:spMkLst>
            <pc:docMk/>
            <pc:sldMk cId="804356482" sldId="304"/>
            <ac:spMk id="8" creationId="{290FE681-1E05-478A-89DC-5F7AB37CFD77}"/>
          </ac:spMkLst>
        </pc:spChg>
        <pc:cxnChg chg="add">
          <ac:chgData name="תהילה" userId="71446ee52cc72462" providerId="LiveId" clId="{BD2933F8-7F8F-4D53-8033-450A05B9114E}" dt="2024-07-21T14:38:21.931" v="295" actId="26606"/>
          <ac:cxnSpMkLst>
            <pc:docMk/>
            <pc:sldMk cId="804356482" sldId="304"/>
            <ac:cxnSpMk id="10" creationId="{2E2F21DC-5F0E-42CF-B89C-C1E25E175CB8}"/>
          </ac:cxnSpMkLst>
        </pc:cxnChg>
      </pc:sldChg>
      <pc:sldChg chg="delSp add del setBg delDesignElem">
        <pc:chgData name="תהילה" userId="71446ee52cc72462" providerId="LiveId" clId="{BD2933F8-7F8F-4D53-8033-450A05B9114E}" dt="2024-07-21T13:49:25.091" v="2" actId="47"/>
        <pc:sldMkLst>
          <pc:docMk/>
          <pc:sldMk cId="1207129719" sldId="305"/>
        </pc:sldMkLst>
        <pc:spChg chg="del">
          <ac:chgData name="תהילה" userId="71446ee52cc72462" providerId="LiveId" clId="{BD2933F8-7F8F-4D53-8033-450A05B9114E}" dt="2024-07-21T13:49:21.396" v="1"/>
          <ac:spMkLst>
            <pc:docMk/>
            <pc:sldMk cId="1207129719" sldId="305"/>
            <ac:spMk id="133" creationId="{0E2F306A-EACD-45DC-B0AD-B4BE3259021A}"/>
          </ac:spMkLst>
        </pc:spChg>
        <pc:spChg chg="del">
          <ac:chgData name="תהילה" userId="71446ee52cc72462" providerId="LiveId" clId="{BD2933F8-7F8F-4D53-8033-450A05B9114E}" dt="2024-07-21T13:49:21.396" v="1"/>
          <ac:spMkLst>
            <pc:docMk/>
            <pc:sldMk cId="1207129719" sldId="305"/>
            <ac:spMk id="134" creationId="{CFAED95C-57A9-4B1B-BCCD-C30862465A9D}"/>
          </ac:spMkLst>
        </pc:spChg>
        <pc:grpChg chg="del">
          <ac:chgData name="תהילה" userId="71446ee52cc72462" providerId="LiveId" clId="{BD2933F8-7F8F-4D53-8033-450A05B9114E}" dt="2024-07-21T13:49:21.396" v="1"/>
          <ac:grpSpMkLst>
            <pc:docMk/>
            <pc:sldMk cId="1207129719" sldId="305"/>
            <ac:grpSpMk id="135" creationId="{7628126E-4AB5-46CE-8202-5A895CF2181B}"/>
          </ac:grpSpMkLst>
        </pc:grpChg>
      </pc:sldChg>
    </pc:docChg>
  </pc:docChgLst>
  <pc:docChgLst>
    <pc:chgData name="תהילה בוטבול" userId="71446ee52cc72462" providerId="LiveId" clId="{BD2933F8-7F8F-4D53-8033-450A05B9114E}"/>
    <pc:docChg chg="modSld sldOrd">
      <pc:chgData name="תהילה בוטבול" userId="71446ee52cc72462" providerId="LiveId" clId="{BD2933F8-7F8F-4D53-8033-450A05B9114E}" dt="2024-07-21T16:47:08.049" v="1"/>
      <pc:docMkLst>
        <pc:docMk/>
      </pc:docMkLst>
      <pc:sldChg chg="ord">
        <pc:chgData name="תהילה בוטבול" userId="71446ee52cc72462" providerId="LiveId" clId="{BD2933F8-7F8F-4D53-8033-450A05B9114E}" dt="2024-07-21T16:47:08.049" v="1"/>
        <pc:sldMkLst>
          <pc:docMk/>
          <pc:sldMk cId="1327779653" sldId="298"/>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9B6720D-ED1D-4F41-AFDB-BD4BCDDB26B6}" type="doc">
      <dgm:prSet loTypeId="urn:microsoft.com/office/officeart/2018/2/layout/IconVerticalSolidList" loCatId="icon" qsTypeId="urn:microsoft.com/office/officeart/2005/8/quickstyle/simple2" qsCatId="simple" csTypeId="urn:microsoft.com/office/officeart/2018/5/colors/Iconchunking_neutralicontext_colorful1" csCatId="colorful" phldr="1"/>
      <dgm:spPr/>
      <dgm:t>
        <a:bodyPr/>
        <a:lstStyle/>
        <a:p>
          <a:endParaRPr lang="en-US"/>
        </a:p>
      </dgm:t>
    </dgm:pt>
    <dgm:pt modelId="{F1BE7A1B-F432-472C-B391-99B44022683F}">
      <dgm:prSet/>
      <dgm:spPr/>
      <dgm:t>
        <a:bodyPr/>
        <a:lstStyle/>
        <a:p>
          <a:pPr>
            <a:lnSpc>
              <a:spcPct val="100000"/>
            </a:lnSpc>
          </a:pPr>
          <a:r>
            <a:rPr lang="en-US" dirty="0"/>
            <a:t>Northwind purchases products from various suppliers and sells the world apparently through shipping services all over the world.</a:t>
          </a:r>
        </a:p>
      </dgm:t>
    </dgm:pt>
    <dgm:pt modelId="{ECE5FF2C-B313-488D-BD30-9A96F7B6A001}" type="parTrans" cxnId="{3900149B-A3A1-4124-BC4C-8F97B4BEA850}">
      <dgm:prSet/>
      <dgm:spPr/>
      <dgm:t>
        <a:bodyPr/>
        <a:lstStyle/>
        <a:p>
          <a:endParaRPr lang="en-US"/>
        </a:p>
      </dgm:t>
    </dgm:pt>
    <dgm:pt modelId="{4A4CDE10-B901-46B0-B996-F91D10E3F89E}" type="sibTrans" cxnId="{3900149B-A3A1-4124-BC4C-8F97B4BEA850}">
      <dgm:prSet/>
      <dgm:spPr/>
      <dgm:t>
        <a:bodyPr/>
        <a:lstStyle/>
        <a:p>
          <a:endParaRPr lang="en-US"/>
        </a:p>
      </dgm:t>
    </dgm:pt>
    <dgm:pt modelId="{885B3184-838B-4F74-8639-A137618D6BA1}">
      <dgm:prSet/>
      <dgm:spPr/>
      <dgm:t>
        <a:bodyPr/>
        <a:lstStyle/>
        <a:p>
          <a:pPr>
            <a:lnSpc>
              <a:spcPct val="100000"/>
            </a:lnSpc>
          </a:pPr>
          <a:r>
            <a:rPr lang="en-US" dirty="0"/>
            <a:t>The company's gross profit was estimated at </a:t>
          </a:r>
          <a:r>
            <a:rPr lang="en-US" b="1" dirty="0"/>
            <a:t>1,354,459$.</a:t>
          </a:r>
        </a:p>
      </dgm:t>
    </dgm:pt>
    <dgm:pt modelId="{5CE97657-7394-42A6-859E-0FDF9881A4DE}" type="parTrans" cxnId="{A193920D-E334-4436-AF86-5AFCDA93DFA2}">
      <dgm:prSet/>
      <dgm:spPr/>
      <dgm:t>
        <a:bodyPr/>
        <a:lstStyle/>
        <a:p>
          <a:endParaRPr lang="en-US"/>
        </a:p>
      </dgm:t>
    </dgm:pt>
    <dgm:pt modelId="{C55C4673-B843-42AA-80DA-1B327506E59D}" type="sibTrans" cxnId="{A193920D-E334-4436-AF86-5AFCDA93DFA2}">
      <dgm:prSet/>
      <dgm:spPr/>
      <dgm:t>
        <a:bodyPr/>
        <a:lstStyle/>
        <a:p>
          <a:endParaRPr lang="en-US"/>
        </a:p>
      </dgm:t>
    </dgm:pt>
    <dgm:pt modelId="{8963277D-2380-40DC-901C-BA82FFC10751}">
      <dgm:prSet/>
      <dgm:spPr/>
      <dgm:t>
        <a:bodyPr/>
        <a:lstStyle/>
        <a:p>
          <a:pPr>
            <a:lnSpc>
              <a:spcPct val="100000"/>
            </a:lnSpc>
          </a:pPr>
          <a:r>
            <a:rPr lang="en-US" dirty="0"/>
            <a:t>The company sells 77 products divided into 8 different categories from 29 different suppliers to 89 customers</a:t>
          </a:r>
          <a:r>
            <a:rPr lang="he-IL" dirty="0"/>
            <a:t>.</a:t>
          </a:r>
          <a:endParaRPr lang="en-US" dirty="0"/>
        </a:p>
      </dgm:t>
    </dgm:pt>
    <dgm:pt modelId="{AC4EDCDF-4F8F-4059-B315-5C8E0DC9AECB}" type="parTrans" cxnId="{13BDFCE6-F2AC-49B1-A52A-8376E59675CE}">
      <dgm:prSet/>
      <dgm:spPr/>
      <dgm:t>
        <a:bodyPr/>
        <a:lstStyle/>
        <a:p>
          <a:endParaRPr lang="en-US"/>
        </a:p>
      </dgm:t>
    </dgm:pt>
    <dgm:pt modelId="{54B5AF57-8C24-489A-B0E5-A66BEAE82F6D}" type="sibTrans" cxnId="{13BDFCE6-F2AC-49B1-A52A-8376E59675CE}">
      <dgm:prSet/>
      <dgm:spPr/>
      <dgm:t>
        <a:bodyPr/>
        <a:lstStyle/>
        <a:p>
          <a:endParaRPr lang="en-US"/>
        </a:p>
      </dgm:t>
    </dgm:pt>
    <dgm:pt modelId="{B3DFCD2F-1C3D-444C-AEEA-69EFAE2E1051}">
      <dgm:prSet/>
      <dgm:spPr/>
      <dgm:t>
        <a:bodyPr/>
        <a:lstStyle/>
        <a:p>
          <a:pPr>
            <a:lnSpc>
              <a:spcPct val="100000"/>
            </a:lnSpc>
          </a:pPr>
          <a:r>
            <a:rPr lang="en-US" dirty="0"/>
            <a:t>The company includes data on 830 orders made from July 1996 to May 1998</a:t>
          </a:r>
          <a:r>
            <a:rPr lang="he-IL" dirty="0"/>
            <a:t>.</a:t>
          </a:r>
          <a:endParaRPr lang="en-US" dirty="0"/>
        </a:p>
      </dgm:t>
    </dgm:pt>
    <dgm:pt modelId="{696277A5-67E1-4865-894C-28F55E2D5B20}" type="parTrans" cxnId="{A6A296F0-49C9-4202-A757-D3F5D0C9EAAF}">
      <dgm:prSet/>
      <dgm:spPr/>
      <dgm:t>
        <a:bodyPr/>
        <a:lstStyle/>
        <a:p>
          <a:endParaRPr lang="en-US"/>
        </a:p>
      </dgm:t>
    </dgm:pt>
    <dgm:pt modelId="{AA3C2DF1-061F-44FF-A9D8-96F325C70703}" type="sibTrans" cxnId="{A6A296F0-49C9-4202-A757-D3F5D0C9EAAF}">
      <dgm:prSet/>
      <dgm:spPr/>
      <dgm:t>
        <a:bodyPr/>
        <a:lstStyle/>
        <a:p>
          <a:endParaRPr lang="en-US"/>
        </a:p>
      </dgm:t>
    </dgm:pt>
    <dgm:pt modelId="{FBC6452B-35FD-4279-9669-004248300826}" type="pres">
      <dgm:prSet presAssocID="{09B6720D-ED1D-4F41-AFDB-BD4BCDDB26B6}" presName="root" presStyleCnt="0">
        <dgm:presLayoutVars>
          <dgm:dir/>
          <dgm:resizeHandles val="exact"/>
        </dgm:presLayoutVars>
      </dgm:prSet>
      <dgm:spPr/>
    </dgm:pt>
    <dgm:pt modelId="{19AC935F-938A-4F6D-A0E3-CA1507448093}" type="pres">
      <dgm:prSet presAssocID="{F1BE7A1B-F432-472C-B391-99B44022683F}" presName="compNode" presStyleCnt="0"/>
      <dgm:spPr/>
    </dgm:pt>
    <dgm:pt modelId="{8C1F765C-25D0-4979-B31D-E4DF8C7FE5C0}" type="pres">
      <dgm:prSet presAssocID="{F1BE7A1B-F432-472C-B391-99B44022683F}" presName="bgRect" presStyleLbl="bgShp" presStyleIdx="0" presStyleCnt="4"/>
      <dgm:spPr/>
    </dgm:pt>
    <dgm:pt modelId="{206D5BCB-9A37-4A84-9AFB-4452FDE9FE78}" type="pres">
      <dgm:prSet presAssocID="{F1BE7A1B-F432-472C-B391-99B44022683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ברק"/>
        </a:ext>
      </dgm:extLst>
    </dgm:pt>
    <dgm:pt modelId="{30A77E5C-9192-4DDA-974E-D82FB99FA4F7}" type="pres">
      <dgm:prSet presAssocID="{F1BE7A1B-F432-472C-B391-99B44022683F}" presName="spaceRect" presStyleCnt="0"/>
      <dgm:spPr/>
    </dgm:pt>
    <dgm:pt modelId="{533F319A-941C-4A1F-AAD0-C69C1D0D2E76}" type="pres">
      <dgm:prSet presAssocID="{F1BE7A1B-F432-472C-B391-99B44022683F}" presName="parTx" presStyleLbl="revTx" presStyleIdx="0" presStyleCnt="4">
        <dgm:presLayoutVars>
          <dgm:chMax val="0"/>
          <dgm:chPref val="0"/>
        </dgm:presLayoutVars>
      </dgm:prSet>
      <dgm:spPr/>
    </dgm:pt>
    <dgm:pt modelId="{48B72669-8948-4A9A-ABE4-8622CB28ADA8}" type="pres">
      <dgm:prSet presAssocID="{4A4CDE10-B901-46B0-B996-F91D10E3F89E}" presName="sibTrans" presStyleCnt="0"/>
      <dgm:spPr/>
    </dgm:pt>
    <dgm:pt modelId="{34CC698C-DF38-465A-8845-96DD7AD4F505}" type="pres">
      <dgm:prSet presAssocID="{885B3184-838B-4F74-8639-A137618D6BA1}" presName="compNode" presStyleCnt="0"/>
      <dgm:spPr/>
    </dgm:pt>
    <dgm:pt modelId="{AEF49415-0D29-492A-A5B4-5CBFA5D8C5F3}" type="pres">
      <dgm:prSet presAssocID="{885B3184-838B-4F74-8639-A137618D6BA1}" presName="bgRect" presStyleLbl="bgShp" presStyleIdx="1" presStyleCnt="4"/>
      <dgm:spPr/>
    </dgm:pt>
    <dgm:pt modelId="{5669A159-B8E3-49AF-9F2F-A2FE9B62B61D}" type="pres">
      <dgm:prSet presAssocID="{885B3184-838B-4F74-8639-A137618D6BA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מטבעות"/>
        </a:ext>
      </dgm:extLst>
    </dgm:pt>
    <dgm:pt modelId="{A899F7E1-BB00-4D4F-AF16-CFF91B6B27D3}" type="pres">
      <dgm:prSet presAssocID="{885B3184-838B-4F74-8639-A137618D6BA1}" presName="spaceRect" presStyleCnt="0"/>
      <dgm:spPr/>
    </dgm:pt>
    <dgm:pt modelId="{A88E3369-8395-4191-9E7C-4FCDF9CE19EB}" type="pres">
      <dgm:prSet presAssocID="{885B3184-838B-4F74-8639-A137618D6BA1}" presName="parTx" presStyleLbl="revTx" presStyleIdx="1" presStyleCnt="4">
        <dgm:presLayoutVars>
          <dgm:chMax val="0"/>
          <dgm:chPref val="0"/>
        </dgm:presLayoutVars>
      </dgm:prSet>
      <dgm:spPr/>
    </dgm:pt>
    <dgm:pt modelId="{060F3B9E-5F2B-425D-ADC6-D62529693838}" type="pres">
      <dgm:prSet presAssocID="{C55C4673-B843-42AA-80DA-1B327506E59D}" presName="sibTrans" presStyleCnt="0"/>
      <dgm:spPr/>
    </dgm:pt>
    <dgm:pt modelId="{647C9182-A62C-4F0C-AE3C-1FE25084DCB0}" type="pres">
      <dgm:prSet presAssocID="{8963277D-2380-40DC-901C-BA82FFC10751}" presName="compNode" presStyleCnt="0"/>
      <dgm:spPr/>
    </dgm:pt>
    <dgm:pt modelId="{5A75D385-46D4-4B09-8912-8304C3336A19}" type="pres">
      <dgm:prSet presAssocID="{8963277D-2380-40DC-901C-BA82FFC10751}" presName="bgRect" presStyleLbl="bgShp" presStyleIdx="2" presStyleCnt="4"/>
      <dgm:spPr/>
    </dgm:pt>
    <dgm:pt modelId="{1C884401-9456-43B5-8AD8-2A56E8072B1F}" type="pres">
      <dgm:prSet presAssocID="{8963277D-2380-40DC-901C-BA82FFC1075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סימן ביקורת"/>
        </a:ext>
      </dgm:extLst>
    </dgm:pt>
    <dgm:pt modelId="{1E01E3F6-11F8-433C-811D-3C9BA78AE940}" type="pres">
      <dgm:prSet presAssocID="{8963277D-2380-40DC-901C-BA82FFC10751}" presName="spaceRect" presStyleCnt="0"/>
      <dgm:spPr/>
    </dgm:pt>
    <dgm:pt modelId="{61D909E0-657F-4B3C-9C11-CFC084408333}" type="pres">
      <dgm:prSet presAssocID="{8963277D-2380-40DC-901C-BA82FFC10751}" presName="parTx" presStyleLbl="revTx" presStyleIdx="2" presStyleCnt="4">
        <dgm:presLayoutVars>
          <dgm:chMax val="0"/>
          <dgm:chPref val="0"/>
        </dgm:presLayoutVars>
      </dgm:prSet>
      <dgm:spPr/>
    </dgm:pt>
    <dgm:pt modelId="{7A215D25-A38D-4247-9E0B-3727DD9DB334}" type="pres">
      <dgm:prSet presAssocID="{54B5AF57-8C24-489A-B0E5-A66BEAE82F6D}" presName="sibTrans" presStyleCnt="0"/>
      <dgm:spPr/>
    </dgm:pt>
    <dgm:pt modelId="{C64D71CE-26BE-47C0-B144-A61D348C452F}" type="pres">
      <dgm:prSet presAssocID="{B3DFCD2F-1C3D-444C-AEEA-69EFAE2E1051}" presName="compNode" presStyleCnt="0"/>
      <dgm:spPr/>
    </dgm:pt>
    <dgm:pt modelId="{F2488B27-0259-4FD0-9B4E-F33617163810}" type="pres">
      <dgm:prSet presAssocID="{B3DFCD2F-1C3D-444C-AEEA-69EFAE2E1051}" presName="bgRect" presStyleLbl="bgShp" presStyleIdx="3" presStyleCnt="4"/>
      <dgm:spPr/>
    </dgm:pt>
    <dgm:pt modelId="{6064E548-4A1E-479F-ACC1-063E0C450EB4}" type="pres">
      <dgm:prSet presAssocID="{B3DFCD2F-1C3D-444C-AEEA-69EFAE2E105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ily Calendar"/>
        </a:ext>
      </dgm:extLst>
    </dgm:pt>
    <dgm:pt modelId="{5303B80A-09A1-47A0-A4F2-E7F0CB7E99D8}" type="pres">
      <dgm:prSet presAssocID="{B3DFCD2F-1C3D-444C-AEEA-69EFAE2E1051}" presName="spaceRect" presStyleCnt="0"/>
      <dgm:spPr/>
    </dgm:pt>
    <dgm:pt modelId="{029D7033-944D-426A-96A6-2B4EF1BA028F}" type="pres">
      <dgm:prSet presAssocID="{B3DFCD2F-1C3D-444C-AEEA-69EFAE2E1051}" presName="parTx" presStyleLbl="revTx" presStyleIdx="3" presStyleCnt="4">
        <dgm:presLayoutVars>
          <dgm:chMax val="0"/>
          <dgm:chPref val="0"/>
        </dgm:presLayoutVars>
      </dgm:prSet>
      <dgm:spPr/>
    </dgm:pt>
  </dgm:ptLst>
  <dgm:cxnLst>
    <dgm:cxn modelId="{A193920D-E334-4436-AF86-5AFCDA93DFA2}" srcId="{09B6720D-ED1D-4F41-AFDB-BD4BCDDB26B6}" destId="{885B3184-838B-4F74-8639-A137618D6BA1}" srcOrd="1" destOrd="0" parTransId="{5CE97657-7394-42A6-859E-0FDF9881A4DE}" sibTransId="{C55C4673-B843-42AA-80DA-1B327506E59D}"/>
    <dgm:cxn modelId="{3A599325-37B1-46FD-A600-B7A71AD5C22A}" type="presOf" srcId="{09B6720D-ED1D-4F41-AFDB-BD4BCDDB26B6}" destId="{FBC6452B-35FD-4279-9669-004248300826}" srcOrd="0" destOrd="0" presId="urn:microsoft.com/office/officeart/2018/2/layout/IconVerticalSolidList"/>
    <dgm:cxn modelId="{49B39B93-CA91-4E03-8C90-CD7C53EA12DE}" type="presOf" srcId="{F1BE7A1B-F432-472C-B391-99B44022683F}" destId="{533F319A-941C-4A1F-AAD0-C69C1D0D2E76}" srcOrd="0" destOrd="0" presId="urn:microsoft.com/office/officeart/2018/2/layout/IconVerticalSolidList"/>
    <dgm:cxn modelId="{3900149B-A3A1-4124-BC4C-8F97B4BEA850}" srcId="{09B6720D-ED1D-4F41-AFDB-BD4BCDDB26B6}" destId="{F1BE7A1B-F432-472C-B391-99B44022683F}" srcOrd="0" destOrd="0" parTransId="{ECE5FF2C-B313-488D-BD30-9A96F7B6A001}" sibTransId="{4A4CDE10-B901-46B0-B996-F91D10E3F89E}"/>
    <dgm:cxn modelId="{DCB31BAE-8BBF-4C32-802A-E31CDCD1A172}" type="presOf" srcId="{B3DFCD2F-1C3D-444C-AEEA-69EFAE2E1051}" destId="{029D7033-944D-426A-96A6-2B4EF1BA028F}" srcOrd="0" destOrd="0" presId="urn:microsoft.com/office/officeart/2018/2/layout/IconVerticalSolidList"/>
    <dgm:cxn modelId="{7B8072BF-62FA-46B5-8BB0-95787DD32DEA}" type="presOf" srcId="{885B3184-838B-4F74-8639-A137618D6BA1}" destId="{A88E3369-8395-4191-9E7C-4FCDF9CE19EB}" srcOrd="0" destOrd="0" presId="urn:microsoft.com/office/officeart/2018/2/layout/IconVerticalSolidList"/>
    <dgm:cxn modelId="{13BDFCE6-F2AC-49B1-A52A-8376E59675CE}" srcId="{09B6720D-ED1D-4F41-AFDB-BD4BCDDB26B6}" destId="{8963277D-2380-40DC-901C-BA82FFC10751}" srcOrd="2" destOrd="0" parTransId="{AC4EDCDF-4F8F-4059-B315-5C8E0DC9AECB}" sibTransId="{54B5AF57-8C24-489A-B0E5-A66BEAE82F6D}"/>
    <dgm:cxn modelId="{040303EE-1F59-40B6-8202-8C2D22714464}" type="presOf" srcId="{8963277D-2380-40DC-901C-BA82FFC10751}" destId="{61D909E0-657F-4B3C-9C11-CFC084408333}" srcOrd="0" destOrd="0" presId="urn:microsoft.com/office/officeart/2018/2/layout/IconVerticalSolidList"/>
    <dgm:cxn modelId="{A6A296F0-49C9-4202-A757-D3F5D0C9EAAF}" srcId="{09B6720D-ED1D-4F41-AFDB-BD4BCDDB26B6}" destId="{B3DFCD2F-1C3D-444C-AEEA-69EFAE2E1051}" srcOrd="3" destOrd="0" parTransId="{696277A5-67E1-4865-894C-28F55E2D5B20}" sibTransId="{AA3C2DF1-061F-44FF-A9D8-96F325C70703}"/>
    <dgm:cxn modelId="{AD82A47B-AF34-4007-A00D-C49BE8AC9D1D}" type="presParOf" srcId="{FBC6452B-35FD-4279-9669-004248300826}" destId="{19AC935F-938A-4F6D-A0E3-CA1507448093}" srcOrd="0" destOrd="0" presId="urn:microsoft.com/office/officeart/2018/2/layout/IconVerticalSolidList"/>
    <dgm:cxn modelId="{F868787D-E7B0-4C64-B3C5-9C49BC98D597}" type="presParOf" srcId="{19AC935F-938A-4F6D-A0E3-CA1507448093}" destId="{8C1F765C-25D0-4979-B31D-E4DF8C7FE5C0}" srcOrd="0" destOrd="0" presId="urn:microsoft.com/office/officeart/2018/2/layout/IconVerticalSolidList"/>
    <dgm:cxn modelId="{79153747-5EB3-4F04-B401-E4D1088E3880}" type="presParOf" srcId="{19AC935F-938A-4F6D-A0E3-CA1507448093}" destId="{206D5BCB-9A37-4A84-9AFB-4452FDE9FE78}" srcOrd="1" destOrd="0" presId="urn:microsoft.com/office/officeart/2018/2/layout/IconVerticalSolidList"/>
    <dgm:cxn modelId="{3129AA2E-5617-4588-9E25-DF2B482FAE5E}" type="presParOf" srcId="{19AC935F-938A-4F6D-A0E3-CA1507448093}" destId="{30A77E5C-9192-4DDA-974E-D82FB99FA4F7}" srcOrd="2" destOrd="0" presId="urn:microsoft.com/office/officeart/2018/2/layout/IconVerticalSolidList"/>
    <dgm:cxn modelId="{B8373516-E07F-40DB-8F35-FA5B87236144}" type="presParOf" srcId="{19AC935F-938A-4F6D-A0E3-CA1507448093}" destId="{533F319A-941C-4A1F-AAD0-C69C1D0D2E76}" srcOrd="3" destOrd="0" presId="urn:microsoft.com/office/officeart/2018/2/layout/IconVerticalSolidList"/>
    <dgm:cxn modelId="{56C4709F-1F40-4A11-B877-2BC11612F463}" type="presParOf" srcId="{FBC6452B-35FD-4279-9669-004248300826}" destId="{48B72669-8948-4A9A-ABE4-8622CB28ADA8}" srcOrd="1" destOrd="0" presId="urn:microsoft.com/office/officeart/2018/2/layout/IconVerticalSolidList"/>
    <dgm:cxn modelId="{E44D0DCE-C141-4382-B92E-FEC7DD6DA40D}" type="presParOf" srcId="{FBC6452B-35FD-4279-9669-004248300826}" destId="{34CC698C-DF38-465A-8845-96DD7AD4F505}" srcOrd="2" destOrd="0" presId="urn:microsoft.com/office/officeart/2018/2/layout/IconVerticalSolidList"/>
    <dgm:cxn modelId="{E3784F46-C7EE-4B66-91AC-F8CAFE551E8C}" type="presParOf" srcId="{34CC698C-DF38-465A-8845-96DD7AD4F505}" destId="{AEF49415-0D29-492A-A5B4-5CBFA5D8C5F3}" srcOrd="0" destOrd="0" presId="urn:microsoft.com/office/officeart/2018/2/layout/IconVerticalSolidList"/>
    <dgm:cxn modelId="{A3A89A47-A391-452A-BFA5-BC9B734D0BF6}" type="presParOf" srcId="{34CC698C-DF38-465A-8845-96DD7AD4F505}" destId="{5669A159-B8E3-49AF-9F2F-A2FE9B62B61D}" srcOrd="1" destOrd="0" presId="urn:microsoft.com/office/officeart/2018/2/layout/IconVerticalSolidList"/>
    <dgm:cxn modelId="{0A782B5A-732E-43C7-8333-C366A0FDCD35}" type="presParOf" srcId="{34CC698C-DF38-465A-8845-96DD7AD4F505}" destId="{A899F7E1-BB00-4D4F-AF16-CFF91B6B27D3}" srcOrd="2" destOrd="0" presId="urn:microsoft.com/office/officeart/2018/2/layout/IconVerticalSolidList"/>
    <dgm:cxn modelId="{9E41F493-6625-4907-B572-87EA238D3900}" type="presParOf" srcId="{34CC698C-DF38-465A-8845-96DD7AD4F505}" destId="{A88E3369-8395-4191-9E7C-4FCDF9CE19EB}" srcOrd="3" destOrd="0" presId="urn:microsoft.com/office/officeart/2018/2/layout/IconVerticalSolidList"/>
    <dgm:cxn modelId="{E47E62AE-3F25-4DF3-992E-99999154FB15}" type="presParOf" srcId="{FBC6452B-35FD-4279-9669-004248300826}" destId="{060F3B9E-5F2B-425D-ADC6-D62529693838}" srcOrd="3" destOrd="0" presId="urn:microsoft.com/office/officeart/2018/2/layout/IconVerticalSolidList"/>
    <dgm:cxn modelId="{016D569A-B773-43EA-967A-CEA8041C4B20}" type="presParOf" srcId="{FBC6452B-35FD-4279-9669-004248300826}" destId="{647C9182-A62C-4F0C-AE3C-1FE25084DCB0}" srcOrd="4" destOrd="0" presId="urn:microsoft.com/office/officeart/2018/2/layout/IconVerticalSolidList"/>
    <dgm:cxn modelId="{F3ACC96B-7EC5-43C0-ADDB-97783C7B9F48}" type="presParOf" srcId="{647C9182-A62C-4F0C-AE3C-1FE25084DCB0}" destId="{5A75D385-46D4-4B09-8912-8304C3336A19}" srcOrd="0" destOrd="0" presId="urn:microsoft.com/office/officeart/2018/2/layout/IconVerticalSolidList"/>
    <dgm:cxn modelId="{3DAF7F07-5FE1-4977-9E3F-C21273D849B0}" type="presParOf" srcId="{647C9182-A62C-4F0C-AE3C-1FE25084DCB0}" destId="{1C884401-9456-43B5-8AD8-2A56E8072B1F}" srcOrd="1" destOrd="0" presId="urn:microsoft.com/office/officeart/2018/2/layout/IconVerticalSolidList"/>
    <dgm:cxn modelId="{7F0D336C-B4F4-43C2-9D29-67EC35435479}" type="presParOf" srcId="{647C9182-A62C-4F0C-AE3C-1FE25084DCB0}" destId="{1E01E3F6-11F8-433C-811D-3C9BA78AE940}" srcOrd="2" destOrd="0" presId="urn:microsoft.com/office/officeart/2018/2/layout/IconVerticalSolidList"/>
    <dgm:cxn modelId="{AD64247D-49CD-4773-92AC-A44AB83EF9B6}" type="presParOf" srcId="{647C9182-A62C-4F0C-AE3C-1FE25084DCB0}" destId="{61D909E0-657F-4B3C-9C11-CFC084408333}" srcOrd="3" destOrd="0" presId="urn:microsoft.com/office/officeart/2018/2/layout/IconVerticalSolidList"/>
    <dgm:cxn modelId="{ECD115D7-B7BF-4646-8C93-0EE47776B9F6}" type="presParOf" srcId="{FBC6452B-35FD-4279-9669-004248300826}" destId="{7A215D25-A38D-4247-9E0B-3727DD9DB334}" srcOrd="5" destOrd="0" presId="urn:microsoft.com/office/officeart/2018/2/layout/IconVerticalSolidList"/>
    <dgm:cxn modelId="{7E02BD4D-0158-4ECE-9669-764EE9A24F6F}" type="presParOf" srcId="{FBC6452B-35FD-4279-9669-004248300826}" destId="{C64D71CE-26BE-47C0-B144-A61D348C452F}" srcOrd="6" destOrd="0" presId="urn:microsoft.com/office/officeart/2018/2/layout/IconVerticalSolidList"/>
    <dgm:cxn modelId="{226706DC-62B9-4033-82FD-4AFB797FDAF9}" type="presParOf" srcId="{C64D71CE-26BE-47C0-B144-A61D348C452F}" destId="{F2488B27-0259-4FD0-9B4E-F33617163810}" srcOrd="0" destOrd="0" presId="urn:microsoft.com/office/officeart/2018/2/layout/IconVerticalSolidList"/>
    <dgm:cxn modelId="{F8FC7928-532C-43F7-BB87-1D01B9C12B4B}" type="presParOf" srcId="{C64D71CE-26BE-47C0-B144-A61D348C452F}" destId="{6064E548-4A1E-479F-ACC1-063E0C450EB4}" srcOrd="1" destOrd="0" presId="urn:microsoft.com/office/officeart/2018/2/layout/IconVerticalSolidList"/>
    <dgm:cxn modelId="{B57677EF-1239-471B-802F-A94BA247F04F}" type="presParOf" srcId="{C64D71CE-26BE-47C0-B144-A61D348C452F}" destId="{5303B80A-09A1-47A0-A4F2-E7F0CB7E99D8}" srcOrd="2" destOrd="0" presId="urn:microsoft.com/office/officeart/2018/2/layout/IconVerticalSolidList"/>
    <dgm:cxn modelId="{208CAC13-3639-4AE5-B719-672ED1450284}" type="presParOf" srcId="{C64D71CE-26BE-47C0-B144-A61D348C452F}" destId="{029D7033-944D-426A-96A6-2B4EF1BA028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1F765C-25D0-4979-B31D-E4DF8C7FE5C0}">
      <dsp:nvSpPr>
        <dsp:cNvPr id="0" name=""/>
        <dsp:cNvSpPr/>
      </dsp:nvSpPr>
      <dsp:spPr>
        <a:xfrm>
          <a:off x="0" y="1979"/>
          <a:ext cx="6190459" cy="100310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6D5BCB-9A37-4A84-9AFB-4452FDE9FE78}">
      <dsp:nvSpPr>
        <dsp:cNvPr id="0" name=""/>
        <dsp:cNvSpPr/>
      </dsp:nvSpPr>
      <dsp:spPr>
        <a:xfrm>
          <a:off x="303439" y="227678"/>
          <a:ext cx="551708" cy="5517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8575" cap="rnd" cmpd="sng" algn="ctr">
          <a:solidFill>
            <a:schemeClr val="lt1">
              <a:alpha val="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33F319A-941C-4A1F-AAD0-C69C1D0D2E76}">
      <dsp:nvSpPr>
        <dsp:cNvPr id="0" name=""/>
        <dsp:cNvSpPr/>
      </dsp:nvSpPr>
      <dsp:spPr>
        <a:xfrm>
          <a:off x="1158587" y="1979"/>
          <a:ext cx="5031871" cy="1003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162" tIns="106162" rIns="106162" bIns="106162" numCol="1" spcCol="1270" anchor="ctr" anchorCtr="0">
          <a:noAutofit/>
        </a:bodyPr>
        <a:lstStyle/>
        <a:p>
          <a:pPr marL="0" lvl="0" indent="0" algn="l" defTabSz="711200">
            <a:lnSpc>
              <a:spcPct val="100000"/>
            </a:lnSpc>
            <a:spcBef>
              <a:spcPct val="0"/>
            </a:spcBef>
            <a:spcAft>
              <a:spcPct val="35000"/>
            </a:spcAft>
            <a:buNone/>
          </a:pPr>
          <a:r>
            <a:rPr lang="en-US" sz="1600" kern="1200" dirty="0"/>
            <a:t>Northwind purchases products from various suppliers and sells the world apparently through shipping services all over the world.</a:t>
          </a:r>
        </a:p>
      </dsp:txBody>
      <dsp:txXfrm>
        <a:off x="1158587" y="1979"/>
        <a:ext cx="5031871" cy="1003106"/>
      </dsp:txXfrm>
    </dsp:sp>
    <dsp:sp modelId="{AEF49415-0D29-492A-A5B4-5CBFA5D8C5F3}">
      <dsp:nvSpPr>
        <dsp:cNvPr id="0" name=""/>
        <dsp:cNvSpPr/>
      </dsp:nvSpPr>
      <dsp:spPr>
        <a:xfrm>
          <a:off x="0" y="1255861"/>
          <a:ext cx="6190459" cy="100310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69A159-B8E3-49AF-9F2F-A2FE9B62B61D}">
      <dsp:nvSpPr>
        <dsp:cNvPr id="0" name=""/>
        <dsp:cNvSpPr/>
      </dsp:nvSpPr>
      <dsp:spPr>
        <a:xfrm>
          <a:off x="303439" y="1481560"/>
          <a:ext cx="551708" cy="5517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8575" cap="rnd" cmpd="sng" algn="ctr">
          <a:solidFill>
            <a:schemeClr val="lt1">
              <a:alpha val="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88E3369-8395-4191-9E7C-4FCDF9CE19EB}">
      <dsp:nvSpPr>
        <dsp:cNvPr id="0" name=""/>
        <dsp:cNvSpPr/>
      </dsp:nvSpPr>
      <dsp:spPr>
        <a:xfrm>
          <a:off x="1158587" y="1255861"/>
          <a:ext cx="5031871" cy="1003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162" tIns="106162" rIns="106162" bIns="106162" numCol="1" spcCol="1270" anchor="ctr" anchorCtr="0">
          <a:noAutofit/>
        </a:bodyPr>
        <a:lstStyle/>
        <a:p>
          <a:pPr marL="0" lvl="0" indent="0" algn="l" defTabSz="711200">
            <a:lnSpc>
              <a:spcPct val="100000"/>
            </a:lnSpc>
            <a:spcBef>
              <a:spcPct val="0"/>
            </a:spcBef>
            <a:spcAft>
              <a:spcPct val="35000"/>
            </a:spcAft>
            <a:buNone/>
          </a:pPr>
          <a:r>
            <a:rPr lang="en-US" sz="1600" kern="1200" dirty="0"/>
            <a:t>The company's gross profit was estimated at </a:t>
          </a:r>
          <a:r>
            <a:rPr lang="en-US" sz="1600" b="1" kern="1200" dirty="0"/>
            <a:t>1,354,459$.</a:t>
          </a:r>
        </a:p>
      </dsp:txBody>
      <dsp:txXfrm>
        <a:off x="1158587" y="1255861"/>
        <a:ext cx="5031871" cy="1003106"/>
      </dsp:txXfrm>
    </dsp:sp>
    <dsp:sp modelId="{5A75D385-46D4-4B09-8912-8304C3336A19}">
      <dsp:nvSpPr>
        <dsp:cNvPr id="0" name=""/>
        <dsp:cNvSpPr/>
      </dsp:nvSpPr>
      <dsp:spPr>
        <a:xfrm>
          <a:off x="0" y="2509744"/>
          <a:ext cx="6190459" cy="100310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884401-9456-43B5-8AD8-2A56E8072B1F}">
      <dsp:nvSpPr>
        <dsp:cNvPr id="0" name=""/>
        <dsp:cNvSpPr/>
      </dsp:nvSpPr>
      <dsp:spPr>
        <a:xfrm>
          <a:off x="303439" y="2735443"/>
          <a:ext cx="551708" cy="5517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8575" cap="rnd" cmpd="sng" algn="ctr">
          <a:solidFill>
            <a:schemeClr val="lt1">
              <a:alpha val="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1D909E0-657F-4B3C-9C11-CFC084408333}">
      <dsp:nvSpPr>
        <dsp:cNvPr id="0" name=""/>
        <dsp:cNvSpPr/>
      </dsp:nvSpPr>
      <dsp:spPr>
        <a:xfrm>
          <a:off x="1158587" y="2509744"/>
          <a:ext cx="5031871" cy="1003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162" tIns="106162" rIns="106162" bIns="106162" numCol="1" spcCol="1270" anchor="ctr" anchorCtr="0">
          <a:noAutofit/>
        </a:bodyPr>
        <a:lstStyle/>
        <a:p>
          <a:pPr marL="0" lvl="0" indent="0" algn="l" defTabSz="711200">
            <a:lnSpc>
              <a:spcPct val="100000"/>
            </a:lnSpc>
            <a:spcBef>
              <a:spcPct val="0"/>
            </a:spcBef>
            <a:spcAft>
              <a:spcPct val="35000"/>
            </a:spcAft>
            <a:buNone/>
          </a:pPr>
          <a:r>
            <a:rPr lang="en-US" sz="1600" kern="1200" dirty="0"/>
            <a:t>The company sells 77 products divided into 8 different categories from 29 different suppliers to 89 customers</a:t>
          </a:r>
          <a:r>
            <a:rPr lang="he-IL" sz="1600" kern="1200" dirty="0"/>
            <a:t>.</a:t>
          </a:r>
          <a:endParaRPr lang="en-US" sz="1600" kern="1200" dirty="0"/>
        </a:p>
      </dsp:txBody>
      <dsp:txXfrm>
        <a:off x="1158587" y="2509744"/>
        <a:ext cx="5031871" cy="1003106"/>
      </dsp:txXfrm>
    </dsp:sp>
    <dsp:sp modelId="{F2488B27-0259-4FD0-9B4E-F33617163810}">
      <dsp:nvSpPr>
        <dsp:cNvPr id="0" name=""/>
        <dsp:cNvSpPr/>
      </dsp:nvSpPr>
      <dsp:spPr>
        <a:xfrm>
          <a:off x="0" y="3763627"/>
          <a:ext cx="6190459" cy="100310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64E548-4A1E-479F-ACC1-063E0C450EB4}">
      <dsp:nvSpPr>
        <dsp:cNvPr id="0" name=""/>
        <dsp:cNvSpPr/>
      </dsp:nvSpPr>
      <dsp:spPr>
        <a:xfrm>
          <a:off x="303439" y="3989326"/>
          <a:ext cx="551708" cy="5517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8575" cap="rnd" cmpd="sng" algn="ctr">
          <a:solidFill>
            <a:schemeClr val="lt1">
              <a:alpha val="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29D7033-944D-426A-96A6-2B4EF1BA028F}">
      <dsp:nvSpPr>
        <dsp:cNvPr id="0" name=""/>
        <dsp:cNvSpPr/>
      </dsp:nvSpPr>
      <dsp:spPr>
        <a:xfrm>
          <a:off x="1158587" y="3763627"/>
          <a:ext cx="5031871" cy="1003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162" tIns="106162" rIns="106162" bIns="106162" numCol="1" spcCol="1270" anchor="ctr" anchorCtr="0">
          <a:noAutofit/>
        </a:bodyPr>
        <a:lstStyle/>
        <a:p>
          <a:pPr marL="0" lvl="0" indent="0" algn="l" defTabSz="711200">
            <a:lnSpc>
              <a:spcPct val="100000"/>
            </a:lnSpc>
            <a:spcBef>
              <a:spcPct val="0"/>
            </a:spcBef>
            <a:spcAft>
              <a:spcPct val="35000"/>
            </a:spcAft>
            <a:buNone/>
          </a:pPr>
          <a:r>
            <a:rPr lang="en-US" sz="1600" kern="1200" dirty="0"/>
            <a:t>The company includes data on 830 orders made from July 1996 to May 1998</a:t>
          </a:r>
          <a:r>
            <a:rPr lang="he-IL" sz="1600" kern="1200" dirty="0"/>
            <a:t>.</a:t>
          </a:r>
          <a:endParaRPr lang="en-US" sz="1600" kern="1200" dirty="0"/>
        </a:p>
      </dsp:txBody>
      <dsp:txXfrm>
        <a:off x="1158587" y="3763627"/>
        <a:ext cx="5031871" cy="100310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4CA995CE-58E5-4567-ACC9-D5E52FEEAD68}" type="datetimeFigureOut">
              <a:rPr lang="he-IL" smtClean="0"/>
              <a:t>ט"ו/תמוז/תשפ"ד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80B55C7-8F6A-4AA2-B176-78B91BE5E504}" type="slidenum">
              <a:rPr lang="he-IL" smtClean="0"/>
              <a:t>‹#›</a:t>
            </a:fld>
            <a:endParaRPr lang="he-IL"/>
          </a:p>
        </p:txBody>
      </p:sp>
    </p:spTree>
    <p:extLst>
      <p:ext uri="{BB962C8B-B14F-4D97-AF65-F5344CB8AC3E}">
        <p14:creationId xmlns:p14="http://schemas.microsoft.com/office/powerpoint/2010/main" val="353478903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80B55C7-8F6A-4AA2-B176-78B91BE5E504}" type="slidenum">
              <a:rPr lang="he-IL" smtClean="0"/>
              <a:t>3</a:t>
            </a:fld>
            <a:endParaRPr lang="he-IL"/>
          </a:p>
        </p:txBody>
      </p:sp>
    </p:spTree>
    <p:extLst>
      <p:ext uri="{BB962C8B-B14F-4D97-AF65-F5344CB8AC3E}">
        <p14:creationId xmlns:p14="http://schemas.microsoft.com/office/powerpoint/2010/main" val="874710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FF11338B-BE1A-424E-8947-D9896AF42353}" type="datetimeFigureOut">
              <a:rPr lang="he-IL" smtClean="0"/>
              <a:t>ט"ו/תמוז/תשפ"ד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B5DBEAC-08F4-4CD2-AA71-B2F1E9D0F4C4}" type="slidenum">
              <a:rPr lang="he-IL" smtClean="0"/>
              <a:t>‹#›</a:t>
            </a:fld>
            <a:endParaRPr lang="he-IL"/>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9490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FF11338B-BE1A-424E-8947-D9896AF42353}" type="datetimeFigureOut">
              <a:rPr lang="he-IL" smtClean="0"/>
              <a:t>ט"ו/תמוז/תשפ"ד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5B5DBEAC-08F4-4CD2-AA71-B2F1E9D0F4C4}" type="slidenum">
              <a:rPr lang="he-IL" smtClean="0"/>
              <a:t>‹#›</a:t>
            </a:fld>
            <a:endParaRPr lang="he-IL"/>
          </a:p>
        </p:txBody>
      </p:sp>
    </p:spTree>
    <p:extLst>
      <p:ext uri="{BB962C8B-B14F-4D97-AF65-F5344CB8AC3E}">
        <p14:creationId xmlns:p14="http://schemas.microsoft.com/office/powerpoint/2010/main" val="3916276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FF11338B-BE1A-424E-8947-D9896AF42353}" type="datetimeFigureOut">
              <a:rPr lang="he-IL" smtClean="0"/>
              <a:t>ט"ו/תמוז/תשפ"ד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B5DBEAC-08F4-4CD2-AA71-B2F1E9D0F4C4}" type="slidenum">
              <a:rPr lang="he-IL" smtClean="0"/>
              <a:t>‹#›</a:t>
            </a:fld>
            <a:endParaRPr lang="he-IL"/>
          </a:p>
        </p:txBody>
      </p:sp>
    </p:spTree>
    <p:extLst>
      <p:ext uri="{BB962C8B-B14F-4D97-AF65-F5344CB8AC3E}">
        <p14:creationId xmlns:p14="http://schemas.microsoft.com/office/powerpoint/2010/main" val="3909081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FF11338B-BE1A-424E-8947-D9896AF42353}" type="datetimeFigureOut">
              <a:rPr lang="he-IL" smtClean="0"/>
              <a:t>ט"ו/תמוז/תשפ"ד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B5DBEAC-08F4-4CD2-AA71-B2F1E9D0F4C4}" type="slidenum">
              <a:rPr lang="he-IL" smtClean="0"/>
              <a:t>‹#›</a:t>
            </a:fld>
            <a:endParaRPr lang="he-IL"/>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61060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FF11338B-BE1A-424E-8947-D9896AF42353}" type="datetimeFigureOut">
              <a:rPr lang="he-IL" smtClean="0"/>
              <a:t>ט"ו/תמוז/תשפ"ד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B5DBEAC-08F4-4CD2-AA71-B2F1E9D0F4C4}" type="slidenum">
              <a:rPr lang="he-IL" smtClean="0"/>
              <a:t>‹#›</a:t>
            </a:fld>
            <a:endParaRPr lang="he-IL"/>
          </a:p>
        </p:txBody>
      </p:sp>
    </p:spTree>
    <p:extLst>
      <p:ext uri="{BB962C8B-B14F-4D97-AF65-F5344CB8AC3E}">
        <p14:creationId xmlns:p14="http://schemas.microsoft.com/office/powerpoint/2010/main" val="979024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he-IL"/>
              <a:t>לחץ כדי לערוך סגנונות טקסט של תבנית בסיס</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FF11338B-BE1A-424E-8947-D9896AF42353}" type="datetimeFigureOut">
              <a:rPr lang="he-IL" smtClean="0"/>
              <a:t>ט"ו/תמוז/תשפ"ד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B5DBEAC-08F4-4CD2-AA71-B2F1E9D0F4C4}" type="slidenum">
              <a:rPr lang="he-IL" smtClean="0"/>
              <a:t>‹#›</a:t>
            </a:fld>
            <a:endParaRPr lang="he-IL"/>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30212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he-IL"/>
              <a:t>לחץ כדי לערוך סגנונות טקסט של תבנית בסיס</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FF11338B-BE1A-424E-8947-D9896AF42353}" type="datetimeFigureOut">
              <a:rPr lang="he-IL" smtClean="0"/>
              <a:t>ט"ו/תמוז/תשפ"ד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B5DBEAC-08F4-4CD2-AA71-B2F1E9D0F4C4}" type="slidenum">
              <a:rPr lang="he-IL" smtClean="0"/>
              <a:t>‹#›</a:t>
            </a:fld>
            <a:endParaRPr lang="he-IL"/>
          </a:p>
        </p:txBody>
      </p:sp>
    </p:spTree>
    <p:extLst>
      <p:ext uri="{BB962C8B-B14F-4D97-AF65-F5344CB8AC3E}">
        <p14:creationId xmlns:p14="http://schemas.microsoft.com/office/powerpoint/2010/main" val="4141528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FF11338B-BE1A-424E-8947-D9896AF42353}" type="datetimeFigureOut">
              <a:rPr lang="he-IL" smtClean="0"/>
              <a:t>ט"ו/תמוז/תשפ"ד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B5DBEAC-08F4-4CD2-AA71-B2F1E9D0F4C4}" type="slidenum">
              <a:rPr lang="he-IL" smtClean="0"/>
              <a:t>‹#›</a:t>
            </a:fld>
            <a:endParaRPr lang="he-IL"/>
          </a:p>
        </p:txBody>
      </p:sp>
    </p:spTree>
    <p:extLst>
      <p:ext uri="{BB962C8B-B14F-4D97-AF65-F5344CB8AC3E}">
        <p14:creationId xmlns:p14="http://schemas.microsoft.com/office/powerpoint/2010/main" val="4586110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FF11338B-BE1A-424E-8947-D9896AF42353}" type="datetimeFigureOut">
              <a:rPr lang="he-IL" smtClean="0"/>
              <a:t>ט"ו/תמוז/תשפ"ד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B5DBEAC-08F4-4CD2-AA71-B2F1E9D0F4C4}" type="slidenum">
              <a:rPr lang="he-IL" smtClean="0"/>
              <a:t>‹#›</a:t>
            </a:fld>
            <a:endParaRPr lang="he-IL"/>
          </a:p>
        </p:txBody>
      </p:sp>
    </p:spTree>
    <p:extLst>
      <p:ext uri="{BB962C8B-B14F-4D97-AF65-F5344CB8AC3E}">
        <p14:creationId xmlns:p14="http://schemas.microsoft.com/office/powerpoint/2010/main" val="1442493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FF11338B-BE1A-424E-8947-D9896AF42353}" type="datetimeFigureOut">
              <a:rPr lang="he-IL" smtClean="0"/>
              <a:t>ט"ו/תמוז/תשפ"ד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B5DBEAC-08F4-4CD2-AA71-B2F1E9D0F4C4}" type="slidenum">
              <a:rPr lang="he-IL" smtClean="0"/>
              <a:t>‹#›</a:t>
            </a:fld>
            <a:endParaRPr lang="he-IL"/>
          </a:p>
        </p:txBody>
      </p:sp>
    </p:spTree>
    <p:extLst>
      <p:ext uri="{BB962C8B-B14F-4D97-AF65-F5344CB8AC3E}">
        <p14:creationId xmlns:p14="http://schemas.microsoft.com/office/powerpoint/2010/main" val="874650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FF11338B-BE1A-424E-8947-D9896AF42353}" type="datetimeFigureOut">
              <a:rPr lang="he-IL" smtClean="0"/>
              <a:t>ט"ו/תמוז/תשפ"ד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B5DBEAC-08F4-4CD2-AA71-B2F1E9D0F4C4}" type="slidenum">
              <a:rPr lang="he-IL" smtClean="0"/>
              <a:t>‹#›</a:t>
            </a:fld>
            <a:endParaRPr lang="he-IL"/>
          </a:p>
        </p:txBody>
      </p:sp>
    </p:spTree>
    <p:extLst>
      <p:ext uri="{BB962C8B-B14F-4D97-AF65-F5344CB8AC3E}">
        <p14:creationId xmlns:p14="http://schemas.microsoft.com/office/powerpoint/2010/main" val="2382435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FF11338B-BE1A-424E-8947-D9896AF42353}" type="datetimeFigureOut">
              <a:rPr lang="he-IL" smtClean="0"/>
              <a:t>ט"ו/תמוז/תשפ"ד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B5DBEAC-08F4-4CD2-AA71-B2F1E9D0F4C4}" type="slidenum">
              <a:rPr lang="he-IL" smtClean="0"/>
              <a:t>‹#›</a:t>
            </a:fld>
            <a:endParaRPr lang="he-IL"/>
          </a:p>
        </p:txBody>
      </p:sp>
    </p:spTree>
    <p:extLst>
      <p:ext uri="{BB962C8B-B14F-4D97-AF65-F5344CB8AC3E}">
        <p14:creationId xmlns:p14="http://schemas.microsoft.com/office/powerpoint/2010/main" val="1495138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FF11338B-BE1A-424E-8947-D9896AF42353}" type="datetimeFigureOut">
              <a:rPr lang="he-IL" smtClean="0"/>
              <a:t>ט"ו/תמוז/תשפ"ד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5B5DBEAC-08F4-4CD2-AA71-B2F1E9D0F4C4}" type="slidenum">
              <a:rPr lang="he-IL" smtClean="0"/>
              <a:t>‹#›</a:t>
            </a:fld>
            <a:endParaRPr lang="he-IL"/>
          </a:p>
        </p:txBody>
      </p:sp>
    </p:spTree>
    <p:extLst>
      <p:ext uri="{BB962C8B-B14F-4D97-AF65-F5344CB8AC3E}">
        <p14:creationId xmlns:p14="http://schemas.microsoft.com/office/powerpoint/2010/main" val="3839705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FF11338B-BE1A-424E-8947-D9896AF42353}" type="datetimeFigureOut">
              <a:rPr lang="he-IL" smtClean="0"/>
              <a:t>ט"ו/תמוז/תשפ"ד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5B5DBEAC-08F4-4CD2-AA71-B2F1E9D0F4C4}" type="slidenum">
              <a:rPr lang="he-IL" smtClean="0"/>
              <a:t>‹#›</a:t>
            </a:fld>
            <a:endParaRPr lang="he-IL"/>
          </a:p>
        </p:txBody>
      </p:sp>
    </p:spTree>
    <p:extLst>
      <p:ext uri="{BB962C8B-B14F-4D97-AF65-F5344CB8AC3E}">
        <p14:creationId xmlns:p14="http://schemas.microsoft.com/office/powerpoint/2010/main" val="2482067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1338B-BE1A-424E-8947-D9896AF42353}" type="datetimeFigureOut">
              <a:rPr lang="he-IL" smtClean="0"/>
              <a:t>ט"ו/תמוז/תשפ"ד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5B5DBEAC-08F4-4CD2-AA71-B2F1E9D0F4C4}" type="slidenum">
              <a:rPr lang="he-IL" smtClean="0"/>
              <a:t>‹#›</a:t>
            </a:fld>
            <a:endParaRPr lang="he-IL"/>
          </a:p>
        </p:txBody>
      </p:sp>
    </p:spTree>
    <p:extLst>
      <p:ext uri="{BB962C8B-B14F-4D97-AF65-F5344CB8AC3E}">
        <p14:creationId xmlns:p14="http://schemas.microsoft.com/office/powerpoint/2010/main" val="3372566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FF11338B-BE1A-424E-8947-D9896AF42353}" type="datetimeFigureOut">
              <a:rPr lang="he-IL" smtClean="0"/>
              <a:t>ט"ו/תמוז/תשפ"ד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B5DBEAC-08F4-4CD2-AA71-B2F1E9D0F4C4}" type="slidenum">
              <a:rPr lang="he-IL" smtClean="0"/>
              <a:t>‹#›</a:t>
            </a:fld>
            <a:endParaRPr lang="he-IL"/>
          </a:p>
        </p:txBody>
      </p:sp>
    </p:spTree>
    <p:extLst>
      <p:ext uri="{BB962C8B-B14F-4D97-AF65-F5344CB8AC3E}">
        <p14:creationId xmlns:p14="http://schemas.microsoft.com/office/powerpoint/2010/main" val="1766249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he-IL"/>
              <a:t>לחץ כדי לערוך סגנון כותרת של תבנית בסיס</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FF11338B-BE1A-424E-8947-D9896AF42353}" type="datetimeFigureOut">
              <a:rPr lang="he-IL" smtClean="0"/>
              <a:t>ט"ו/תמוז/תשפ"ד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B5DBEAC-08F4-4CD2-AA71-B2F1E9D0F4C4}" type="slidenum">
              <a:rPr lang="he-IL" smtClean="0"/>
              <a:t>‹#›</a:t>
            </a:fld>
            <a:endParaRPr lang="he-IL"/>
          </a:p>
        </p:txBody>
      </p:sp>
    </p:spTree>
    <p:extLst>
      <p:ext uri="{BB962C8B-B14F-4D97-AF65-F5344CB8AC3E}">
        <p14:creationId xmlns:p14="http://schemas.microsoft.com/office/powerpoint/2010/main" val="4241069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F11338B-BE1A-424E-8947-D9896AF42353}" type="datetimeFigureOut">
              <a:rPr lang="he-IL" smtClean="0"/>
              <a:t>ט"ו/תמוז/תשפ"ד</a:t>
            </a:fld>
            <a:endParaRPr lang="he-IL"/>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he-IL"/>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B5DBEAC-08F4-4CD2-AA71-B2F1E9D0F4C4}" type="slidenum">
              <a:rPr lang="he-IL" smtClean="0"/>
              <a:t>‹#›</a:t>
            </a:fld>
            <a:endParaRPr lang="he-IL"/>
          </a:p>
        </p:txBody>
      </p:sp>
    </p:spTree>
    <p:extLst>
      <p:ext uri="{BB962C8B-B14F-4D97-AF65-F5344CB8AC3E}">
        <p14:creationId xmlns:p14="http://schemas.microsoft.com/office/powerpoint/2010/main" val="3247313359"/>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4" descr="Close-up of a metal flute">
            <a:extLst>
              <a:ext uri="{FF2B5EF4-FFF2-40B4-BE49-F238E27FC236}">
                <a16:creationId xmlns:a16="http://schemas.microsoft.com/office/drawing/2014/main" id="{3C714453-C537-B736-383A-6CBD6A4D8EE1}"/>
              </a:ext>
            </a:extLst>
          </p:cNvPr>
          <p:cNvPicPr>
            <a:picLocks noChangeAspect="1"/>
          </p:cNvPicPr>
          <p:nvPr/>
        </p:nvPicPr>
        <p:blipFill>
          <a:blip r:embed="rId2">
            <a:alphaModFix amt="40000"/>
          </a:blip>
          <a:srcRect t="4916" b="10178"/>
          <a:stretch/>
        </p:blipFill>
        <p:spPr>
          <a:xfrm>
            <a:off x="-3175" y="10"/>
            <a:ext cx="12192000" cy="6857990"/>
          </a:xfrm>
          <a:prstGeom prst="rect">
            <a:avLst/>
          </a:prstGeom>
        </p:spPr>
      </p:pic>
      <p:sp>
        <p:nvSpPr>
          <p:cNvPr id="2" name="כותרת 1">
            <a:extLst>
              <a:ext uri="{FF2B5EF4-FFF2-40B4-BE49-F238E27FC236}">
                <a16:creationId xmlns:a16="http://schemas.microsoft.com/office/drawing/2014/main" id="{9DF38264-8AD5-A6B0-CB9E-E4D2CA97091D}"/>
              </a:ext>
            </a:extLst>
          </p:cNvPr>
          <p:cNvSpPr>
            <a:spLocks noGrp="1"/>
          </p:cNvSpPr>
          <p:nvPr>
            <p:ph type="ctrTitle"/>
          </p:nvPr>
        </p:nvSpPr>
        <p:spPr/>
        <p:txBody>
          <a:bodyPr>
            <a:normAutofit/>
          </a:bodyPr>
          <a:lstStyle/>
          <a:p>
            <a:r>
              <a:rPr lang="en-US" b="1" i="0" u="none" strike="noStrike" dirty="0">
                <a:effectLst/>
                <a:latin typeface="Assistant" pitchFamily="2" charset="-79"/>
                <a:cs typeface="Assistant" pitchFamily="2" charset="-79"/>
              </a:rPr>
              <a:t>Northwind</a:t>
            </a:r>
            <a:endParaRPr lang="he-IL" dirty="0"/>
          </a:p>
        </p:txBody>
      </p:sp>
      <p:sp>
        <p:nvSpPr>
          <p:cNvPr id="3" name="כותרת משנה 2">
            <a:extLst>
              <a:ext uri="{FF2B5EF4-FFF2-40B4-BE49-F238E27FC236}">
                <a16:creationId xmlns:a16="http://schemas.microsoft.com/office/drawing/2014/main" id="{971263B8-C835-56BA-2316-72C125080529}"/>
              </a:ext>
            </a:extLst>
          </p:cNvPr>
          <p:cNvSpPr>
            <a:spLocks noGrp="1"/>
          </p:cNvSpPr>
          <p:nvPr>
            <p:ph type="subTitle" idx="1"/>
          </p:nvPr>
        </p:nvSpPr>
        <p:spPr>
          <a:xfrm>
            <a:off x="684212" y="3843867"/>
            <a:ext cx="6765100" cy="1947333"/>
          </a:xfrm>
        </p:spPr>
        <p:txBody>
          <a:bodyPr>
            <a:normAutofit/>
          </a:bodyPr>
          <a:lstStyle/>
          <a:p>
            <a:r>
              <a:rPr lang="en-US">
                <a:solidFill>
                  <a:schemeClr val="tx1"/>
                </a:solidFill>
              </a:rPr>
              <a:t>Tehila butbul</a:t>
            </a:r>
          </a:p>
          <a:p>
            <a:r>
              <a:rPr lang="en-US">
                <a:solidFill>
                  <a:schemeClr val="tx1"/>
                </a:solidFill>
              </a:rPr>
              <a:t>July 2024</a:t>
            </a:r>
            <a:endParaRPr lang="he-IL">
              <a:solidFill>
                <a:schemeClr val="tx1"/>
              </a:solidFill>
            </a:endParaRPr>
          </a:p>
        </p:txBody>
      </p:sp>
    </p:spTree>
    <p:extLst>
      <p:ext uri="{BB962C8B-B14F-4D97-AF65-F5344CB8AC3E}">
        <p14:creationId xmlns:p14="http://schemas.microsoft.com/office/powerpoint/2010/main" val="219215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FBFDF4E-7FEB-4B4C-B639-6BA564705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7798E576-2CF2-5744-9E97-44B1E715213F}"/>
              </a:ext>
            </a:extLst>
          </p:cNvPr>
          <p:cNvSpPr>
            <a:spLocks noGrp="1"/>
          </p:cNvSpPr>
          <p:nvPr>
            <p:ph type="title"/>
          </p:nvPr>
        </p:nvSpPr>
        <p:spPr>
          <a:xfrm>
            <a:off x="684212" y="4487332"/>
            <a:ext cx="4620880" cy="1507067"/>
          </a:xfrm>
        </p:spPr>
        <p:txBody>
          <a:bodyPr>
            <a:normAutofit/>
          </a:bodyPr>
          <a:lstStyle/>
          <a:p>
            <a:r>
              <a:rPr lang="en-US" dirty="0"/>
              <a:t>customers</a:t>
            </a:r>
            <a:endParaRPr lang="he-IL" dirty="0"/>
          </a:p>
        </p:txBody>
      </p:sp>
      <p:sp>
        <p:nvSpPr>
          <p:cNvPr id="3" name="מציין מיקום תוכן 2">
            <a:extLst>
              <a:ext uri="{FF2B5EF4-FFF2-40B4-BE49-F238E27FC236}">
                <a16:creationId xmlns:a16="http://schemas.microsoft.com/office/drawing/2014/main" id="{810F120E-7E77-30A3-8B6C-1A59CBBFD3DA}"/>
              </a:ext>
            </a:extLst>
          </p:cNvPr>
          <p:cNvSpPr>
            <a:spLocks noGrp="1"/>
          </p:cNvSpPr>
          <p:nvPr>
            <p:ph idx="1"/>
          </p:nvPr>
        </p:nvSpPr>
        <p:spPr>
          <a:xfrm>
            <a:off x="684212" y="685800"/>
            <a:ext cx="4620880" cy="3615267"/>
          </a:xfrm>
        </p:spPr>
        <p:txBody>
          <a:bodyPr>
            <a:normAutofit fontScale="92500" lnSpcReduction="10000"/>
          </a:bodyPr>
          <a:lstStyle/>
          <a:p>
            <a:pPr marL="0" indent="0" algn="l">
              <a:buNone/>
            </a:pPr>
            <a:r>
              <a:rPr lang="en-US" sz="1600" dirty="0">
                <a:solidFill>
                  <a:schemeClr val="tx1"/>
                </a:solidFill>
              </a:rPr>
              <a:t>There are 91 customers but only 89 have placed an order. The customers FISSA, PARIS do not appear in the order list.</a:t>
            </a:r>
          </a:p>
          <a:p>
            <a:pPr marL="0" indent="0" algn="l">
              <a:buNone/>
            </a:pPr>
            <a:endParaRPr lang="en-US" sz="1600" dirty="0">
              <a:solidFill>
                <a:schemeClr val="tx1"/>
              </a:solidFill>
            </a:endParaRPr>
          </a:p>
          <a:p>
            <a:pPr marL="0" indent="0" algn="l">
              <a:buNone/>
            </a:pPr>
            <a:r>
              <a:rPr lang="en-US" sz="1600" dirty="0">
                <a:solidFill>
                  <a:schemeClr val="tx1"/>
                </a:solidFill>
              </a:rPr>
              <a:t>Brazil, France, Germany, UK, USA are the countries with the highest number of customers.</a:t>
            </a:r>
          </a:p>
          <a:p>
            <a:pPr marL="0" indent="0" algn="l">
              <a:buNone/>
            </a:pPr>
            <a:endParaRPr lang="en-US" sz="1600" dirty="0">
              <a:solidFill>
                <a:schemeClr val="tx1"/>
              </a:solidFill>
            </a:endParaRPr>
          </a:p>
          <a:p>
            <a:pPr marL="0" indent="0" algn="l">
              <a:buNone/>
            </a:pPr>
            <a:r>
              <a:rPr lang="en-US" sz="1600" dirty="0">
                <a:solidFill>
                  <a:schemeClr val="tx1"/>
                </a:solidFill>
              </a:rPr>
              <a:t>The 2 most profitable customers belong to the USA</a:t>
            </a:r>
          </a:p>
          <a:p>
            <a:pPr marL="0" indent="0" algn="l">
              <a:buNone/>
            </a:pPr>
            <a:endParaRPr lang="en-US" sz="1600" dirty="0">
              <a:solidFill>
                <a:schemeClr val="tx1"/>
              </a:solidFill>
            </a:endParaRPr>
          </a:p>
          <a:p>
            <a:pPr marL="0" indent="0" algn="l">
              <a:buNone/>
            </a:pPr>
            <a:r>
              <a:rPr lang="en-US" sz="1600" dirty="0">
                <a:solidFill>
                  <a:schemeClr val="tx1"/>
                </a:solidFill>
              </a:rPr>
              <a:t>The profit percentages of the 5 most profitable customers make up about 1/3 of the company's overall sales percentage.</a:t>
            </a:r>
            <a:endParaRPr lang="he-IL" sz="1600" dirty="0">
              <a:solidFill>
                <a:schemeClr val="tx1"/>
              </a:solidFill>
            </a:endParaRPr>
          </a:p>
        </p:txBody>
      </p:sp>
      <p:sp>
        <p:nvSpPr>
          <p:cNvPr id="16" name="Rectangle 15">
            <a:extLst>
              <a:ext uri="{FF2B5EF4-FFF2-40B4-BE49-F238E27FC236}">
                <a16:creationId xmlns:a16="http://schemas.microsoft.com/office/drawing/2014/main" id="{27B782A4-24DA-422C-A559-1EC93F3D9C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5400" y="321732"/>
            <a:ext cx="3634789" cy="5164668"/>
          </a:xfrm>
          <a:prstGeom prst="rect">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תמונה 4" descr="תמונה שמכילה טקסט, צילום מסך, מקביל, גופן&#10;&#10;התיאור נוצר באופן אוטומטי">
            <a:extLst>
              <a:ext uri="{FF2B5EF4-FFF2-40B4-BE49-F238E27FC236}">
                <a16:creationId xmlns:a16="http://schemas.microsoft.com/office/drawing/2014/main" id="{03F19CA8-4386-9BD5-E5AA-95D4336EC750}"/>
              </a:ext>
            </a:extLst>
          </p:cNvPr>
          <p:cNvPicPr>
            <a:picLocks noChangeAspect="1"/>
          </p:cNvPicPr>
          <p:nvPr/>
        </p:nvPicPr>
        <p:blipFill>
          <a:blip r:embed="rId2"/>
          <a:stretch>
            <a:fillRect/>
          </a:stretch>
        </p:blipFill>
        <p:spPr>
          <a:xfrm>
            <a:off x="5816980" y="703648"/>
            <a:ext cx="3311629" cy="4400836"/>
          </a:xfrm>
          <a:prstGeom prst="rect">
            <a:avLst/>
          </a:prstGeom>
        </p:spPr>
      </p:pic>
      <p:sp>
        <p:nvSpPr>
          <p:cNvPr id="18" name="Rectangle 17">
            <a:extLst>
              <a:ext uri="{FF2B5EF4-FFF2-40B4-BE49-F238E27FC236}">
                <a16:creationId xmlns:a16="http://schemas.microsoft.com/office/drawing/2014/main" id="{C479366A-5396-4D79-ADE8-1188246A6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50030" y="321732"/>
            <a:ext cx="2401187" cy="2500207"/>
          </a:xfrm>
          <a:prstGeom prst="rect">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תמונה 8" descr="תמונה שמכילה טקסט, צילום מסך, תרשים, קו&#10;&#10;התיאור נוצר באופן אוטומטי">
            <a:extLst>
              <a:ext uri="{FF2B5EF4-FFF2-40B4-BE49-F238E27FC236}">
                <a16:creationId xmlns:a16="http://schemas.microsoft.com/office/drawing/2014/main" id="{51C38EBA-62A9-5D28-ADD0-48194384D823}"/>
              </a:ext>
            </a:extLst>
          </p:cNvPr>
          <p:cNvPicPr>
            <a:picLocks noChangeAspect="1"/>
          </p:cNvPicPr>
          <p:nvPr/>
        </p:nvPicPr>
        <p:blipFill rotWithShape="1">
          <a:blip r:embed="rId3"/>
          <a:srcRect r="3324"/>
          <a:stretch/>
        </p:blipFill>
        <p:spPr>
          <a:xfrm>
            <a:off x="9507937" y="508372"/>
            <a:ext cx="2343279" cy="2126926"/>
          </a:xfrm>
          <a:prstGeom prst="rect">
            <a:avLst/>
          </a:prstGeom>
        </p:spPr>
      </p:pic>
      <p:sp>
        <p:nvSpPr>
          <p:cNvPr id="20" name="Rectangle 19">
            <a:extLst>
              <a:ext uri="{FF2B5EF4-FFF2-40B4-BE49-F238E27FC236}">
                <a16:creationId xmlns:a16="http://schemas.microsoft.com/office/drawing/2014/main" id="{412A143C-D96F-469D-82CE-2FB0275017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50030" y="2986193"/>
            <a:ext cx="2401187" cy="2500207"/>
          </a:xfrm>
          <a:prstGeom prst="rect">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תמונה 6" descr="תמונה שמכילה טקסט, צילום מסך, עיצוב גרפי, צבעוני&#10;&#10;התיאור נוצר באופן אוטומטי">
            <a:extLst>
              <a:ext uri="{FF2B5EF4-FFF2-40B4-BE49-F238E27FC236}">
                <a16:creationId xmlns:a16="http://schemas.microsoft.com/office/drawing/2014/main" id="{CB7BCD6D-205B-C195-B648-64344FDF1699}"/>
              </a:ext>
            </a:extLst>
          </p:cNvPr>
          <p:cNvPicPr>
            <a:picLocks noChangeAspect="1"/>
          </p:cNvPicPr>
          <p:nvPr/>
        </p:nvPicPr>
        <p:blipFill>
          <a:blip r:embed="rId4"/>
          <a:stretch>
            <a:fillRect/>
          </a:stretch>
        </p:blipFill>
        <p:spPr>
          <a:xfrm>
            <a:off x="9507938" y="3416454"/>
            <a:ext cx="2343279" cy="1382534"/>
          </a:xfrm>
          <a:prstGeom prst="rect">
            <a:avLst/>
          </a:prstGeom>
        </p:spPr>
      </p:pic>
    </p:spTree>
    <p:extLst>
      <p:ext uri="{BB962C8B-B14F-4D97-AF65-F5344CB8AC3E}">
        <p14:creationId xmlns:p14="http://schemas.microsoft.com/office/powerpoint/2010/main" val="689459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E3B02C29-E2AB-8650-670E-8C5953886FB5}"/>
              </a:ext>
            </a:extLst>
          </p:cNvPr>
          <p:cNvSpPr>
            <a:spLocks noGrp="1"/>
          </p:cNvSpPr>
          <p:nvPr>
            <p:ph type="title"/>
          </p:nvPr>
        </p:nvSpPr>
        <p:spPr>
          <a:xfrm>
            <a:off x="684212" y="685799"/>
            <a:ext cx="3747111" cy="4892040"/>
          </a:xfrm>
        </p:spPr>
        <p:txBody>
          <a:bodyPr>
            <a:normAutofit/>
          </a:bodyPr>
          <a:lstStyle/>
          <a:p>
            <a:r>
              <a:rPr lang="en-US" sz="2700" dirty="0"/>
              <a:t>customer recommendations</a:t>
            </a:r>
            <a:endParaRPr lang="he-IL" sz="2700" dirty="0"/>
          </a:p>
        </p:txBody>
      </p:sp>
      <p:cxnSp>
        <p:nvCxnSpPr>
          <p:cNvPr id="10" name="Straight Connector 9">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מציין מיקום תוכן 2">
            <a:extLst>
              <a:ext uri="{FF2B5EF4-FFF2-40B4-BE49-F238E27FC236}">
                <a16:creationId xmlns:a16="http://schemas.microsoft.com/office/drawing/2014/main" id="{67425306-D21C-C244-CDE5-F5D06D1704E8}"/>
              </a:ext>
            </a:extLst>
          </p:cNvPr>
          <p:cNvSpPr>
            <a:spLocks noGrp="1"/>
          </p:cNvSpPr>
          <p:nvPr>
            <p:ph idx="1"/>
          </p:nvPr>
        </p:nvSpPr>
        <p:spPr>
          <a:xfrm>
            <a:off x="4979962" y="685799"/>
            <a:ext cx="6288260" cy="4892040"/>
          </a:xfrm>
        </p:spPr>
        <p:txBody>
          <a:bodyPr>
            <a:normAutofit fontScale="92500" lnSpcReduction="10000"/>
          </a:bodyPr>
          <a:lstStyle/>
          <a:p>
            <a:pPr marL="0" indent="0" algn="l">
              <a:buNone/>
            </a:pPr>
            <a:r>
              <a:rPr lang="en-US" sz="1800" dirty="0">
                <a:solidFill>
                  <a:schemeClr val="tx1"/>
                </a:solidFill>
              </a:rPr>
              <a:t>To maintain contact with leading customers such as USA, it is necessary to analyze profitable behavior and offer personalized offers.</a:t>
            </a:r>
          </a:p>
          <a:p>
            <a:pPr marL="0" indent="0" algn="l">
              <a:buNone/>
            </a:pPr>
            <a:endParaRPr lang="en-US" sz="1800" dirty="0">
              <a:solidFill>
                <a:schemeClr val="tx1"/>
              </a:solidFill>
            </a:endParaRPr>
          </a:p>
          <a:p>
            <a:pPr marL="0" indent="0" algn="l">
              <a:buNone/>
            </a:pPr>
            <a:r>
              <a:rPr lang="en-US" sz="1800" dirty="0">
                <a:solidFill>
                  <a:schemeClr val="tx1"/>
                </a:solidFill>
              </a:rPr>
              <a:t>Send a survey to FISSA and PARIS customers who have not placed orders to understand their needs and problems.</a:t>
            </a:r>
          </a:p>
          <a:p>
            <a:pPr marL="0" indent="0" algn="l">
              <a:buNone/>
            </a:pPr>
            <a:endParaRPr lang="en-US" sz="1800" dirty="0">
              <a:solidFill>
                <a:schemeClr val="tx1"/>
              </a:solidFill>
            </a:endParaRPr>
          </a:p>
          <a:p>
            <a:pPr marL="0" indent="0" algn="l">
              <a:buNone/>
            </a:pPr>
            <a:r>
              <a:rPr lang="en-US" sz="1800" dirty="0">
                <a:solidFill>
                  <a:schemeClr val="tx1"/>
                </a:solidFill>
              </a:rPr>
              <a:t>Offer unique promotions to customers who haven't made orders in a long time, such as discounts on the first order after a long period or products as gifts.</a:t>
            </a:r>
          </a:p>
          <a:p>
            <a:pPr marL="0" indent="0" algn="l">
              <a:buNone/>
            </a:pPr>
            <a:endParaRPr lang="en-US" sz="1800" dirty="0">
              <a:solidFill>
                <a:schemeClr val="tx1"/>
              </a:solidFill>
            </a:endParaRPr>
          </a:p>
          <a:p>
            <a:pPr marL="0" indent="0" algn="l">
              <a:buNone/>
            </a:pPr>
            <a:r>
              <a:rPr lang="en-US" sz="1800" dirty="0">
                <a:solidFill>
                  <a:schemeClr val="tx1"/>
                </a:solidFill>
              </a:rPr>
              <a:t>Conduct customer retention campaigns, such as unique promotions for repeat buyers, special benefits such as free shipping, advance orders or early access to promotions. In addition, develop a loyalty program for regular customers.</a:t>
            </a:r>
            <a:endParaRPr lang="he-IL" sz="1800" dirty="0">
              <a:solidFill>
                <a:schemeClr val="tx1"/>
              </a:solidFill>
            </a:endParaRPr>
          </a:p>
        </p:txBody>
      </p:sp>
    </p:spTree>
    <p:extLst>
      <p:ext uri="{BB962C8B-B14F-4D97-AF65-F5344CB8AC3E}">
        <p14:creationId xmlns:p14="http://schemas.microsoft.com/office/powerpoint/2010/main" val="10114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13" name="Rectangle 86">
            <a:extLst>
              <a:ext uri="{FF2B5EF4-FFF2-40B4-BE49-F238E27FC236}">
                <a16:creationId xmlns:a16="http://schemas.microsoft.com/office/drawing/2014/main" id="{8D5EA50E-7991-4DA7-A6E4-1B1CE26B1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DDFED7E-4A8D-C4E9-1249-83E46A4E3D0D}"/>
              </a:ext>
            </a:extLst>
          </p:cNvPr>
          <p:cNvSpPr>
            <a:spLocks noGrp="1"/>
          </p:cNvSpPr>
          <p:nvPr>
            <p:ph type="title"/>
          </p:nvPr>
        </p:nvSpPr>
        <p:spPr>
          <a:xfrm>
            <a:off x="6414559" y="4551130"/>
            <a:ext cx="3874558" cy="1507067"/>
          </a:xfrm>
        </p:spPr>
        <p:txBody>
          <a:bodyPr vert="horz" lIns="91440" tIns="45720" rIns="91440" bIns="45720" rtlCol="0">
            <a:normAutofit/>
          </a:bodyPr>
          <a:lstStyle/>
          <a:p>
            <a:pPr rtl="0"/>
            <a:r>
              <a:rPr lang="en-US" sz="3200" dirty="0"/>
              <a:t>employees</a:t>
            </a:r>
          </a:p>
        </p:txBody>
      </p:sp>
      <p:sp>
        <p:nvSpPr>
          <p:cNvPr id="114" name="Rectangle 88">
            <a:extLst>
              <a:ext uri="{FF2B5EF4-FFF2-40B4-BE49-F238E27FC236}">
                <a16:creationId xmlns:a16="http://schemas.microsoft.com/office/drawing/2014/main" id="{4DB7C3E9-95E5-47A4-9871-45B6A7839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6096002" cy="6858000"/>
          </a:xfrm>
          <a:prstGeom prst="rect">
            <a:avLst/>
          </a:prstGeom>
          <a:solidFill>
            <a:srgbClr val="FFFFFF"/>
          </a:solidFill>
          <a:ln>
            <a:noFill/>
          </a:ln>
          <a:effectLst>
            <a:innerShdw blurRad="63500" dist="3175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תמונה 3" descr="תמונה שמכילה טקסט, צילום מסך, עיצוב&#10;&#10;התיאור נוצר באופן אוטומטי">
            <a:extLst>
              <a:ext uri="{FF2B5EF4-FFF2-40B4-BE49-F238E27FC236}">
                <a16:creationId xmlns:a16="http://schemas.microsoft.com/office/drawing/2014/main" id="{592BC3AC-7043-774B-7953-84707A26A517}"/>
              </a:ext>
            </a:extLst>
          </p:cNvPr>
          <p:cNvPicPr>
            <a:picLocks noChangeAspect="1"/>
          </p:cNvPicPr>
          <p:nvPr/>
        </p:nvPicPr>
        <p:blipFill>
          <a:blip r:embed="rId2"/>
          <a:stretch>
            <a:fillRect/>
          </a:stretch>
        </p:blipFill>
        <p:spPr>
          <a:xfrm>
            <a:off x="140474" y="74095"/>
            <a:ext cx="2715962" cy="3302083"/>
          </a:xfrm>
          <a:prstGeom prst="rect">
            <a:avLst/>
          </a:prstGeom>
        </p:spPr>
      </p:pic>
      <p:sp useBgFill="1">
        <p:nvSpPr>
          <p:cNvPr id="115" name="Rectangle 90">
            <a:extLst>
              <a:ext uri="{FF2B5EF4-FFF2-40B4-BE49-F238E27FC236}">
                <a16:creationId xmlns:a16="http://schemas.microsoft.com/office/drawing/2014/main" id="{C17CA5DB-5419-4B91-B331-FE1FC34A0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3383280"/>
            <a:ext cx="6096002"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6" name="Rectangle 92">
            <a:extLst>
              <a:ext uri="{FF2B5EF4-FFF2-40B4-BE49-F238E27FC236}">
                <a16:creationId xmlns:a16="http://schemas.microsoft.com/office/drawing/2014/main" id="{D2997D58-CCDE-41B6-9138-BAD0569D0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99105" y="0"/>
            <a:ext cx="914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תמונה 9" descr="תמונה שמכילה טקסט, צילום מסך, תרשים, צבעוני&#10;&#10;התיאור נוצר באופן אוטומטי">
            <a:extLst>
              <a:ext uri="{FF2B5EF4-FFF2-40B4-BE49-F238E27FC236}">
                <a16:creationId xmlns:a16="http://schemas.microsoft.com/office/drawing/2014/main" id="{D9A0CF73-0DC1-1144-577F-033D79724B66}"/>
              </a:ext>
            </a:extLst>
          </p:cNvPr>
          <p:cNvPicPr>
            <a:picLocks noChangeAspect="1"/>
          </p:cNvPicPr>
          <p:nvPr/>
        </p:nvPicPr>
        <p:blipFill>
          <a:blip r:embed="rId3"/>
          <a:stretch>
            <a:fillRect/>
          </a:stretch>
        </p:blipFill>
        <p:spPr>
          <a:xfrm>
            <a:off x="85064" y="3683001"/>
            <a:ext cx="2849526" cy="3015370"/>
          </a:xfrm>
          <a:prstGeom prst="rect">
            <a:avLst/>
          </a:prstGeom>
        </p:spPr>
      </p:pic>
      <p:pic>
        <p:nvPicPr>
          <p:cNvPr id="18" name="תמונה 17" descr="תמונה שמכילה טקסט, צילום מסך, תרשים, עיגול&#10;&#10;התיאור נוצר באופן אוטומטי">
            <a:extLst>
              <a:ext uri="{FF2B5EF4-FFF2-40B4-BE49-F238E27FC236}">
                <a16:creationId xmlns:a16="http://schemas.microsoft.com/office/drawing/2014/main" id="{C8DF0D07-CD1C-300E-D390-1004BF2704CD}"/>
              </a:ext>
            </a:extLst>
          </p:cNvPr>
          <p:cNvPicPr>
            <a:picLocks noChangeAspect="1"/>
          </p:cNvPicPr>
          <p:nvPr/>
        </p:nvPicPr>
        <p:blipFill>
          <a:blip r:embed="rId4"/>
          <a:stretch>
            <a:fillRect/>
          </a:stretch>
        </p:blipFill>
        <p:spPr>
          <a:xfrm>
            <a:off x="3182095" y="3683000"/>
            <a:ext cx="2849526" cy="2968256"/>
          </a:xfrm>
          <a:prstGeom prst="rect">
            <a:avLst/>
          </a:prstGeom>
        </p:spPr>
      </p:pic>
      <p:pic>
        <p:nvPicPr>
          <p:cNvPr id="8" name="תמונה 7" descr="תמונה שמכילה טקסט, צילום מסך, תרשים, עיגול&#10;&#10;התיאור נוצר באופן אוטומטי">
            <a:extLst>
              <a:ext uri="{FF2B5EF4-FFF2-40B4-BE49-F238E27FC236}">
                <a16:creationId xmlns:a16="http://schemas.microsoft.com/office/drawing/2014/main" id="{1C03E145-D900-F935-7607-F0D2B53D7485}"/>
              </a:ext>
            </a:extLst>
          </p:cNvPr>
          <p:cNvPicPr>
            <a:picLocks noChangeAspect="1"/>
          </p:cNvPicPr>
          <p:nvPr/>
        </p:nvPicPr>
        <p:blipFill>
          <a:blip r:embed="rId5"/>
          <a:stretch>
            <a:fillRect/>
          </a:stretch>
        </p:blipFill>
        <p:spPr>
          <a:xfrm>
            <a:off x="3166922" y="93746"/>
            <a:ext cx="2849526" cy="2871059"/>
          </a:xfrm>
          <a:prstGeom prst="rect">
            <a:avLst/>
          </a:prstGeom>
        </p:spPr>
      </p:pic>
      <p:sp>
        <p:nvSpPr>
          <p:cNvPr id="19" name="מציין מיקום תוכן 2">
            <a:extLst>
              <a:ext uri="{FF2B5EF4-FFF2-40B4-BE49-F238E27FC236}">
                <a16:creationId xmlns:a16="http://schemas.microsoft.com/office/drawing/2014/main" id="{47D2E536-A576-EDF6-05A4-E3924BABE932}"/>
              </a:ext>
            </a:extLst>
          </p:cNvPr>
          <p:cNvSpPr>
            <a:spLocks noGrp="1"/>
          </p:cNvSpPr>
          <p:nvPr>
            <p:ph idx="1"/>
          </p:nvPr>
        </p:nvSpPr>
        <p:spPr>
          <a:xfrm>
            <a:off x="6405881" y="536938"/>
            <a:ext cx="4509770" cy="4619847"/>
          </a:xfrm>
        </p:spPr>
        <p:txBody>
          <a:bodyPr>
            <a:normAutofit/>
          </a:bodyPr>
          <a:lstStyle/>
          <a:p>
            <a:pPr marL="0" indent="0" algn="l">
              <a:lnSpc>
                <a:spcPct val="90000"/>
              </a:lnSpc>
              <a:buNone/>
            </a:pPr>
            <a:r>
              <a:rPr lang="en-US" sz="1800" dirty="0">
                <a:solidFill>
                  <a:schemeClr val="tx1"/>
                </a:solidFill>
              </a:rPr>
              <a:t>Margaret is the most profitable employee for the company, but Janet is also extremely profitable</a:t>
            </a:r>
          </a:p>
          <a:p>
            <a:pPr marL="0" indent="0" algn="l">
              <a:lnSpc>
                <a:spcPct val="90000"/>
              </a:lnSpc>
              <a:buNone/>
            </a:pPr>
            <a:endParaRPr lang="en-US" sz="1800" dirty="0">
              <a:solidFill>
                <a:schemeClr val="tx1"/>
              </a:solidFill>
            </a:endParaRPr>
          </a:p>
          <a:p>
            <a:pPr marL="0" indent="0" algn="l">
              <a:lnSpc>
                <a:spcPct val="90000"/>
              </a:lnSpc>
              <a:buNone/>
            </a:pPr>
            <a:r>
              <a:rPr lang="en-US" sz="1800" dirty="0">
                <a:solidFill>
                  <a:schemeClr val="tx1"/>
                </a:solidFill>
              </a:rPr>
              <a:t>Steven showed the lowest sales performance</a:t>
            </a:r>
          </a:p>
          <a:p>
            <a:pPr marL="0" indent="0" algn="l">
              <a:lnSpc>
                <a:spcPct val="90000"/>
              </a:lnSpc>
              <a:buNone/>
            </a:pPr>
            <a:endParaRPr lang="en-US" sz="1800" dirty="0">
              <a:solidFill>
                <a:schemeClr val="tx1"/>
              </a:solidFill>
            </a:endParaRPr>
          </a:p>
          <a:p>
            <a:pPr marL="0" indent="0" algn="l">
              <a:lnSpc>
                <a:spcPct val="90000"/>
              </a:lnSpc>
              <a:buNone/>
            </a:pPr>
            <a:r>
              <a:rPr lang="en-US" sz="1800" dirty="0">
                <a:solidFill>
                  <a:schemeClr val="tx1"/>
                </a:solidFill>
              </a:rPr>
              <a:t>Not necessarily the one who makes many orders necessarily provides the largest number of profits. For example, Laura made more orders than Andrew, but the latter provided higher profits.</a:t>
            </a:r>
            <a:endParaRPr lang="he-IL" sz="1800" dirty="0">
              <a:solidFill>
                <a:schemeClr val="tx1"/>
              </a:solidFill>
            </a:endParaRPr>
          </a:p>
        </p:txBody>
      </p:sp>
      <p:grpSp>
        <p:nvGrpSpPr>
          <p:cNvPr id="117" name="Group 94">
            <a:extLst>
              <a:ext uri="{FF2B5EF4-FFF2-40B4-BE49-F238E27FC236}">
                <a16:creationId xmlns:a16="http://schemas.microsoft.com/office/drawing/2014/main" id="{8A879232-964F-454E-9293-E486E17E44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2292" y="2963333"/>
            <a:ext cx="1896535" cy="2218267"/>
            <a:chOff x="10292292" y="2963333"/>
            <a:chExt cx="1896535" cy="2218267"/>
          </a:xfrm>
        </p:grpSpPr>
        <p:cxnSp>
          <p:nvCxnSpPr>
            <p:cNvPr id="96" name="Straight Connector 95">
              <a:extLst>
                <a:ext uri="{FF2B5EF4-FFF2-40B4-BE49-F238E27FC236}">
                  <a16:creationId xmlns:a16="http://schemas.microsoft.com/office/drawing/2014/main" id="{C01FA338-CDF1-450E-A04F-6E406DC3D8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E7A84213-A49B-4C55-A6E9-77AA3EC3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699485" y="3190344"/>
              <a:ext cx="1489342" cy="14893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D90B4EA0-B3E6-4C88-BC13-608774D701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E1E4CC04-BBF8-4416-BB78-6203922B68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17C64305-308E-433B-B58D-8FECC46F07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05912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E3B02C29-E2AB-8650-670E-8C5953886FB5}"/>
              </a:ext>
            </a:extLst>
          </p:cNvPr>
          <p:cNvSpPr>
            <a:spLocks noGrp="1"/>
          </p:cNvSpPr>
          <p:nvPr>
            <p:ph type="title"/>
          </p:nvPr>
        </p:nvSpPr>
        <p:spPr>
          <a:xfrm>
            <a:off x="684212" y="685799"/>
            <a:ext cx="3747111" cy="4892040"/>
          </a:xfrm>
        </p:spPr>
        <p:txBody>
          <a:bodyPr>
            <a:normAutofit/>
          </a:bodyPr>
          <a:lstStyle/>
          <a:p>
            <a:r>
              <a:rPr lang="en-US" sz="2500" dirty="0"/>
              <a:t>Employee recommendations</a:t>
            </a:r>
            <a:endParaRPr lang="he-IL" sz="2500" dirty="0"/>
          </a:p>
        </p:txBody>
      </p:sp>
      <p:cxnSp>
        <p:nvCxnSpPr>
          <p:cNvPr id="10" name="Straight Connector 9">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מציין מיקום תוכן 2">
            <a:extLst>
              <a:ext uri="{FF2B5EF4-FFF2-40B4-BE49-F238E27FC236}">
                <a16:creationId xmlns:a16="http://schemas.microsoft.com/office/drawing/2014/main" id="{67425306-D21C-C244-CDE5-F5D06D1704E8}"/>
              </a:ext>
            </a:extLst>
          </p:cNvPr>
          <p:cNvSpPr>
            <a:spLocks noGrp="1"/>
          </p:cNvSpPr>
          <p:nvPr>
            <p:ph idx="1"/>
          </p:nvPr>
        </p:nvSpPr>
        <p:spPr>
          <a:xfrm>
            <a:off x="4979962" y="685799"/>
            <a:ext cx="6288260" cy="4892040"/>
          </a:xfrm>
        </p:spPr>
        <p:txBody>
          <a:bodyPr>
            <a:normAutofit/>
          </a:bodyPr>
          <a:lstStyle/>
          <a:p>
            <a:pPr marL="0" indent="0" algn="l">
              <a:lnSpc>
                <a:spcPct val="90000"/>
              </a:lnSpc>
              <a:buNone/>
            </a:pPr>
            <a:r>
              <a:rPr lang="en-US" sz="1800" dirty="0">
                <a:solidFill>
                  <a:schemeClr val="tx1"/>
                </a:solidFill>
              </a:rPr>
              <a:t>Checking the performance of the employees who make a lot of orders but with low profitability like Laura and try to improve the quality of the orders. A feedback meeting can be organized in order to identify problems and improve the quality of orders.</a:t>
            </a:r>
          </a:p>
          <a:p>
            <a:pPr marL="0" indent="0" algn="l">
              <a:lnSpc>
                <a:spcPct val="90000"/>
              </a:lnSpc>
              <a:buNone/>
            </a:pPr>
            <a:endParaRPr lang="en-US" sz="1800" dirty="0">
              <a:solidFill>
                <a:schemeClr val="tx1"/>
              </a:solidFill>
            </a:endParaRPr>
          </a:p>
          <a:p>
            <a:pPr marL="0" indent="0" algn="l">
              <a:lnSpc>
                <a:spcPct val="90000"/>
              </a:lnSpc>
              <a:buNone/>
            </a:pPr>
            <a:r>
              <a:rPr lang="en-US" sz="1800" dirty="0">
                <a:solidFill>
                  <a:schemeClr val="tx1"/>
                </a:solidFill>
              </a:rPr>
              <a:t>Provide training and guidance to lower performing employees like Steven to improve their performance.</a:t>
            </a:r>
          </a:p>
          <a:p>
            <a:pPr marL="0" indent="0" algn="l">
              <a:lnSpc>
                <a:spcPct val="90000"/>
              </a:lnSpc>
              <a:buNone/>
            </a:pPr>
            <a:endParaRPr lang="en-US" sz="1800" dirty="0">
              <a:solidFill>
                <a:schemeClr val="tx1"/>
              </a:solidFill>
            </a:endParaRPr>
          </a:p>
          <a:p>
            <a:pPr marL="0" indent="0" algn="l">
              <a:lnSpc>
                <a:spcPct val="90000"/>
              </a:lnSpc>
              <a:buNone/>
            </a:pPr>
            <a:r>
              <a:rPr lang="en-US" sz="1800" dirty="0">
                <a:solidFill>
                  <a:schemeClr val="tx1"/>
                </a:solidFill>
              </a:rPr>
              <a:t>To Examining the work strategies of successful employees like Margaret and Janet, it can be Organize meetings of professional employees sharing their work practices with other teams.</a:t>
            </a:r>
            <a:endParaRPr lang="he-IL" sz="1800" dirty="0">
              <a:solidFill>
                <a:schemeClr val="tx1"/>
              </a:solidFill>
            </a:endParaRPr>
          </a:p>
        </p:txBody>
      </p:sp>
    </p:spTree>
    <p:extLst>
      <p:ext uri="{BB962C8B-B14F-4D97-AF65-F5344CB8AC3E}">
        <p14:creationId xmlns:p14="http://schemas.microsoft.com/office/powerpoint/2010/main" val="804356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9" name="Rectangle 64">
            <a:extLst>
              <a:ext uri="{FF2B5EF4-FFF2-40B4-BE49-F238E27FC236}">
                <a16:creationId xmlns:a16="http://schemas.microsoft.com/office/drawing/2014/main" id="{C4FDB767-6E1E-486B-8E38-71455A73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29254FBE-E860-6EA8-94A0-BDCD3D92D926}"/>
              </a:ext>
            </a:extLst>
          </p:cNvPr>
          <p:cNvSpPr>
            <a:spLocks noGrp="1"/>
          </p:cNvSpPr>
          <p:nvPr>
            <p:ph type="title"/>
          </p:nvPr>
        </p:nvSpPr>
        <p:spPr>
          <a:xfrm>
            <a:off x="6450012" y="4487332"/>
            <a:ext cx="3839105" cy="1507067"/>
          </a:xfrm>
        </p:spPr>
        <p:txBody>
          <a:bodyPr>
            <a:normAutofit/>
          </a:bodyPr>
          <a:lstStyle/>
          <a:p>
            <a:r>
              <a:rPr lang="en-US" sz="3200" dirty="0">
                <a:solidFill>
                  <a:schemeClr val="tx1"/>
                </a:solidFill>
              </a:rPr>
              <a:t>Suppliers</a:t>
            </a:r>
            <a:endParaRPr lang="he-IL" sz="3200" dirty="0"/>
          </a:p>
        </p:txBody>
      </p:sp>
      <p:sp>
        <p:nvSpPr>
          <p:cNvPr id="80" name="Rectangle 66">
            <a:extLst>
              <a:ext uri="{FF2B5EF4-FFF2-40B4-BE49-F238E27FC236}">
                <a16:creationId xmlns:a16="http://schemas.microsoft.com/office/drawing/2014/main" id="{998054BD-F673-433D-AAB5-3407222A1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6096002" cy="6858000"/>
          </a:xfrm>
          <a:prstGeom prst="rect">
            <a:avLst/>
          </a:prstGeom>
          <a:solidFill>
            <a:srgbClr val="FFFFFF"/>
          </a:solidFill>
          <a:ln>
            <a:noFill/>
          </a:ln>
          <a:effectLst>
            <a:innerShdw blurRad="63500" dist="3175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תמונה 6">
            <a:extLst>
              <a:ext uri="{FF2B5EF4-FFF2-40B4-BE49-F238E27FC236}">
                <a16:creationId xmlns:a16="http://schemas.microsoft.com/office/drawing/2014/main" id="{6A861A13-47C7-2DE9-6421-E88CDFDA0EFC}"/>
              </a:ext>
            </a:extLst>
          </p:cNvPr>
          <p:cNvPicPr>
            <a:picLocks noChangeAspect="1"/>
          </p:cNvPicPr>
          <p:nvPr/>
        </p:nvPicPr>
        <p:blipFill rotWithShape="1">
          <a:blip r:embed="rId2"/>
          <a:srcRect l="4289"/>
          <a:stretch/>
        </p:blipFill>
        <p:spPr>
          <a:xfrm>
            <a:off x="321733" y="551102"/>
            <a:ext cx="2364317" cy="2281077"/>
          </a:xfrm>
          <a:prstGeom prst="rect">
            <a:avLst/>
          </a:prstGeom>
        </p:spPr>
      </p:pic>
      <p:sp useBgFill="1">
        <p:nvSpPr>
          <p:cNvPr id="82" name="Rectangle 68">
            <a:extLst>
              <a:ext uri="{FF2B5EF4-FFF2-40B4-BE49-F238E27FC236}">
                <a16:creationId xmlns:a16="http://schemas.microsoft.com/office/drawing/2014/main" id="{87123199-10C0-4FC8-AEE0-8EEC97A26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3383280"/>
            <a:ext cx="6096002"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3" name="Rectangle 70">
            <a:extLst>
              <a:ext uri="{FF2B5EF4-FFF2-40B4-BE49-F238E27FC236}">
                <a16:creationId xmlns:a16="http://schemas.microsoft.com/office/drawing/2014/main" id="{4C453CCF-DF16-4E2B-9E51-CEC7C0A2B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99105" y="0"/>
            <a:ext cx="91440" cy="3474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תמונה 29">
            <a:extLst>
              <a:ext uri="{FF2B5EF4-FFF2-40B4-BE49-F238E27FC236}">
                <a16:creationId xmlns:a16="http://schemas.microsoft.com/office/drawing/2014/main" id="{B02B40D4-1CB1-22D2-3B57-33D0E2D86E09}"/>
              </a:ext>
            </a:extLst>
          </p:cNvPr>
          <p:cNvPicPr>
            <a:picLocks noChangeAspect="1"/>
          </p:cNvPicPr>
          <p:nvPr/>
        </p:nvPicPr>
        <p:blipFill>
          <a:blip r:embed="rId3"/>
          <a:stretch>
            <a:fillRect/>
          </a:stretch>
        </p:blipFill>
        <p:spPr>
          <a:xfrm>
            <a:off x="3145167" y="685800"/>
            <a:ext cx="2893037" cy="1873240"/>
          </a:xfrm>
          <a:prstGeom prst="rect">
            <a:avLst/>
          </a:prstGeom>
        </p:spPr>
      </p:pic>
      <p:pic>
        <p:nvPicPr>
          <p:cNvPr id="26" name="תמונה 25">
            <a:extLst>
              <a:ext uri="{FF2B5EF4-FFF2-40B4-BE49-F238E27FC236}">
                <a16:creationId xmlns:a16="http://schemas.microsoft.com/office/drawing/2014/main" id="{56405CCD-5B13-A38D-7E69-2DF6381757CF}"/>
              </a:ext>
            </a:extLst>
          </p:cNvPr>
          <p:cNvPicPr>
            <a:picLocks noChangeAspect="1"/>
          </p:cNvPicPr>
          <p:nvPr/>
        </p:nvPicPr>
        <p:blipFill>
          <a:blip r:embed="rId4"/>
          <a:stretch>
            <a:fillRect/>
          </a:stretch>
        </p:blipFill>
        <p:spPr>
          <a:xfrm>
            <a:off x="544299" y="3796452"/>
            <a:ext cx="5004227" cy="2739814"/>
          </a:xfrm>
          <a:prstGeom prst="rect">
            <a:avLst/>
          </a:prstGeom>
        </p:spPr>
      </p:pic>
      <p:sp>
        <p:nvSpPr>
          <p:cNvPr id="3" name="מציין מיקום תוכן 2">
            <a:extLst>
              <a:ext uri="{FF2B5EF4-FFF2-40B4-BE49-F238E27FC236}">
                <a16:creationId xmlns:a16="http://schemas.microsoft.com/office/drawing/2014/main" id="{0B6B3261-4E75-3D9F-668D-51F33AFAFE61}"/>
              </a:ext>
            </a:extLst>
          </p:cNvPr>
          <p:cNvSpPr>
            <a:spLocks noGrp="1"/>
          </p:cNvSpPr>
          <p:nvPr>
            <p:ph idx="1"/>
          </p:nvPr>
        </p:nvSpPr>
        <p:spPr>
          <a:xfrm>
            <a:off x="6450012" y="685800"/>
            <a:ext cx="4465639" cy="4191000"/>
          </a:xfrm>
        </p:spPr>
        <p:txBody>
          <a:bodyPr>
            <a:normAutofit/>
          </a:bodyPr>
          <a:lstStyle/>
          <a:p>
            <a:pPr marL="0" indent="0" algn="l">
              <a:buNone/>
            </a:pPr>
            <a:r>
              <a:rPr lang="en-US" sz="1800" dirty="0">
                <a:solidFill>
                  <a:schemeClr val="tx1"/>
                </a:solidFill>
              </a:rPr>
              <a:t>Supplier 18 has the highest profit percentage.</a:t>
            </a:r>
          </a:p>
          <a:p>
            <a:pPr marL="0" indent="0" algn="l">
              <a:buNone/>
            </a:pPr>
            <a:endParaRPr lang="en-US" sz="1800" dirty="0">
              <a:solidFill>
                <a:schemeClr val="tx1"/>
              </a:solidFill>
            </a:endParaRPr>
          </a:p>
          <a:p>
            <a:pPr marL="0" indent="0" algn="l">
              <a:buNone/>
            </a:pPr>
            <a:r>
              <a:rPr lang="en-US" sz="1800" dirty="0">
                <a:solidFill>
                  <a:schemeClr val="tx1"/>
                </a:solidFill>
              </a:rPr>
              <a:t>The least profitable providers are 10, 22, 27.</a:t>
            </a:r>
          </a:p>
          <a:p>
            <a:pPr marL="0" indent="0" algn="l">
              <a:buNone/>
            </a:pPr>
            <a:endParaRPr lang="en-US" sz="1800" dirty="0">
              <a:solidFill>
                <a:schemeClr val="tx1"/>
              </a:solidFill>
            </a:endParaRPr>
          </a:p>
          <a:p>
            <a:pPr marL="0" indent="0" algn="l">
              <a:buNone/>
            </a:pPr>
            <a:r>
              <a:rPr lang="en-US" sz="1800" dirty="0">
                <a:solidFill>
                  <a:schemeClr val="tx1"/>
                </a:solidFill>
              </a:rPr>
              <a:t>Suppliers number 28, 12, 7 repeat themselves in the list of the most profitable products</a:t>
            </a:r>
            <a:endParaRPr lang="he-IL" sz="1800" dirty="0">
              <a:solidFill>
                <a:schemeClr val="tx1"/>
              </a:solidFill>
            </a:endParaRPr>
          </a:p>
        </p:txBody>
      </p:sp>
      <p:grpSp>
        <p:nvGrpSpPr>
          <p:cNvPr id="84" name="Group 72">
            <a:extLst>
              <a:ext uri="{FF2B5EF4-FFF2-40B4-BE49-F238E27FC236}">
                <a16:creationId xmlns:a16="http://schemas.microsoft.com/office/drawing/2014/main" id="{73EF4D34-FDBA-40BC-B666-A5CDF8B000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2292" y="2963333"/>
            <a:ext cx="1896535" cy="2218267"/>
            <a:chOff x="10292292" y="2963333"/>
            <a:chExt cx="1896535" cy="2218267"/>
          </a:xfrm>
        </p:grpSpPr>
        <p:cxnSp>
          <p:nvCxnSpPr>
            <p:cNvPr id="85" name="Straight Connector 73">
              <a:extLst>
                <a:ext uri="{FF2B5EF4-FFF2-40B4-BE49-F238E27FC236}">
                  <a16:creationId xmlns:a16="http://schemas.microsoft.com/office/drawing/2014/main" id="{F480576D-7D90-4190-A9B4-0AF8F034CA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6" name="Straight Connector 74">
              <a:extLst>
                <a:ext uri="{FF2B5EF4-FFF2-40B4-BE49-F238E27FC236}">
                  <a16:creationId xmlns:a16="http://schemas.microsoft.com/office/drawing/2014/main" id="{E400E164-5E40-4749-BD83-180844C084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699485" y="3190344"/>
              <a:ext cx="1489342" cy="14893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3AA2F8AC-5516-4094-B54C-F6D968DB14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7" name="Straight Connector 76">
              <a:extLst>
                <a:ext uri="{FF2B5EF4-FFF2-40B4-BE49-F238E27FC236}">
                  <a16:creationId xmlns:a16="http://schemas.microsoft.com/office/drawing/2014/main" id="{B11DE429-F182-4584-A22E-3A93AF2491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77">
              <a:extLst>
                <a:ext uri="{FF2B5EF4-FFF2-40B4-BE49-F238E27FC236}">
                  <a16:creationId xmlns:a16="http://schemas.microsoft.com/office/drawing/2014/main" id="{EE0091AD-70B8-41E1-821E-F0BA34C3E5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תיבת טקסט 7">
            <a:extLst>
              <a:ext uri="{FF2B5EF4-FFF2-40B4-BE49-F238E27FC236}">
                <a16:creationId xmlns:a16="http://schemas.microsoft.com/office/drawing/2014/main" id="{0B2B8B54-AABD-E84C-CA50-924AF7965B01}"/>
              </a:ext>
            </a:extLst>
          </p:cNvPr>
          <p:cNvSpPr txBox="1"/>
          <p:nvPr/>
        </p:nvSpPr>
        <p:spPr>
          <a:xfrm>
            <a:off x="203864" y="338608"/>
            <a:ext cx="2043516" cy="212494"/>
          </a:xfrm>
          <a:prstGeom prst="rect">
            <a:avLst/>
          </a:prstGeom>
          <a:noFill/>
        </p:spPr>
        <p:txBody>
          <a:bodyPr wrap="square" rtlCol="1">
            <a:spAutoFit/>
          </a:bodyPr>
          <a:lstStyle/>
          <a:p>
            <a:pPr defTabSz="324612">
              <a:spcAft>
                <a:spcPts val="600"/>
              </a:spcAft>
            </a:pPr>
            <a:r>
              <a:rPr lang="en-US" sz="781" kern="1200" dirty="0">
                <a:solidFill>
                  <a:schemeClr val="bg1"/>
                </a:solidFill>
                <a:latin typeface="+mn-lt"/>
                <a:ea typeface="+mn-ea"/>
                <a:cs typeface="+mn-cs"/>
              </a:rPr>
              <a:t>Percentage profit by suppliers</a:t>
            </a:r>
            <a:endParaRPr lang="he-IL" sz="1100" dirty="0">
              <a:solidFill>
                <a:schemeClr val="bg1"/>
              </a:solidFill>
            </a:endParaRPr>
          </a:p>
        </p:txBody>
      </p:sp>
    </p:spTree>
    <p:extLst>
      <p:ext uri="{BB962C8B-B14F-4D97-AF65-F5344CB8AC3E}">
        <p14:creationId xmlns:p14="http://schemas.microsoft.com/office/powerpoint/2010/main" val="166298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E3B02C29-E2AB-8650-670E-8C5953886FB5}"/>
              </a:ext>
            </a:extLst>
          </p:cNvPr>
          <p:cNvSpPr>
            <a:spLocks noGrp="1"/>
          </p:cNvSpPr>
          <p:nvPr>
            <p:ph type="title"/>
          </p:nvPr>
        </p:nvSpPr>
        <p:spPr>
          <a:xfrm>
            <a:off x="684212" y="685799"/>
            <a:ext cx="3747111" cy="4892040"/>
          </a:xfrm>
        </p:spPr>
        <p:txBody>
          <a:bodyPr>
            <a:normAutofit/>
          </a:bodyPr>
          <a:lstStyle/>
          <a:p>
            <a:r>
              <a:rPr lang="en-US" sz="2700" dirty="0"/>
              <a:t>Supplier recommendations</a:t>
            </a:r>
            <a:endParaRPr lang="he-IL" sz="2700" dirty="0"/>
          </a:p>
        </p:txBody>
      </p:sp>
      <p:cxnSp>
        <p:nvCxnSpPr>
          <p:cNvPr id="6" name="Straight Connector 9">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מציין מיקום תוכן 2">
            <a:extLst>
              <a:ext uri="{FF2B5EF4-FFF2-40B4-BE49-F238E27FC236}">
                <a16:creationId xmlns:a16="http://schemas.microsoft.com/office/drawing/2014/main" id="{67425306-D21C-C244-CDE5-F5D06D1704E8}"/>
              </a:ext>
            </a:extLst>
          </p:cNvPr>
          <p:cNvSpPr>
            <a:spLocks noGrp="1"/>
          </p:cNvSpPr>
          <p:nvPr>
            <p:ph idx="1"/>
          </p:nvPr>
        </p:nvSpPr>
        <p:spPr>
          <a:xfrm>
            <a:off x="4979962" y="685799"/>
            <a:ext cx="6288260" cy="4892040"/>
          </a:xfrm>
        </p:spPr>
        <p:txBody>
          <a:bodyPr>
            <a:normAutofit fontScale="92500" lnSpcReduction="20000"/>
          </a:bodyPr>
          <a:lstStyle/>
          <a:p>
            <a:pPr marL="0" indent="0" algn="l">
              <a:buNone/>
            </a:pPr>
            <a:r>
              <a:rPr lang="en-US" dirty="0">
                <a:solidFill>
                  <a:schemeClr val="tx1"/>
                </a:solidFill>
              </a:rPr>
              <a:t>Analyze the working practices of profitable suppliers such as delivery times and other performance indicators and consider expanding cooperation by proposing to increase the volume of orders.</a:t>
            </a:r>
          </a:p>
          <a:p>
            <a:pPr marL="0" indent="0" algn="l">
              <a:buNone/>
            </a:pPr>
            <a:endParaRPr lang="en-US" dirty="0">
              <a:solidFill>
                <a:schemeClr val="tx1"/>
              </a:solidFill>
            </a:endParaRPr>
          </a:p>
          <a:p>
            <a:pPr marL="0" indent="0" algn="l">
              <a:buNone/>
            </a:pPr>
            <a:r>
              <a:rPr lang="en-US" dirty="0">
                <a:solidFill>
                  <a:schemeClr val="tx1"/>
                </a:solidFill>
              </a:rPr>
              <a:t>Offer profitable suppliers the signing of long-term agreements and the development of plans for strategic collaborations such as new products or special promotions.</a:t>
            </a:r>
          </a:p>
          <a:p>
            <a:pPr marL="0" indent="0" algn="l">
              <a:buNone/>
            </a:pPr>
            <a:endParaRPr lang="en-US" dirty="0">
              <a:solidFill>
                <a:schemeClr val="tx1"/>
              </a:solidFill>
            </a:endParaRPr>
          </a:p>
          <a:p>
            <a:pPr marL="0" indent="0" algn="l">
              <a:buNone/>
            </a:pPr>
            <a:r>
              <a:rPr lang="en-US" dirty="0">
                <a:solidFill>
                  <a:schemeClr val="tx1"/>
                </a:solidFill>
              </a:rPr>
              <a:t>Collecting data on the performance of the least profitable suppliers and analyzing the reasons for the low profitability.</a:t>
            </a:r>
          </a:p>
          <a:p>
            <a:pPr marL="0" indent="0" algn="l">
              <a:buNone/>
            </a:pPr>
            <a:endParaRPr lang="en-US" dirty="0">
              <a:solidFill>
                <a:schemeClr val="tx1"/>
              </a:solidFill>
            </a:endParaRPr>
          </a:p>
          <a:p>
            <a:pPr marL="0" indent="0" algn="l">
              <a:buNone/>
            </a:pPr>
            <a:r>
              <a:rPr lang="en-US" dirty="0">
                <a:solidFill>
                  <a:schemeClr val="tx1"/>
                </a:solidFill>
              </a:rPr>
              <a:t>If necessary, consider replacing these suppliers by identifying other potential suppliers in the market.</a:t>
            </a:r>
            <a:endParaRPr lang="he-IL" dirty="0">
              <a:solidFill>
                <a:schemeClr val="tx1"/>
              </a:solidFill>
            </a:endParaRPr>
          </a:p>
        </p:txBody>
      </p:sp>
    </p:spTree>
    <p:extLst>
      <p:ext uri="{BB962C8B-B14F-4D97-AF65-F5344CB8AC3E}">
        <p14:creationId xmlns:p14="http://schemas.microsoft.com/office/powerpoint/2010/main" val="1721469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DF38264-8AD5-A6B0-CB9E-E4D2CA97091D}"/>
              </a:ext>
            </a:extLst>
          </p:cNvPr>
          <p:cNvSpPr>
            <a:spLocks noGrp="1"/>
          </p:cNvSpPr>
          <p:nvPr>
            <p:ph type="ctrTitle"/>
          </p:nvPr>
        </p:nvSpPr>
        <p:spPr/>
        <p:txBody>
          <a:bodyPr>
            <a:normAutofit/>
          </a:bodyPr>
          <a:lstStyle/>
          <a:p>
            <a:r>
              <a:rPr lang="en-US" sz="6600" i="0" u="none" strike="noStrike" dirty="0">
                <a:effectLst/>
                <a:latin typeface="Assistant" pitchFamily="2" charset="-79"/>
                <a:cs typeface="Assistant" pitchFamily="2" charset="-79"/>
              </a:rPr>
              <a:t>questions?</a:t>
            </a:r>
            <a:endParaRPr lang="he-IL" sz="6600" dirty="0"/>
          </a:p>
        </p:txBody>
      </p:sp>
    </p:spTree>
    <p:extLst>
      <p:ext uri="{BB962C8B-B14F-4D97-AF65-F5344CB8AC3E}">
        <p14:creationId xmlns:p14="http://schemas.microsoft.com/office/powerpoint/2010/main" val="521207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1"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כותרת 1">
            <a:extLst>
              <a:ext uri="{FF2B5EF4-FFF2-40B4-BE49-F238E27FC236}">
                <a16:creationId xmlns:a16="http://schemas.microsoft.com/office/drawing/2014/main" id="{AE61D88B-1493-602B-D153-21CC252B5A8D}"/>
              </a:ext>
            </a:extLst>
          </p:cNvPr>
          <p:cNvSpPr>
            <a:spLocks noGrp="1"/>
          </p:cNvSpPr>
          <p:nvPr>
            <p:ph type="title"/>
          </p:nvPr>
        </p:nvSpPr>
        <p:spPr>
          <a:xfrm>
            <a:off x="8588661" y="941424"/>
            <a:ext cx="3043896" cy="3248611"/>
          </a:xfrm>
        </p:spPr>
        <p:txBody>
          <a:bodyPr>
            <a:normAutofit/>
          </a:bodyPr>
          <a:lstStyle/>
          <a:p>
            <a:r>
              <a:rPr lang="en-US" sz="2800" dirty="0">
                <a:solidFill>
                  <a:srgbClr val="FFFFFF"/>
                </a:solidFill>
              </a:rPr>
              <a:t>introduction</a:t>
            </a:r>
            <a:endParaRPr lang="he-IL" sz="2800" dirty="0">
              <a:solidFill>
                <a:srgbClr val="FFFFFF"/>
              </a:solidFill>
            </a:endParaRPr>
          </a:p>
        </p:txBody>
      </p:sp>
      <p:graphicFrame>
        <p:nvGraphicFramePr>
          <p:cNvPr id="7" name="מציין מיקום תוכן 2">
            <a:extLst>
              <a:ext uri="{FF2B5EF4-FFF2-40B4-BE49-F238E27FC236}">
                <a16:creationId xmlns:a16="http://schemas.microsoft.com/office/drawing/2014/main" id="{129E2358-6C55-3DF9-3F78-FF05EBFD8C0F}"/>
              </a:ext>
            </a:extLst>
          </p:cNvPr>
          <p:cNvGraphicFramePr>
            <a:graphicFrameLocks noGrp="1"/>
          </p:cNvGraphicFramePr>
          <p:nvPr>
            <p:ph idx="1"/>
            <p:extLst>
              <p:ext uri="{D42A27DB-BD31-4B8C-83A1-F6EECF244321}">
                <p14:modId xmlns:p14="http://schemas.microsoft.com/office/powerpoint/2010/main" val="561603944"/>
              </p:ext>
            </p:extLst>
          </p:nvPr>
        </p:nvGraphicFramePr>
        <p:xfrm>
          <a:off x="940645" y="941424"/>
          <a:ext cx="6190459"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7782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33" name="Rectangle 97">
            <a:extLst>
              <a:ext uri="{FF2B5EF4-FFF2-40B4-BE49-F238E27FC236}">
                <a16:creationId xmlns:a16="http://schemas.microsoft.com/office/drawing/2014/main" id="{0E2F306A-EACD-45DC-B0AD-B4BE32590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5D00F65B-EA30-1BEE-4525-A472A93AF946}"/>
              </a:ext>
            </a:extLst>
          </p:cNvPr>
          <p:cNvSpPr>
            <a:spLocks noGrp="1"/>
          </p:cNvSpPr>
          <p:nvPr>
            <p:ph type="title"/>
          </p:nvPr>
        </p:nvSpPr>
        <p:spPr>
          <a:xfrm>
            <a:off x="4552378" y="4487332"/>
            <a:ext cx="5556822" cy="1507067"/>
          </a:xfrm>
        </p:spPr>
        <p:txBody>
          <a:bodyPr>
            <a:normAutofit/>
          </a:bodyPr>
          <a:lstStyle/>
          <a:p>
            <a:r>
              <a:rPr lang="en-US" dirty="0"/>
              <a:t>Profit by time</a:t>
            </a:r>
            <a:endParaRPr lang="he-IL" dirty="0"/>
          </a:p>
        </p:txBody>
      </p:sp>
      <p:sp>
        <p:nvSpPr>
          <p:cNvPr id="134" name="Rectangle 99">
            <a:extLst>
              <a:ext uri="{FF2B5EF4-FFF2-40B4-BE49-F238E27FC236}">
                <a16:creationId xmlns:a16="http://schemas.microsoft.com/office/drawing/2014/main" id="{CFAED95C-57A9-4B1B-BCCD-C30862465A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4070923" cy="6858000"/>
          </a:xfrm>
          <a:prstGeom prst="rect">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תוכן 2">
            <a:extLst>
              <a:ext uri="{FF2B5EF4-FFF2-40B4-BE49-F238E27FC236}">
                <a16:creationId xmlns:a16="http://schemas.microsoft.com/office/drawing/2014/main" id="{BE76C426-23D6-20DB-8EC1-A58812BDF4BF}"/>
              </a:ext>
            </a:extLst>
          </p:cNvPr>
          <p:cNvSpPr>
            <a:spLocks noGrp="1"/>
          </p:cNvSpPr>
          <p:nvPr>
            <p:ph idx="1"/>
          </p:nvPr>
        </p:nvSpPr>
        <p:spPr>
          <a:xfrm>
            <a:off x="4552378" y="685800"/>
            <a:ext cx="6952234" cy="3615267"/>
          </a:xfrm>
        </p:spPr>
        <p:txBody>
          <a:bodyPr>
            <a:normAutofit fontScale="92500" lnSpcReduction="20000"/>
          </a:bodyPr>
          <a:lstStyle/>
          <a:p>
            <a:pPr marL="0" indent="0" algn="l">
              <a:buNone/>
            </a:pPr>
            <a:r>
              <a:rPr lang="en-US" sz="1800" dirty="0">
                <a:solidFill>
                  <a:schemeClr val="tx1"/>
                </a:solidFill>
              </a:rPr>
              <a:t>The types of profits shown - gross profit, profit after discounts and profit after discounts and product cost.</a:t>
            </a:r>
            <a:endParaRPr lang="he-IL" sz="1800" dirty="0">
              <a:solidFill>
                <a:schemeClr val="tx1"/>
              </a:solidFill>
            </a:endParaRPr>
          </a:p>
          <a:p>
            <a:pPr marL="0" indent="0" algn="l">
              <a:buNone/>
            </a:pPr>
            <a:endParaRPr lang="en-US" sz="1800" dirty="0">
              <a:solidFill>
                <a:schemeClr val="tx1"/>
              </a:solidFill>
            </a:endParaRPr>
          </a:p>
          <a:p>
            <a:pPr marL="0" indent="0" algn="l">
              <a:buNone/>
            </a:pPr>
            <a:r>
              <a:rPr lang="en-US" sz="1800" dirty="0">
                <a:solidFill>
                  <a:schemeClr val="tx1"/>
                </a:solidFill>
              </a:rPr>
              <a:t>1997 was the most profitable year and April 1998 was the most profitable of all.</a:t>
            </a:r>
            <a:endParaRPr lang="he-IL" sz="1800" dirty="0">
              <a:solidFill>
                <a:schemeClr val="tx1"/>
              </a:solidFill>
            </a:endParaRPr>
          </a:p>
          <a:p>
            <a:pPr marL="0" indent="0" algn="l">
              <a:buNone/>
            </a:pPr>
            <a:endParaRPr lang="en-US" sz="1800" dirty="0">
              <a:solidFill>
                <a:schemeClr val="tx1"/>
              </a:solidFill>
            </a:endParaRPr>
          </a:p>
          <a:p>
            <a:pPr marL="0" indent="0" algn="l">
              <a:buNone/>
            </a:pPr>
            <a:r>
              <a:rPr lang="en-US" sz="1800" dirty="0">
                <a:solidFill>
                  <a:schemeClr val="tx1"/>
                </a:solidFill>
              </a:rPr>
              <a:t>In the month of November 1996, the average profit was more than the total profit in the same period.</a:t>
            </a:r>
            <a:endParaRPr lang="he-IL" sz="1800" dirty="0">
              <a:solidFill>
                <a:schemeClr val="tx1"/>
              </a:solidFill>
            </a:endParaRPr>
          </a:p>
          <a:p>
            <a:pPr marL="0" indent="0" algn="l">
              <a:buNone/>
            </a:pPr>
            <a:endParaRPr lang="en-US" sz="1800" dirty="0">
              <a:solidFill>
                <a:schemeClr val="tx1"/>
              </a:solidFill>
            </a:endParaRPr>
          </a:p>
          <a:p>
            <a:pPr marL="0" indent="0" algn="l">
              <a:buNone/>
            </a:pPr>
            <a:r>
              <a:rPr lang="en-US" sz="1800" dirty="0">
                <a:solidFill>
                  <a:schemeClr val="tx1"/>
                </a:solidFill>
              </a:rPr>
              <a:t>	The total profit in 1998 was a higher profit than the same profit in 1997, but the average profit does not seem so difference between these years.</a:t>
            </a:r>
            <a:endParaRPr lang="he-IL" sz="1800" dirty="0">
              <a:solidFill>
                <a:schemeClr val="tx1"/>
              </a:solidFill>
            </a:endParaRPr>
          </a:p>
        </p:txBody>
      </p:sp>
      <p:grpSp>
        <p:nvGrpSpPr>
          <p:cNvPr id="135" name="Group 101">
            <a:extLst>
              <a:ext uri="{FF2B5EF4-FFF2-40B4-BE49-F238E27FC236}">
                <a16:creationId xmlns:a16="http://schemas.microsoft.com/office/drawing/2014/main" id="{7628126E-4AB5-46CE-8202-5A895CF218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3" name="Straight Connector 102">
              <a:extLst>
                <a:ext uri="{FF2B5EF4-FFF2-40B4-BE49-F238E27FC236}">
                  <a16:creationId xmlns:a16="http://schemas.microsoft.com/office/drawing/2014/main" id="{1E13714C-A02D-4839-BBDA-0C39D99F68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03">
              <a:extLst>
                <a:ext uri="{FF2B5EF4-FFF2-40B4-BE49-F238E27FC236}">
                  <a16:creationId xmlns:a16="http://schemas.microsoft.com/office/drawing/2014/main" id="{C4664EA9-3F8D-48CE-B998-C3CD7DC837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8EE868B0-0996-44D3-88FB-A67E7E254F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05">
              <a:extLst>
                <a:ext uri="{FF2B5EF4-FFF2-40B4-BE49-F238E27FC236}">
                  <a16:creationId xmlns:a16="http://schemas.microsoft.com/office/drawing/2014/main" id="{DF4ADDB5-6815-4FA7-9775-23B43B6D81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06">
              <a:extLst>
                <a:ext uri="{FF2B5EF4-FFF2-40B4-BE49-F238E27FC236}">
                  <a16:creationId xmlns:a16="http://schemas.microsoft.com/office/drawing/2014/main" id="{0FB02412-43C8-4475-BB67-A0EF664306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1" name="תמונה 10">
            <a:extLst>
              <a:ext uri="{FF2B5EF4-FFF2-40B4-BE49-F238E27FC236}">
                <a16:creationId xmlns:a16="http://schemas.microsoft.com/office/drawing/2014/main" id="{B07EB1D8-624C-EEAE-FEDD-1477F473CB20}"/>
              </a:ext>
            </a:extLst>
          </p:cNvPr>
          <p:cNvPicPr>
            <a:picLocks noChangeAspect="1"/>
          </p:cNvPicPr>
          <p:nvPr/>
        </p:nvPicPr>
        <p:blipFill>
          <a:blip r:embed="rId3"/>
          <a:stretch>
            <a:fillRect/>
          </a:stretch>
        </p:blipFill>
        <p:spPr>
          <a:xfrm>
            <a:off x="212791" y="40962"/>
            <a:ext cx="3737993" cy="2242797"/>
          </a:xfrm>
          <a:prstGeom prst="rect">
            <a:avLst/>
          </a:prstGeom>
          <a:solidFill>
            <a:srgbClr val="FFFFFF">
              <a:shade val="85000"/>
            </a:srgbClr>
          </a:solidFill>
          <a:ln w="190500" cap="rnd">
            <a:no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2" name="תמונה 11">
            <a:extLst>
              <a:ext uri="{FF2B5EF4-FFF2-40B4-BE49-F238E27FC236}">
                <a16:creationId xmlns:a16="http://schemas.microsoft.com/office/drawing/2014/main" id="{A7A02F12-A821-90B6-77B7-76F26E1AE2B3}"/>
              </a:ext>
            </a:extLst>
          </p:cNvPr>
          <p:cNvPicPr>
            <a:picLocks noChangeAspect="1"/>
          </p:cNvPicPr>
          <p:nvPr/>
        </p:nvPicPr>
        <p:blipFill>
          <a:blip r:embed="rId4"/>
          <a:stretch>
            <a:fillRect/>
          </a:stretch>
        </p:blipFill>
        <p:spPr>
          <a:xfrm>
            <a:off x="212642" y="2281512"/>
            <a:ext cx="3723353" cy="2253870"/>
          </a:xfrm>
          <a:prstGeom prst="rect">
            <a:avLst/>
          </a:prstGeom>
        </p:spPr>
      </p:pic>
      <p:pic>
        <p:nvPicPr>
          <p:cNvPr id="13" name="תמונה 12">
            <a:extLst>
              <a:ext uri="{FF2B5EF4-FFF2-40B4-BE49-F238E27FC236}">
                <a16:creationId xmlns:a16="http://schemas.microsoft.com/office/drawing/2014/main" id="{D1F3D123-FFA5-042E-17AB-70EF539572C2}"/>
              </a:ext>
            </a:extLst>
          </p:cNvPr>
          <p:cNvPicPr>
            <a:picLocks noChangeAspect="1"/>
          </p:cNvPicPr>
          <p:nvPr/>
        </p:nvPicPr>
        <p:blipFill>
          <a:blip r:embed="rId5"/>
          <a:stretch>
            <a:fillRect/>
          </a:stretch>
        </p:blipFill>
        <p:spPr>
          <a:xfrm>
            <a:off x="209468" y="4572883"/>
            <a:ext cx="3723352" cy="2228069"/>
          </a:xfrm>
          <a:prstGeom prst="rect">
            <a:avLst/>
          </a:prstGeom>
        </p:spPr>
      </p:pic>
    </p:spTree>
    <p:extLst>
      <p:ext uri="{BB962C8B-B14F-4D97-AF65-F5344CB8AC3E}">
        <p14:creationId xmlns:p14="http://schemas.microsoft.com/office/powerpoint/2010/main" val="2169437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45" name="Rectangle 144">
            <a:extLst>
              <a:ext uri="{FF2B5EF4-FFF2-40B4-BE49-F238E27FC236}">
                <a16:creationId xmlns:a16="http://schemas.microsoft.com/office/drawing/2014/main" id="{108DE2CE-9293-4FE4-8F06-2CDBDB4EA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29254FBE-E860-6EA8-94A0-BDCD3D92D926}"/>
              </a:ext>
            </a:extLst>
          </p:cNvPr>
          <p:cNvSpPr>
            <a:spLocks noGrp="1"/>
          </p:cNvSpPr>
          <p:nvPr>
            <p:ph type="title"/>
          </p:nvPr>
        </p:nvSpPr>
        <p:spPr>
          <a:xfrm>
            <a:off x="684212" y="4487332"/>
            <a:ext cx="4620880" cy="1507067"/>
          </a:xfrm>
        </p:spPr>
        <p:txBody>
          <a:bodyPr>
            <a:normAutofit/>
          </a:bodyPr>
          <a:lstStyle/>
          <a:p>
            <a:r>
              <a:rPr lang="en-US" sz="3200" dirty="0"/>
              <a:t>products &amp; orders</a:t>
            </a:r>
            <a:endParaRPr lang="he-IL" sz="3200" dirty="0"/>
          </a:p>
        </p:txBody>
      </p:sp>
      <p:sp>
        <p:nvSpPr>
          <p:cNvPr id="3" name="מציין מיקום תוכן 2">
            <a:extLst>
              <a:ext uri="{FF2B5EF4-FFF2-40B4-BE49-F238E27FC236}">
                <a16:creationId xmlns:a16="http://schemas.microsoft.com/office/drawing/2014/main" id="{0B6B3261-4E75-3D9F-668D-51F33AFAFE61}"/>
              </a:ext>
            </a:extLst>
          </p:cNvPr>
          <p:cNvSpPr>
            <a:spLocks noGrp="1"/>
          </p:cNvSpPr>
          <p:nvPr>
            <p:ph idx="1"/>
          </p:nvPr>
        </p:nvSpPr>
        <p:spPr>
          <a:xfrm>
            <a:off x="684212" y="685800"/>
            <a:ext cx="4620880" cy="3615267"/>
          </a:xfrm>
        </p:spPr>
        <p:txBody>
          <a:bodyPr>
            <a:normAutofit/>
          </a:bodyPr>
          <a:lstStyle/>
          <a:p>
            <a:pPr marL="0" indent="0" algn="l">
              <a:buNone/>
            </a:pPr>
            <a:r>
              <a:rPr lang="en-US" sz="1600" dirty="0">
                <a:solidFill>
                  <a:schemeClr val="tx1"/>
                </a:solidFill>
              </a:rPr>
              <a:t>In 1998 there was an increase in sales compared to 1997 at the same time.</a:t>
            </a:r>
          </a:p>
          <a:p>
            <a:pPr marL="0" indent="0" algn="l">
              <a:buNone/>
            </a:pPr>
            <a:endParaRPr lang="en-US" sz="1600" dirty="0">
              <a:solidFill>
                <a:schemeClr val="tx1"/>
              </a:solidFill>
            </a:endParaRPr>
          </a:p>
          <a:p>
            <a:pPr marL="0" indent="0" algn="l">
              <a:buNone/>
            </a:pPr>
            <a:r>
              <a:rPr lang="en-US" sz="1600" dirty="0">
                <a:solidFill>
                  <a:schemeClr val="tx1"/>
                </a:solidFill>
              </a:rPr>
              <a:t>In April 1998, the most orders were made, and the highest level of products were sold.</a:t>
            </a:r>
          </a:p>
          <a:p>
            <a:pPr marL="0" indent="0" algn="l">
              <a:buNone/>
            </a:pPr>
            <a:endParaRPr lang="en-US" sz="1600" dirty="0">
              <a:solidFill>
                <a:schemeClr val="tx1"/>
              </a:solidFill>
            </a:endParaRPr>
          </a:p>
          <a:p>
            <a:pPr marL="0" indent="0" algn="l">
              <a:buNone/>
            </a:pPr>
            <a:r>
              <a:rPr lang="en-US" sz="1600" dirty="0">
                <a:solidFill>
                  <a:schemeClr val="tx1"/>
                </a:solidFill>
              </a:rPr>
              <a:t>The number of orders placed, and the products sold in 1998 and 1996 together, are almost equal in their percentages to 1997.</a:t>
            </a:r>
            <a:endParaRPr lang="he-IL" sz="1600" dirty="0">
              <a:solidFill>
                <a:schemeClr val="tx1"/>
              </a:solidFill>
            </a:endParaRPr>
          </a:p>
        </p:txBody>
      </p:sp>
      <p:sp>
        <p:nvSpPr>
          <p:cNvPr id="147" name="Rectangle 146">
            <a:extLst>
              <a:ext uri="{FF2B5EF4-FFF2-40B4-BE49-F238E27FC236}">
                <a16:creationId xmlns:a16="http://schemas.microsoft.com/office/drawing/2014/main" id="{987694E4-31A5-413A-89C6-2A88CF9AF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5400" y="321732"/>
            <a:ext cx="3634789" cy="2500207"/>
          </a:xfrm>
          <a:prstGeom prst="rect">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תמונה 4" descr="תמונה שמכילה טקסט, צילום מסך, תרשים, עיצוב&#10;&#10;התיאור נוצר באופן אוטומטי">
            <a:extLst>
              <a:ext uri="{FF2B5EF4-FFF2-40B4-BE49-F238E27FC236}">
                <a16:creationId xmlns:a16="http://schemas.microsoft.com/office/drawing/2014/main" id="{58EE81A6-B48F-8801-7B33-C9B473FB152C}"/>
              </a:ext>
            </a:extLst>
          </p:cNvPr>
          <p:cNvPicPr>
            <a:picLocks noChangeAspect="1"/>
          </p:cNvPicPr>
          <p:nvPr/>
        </p:nvPicPr>
        <p:blipFill>
          <a:blip r:embed="rId2"/>
          <a:stretch>
            <a:fillRect/>
          </a:stretch>
        </p:blipFill>
        <p:spPr>
          <a:xfrm>
            <a:off x="5816980" y="494413"/>
            <a:ext cx="3311629" cy="2152558"/>
          </a:xfrm>
          <a:prstGeom prst="rect">
            <a:avLst/>
          </a:prstGeom>
        </p:spPr>
      </p:pic>
      <p:sp>
        <p:nvSpPr>
          <p:cNvPr id="149" name="Rectangle 148">
            <a:extLst>
              <a:ext uri="{FF2B5EF4-FFF2-40B4-BE49-F238E27FC236}">
                <a16:creationId xmlns:a16="http://schemas.microsoft.com/office/drawing/2014/main" id="{DFA53481-E989-468D-AE17-5004CA9FE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50030" y="321732"/>
            <a:ext cx="2401187" cy="2500207"/>
          </a:xfrm>
          <a:prstGeom prst="rect">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B15D7DC5-3178-46B7-A3AE-60DE19AB7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5400" y="2986193"/>
            <a:ext cx="2401187" cy="2500207"/>
          </a:xfrm>
          <a:prstGeom prst="rect">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תמונה 5" descr="תמונה שמכילה טקסט, צילום מסך, גופן, לוגו&#10;&#10;התיאור נוצר באופן אוטומטי">
            <a:extLst>
              <a:ext uri="{FF2B5EF4-FFF2-40B4-BE49-F238E27FC236}">
                <a16:creationId xmlns:a16="http://schemas.microsoft.com/office/drawing/2014/main" id="{BF3A1C3C-9050-3444-4005-C18B05717B7B}"/>
              </a:ext>
            </a:extLst>
          </p:cNvPr>
          <p:cNvPicPr>
            <a:picLocks noChangeAspect="1"/>
          </p:cNvPicPr>
          <p:nvPr/>
        </p:nvPicPr>
        <p:blipFill>
          <a:blip r:embed="rId3"/>
          <a:stretch>
            <a:fillRect/>
          </a:stretch>
        </p:blipFill>
        <p:spPr>
          <a:xfrm>
            <a:off x="9603635" y="740954"/>
            <a:ext cx="2093976" cy="1659475"/>
          </a:xfrm>
          <a:prstGeom prst="rect">
            <a:avLst/>
          </a:prstGeom>
        </p:spPr>
      </p:pic>
      <p:sp>
        <p:nvSpPr>
          <p:cNvPr id="153" name="Rectangle 152">
            <a:extLst>
              <a:ext uri="{FF2B5EF4-FFF2-40B4-BE49-F238E27FC236}">
                <a16:creationId xmlns:a16="http://schemas.microsoft.com/office/drawing/2014/main" id="{AEA42879-A459-45D7-A18D-0575AA66D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8167" y="2999740"/>
            <a:ext cx="3634789" cy="2500207"/>
          </a:xfrm>
          <a:prstGeom prst="rect">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תמונה 6" descr="תמונה שמכילה טקסט, צילום מסך, גופן, תרשים&#10;&#10;התיאור נוצר באופן אוטומטי">
            <a:extLst>
              <a:ext uri="{FF2B5EF4-FFF2-40B4-BE49-F238E27FC236}">
                <a16:creationId xmlns:a16="http://schemas.microsoft.com/office/drawing/2014/main" id="{37A43A05-880C-B076-028F-47B0B95BF429}"/>
              </a:ext>
            </a:extLst>
          </p:cNvPr>
          <p:cNvPicPr>
            <a:picLocks noChangeAspect="1"/>
          </p:cNvPicPr>
          <p:nvPr/>
        </p:nvPicPr>
        <p:blipFill rotWithShape="1">
          <a:blip r:embed="rId4"/>
          <a:srcRect l="7416"/>
          <a:stretch/>
        </p:blipFill>
        <p:spPr>
          <a:xfrm>
            <a:off x="8379747" y="3175633"/>
            <a:ext cx="3311629" cy="2146134"/>
          </a:xfrm>
          <a:prstGeom prst="rect">
            <a:avLst/>
          </a:prstGeom>
        </p:spPr>
      </p:pic>
      <p:grpSp>
        <p:nvGrpSpPr>
          <p:cNvPr id="22" name="קבוצה 21">
            <a:extLst>
              <a:ext uri="{FF2B5EF4-FFF2-40B4-BE49-F238E27FC236}">
                <a16:creationId xmlns:a16="http://schemas.microsoft.com/office/drawing/2014/main" id="{B7AE7C3A-FAED-9A0B-EA65-87B880259EE2}"/>
              </a:ext>
            </a:extLst>
          </p:cNvPr>
          <p:cNvGrpSpPr/>
          <p:nvPr/>
        </p:nvGrpSpPr>
        <p:grpSpPr>
          <a:xfrm>
            <a:off x="5809005" y="3162010"/>
            <a:ext cx="2093976" cy="2074014"/>
            <a:chOff x="263352" y="429354"/>
            <a:chExt cx="2422698" cy="2451358"/>
          </a:xfrm>
        </p:grpSpPr>
        <p:pic>
          <p:nvPicPr>
            <p:cNvPr id="14" name="תמונה 13" descr="תמונה שמכילה טקסט, צילום מסך, עיגול, גופן&#10;&#10;התיאור נוצר באופן אוטומטי">
              <a:extLst>
                <a:ext uri="{FF2B5EF4-FFF2-40B4-BE49-F238E27FC236}">
                  <a16:creationId xmlns:a16="http://schemas.microsoft.com/office/drawing/2014/main" id="{0F78033A-D71C-F3B7-6802-3108D5BE26B8}"/>
                </a:ext>
              </a:extLst>
            </p:cNvPr>
            <p:cNvPicPr>
              <a:picLocks noChangeAspect="1"/>
            </p:cNvPicPr>
            <p:nvPr/>
          </p:nvPicPr>
          <p:blipFill>
            <a:blip r:embed="rId5"/>
            <a:stretch>
              <a:fillRect/>
            </a:stretch>
          </p:blipFill>
          <p:spPr>
            <a:xfrm>
              <a:off x="321733" y="502569"/>
              <a:ext cx="2364317" cy="2378143"/>
            </a:xfrm>
            <a:prstGeom prst="rect">
              <a:avLst/>
            </a:prstGeom>
          </p:spPr>
        </p:pic>
        <p:sp>
          <p:nvSpPr>
            <p:cNvPr id="20" name="תיבת טקסט 19">
              <a:extLst>
                <a:ext uri="{FF2B5EF4-FFF2-40B4-BE49-F238E27FC236}">
                  <a16:creationId xmlns:a16="http://schemas.microsoft.com/office/drawing/2014/main" id="{1DB445D5-1439-45F5-76B8-35C46CA6B977}"/>
                </a:ext>
              </a:extLst>
            </p:cNvPr>
            <p:cNvSpPr txBox="1"/>
            <p:nvPr/>
          </p:nvSpPr>
          <p:spPr>
            <a:xfrm>
              <a:off x="263352" y="429354"/>
              <a:ext cx="2364317" cy="251155"/>
            </a:xfrm>
            <a:prstGeom prst="rect">
              <a:avLst/>
            </a:prstGeom>
            <a:noFill/>
          </p:spPr>
          <p:txBody>
            <a:bodyPr wrap="square" rtlCol="1">
              <a:spAutoFit/>
            </a:bodyPr>
            <a:lstStyle/>
            <a:p>
              <a:pPr defTabSz="324612">
                <a:spcAft>
                  <a:spcPts val="600"/>
                </a:spcAft>
              </a:pPr>
              <a:r>
                <a:rPr lang="en-US" sz="781" b="1" kern="1200" dirty="0">
                  <a:latin typeface="+mn-lt"/>
                  <a:ea typeface="+mn-ea"/>
                  <a:cs typeface="+mn-cs"/>
                </a:rPr>
                <a:t>Orders percentage</a:t>
              </a:r>
              <a:endParaRPr lang="he-IL" sz="1100" b="1" dirty="0"/>
            </a:p>
          </p:txBody>
        </p:sp>
      </p:grpSp>
    </p:spTree>
    <p:extLst>
      <p:ext uri="{BB962C8B-B14F-4D97-AF65-F5344CB8AC3E}">
        <p14:creationId xmlns:p14="http://schemas.microsoft.com/office/powerpoint/2010/main" val="13728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B4DCBC0-CB36-9125-A9A8-CC7C33425B47}"/>
              </a:ext>
            </a:extLst>
          </p:cNvPr>
          <p:cNvSpPr>
            <a:spLocks noGrp="1"/>
          </p:cNvSpPr>
          <p:nvPr>
            <p:ph type="title"/>
          </p:nvPr>
        </p:nvSpPr>
        <p:spPr>
          <a:xfrm>
            <a:off x="684212" y="685799"/>
            <a:ext cx="3747111" cy="4892040"/>
          </a:xfrm>
        </p:spPr>
        <p:txBody>
          <a:bodyPr>
            <a:normAutofit/>
          </a:bodyPr>
          <a:lstStyle/>
          <a:p>
            <a:r>
              <a:rPr lang="en-US" sz="2700" dirty="0"/>
              <a:t>Profit recommendations</a:t>
            </a:r>
            <a:endParaRPr lang="he-IL" sz="2700" dirty="0"/>
          </a:p>
        </p:txBody>
      </p:sp>
      <p:cxnSp>
        <p:nvCxnSpPr>
          <p:cNvPr id="10" name="Straight Connector 9">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מציין מיקום תוכן 2">
            <a:extLst>
              <a:ext uri="{FF2B5EF4-FFF2-40B4-BE49-F238E27FC236}">
                <a16:creationId xmlns:a16="http://schemas.microsoft.com/office/drawing/2014/main" id="{B9973F1A-9A7F-472F-A72F-144C06F12F2A}"/>
              </a:ext>
            </a:extLst>
          </p:cNvPr>
          <p:cNvSpPr>
            <a:spLocks noGrp="1"/>
          </p:cNvSpPr>
          <p:nvPr>
            <p:ph idx="1"/>
          </p:nvPr>
        </p:nvSpPr>
        <p:spPr>
          <a:xfrm>
            <a:off x="4979962" y="685799"/>
            <a:ext cx="6288260" cy="4892040"/>
          </a:xfrm>
        </p:spPr>
        <p:txBody>
          <a:bodyPr>
            <a:normAutofit/>
          </a:bodyPr>
          <a:lstStyle/>
          <a:p>
            <a:pPr marL="0" indent="0" algn="l">
              <a:lnSpc>
                <a:spcPct val="90000"/>
              </a:lnSpc>
              <a:buNone/>
            </a:pPr>
            <a:r>
              <a:rPr lang="en-US" sz="1700" dirty="0">
                <a:solidFill>
                  <a:schemeClr val="tx1"/>
                </a:solidFill>
              </a:rPr>
              <a:t>To examine the marketing activities carried out in the profitable years such as 1997 and 1998 and try to implement them in additional periods of time.</a:t>
            </a:r>
          </a:p>
          <a:p>
            <a:pPr marL="0" indent="0" algn="l">
              <a:lnSpc>
                <a:spcPct val="90000"/>
              </a:lnSpc>
              <a:buNone/>
            </a:pPr>
            <a:endParaRPr lang="en-US" sz="1700" dirty="0">
              <a:solidFill>
                <a:schemeClr val="tx1"/>
              </a:solidFill>
            </a:endParaRPr>
          </a:p>
          <a:p>
            <a:pPr marL="0" indent="0" algn="l">
              <a:lnSpc>
                <a:spcPct val="90000"/>
              </a:lnSpc>
              <a:buNone/>
            </a:pPr>
            <a:r>
              <a:rPr lang="en-US" sz="1700" dirty="0">
                <a:solidFill>
                  <a:schemeClr val="tx1"/>
                </a:solidFill>
              </a:rPr>
              <a:t>To plan special marketing campaigns in profitable months such as April 1998 and November 1996. special discounts on popular products or the launch of new products to maximize profits.</a:t>
            </a:r>
          </a:p>
          <a:p>
            <a:pPr marL="0" indent="0" algn="l">
              <a:lnSpc>
                <a:spcPct val="90000"/>
              </a:lnSpc>
              <a:buNone/>
            </a:pPr>
            <a:endParaRPr lang="en-US" sz="1700" dirty="0">
              <a:solidFill>
                <a:schemeClr val="tx1"/>
              </a:solidFill>
            </a:endParaRPr>
          </a:p>
          <a:p>
            <a:pPr marL="0" indent="0" algn="l">
              <a:lnSpc>
                <a:spcPct val="90000"/>
              </a:lnSpc>
              <a:buNone/>
            </a:pPr>
            <a:r>
              <a:rPr lang="en-US" sz="1700" dirty="0">
                <a:solidFill>
                  <a:schemeClr val="tx1"/>
                </a:solidFill>
              </a:rPr>
              <a:t>check why the average profit did not change despite the increase in the general profit. It may be necessary to reduce production and procurement costs and examine discount policies that reduce average profit.</a:t>
            </a:r>
          </a:p>
          <a:p>
            <a:pPr marL="0" indent="0" algn="l">
              <a:lnSpc>
                <a:spcPct val="90000"/>
              </a:lnSpc>
              <a:buNone/>
            </a:pPr>
            <a:endParaRPr lang="en-US" sz="1700" dirty="0">
              <a:solidFill>
                <a:schemeClr val="tx1"/>
              </a:solidFill>
            </a:endParaRPr>
          </a:p>
          <a:p>
            <a:pPr marL="0" indent="0" algn="l">
              <a:lnSpc>
                <a:spcPct val="90000"/>
              </a:lnSpc>
              <a:buNone/>
            </a:pPr>
            <a:r>
              <a:rPr lang="en-US" sz="1700" dirty="0">
                <a:solidFill>
                  <a:schemeClr val="tx1"/>
                </a:solidFill>
              </a:rPr>
              <a:t>Improve order planning and ongoing management of stock to maximize the profit from large orders and high sales.</a:t>
            </a:r>
            <a:endParaRPr lang="he-IL" sz="1700" dirty="0">
              <a:solidFill>
                <a:schemeClr val="tx1"/>
              </a:solidFill>
            </a:endParaRPr>
          </a:p>
        </p:txBody>
      </p:sp>
    </p:spTree>
    <p:extLst>
      <p:ext uri="{BB962C8B-B14F-4D97-AF65-F5344CB8AC3E}">
        <p14:creationId xmlns:p14="http://schemas.microsoft.com/office/powerpoint/2010/main" val="1327779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A09F156-CA7C-4E8F-95E2-763DF43D7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29254FBE-E860-6EA8-94A0-BDCD3D92D926}"/>
              </a:ext>
            </a:extLst>
          </p:cNvPr>
          <p:cNvSpPr>
            <a:spLocks noGrp="1"/>
          </p:cNvSpPr>
          <p:nvPr>
            <p:ph type="title"/>
          </p:nvPr>
        </p:nvSpPr>
        <p:spPr>
          <a:xfrm>
            <a:off x="6414559" y="4487332"/>
            <a:ext cx="3874558" cy="1507067"/>
          </a:xfrm>
        </p:spPr>
        <p:txBody>
          <a:bodyPr>
            <a:normAutofit/>
          </a:bodyPr>
          <a:lstStyle/>
          <a:p>
            <a:r>
              <a:rPr lang="en-US" sz="3200" dirty="0"/>
              <a:t>categories</a:t>
            </a:r>
            <a:endParaRPr lang="he-IL" sz="3200" dirty="0"/>
          </a:p>
        </p:txBody>
      </p:sp>
      <p:sp>
        <p:nvSpPr>
          <p:cNvPr id="16" name="Rectangle 15">
            <a:extLst>
              <a:ext uri="{FF2B5EF4-FFF2-40B4-BE49-F238E27FC236}">
                <a16:creationId xmlns:a16="http://schemas.microsoft.com/office/drawing/2014/main" id="{186B4BAE-01B4-4E0E-AC1D-32FE2E0258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6096002" cy="6858000"/>
          </a:xfrm>
          <a:prstGeom prst="rect">
            <a:avLst/>
          </a:prstGeom>
          <a:solidFill>
            <a:srgbClr val="FFFFFF"/>
          </a:solidFill>
          <a:ln>
            <a:noFill/>
          </a:ln>
          <a:effectLst>
            <a:innerShdw blurRad="63500" dist="3175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תמונה 3" descr="תמונה שמכילה טקסט, צילום מסך, גופן, תרשים&#10;&#10;התיאור נוצר באופן אוטומטי">
            <a:extLst>
              <a:ext uri="{FF2B5EF4-FFF2-40B4-BE49-F238E27FC236}">
                <a16:creationId xmlns:a16="http://schemas.microsoft.com/office/drawing/2014/main" id="{AE2D85EC-13AD-AD7D-D15D-F93F9A947920}"/>
              </a:ext>
            </a:extLst>
          </p:cNvPr>
          <p:cNvPicPr>
            <a:picLocks noChangeAspect="1"/>
          </p:cNvPicPr>
          <p:nvPr/>
        </p:nvPicPr>
        <p:blipFill>
          <a:blip r:embed="rId2"/>
          <a:stretch>
            <a:fillRect/>
          </a:stretch>
        </p:blipFill>
        <p:spPr>
          <a:xfrm>
            <a:off x="79638" y="31898"/>
            <a:ext cx="1597786" cy="2696687"/>
          </a:xfrm>
          <a:prstGeom prst="rect">
            <a:avLst/>
          </a:prstGeom>
        </p:spPr>
      </p:pic>
      <p:sp useBgFill="1">
        <p:nvSpPr>
          <p:cNvPr id="18" name="Rectangle 17">
            <a:extLst>
              <a:ext uri="{FF2B5EF4-FFF2-40B4-BE49-F238E27FC236}">
                <a16:creationId xmlns:a16="http://schemas.microsoft.com/office/drawing/2014/main" id="{2E48CDE7-EEC3-4B78-80B0-EB9E91921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2743200"/>
            <a:ext cx="6096002"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598E7383-B47F-4050-8F97-8AD1668C5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37785" y="0"/>
            <a:ext cx="91440" cy="28346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תמונה 5" descr="תמונה שמכילה טקסט, צילום מסך, תרשים, גופן&#10;&#10;התיאור נוצר באופן אוטומטי">
            <a:extLst>
              <a:ext uri="{FF2B5EF4-FFF2-40B4-BE49-F238E27FC236}">
                <a16:creationId xmlns:a16="http://schemas.microsoft.com/office/drawing/2014/main" id="{C4078386-3C46-9915-1951-1C60F3B71E7D}"/>
              </a:ext>
            </a:extLst>
          </p:cNvPr>
          <p:cNvPicPr>
            <a:picLocks noChangeAspect="1"/>
          </p:cNvPicPr>
          <p:nvPr/>
        </p:nvPicPr>
        <p:blipFill>
          <a:blip r:embed="rId3"/>
          <a:stretch>
            <a:fillRect/>
          </a:stretch>
        </p:blipFill>
        <p:spPr>
          <a:xfrm>
            <a:off x="2125329" y="344260"/>
            <a:ext cx="1832450" cy="2008164"/>
          </a:xfrm>
          <a:prstGeom prst="rect">
            <a:avLst/>
          </a:prstGeom>
        </p:spPr>
      </p:pic>
      <p:sp useBgFill="1">
        <p:nvSpPr>
          <p:cNvPr id="22" name="Rectangle 21">
            <a:extLst>
              <a:ext uri="{FF2B5EF4-FFF2-40B4-BE49-F238E27FC236}">
                <a16:creationId xmlns:a16="http://schemas.microsoft.com/office/drawing/2014/main" id="{7FED91EB-A381-4221-A030-EA2DCE5BB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60954" y="0"/>
            <a:ext cx="91440" cy="28346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תמונה 7" descr="תמונה שמכילה טקסט, צילום מסך, תרשים, עלילה&#10;&#10;התיאור נוצר באופן אוטומטי">
            <a:extLst>
              <a:ext uri="{FF2B5EF4-FFF2-40B4-BE49-F238E27FC236}">
                <a16:creationId xmlns:a16="http://schemas.microsoft.com/office/drawing/2014/main" id="{94EC23D3-C29D-CA36-6009-68BBC3122462}"/>
              </a:ext>
            </a:extLst>
          </p:cNvPr>
          <p:cNvPicPr>
            <a:picLocks noChangeAspect="1"/>
          </p:cNvPicPr>
          <p:nvPr/>
        </p:nvPicPr>
        <p:blipFill>
          <a:blip r:embed="rId4"/>
          <a:stretch>
            <a:fillRect/>
          </a:stretch>
        </p:blipFill>
        <p:spPr>
          <a:xfrm>
            <a:off x="4052394" y="783825"/>
            <a:ext cx="1964328" cy="1266990"/>
          </a:xfrm>
          <a:prstGeom prst="rect">
            <a:avLst/>
          </a:prstGeom>
        </p:spPr>
      </p:pic>
      <p:sp>
        <p:nvSpPr>
          <p:cNvPr id="3" name="מציין מיקום תוכן 2">
            <a:extLst>
              <a:ext uri="{FF2B5EF4-FFF2-40B4-BE49-F238E27FC236}">
                <a16:creationId xmlns:a16="http://schemas.microsoft.com/office/drawing/2014/main" id="{0B6B3261-4E75-3D9F-668D-51F33AFAFE61}"/>
              </a:ext>
            </a:extLst>
          </p:cNvPr>
          <p:cNvSpPr>
            <a:spLocks noGrp="1"/>
          </p:cNvSpPr>
          <p:nvPr>
            <p:ph idx="1"/>
          </p:nvPr>
        </p:nvSpPr>
        <p:spPr>
          <a:xfrm>
            <a:off x="6405881" y="685800"/>
            <a:ext cx="4509770" cy="4191000"/>
          </a:xfrm>
        </p:spPr>
        <p:txBody>
          <a:bodyPr>
            <a:normAutofit fontScale="92500" lnSpcReduction="20000"/>
          </a:bodyPr>
          <a:lstStyle/>
          <a:p>
            <a:pPr marL="0" indent="0" algn="l">
              <a:lnSpc>
                <a:spcPct val="90000"/>
              </a:lnSpc>
              <a:buNone/>
            </a:pPr>
            <a:r>
              <a:rPr lang="en-US" sz="1600" dirty="0">
                <a:solidFill>
                  <a:schemeClr val="tx1"/>
                </a:solidFill>
              </a:rPr>
              <a:t>The highest profit after discount is in Beverage's category which makes 21.16% of the profits, but the dairy products category also generates nice profits with a sales percentage of 18.53%.</a:t>
            </a:r>
          </a:p>
          <a:p>
            <a:pPr marL="0" indent="0" algn="l">
              <a:lnSpc>
                <a:spcPct val="90000"/>
              </a:lnSpc>
              <a:buNone/>
            </a:pPr>
            <a:endParaRPr lang="en-US" sz="1600" dirty="0">
              <a:solidFill>
                <a:schemeClr val="tx1"/>
              </a:solidFill>
            </a:endParaRPr>
          </a:p>
          <a:p>
            <a:pPr marL="0" indent="0" algn="l">
              <a:lnSpc>
                <a:spcPct val="90000"/>
              </a:lnSpc>
              <a:buNone/>
            </a:pPr>
            <a:r>
              <a:rPr lang="en-US" sz="1600" dirty="0">
                <a:solidFill>
                  <a:schemeClr val="tx1"/>
                </a:solidFill>
              </a:rPr>
              <a:t>The least profitable category is Grains/Cereals.</a:t>
            </a:r>
          </a:p>
          <a:p>
            <a:pPr marL="0" indent="0" algn="l">
              <a:lnSpc>
                <a:spcPct val="90000"/>
              </a:lnSpc>
              <a:buNone/>
            </a:pPr>
            <a:endParaRPr lang="en-US" sz="1600" dirty="0">
              <a:solidFill>
                <a:schemeClr val="tx1"/>
              </a:solidFill>
            </a:endParaRPr>
          </a:p>
          <a:p>
            <a:pPr marL="0" indent="0" algn="l">
              <a:lnSpc>
                <a:spcPct val="90000"/>
              </a:lnSpc>
              <a:buNone/>
            </a:pPr>
            <a:r>
              <a:rPr lang="en-US" sz="1600" dirty="0">
                <a:solidFill>
                  <a:schemeClr val="tx1"/>
                </a:solidFill>
              </a:rPr>
              <a:t>The company's most profitable product is </a:t>
            </a:r>
            <a:r>
              <a:rPr lang="en-US" sz="1600" dirty="0" err="1">
                <a:solidFill>
                  <a:schemeClr val="tx1"/>
                </a:solidFill>
              </a:rPr>
              <a:t>Cte</a:t>
            </a:r>
            <a:r>
              <a:rPr lang="en-US" sz="1600" dirty="0">
                <a:solidFill>
                  <a:schemeClr val="tx1"/>
                </a:solidFill>
              </a:rPr>
              <a:t> de </a:t>
            </a:r>
            <a:r>
              <a:rPr lang="en-US" sz="1600" dirty="0" err="1">
                <a:solidFill>
                  <a:schemeClr val="tx1"/>
                </a:solidFill>
              </a:rPr>
              <a:t>Blaye</a:t>
            </a:r>
            <a:r>
              <a:rPr lang="en-US" sz="1600" dirty="0">
                <a:solidFill>
                  <a:schemeClr val="tx1"/>
                </a:solidFill>
              </a:rPr>
              <a:t> from the Beverages category.</a:t>
            </a:r>
          </a:p>
          <a:p>
            <a:pPr marL="0" indent="0" algn="l">
              <a:lnSpc>
                <a:spcPct val="90000"/>
              </a:lnSpc>
              <a:buNone/>
            </a:pPr>
            <a:endParaRPr lang="en-US" sz="1600" dirty="0">
              <a:solidFill>
                <a:schemeClr val="tx1"/>
              </a:solidFill>
            </a:endParaRPr>
          </a:p>
          <a:p>
            <a:pPr marL="0" indent="0" algn="l">
              <a:lnSpc>
                <a:spcPct val="90000"/>
              </a:lnSpc>
              <a:buNone/>
            </a:pPr>
            <a:r>
              <a:rPr lang="en-US" sz="1600" dirty="0">
                <a:solidFill>
                  <a:schemeClr val="tx1"/>
                </a:solidFill>
              </a:rPr>
              <a:t>The only category that was not included in the list of the 10 most profitable products is condiments category, which out of 8 categories is ranked 6th in terms of profits.</a:t>
            </a:r>
          </a:p>
          <a:p>
            <a:pPr marL="0" indent="0" algn="l">
              <a:lnSpc>
                <a:spcPct val="90000"/>
              </a:lnSpc>
              <a:buNone/>
            </a:pPr>
            <a:endParaRPr lang="en-US" sz="1600" dirty="0">
              <a:solidFill>
                <a:schemeClr val="tx1"/>
              </a:solidFill>
            </a:endParaRPr>
          </a:p>
          <a:p>
            <a:pPr marL="0" indent="0" algn="l">
              <a:lnSpc>
                <a:spcPct val="90000"/>
              </a:lnSpc>
              <a:buNone/>
            </a:pPr>
            <a:r>
              <a:rPr lang="en-US" sz="1600" dirty="0">
                <a:solidFill>
                  <a:schemeClr val="tx1"/>
                </a:solidFill>
              </a:rPr>
              <a:t>The categories Dairy Products, Produce, Meat/Poultry have 2 products each listed.</a:t>
            </a:r>
            <a:endParaRPr lang="he-IL" sz="1600" dirty="0">
              <a:solidFill>
                <a:schemeClr val="tx1"/>
              </a:solidFill>
            </a:endParaRPr>
          </a:p>
          <a:p>
            <a:pPr marL="0" indent="0">
              <a:lnSpc>
                <a:spcPct val="90000"/>
              </a:lnSpc>
              <a:buNone/>
            </a:pPr>
            <a:endParaRPr lang="he-IL" sz="1600" dirty="0">
              <a:solidFill>
                <a:schemeClr val="tx1"/>
              </a:solidFill>
            </a:endParaRPr>
          </a:p>
        </p:txBody>
      </p:sp>
      <p:grpSp>
        <p:nvGrpSpPr>
          <p:cNvPr id="24" name="Group 23">
            <a:extLst>
              <a:ext uri="{FF2B5EF4-FFF2-40B4-BE49-F238E27FC236}">
                <a16:creationId xmlns:a16="http://schemas.microsoft.com/office/drawing/2014/main" id="{3F15D0C5-D0B7-48C9-A240-207348FEDF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2292" y="2963333"/>
            <a:ext cx="1896535" cy="2218267"/>
            <a:chOff x="10292292" y="2963333"/>
            <a:chExt cx="1896535" cy="2218267"/>
          </a:xfrm>
        </p:grpSpPr>
        <p:cxnSp>
          <p:nvCxnSpPr>
            <p:cNvPr id="25" name="Straight Connector 24">
              <a:extLst>
                <a:ext uri="{FF2B5EF4-FFF2-40B4-BE49-F238E27FC236}">
                  <a16:creationId xmlns:a16="http://schemas.microsoft.com/office/drawing/2014/main" id="{AED72FBA-D058-4981-88C7-5088B617F9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87D485E-7BB4-4E6B-9531-4E2CDE8C34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699485" y="3190344"/>
              <a:ext cx="1489342" cy="14893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16169BF-99DA-4B4C-8F6D-8B3370189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7F0EBC72-5C51-480D-A84A-EF8105270C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8BE3D78C-8A93-4E59-9242-B85DEE807A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 name="קבוצה 4">
            <a:extLst>
              <a:ext uri="{FF2B5EF4-FFF2-40B4-BE49-F238E27FC236}">
                <a16:creationId xmlns:a16="http://schemas.microsoft.com/office/drawing/2014/main" id="{BF0A76CA-E3E8-9071-95C2-B5F8348424FD}"/>
              </a:ext>
            </a:extLst>
          </p:cNvPr>
          <p:cNvGrpSpPr/>
          <p:nvPr/>
        </p:nvGrpSpPr>
        <p:grpSpPr>
          <a:xfrm>
            <a:off x="321732" y="3801617"/>
            <a:ext cx="5431367" cy="1920071"/>
            <a:chOff x="244438" y="118258"/>
            <a:chExt cx="10086975" cy="3190875"/>
          </a:xfrm>
        </p:grpSpPr>
        <p:pic>
          <p:nvPicPr>
            <p:cNvPr id="7" name="תמונה 6" descr="תמונה שמכילה טקסט, קו, גופן, מספר&#10;&#10;התיאור נוצר באופן אוטומטי">
              <a:extLst>
                <a:ext uri="{FF2B5EF4-FFF2-40B4-BE49-F238E27FC236}">
                  <a16:creationId xmlns:a16="http://schemas.microsoft.com/office/drawing/2014/main" id="{91BD9870-38DF-FA0B-53A9-E7336D991C4B}"/>
                </a:ext>
              </a:extLst>
            </p:cNvPr>
            <p:cNvPicPr>
              <a:picLocks noChangeAspect="1"/>
            </p:cNvPicPr>
            <p:nvPr/>
          </p:nvPicPr>
          <p:blipFill>
            <a:blip r:embed="rId5"/>
            <a:stretch>
              <a:fillRect/>
            </a:stretch>
          </p:blipFill>
          <p:spPr>
            <a:xfrm>
              <a:off x="244438" y="118258"/>
              <a:ext cx="10086975" cy="3190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תמונה 8" descr="תמונה שמכילה טקסט, גופן, צילום מסך, עיצוב&#10;&#10;התיאור נוצר באופן אוטומטי">
              <a:extLst>
                <a:ext uri="{FF2B5EF4-FFF2-40B4-BE49-F238E27FC236}">
                  <a16:creationId xmlns:a16="http://schemas.microsoft.com/office/drawing/2014/main" id="{4315F0BA-84C8-87A4-5260-375403A1A1AD}"/>
                </a:ext>
              </a:extLst>
            </p:cNvPr>
            <p:cNvPicPr>
              <a:picLocks noChangeAspect="1"/>
            </p:cNvPicPr>
            <p:nvPr/>
          </p:nvPicPr>
          <p:blipFill>
            <a:blip r:embed="rId6"/>
            <a:stretch>
              <a:fillRect/>
            </a:stretch>
          </p:blipFill>
          <p:spPr>
            <a:xfrm>
              <a:off x="8816938" y="1289833"/>
              <a:ext cx="1514475" cy="2019300"/>
            </a:xfrm>
            <a:prstGeom prst="rect">
              <a:avLst/>
            </a:prstGeom>
          </p:spPr>
        </p:pic>
      </p:grpSp>
    </p:spTree>
    <p:extLst>
      <p:ext uri="{BB962C8B-B14F-4D97-AF65-F5344CB8AC3E}">
        <p14:creationId xmlns:p14="http://schemas.microsoft.com/office/powerpoint/2010/main" val="3601509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55E34625-D785-E06E-ED31-46E8E9112BA8}"/>
              </a:ext>
            </a:extLst>
          </p:cNvPr>
          <p:cNvSpPr>
            <a:spLocks noGrp="1"/>
          </p:cNvSpPr>
          <p:nvPr>
            <p:ph type="title"/>
          </p:nvPr>
        </p:nvSpPr>
        <p:spPr>
          <a:xfrm>
            <a:off x="684212" y="685799"/>
            <a:ext cx="3747111" cy="4892040"/>
          </a:xfrm>
        </p:spPr>
        <p:txBody>
          <a:bodyPr>
            <a:normAutofit/>
          </a:bodyPr>
          <a:lstStyle/>
          <a:p>
            <a:r>
              <a:rPr lang="en-US" sz="2700" dirty="0"/>
              <a:t>Category recommendations</a:t>
            </a:r>
            <a:endParaRPr lang="he-IL" sz="2700" dirty="0"/>
          </a:p>
        </p:txBody>
      </p:sp>
      <p:cxnSp>
        <p:nvCxnSpPr>
          <p:cNvPr id="10" name="Straight Connector 9">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11" name="מציין מיקום תוכן 2">
            <a:extLst>
              <a:ext uri="{FF2B5EF4-FFF2-40B4-BE49-F238E27FC236}">
                <a16:creationId xmlns:a16="http://schemas.microsoft.com/office/drawing/2014/main" id="{89551207-4166-1D08-E84B-7CA6E09F1849}"/>
              </a:ext>
            </a:extLst>
          </p:cNvPr>
          <p:cNvSpPr>
            <a:spLocks noGrp="1"/>
          </p:cNvSpPr>
          <p:nvPr>
            <p:ph idx="1"/>
          </p:nvPr>
        </p:nvSpPr>
        <p:spPr>
          <a:xfrm>
            <a:off x="4979962" y="685799"/>
            <a:ext cx="6288260" cy="4892040"/>
          </a:xfrm>
        </p:spPr>
        <p:txBody>
          <a:bodyPr>
            <a:normAutofit fontScale="92500" lnSpcReduction="20000"/>
          </a:bodyPr>
          <a:lstStyle/>
          <a:p>
            <a:pPr marL="0" indent="0" algn="l">
              <a:buNone/>
            </a:pPr>
            <a:r>
              <a:rPr lang="en-US" dirty="0">
                <a:solidFill>
                  <a:schemeClr val="tx1"/>
                </a:solidFill>
              </a:rPr>
              <a:t>Increase promotions and marketing activities on products from profitable categories. For example, to do promotions of product packages and special discounts on products in these categories.</a:t>
            </a:r>
          </a:p>
          <a:p>
            <a:pPr marL="0" indent="0" algn="l">
              <a:buNone/>
            </a:pPr>
            <a:endParaRPr lang="en-US" dirty="0">
              <a:solidFill>
                <a:schemeClr val="tx1"/>
              </a:solidFill>
            </a:endParaRPr>
          </a:p>
          <a:p>
            <a:pPr marL="0" indent="0" algn="l">
              <a:buNone/>
            </a:pPr>
            <a:r>
              <a:rPr lang="en-US" dirty="0">
                <a:solidFill>
                  <a:schemeClr val="tx1"/>
                </a:solidFill>
              </a:rPr>
              <a:t>Examine the possibility of adding new products or changing existing products in profitable categories.</a:t>
            </a:r>
          </a:p>
          <a:p>
            <a:pPr marL="0" indent="0" algn="l">
              <a:buNone/>
            </a:pPr>
            <a:endParaRPr lang="en-US" dirty="0">
              <a:solidFill>
                <a:schemeClr val="tx1"/>
              </a:solidFill>
            </a:endParaRPr>
          </a:p>
          <a:p>
            <a:pPr marL="0" indent="0" algn="l">
              <a:buNone/>
            </a:pPr>
            <a:r>
              <a:rPr lang="en-US" dirty="0">
                <a:solidFill>
                  <a:schemeClr val="tx1"/>
                </a:solidFill>
              </a:rPr>
              <a:t>Analyze the products that are on the list of the most profitable products and identify characteristics that lead to their success.</a:t>
            </a:r>
          </a:p>
          <a:p>
            <a:pPr marL="0" indent="0" algn="l">
              <a:buNone/>
            </a:pPr>
            <a:endParaRPr lang="en-US" dirty="0">
              <a:solidFill>
                <a:schemeClr val="tx1"/>
              </a:solidFill>
            </a:endParaRPr>
          </a:p>
          <a:p>
            <a:pPr marL="0" indent="0" algn="l">
              <a:buNone/>
            </a:pPr>
            <a:r>
              <a:rPr lang="en-US" dirty="0">
                <a:solidFill>
                  <a:schemeClr val="tx1"/>
                </a:solidFill>
              </a:rPr>
              <a:t>In order to improve profitability in the Grains/Cereals category, it is possible to examine reducing the discounts given to products or, alternatively, to reduce production and marketing costs.</a:t>
            </a:r>
            <a:endParaRPr lang="he-IL" dirty="0">
              <a:solidFill>
                <a:schemeClr val="tx1"/>
              </a:solidFill>
            </a:endParaRPr>
          </a:p>
        </p:txBody>
      </p:sp>
    </p:spTree>
    <p:extLst>
      <p:ext uri="{BB962C8B-B14F-4D97-AF65-F5344CB8AC3E}">
        <p14:creationId xmlns:p14="http://schemas.microsoft.com/office/powerpoint/2010/main" val="2414847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41" name="Rectangle 61">
            <a:extLst>
              <a:ext uri="{FF2B5EF4-FFF2-40B4-BE49-F238E27FC236}">
                <a16:creationId xmlns:a16="http://schemas.microsoft.com/office/drawing/2014/main" id="{108DE2CE-9293-4FE4-8F06-2CDBDB4EA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521E031D-A773-E407-CF37-E9BBF7500A26}"/>
              </a:ext>
            </a:extLst>
          </p:cNvPr>
          <p:cNvSpPr>
            <a:spLocks noGrp="1"/>
          </p:cNvSpPr>
          <p:nvPr>
            <p:ph type="title"/>
          </p:nvPr>
        </p:nvSpPr>
        <p:spPr>
          <a:xfrm>
            <a:off x="684212" y="4487332"/>
            <a:ext cx="4620880" cy="1507067"/>
          </a:xfrm>
        </p:spPr>
        <p:txBody>
          <a:bodyPr>
            <a:normAutofit/>
          </a:bodyPr>
          <a:lstStyle/>
          <a:p>
            <a:r>
              <a:rPr lang="en-US" dirty="0"/>
              <a:t>countries</a:t>
            </a:r>
            <a:endParaRPr lang="he-IL" dirty="0"/>
          </a:p>
        </p:txBody>
      </p:sp>
      <p:sp>
        <p:nvSpPr>
          <p:cNvPr id="3" name="מציין מיקום תוכן 2">
            <a:extLst>
              <a:ext uri="{FF2B5EF4-FFF2-40B4-BE49-F238E27FC236}">
                <a16:creationId xmlns:a16="http://schemas.microsoft.com/office/drawing/2014/main" id="{FAA87757-6A6B-033A-34FF-0E3A8022540E}"/>
              </a:ext>
            </a:extLst>
          </p:cNvPr>
          <p:cNvSpPr>
            <a:spLocks noGrp="1"/>
          </p:cNvSpPr>
          <p:nvPr>
            <p:ph idx="1"/>
          </p:nvPr>
        </p:nvSpPr>
        <p:spPr>
          <a:xfrm>
            <a:off x="684212" y="685800"/>
            <a:ext cx="4620880" cy="3615267"/>
          </a:xfrm>
        </p:spPr>
        <p:txBody>
          <a:bodyPr>
            <a:normAutofit/>
          </a:bodyPr>
          <a:lstStyle/>
          <a:p>
            <a:pPr marL="0" indent="0" algn="l">
              <a:buNone/>
            </a:pPr>
            <a:r>
              <a:rPr lang="en-US" sz="1600" dirty="0">
                <a:solidFill>
                  <a:schemeClr val="tx1"/>
                </a:solidFill>
              </a:rPr>
              <a:t>The most profitable countries with the largest number of orders are the USA and Germany</a:t>
            </a:r>
          </a:p>
          <a:p>
            <a:pPr marL="0" indent="0" algn="l">
              <a:buNone/>
            </a:pPr>
            <a:endParaRPr lang="en-US" sz="1600" dirty="0">
              <a:solidFill>
                <a:schemeClr val="tx1"/>
              </a:solidFill>
            </a:endParaRPr>
          </a:p>
          <a:p>
            <a:pPr marL="0" indent="0" algn="l">
              <a:buNone/>
            </a:pPr>
            <a:r>
              <a:rPr lang="en-US" sz="1600" dirty="0">
                <a:solidFill>
                  <a:schemeClr val="tx1"/>
                </a:solidFill>
              </a:rPr>
              <a:t>The countries with the highest average profit are Ireland and Austria.</a:t>
            </a:r>
          </a:p>
          <a:p>
            <a:pPr marL="0" indent="0" algn="l">
              <a:buNone/>
            </a:pPr>
            <a:endParaRPr lang="en-US" sz="1600" dirty="0">
              <a:solidFill>
                <a:schemeClr val="tx1"/>
              </a:solidFill>
            </a:endParaRPr>
          </a:p>
          <a:p>
            <a:pPr marL="0" indent="0" algn="l">
              <a:buNone/>
            </a:pPr>
            <a:r>
              <a:rPr lang="en-US" sz="1600" dirty="0">
                <a:solidFill>
                  <a:schemeClr val="tx1"/>
                </a:solidFill>
              </a:rPr>
              <a:t>The lowest profit is in Poland and the lowest average profit is in Argentina.</a:t>
            </a:r>
          </a:p>
          <a:p>
            <a:pPr marL="0" indent="0" algn="l">
              <a:buNone/>
            </a:pPr>
            <a:endParaRPr lang="en-US" sz="1600" dirty="0">
              <a:solidFill>
                <a:schemeClr val="tx1"/>
              </a:solidFill>
            </a:endParaRPr>
          </a:p>
          <a:p>
            <a:pPr marL="0" indent="0" algn="l">
              <a:buNone/>
            </a:pPr>
            <a:r>
              <a:rPr lang="en-US" sz="1600" dirty="0">
                <a:solidFill>
                  <a:schemeClr val="tx1"/>
                </a:solidFill>
              </a:rPr>
              <a:t>The lowest number of orders is in Norway.</a:t>
            </a:r>
            <a:endParaRPr lang="he-IL" sz="1600" dirty="0">
              <a:solidFill>
                <a:schemeClr val="tx1"/>
              </a:solidFill>
            </a:endParaRPr>
          </a:p>
        </p:txBody>
      </p:sp>
      <p:sp>
        <p:nvSpPr>
          <p:cNvPr id="142" name="Rectangle 63">
            <a:extLst>
              <a:ext uri="{FF2B5EF4-FFF2-40B4-BE49-F238E27FC236}">
                <a16:creationId xmlns:a16="http://schemas.microsoft.com/office/drawing/2014/main" id="{987694E4-31A5-413A-89C6-2A88CF9AF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5400" y="321732"/>
            <a:ext cx="3634789" cy="2500207"/>
          </a:xfrm>
          <a:prstGeom prst="rect">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65">
            <a:extLst>
              <a:ext uri="{FF2B5EF4-FFF2-40B4-BE49-F238E27FC236}">
                <a16:creationId xmlns:a16="http://schemas.microsoft.com/office/drawing/2014/main" id="{DFA53481-E989-468D-AE17-5004CA9FE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50030" y="321732"/>
            <a:ext cx="2401187" cy="2500207"/>
          </a:xfrm>
          <a:prstGeom prst="rect">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תמונה 4" descr="תמונה שמכילה טקסט, צילום מסך, צבעוני, תרשים&#10;&#10;התיאור נוצר באופן אוטומטי">
            <a:extLst>
              <a:ext uri="{FF2B5EF4-FFF2-40B4-BE49-F238E27FC236}">
                <a16:creationId xmlns:a16="http://schemas.microsoft.com/office/drawing/2014/main" id="{7A11FDF0-444F-BF0A-6F0F-17D49E07875C}"/>
              </a:ext>
            </a:extLst>
          </p:cNvPr>
          <p:cNvPicPr>
            <a:picLocks noChangeAspect="1"/>
          </p:cNvPicPr>
          <p:nvPr/>
        </p:nvPicPr>
        <p:blipFill>
          <a:blip r:embed="rId2"/>
          <a:stretch>
            <a:fillRect/>
          </a:stretch>
        </p:blipFill>
        <p:spPr>
          <a:xfrm>
            <a:off x="9505607" y="402384"/>
            <a:ext cx="2002181" cy="2419555"/>
          </a:xfrm>
          <a:prstGeom prst="rect">
            <a:avLst/>
          </a:prstGeom>
        </p:spPr>
      </p:pic>
      <p:sp>
        <p:nvSpPr>
          <p:cNvPr id="144" name="Rectangle 67">
            <a:extLst>
              <a:ext uri="{FF2B5EF4-FFF2-40B4-BE49-F238E27FC236}">
                <a16:creationId xmlns:a16="http://schemas.microsoft.com/office/drawing/2014/main" id="{B15D7DC5-3178-46B7-A3AE-60DE19AB7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5400" y="2986193"/>
            <a:ext cx="2401187" cy="2500207"/>
          </a:xfrm>
          <a:prstGeom prst="rect">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תמונה 9" descr="תמונה שמכילה טקסט, צילום מסך, תרשים, מספר&#10;&#10;התיאור נוצר באופן אוטומטי">
            <a:extLst>
              <a:ext uri="{FF2B5EF4-FFF2-40B4-BE49-F238E27FC236}">
                <a16:creationId xmlns:a16="http://schemas.microsoft.com/office/drawing/2014/main" id="{CE6A3C46-AABF-971D-B35F-EC8D52E3AD55}"/>
              </a:ext>
            </a:extLst>
          </p:cNvPr>
          <p:cNvPicPr>
            <a:picLocks noChangeAspect="1"/>
          </p:cNvPicPr>
          <p:nvPr/>
        </p:nvPicPr>
        <p:blipFill>
          <a:blip r:embed="rId3"/>
          <a:stretch>
            <a:fillRect/>
          </a:stretch>
        </p:blipFill>
        <p:spPr>
          <a:xfrm>
            <a:off x="5710716" y="3101755"/>
            <a:ext cx="2345871" cy="2169930"/>
          </a:xfrm>
          <a:prstGeom prst="rect">
            <a:avLst/>
          </a:prstGeom>
        </p:spPr>
      </p:pic>
      <p:sp>
        <p:nvSpPr>
          <p:cNvPr id="145" name="Rectangle 69">
            <a:extLst>
              <a:ext uri="{FF2B5EF4-FFF2-40B4-BE49-F238E27FC236}">
                <a16:creationId xmlns:a16="http://schemas.microsoft.com/office/drawing/2014/main" id="{AEA42879-A459-45D7-A18D-0575AA66D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8167" y="2999740"/>
            <a:ext cx="3634789" cy="2500207"/>
          </a:xfrm>
          <a:prstGeom prst="rect">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תמונה 3" descr="תמונה שמכילה טקסט, מפה, אטלס, צילום מסך&#10;&#10;התיאור נוצר באופן אוטומטי">
            <a:extLst>
              <a:ext uri="{FF2B5EF4-FFF2-40B4-BE49-F238E27FC236}">
                <a16:creationId xmlns:a16="http://schemas.microsoft.com/office/drawing/2014/main" id="{7BF71EAB-982E-993B-3D62-9774CB456800}"/>
              </a:ext>
            </a:extLst>
          </p:cNvPr>
          <p:cNvPicPr>
            <a:picLocks noChangeAspect="1"/>
          </p:cNvPicPr>
          <p:nvPr/>
        </p:nvPicPr>
        <p:blipFill>
          <a:blip r:embed="rId4"/>
          <a:stretch>
            <a:fillRect/>
          </a:stretch>
        </p:blipFill>
        <p:spPr>
          <a:xfrm>
            <a:off x="5678504" y="571326"/>
            <a:ext cx="3588579" cy="1857088"/>
          </a:xfrm>
          <a:prstGeom prst="rect">
            <a:avLst/>
          </a:prstGeom>
        </p:spPr>
      </p:pic>
      <p:pic>
        <p:nvPicPr>
          <p:cNvPr id="8" name="תמונה 7" descr="תמונה שמכילה טקסט, צילום מסך, תרשים, מספר&#10;&#10;התיאור נוצר באופן אוטומטי">
            <a:extLst>
              <a:ext uri="{FF2B5EF4-FFF2-40B4-BE49-F238E27FC236}">
                <a16:creationId xmlns:a16="http://schemas.microsoft.com/office/drawing/2014/main" id="{7043AA3C-DAAC-1868-DFC4-5BDD6CBA8658}"/>
              </a:ext>
            </a:extLst>
          </p:cNvPr>
          <p:cNvPicPr>
            <a:picLocks noChangeAspect="1"/>
          </p:cNvPicPr>
          <p:nvPr/>
        </p:nvPicPr>
        <p:blipFill>
          <a:blip r:embed="rId5"/>
          <a:stretch>
            <a:fillRect/>
          </a:stretch>
        </p:blipFill>
        <p:spPr>
          <a:xfrm>
            <a:off x="8601740" y="3064396"/>
            <a:ext cx="2820135" cy="2432367"/>
          </a:xfrm>
          <a:prstGeom prst="rect">
            <a:avLst/>
          </a:prstGeom>
        </p:spPr>
      </p:pic>
    </p:spTree>
    <p:extLst>
      <p:ext uri="{BB962C8B-B14F-4D97-AF65-F5344CB8AC3E}">
        <p14:creationId xmlns:p14="http://schemas.microsoft.com/office/powerpoint/2010/main" val="3722763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E3B02C29-E2AB-8650-670E-8C5953886FB5}"/>
              </a:ext>
            </a:extLst>
          </p:cNvPr>
          <p:cNvSpPr>
            <a:spLocks noGrp="1"/>
          </p:cNvSpPr>
          <p:nvPr>
            <p:ph type="title"/>
          </p:nvPr>
        </p:nvSpPr>
        <p:spPr>
          <a:xfrm>
            <a:off x="684212" y="685799"/>
            <a:ext cx="3747111" cy="4892040"/>
          </a:xfrm>
        </p:spPr>
        <p:txBody>
          <a:bodyPr>
            <a:normAutofit/>
          </a:bodyPr>
          <a:lstStyle/>
          <a:p>
            <a:r>
              <a:rPr lang="en-US" sz="2700" dirty="0"/>
              <a:t>Country recommendations</a:t>
            </a:r>
            <a:endParaRPr lang="he-IL" sz="2700" dirty="0"/>
          </a:p>
        </p:txBody>
      </p:sp>
      <p:cxnSp>
        <p:nvCxnSpPr>
          <p:cNvPr id="9" name="Straight Connector 9">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מציין מיקום תוכן 2">
            <a:extLst>
              <a:ext uri="{FF2B5EF4-FFF2-40B4-BE49-F238E27FC236}">
                <a16:creationId xmlns:a16="http://schemas.microsoft.com/office/drawing/2014/main" id="{67425306-D21C-C244-CDE5-F5D06D1704E8}"/>
              </a:ext>
            </a:extLst>
          </p:cNvPr>
          <p:cNvSpPr>
            <a:spLocks noGrp="1"/>
          </p:cNvSpPr>
          <p:nvPr>
            <p:ph idx="1"/>
          </p:nvPr>
        </p:nvSpPr>
        <p:spPr>
          <a:xfrm>
            <a:off x="4979962" y="685799"/>
            <a:ext cx="6288260" cy="4892040"/>
          </a:xfrm>
        </p:spPr>
        <p:txBody>
          <a:bodyPr>
            <a:normAutofit fontScale="92500" lnSpcReduction="10000"/>
          </a:bodyPr>
          <a:lstStyle/>
          <a:p>
            <a:pPr marL="0" indent="0" algn="l">
              <a:lnSpc>
                <a:spcPct val="90000"/>
              </a:lnSpc>
              <a:buNone/>
            </a:pPr>
            <a:r>
              <a:rPr lang="en-US" sz="1800" dirty="0">
                <a:solidFill>
                  <a:schemeClr val="tx1"/>
                </a:solidFill>
              </a:rPr>
              <a:t>Investment in profitable countries by marketing campaigns focused on profitable products, collaborations with retailers and local influencers and organizing exhibitions in central cities.</a:t>
            </a:r>
          </a:p>
          <a:p>
            <a:pPr marL="0" indent="0" algn="l">
              <a:lnSpc>
                <a:spcPct val="90000"/>
              </a:lnSpc>
              <a:buNone/>
            </a:pPr>
            <a:endParaRPr lang="en-US" sz="1800" dirty="0">
              <a:solidFill>
                <a:schemeClr val="tx1"/>
              </a:solidFill>
            </a:endParaRPr>
          </a:p>
          <a:p>
            <a:pPr marL="0" indent="0" algn="l">
              <a:lnSpc>
                <a:spcPct val="90000"/>
              </a:lnSpc>
              <a:buNone/>
            </a:pPr>
            <a:r>
              <a:rPr lang="en-US" sz="1800" dirty="0">
                <a:solidFill>
                  <a:schemeClr val="tx1"/>
                </a:solidFill>
              </a:rPr>
              <a:t>Increasing sales in Austria and Ireland where the average profit is particularly high: you can offer unique benefits to encourage purchases and online and local advertising for products.</a:t>
            </a:r>
          </a:p>
          <a:p>
            <a:pPr marL="0" indent="0" algn="l">
              <a:lnSpc>
                <a:spcPct val="90000"/>
              </a:lnSpc>
              <a:buNone/>
            </a:pPr>
            <a:endParaRPr lang="en-US" sz="1800" dirty="0">
              <a:solidFill>
                <a:schemeClr val="tx1"/>
              </a:solidFill>
            </a:endParaRPr>
          </a:p>
          <a:p>
            <a:pPr marL="0" indent="0" algn="l">
              <a:lnSpc>
                <a:spcPct val="90000"/>
              </a:lnSpc>
              <a:buNone/>
            </a:pPr>
            <a:r>
              <a:rPr lang="en-US" sz="1800" dirty="0">
                <a:solidFill>
                  <a:schemeClr val="tx1"/>
                </a:solidFill>
              </a:rPr>
              <a:t>Improving operations in Poland and Argentina: the factors leading to low profitability must be analyzed, prices adjusted to the local market and customer service and logistics improved.</a:t>
            </a:r>
          </a:p>
          <a:p>
            <a:pPr marL="0" indent="0" algn="l">
              <a:lnSpc>
                <a:spcPct val="90000"/>
              </a:lnSpc>
              <a:buNone/>
            </a:pPr>
            <a:endParaRPr lang="en-US" sz="1800" dirty="0">
              <a:solidFill>
                <a:schemeClr val="tx1"/>
              </a:solidFill>
            </a:endParaRPr>
          </a:p>
          <a:p>
            <a:pPr marL="0" indent="0" algn="l">
              <a:lnSpc>
                <a:spcPct val="90000"/>
              </a:lnSpc>
              <a:buNone/>
            </a:pPr>
            <a:r>
              <a:rPr lang="en-US" sz="1800" dirty="0">
                <a:solidFill>
                  <a:schemeClr val="tx1"/>
                </a:solidFill>
              </a:rPr>
              <a:t>Explore country behavior: Track sales by country days and holidays and plan marketing promotions based on local events like US Independence Day or Christmas.</a:t>
            </a:r>
            <a:endParaRPr lang="he-IL" sz="1800" dirty="0">
              <a:solidFill>
                <a:schemeClr val="tx1"/>
              </a:solidFill>
            </a:endParaRPr>
          </a:p>
        </p:txBody>
      </p:sp>
    </p:spTree>
    <p:extLst>
      <p:ext uri="{BB962C8B-B14F-4D97-AF65-F5344CB8AC3E}">
        <p14:creationId xmlns:p14="http://schemas.microsoft.com/office/powerpoint/2010/main" val="3438644183"/>
      </p:ext>
    </p:extLst>
  </p:cSld>
  <p:clrMapOvr>
    <a:masterClrMapping/>
  </p:clrMapOvr>
</p:sld>
</file>

<file path=ppt/theme/theme1.xml><?xml version="1.0" encoding="utf-8"?>
<a:theme xmlns:a="http://schemas.openxmlformats.org/drawingml/2006/main" name="פרוסה">
  <a:themeElements>
    <a:clrScheme name="גווני אפור">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פרוסה">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פרוסה">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7498</TotalTime>
  <Words>1177</Words>
  <Application>Microsoft Office PowerPoint</Application>
  <PresentationFormat>מסך רחב</PresentationFormat>
  <Paragraphs>110</Paragraphs>
  <Slides>16</Slides>
  <Notes>1</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16</vt:i4>
      </vt:variant>
    </vt:vector>
  </HeadingPairs>
  <TitlesOfParts>
    <vt:vector size="21" baseType="lpstr">
      <vt:lpstr>Aptos</vt:lpstr>
      <vt:lpstr>Assistant</vt:lpstr>
      <vt:lpstr>Century Gothic</vt:lpstr>
      <vt:lpstr>Wingdings 3</vt:lpstr>
      <vt:lpstr>פרוסה</vt:lpstr>
      <vt:lpstr>Northwind</vt:lpstr>
      <vt:lpstr>introduction</vt:lpstr>
      <vt:lpstr>Profit by time</vt:lpstr>
      <vt:lpstr>products &amp; orders</vt:lpstr>
      <vt:lpstr>Profit recommendations</vt:lpstr>
      <vt:lpstr>categories</vt:lpstr>
      <vt:lpstr>Category recommendations</vt:lpstr>
      <vt:lpstr>countries</vt:lpstr>
      <vt:lpstr>Country recommendations</vt:lpstr>
      <vt:lpstr>customers</vt:lpstr>
      <vt:lpstr>customer recommendations</vt:lpstr>
      <vt:lpstr>employees</vt:lpstr>
      <vt:lpstr>Employee recommendations</vt:lpstr>
      <vt:lpstr>Suppliers</vt:lpstr>
      <vt:lpstr>Supplier recommendations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תהילה בוטבול</dc:creator>
  <cp:lastModifiedBy>תהילה בוטבול</cp:lastModifiedBy>
  <cp:revision>4</cp:revision>
  <dcterms:created xsi:type="dcterms:W3CDTF">2024-07-10T10:03:44Z</dcterms:created>
  <dcterms:modified xsi:type="dcterms:W3CDTF">2024-07-21T16:47:17Z</dcterms:modified>
</cp:coreProperties>
</file>