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f9fcd0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f9fcd0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cf9fcd0a0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cf9fcd0a0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cf9fcd0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cf9fcd0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276fbcc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276fbc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elsenorge.no/trening-og-fysisk-aktivitet/hva-fysisk-aktivitet-gjor-med-kroppen" TargetMode="External"/><Relationship Id="rId4" Type="http://schemas.openxmlformats.org/officeDocument/2006/relationships/hyperlink" Target="https://www.ssb.no/kultur-og-fritid/statistikker/fritid/hvert-3-aar" TargetMode="External"/><Relationship Id="rId5" Type="http://schemas.openxmlformats.org/officeDocument/2006/relationships/hyperlink" Target="https://www.ssb.no/statbank/table/10230/tableViewLayout1/" TargetMode="External"/><Relationship Id="rId6" Type="http://schemas.openxmlformats.org/officeDocument/2006/relationships/hyperlink" Target="https://forskning.no/kommunikasjon-spill/vi-blir-motivert-bare-vi-tror-vi-spiller-et-spill/518159" TargetMode="External"/><Relationship Id="rId7" Type="http://schemas.openxmlformats.org/officeDocument/2006/relationships/hyperlink" Target="https://www.ssb.no/kultur-og-fritid/artikler-og-publikasjoner/trening-mosjon-og-friluftsli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o"/>
              <a:t>TDT4180 - Øving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o"/>
              <a:t>Gruppe 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no"/>
              <a:t>Gerd Pettersen</a:t>
            </a:r>
            <a:r>
              <a:rPr lang="no"/>
              <a:t> - Bibliotekar</a:t>
            </a:r>
            <a:endParaRPr/>
          </a:p>
        </p:txBody>
      </p:sp>
      <p:sp>
        <p:nvSpPr>
          <p:cNvPr id="61" name="Google Shape;61;p14"/>
          <p:cNvSpPr txBox="1"/>
          <p:nvPr>
            <p:ph idx="1" type="body"/>
          </p:nvPr>
        </p:nvSpPr>
        <p:spPr>
          <a:xfrm>
            <a:off x="1678125" y="961975"/>
            <a:ext cx="2753100" cy="134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38</a:t>
            </a:r>
            <a:r>
              <a:rPr lang="no"/>
              <a:t> år</a:t>
            </a:r>
            <a:endParaRPr/>
          </a:p>
          <a:p>
            <a:pPr indent="-342900" lvl="0" marL="457200" rtl="0" algn="l">
              <a:spcBef>
                <a:spcPts val="0"/>
              </a:spcBef>
              <a:spcAft>
                <a:spcPts val="0"/>
              </a:spcAft>
              <a:buSzPts val="1800"/>
              <a:buChar char="-"/>
            </a:pPr>
            <a:r>
              <a:rPr lang="no"/>
              <a:t>Lesbisk, enke</a:t>
            </a:r>
            <a:endParaRPr/>
          </a:p>
          <a:p>
            <a:pPr indent="-342900" lvl="0" marL="457200" rtl="0" algn="l">
              <a:spcBef>
                <a:spcPts val="0"/>
              </a:spcBef>
              <a:spcAft>
                <a:spcPts val="0"/>
              </a:spcAft>
              <a:buSzPts val="1800"/>
              <a:buChar char="-"/>
            </a:pPr>
            <a:r>
              <a:rPr lang="no"/>
              <a:t>Bor i enebolig</a:t>
            </a:r>
            <a:endParaRPr/>
          </a:p>
          <a:p>
            <a:pPr indent="0" lvl="0" marL="457200" rtl="0" algn="l">
              <a:spcBef>
                <a:spcPts val="1600"/>
              </a:spcBef>
              <a:spcAft>
                <a:spcPts val="1600"/>
              </a:spcAft>
              <a:buNone/>
            </a:pPr>
            <a:r>
              <a:t/>
            </a:r>
            <a:endParaRPr/>
          </a:p>
        </p:txBody>
      </p:sp>
      <p:sp>
        <p:nvSpPr>
          <p:cNvPr id="62" name="Google Shape;62;p14"/>
          <p:cNvSpPr txBox="1"/>
          <p:nvPr>
            <p:ph idx="1" type="body"/>
          </p:nvPr>
        </p:nvSpPr>
        <p:spPr>
          <a:xfrm>
            <a:off x="311700" y="2364450"/>
            <a:ext cx="5851500" cy="255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no" sz="1200"/>
              <a:t>Gerd bor med sine tre adopterte barn i en enebolig i Kristiansund. Hun hater folk som tar feil av “Kristiansand” og “Kristiansund”. Hennes tre adopterte barn er det viktigste i livet hennes, da hun nylig er blitt enke. Etter dette har </a:t>
            </a:r>
            <a:r>
              <a:rPr lang="no" sz="1200"/>
              <a:t>selvtilliten</a:t>
            </a:r>
            <a:r>
              <a:rPr lang="no" sz="1200"/>
              <a:t> hennes droppet, kiloene har gått opp og antall røykpakker om dager er steget fra ½ til 2.</a:t>
            </a:r>
            <a:endParaRPr sz="1200"/>
          </a:p>
          <a:p>
            <a:pPr indent="-304800" lvl="0" marL="457200" rtl="0" algn="l">
              <a:spcBef>
                <a:spcPts val="0"/>
              </a:spcBef>
              <a:spcAft>
                <a:spcPts val="0"/>
              </a:spcAft>
              <a:buSzPts val="1200"/>
              <a:buChar char="●"/>
            </a:pPr>
            <a:r>
              <a:rPr lang="no" sz="1200"/>
              <a:t>Gerd pleide å elske å være sosial og snakket ofte med fremmede. Hun er også blant de 78% i norge som går på skogtur/fjellutur det siste året.(SSB) Hun skjønner nå at det er på tide å gjøre noe med livet, og har planer om å delta i 10 for Grete (Oslo Marathon) til høsten. Hun trenger derfor motivasjon for å komme i gang med trening.</a:t>
            </a:r>
            <a:endParaRPr sz="1200"/>
          </a:p>
        </p:txBody>
      </p:sp>
      <p:sp>
        <p:nvSpPr>
          <p:cNvPr id="63" name="Google Shape;63;p14"/>
          <p:cNvSpPr txBox="1"/>
          <p:nvPr/>
        </p:nvSpPr>
        <p:spPr>
          <a:xfrm>
            <a:off x="6163200" y="2357225"/>
            <a:ext cx="2877000" cy="1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o"/>
              <a:t>Kjerneverdier</a:t>
            </a:r>
            <a:r>
              <a:rPr lang="no"/>
              <a:t>:</a:t>
            </a:r>
            <a:endParaRPr/>
          </a:p>
          <a:p>
            <a:pPr indent="-317500" lvl="0" marL="457200" rtl="0" algn="l">
              <a:spcBef>
                <a:spcPts val="0"/>
              </a:spcBef>
              <a:spcAft>
                <a:spcPts val="0"/>
              </a:spcAft>
              <a:buSzPts val="1400"/>
              <a:buChar char="-"/>
            </a:pPr>
            <a:r>
              <a:rPr lang="no"/>
              <a:t>“Pepsi max”</a:t>
            </a:r>
            <a:endParaRPr/>
          </a:p>
          <a:p>
            <a:pPr indent="-317500" lvl="0" marL="457200" rtl="0" algn="l">
              <a:spcBef>
                <a:spcPts val="0"/>
              </a:spcBef>
              <a:spcAft>
                <a:spcPts val="0"/>
              </a:spcAft>
              <a:buClr>
                <a:schemeClr val="dk1"/>
              </a:buClr>
              <a:buSzPts val="1400"/>
              <a:buChar char="-"/>
            </a:pPr>
            <a:r>
              <a:rPr lang="no">
                <a:solidFill>
                  <a:schemeClr val="dk1"/>
                </a:solidFill>
              </a:rPr>
              <a:t>“Harryhandel/kvoter”</a:t>
            </a:r>
            <a:endParaRPr/>
          </a:p>
          <a:p>
            <a:pPr indent="-317500" lvl="0" marL="457200" rtl="0" algn="l">
              <a:spcBef>
                <a:spcPts val="0"/>
              </a:spcBef>
              <a:spcAft>
                <a:spcPts val="0"/>
              </a:spcAft>
              <a:buSzPts val="1400"/>
              <a:buChar char="-"/>
            </a:pPr>
            <a:r>
              <a:rPr lang="no"/>
              <a:t>“Kaffe </a:t>
            </a:r>
            <a:r>
              <a:rPr lang="no"/>
              <a:t>Baileys”</a:t>
            </a:r>
            <a:endParaRPr/>
          </a:p>
          <a:p>
            <a:pPr indent="-317500" lvl="0" marL="457200" rtl="0" algn="l">
              <a:spcBef>
                <a:spcPts val="0"/>
              </a:spcBef>
              <a:spcAft>
                <a:spcPts val="0"/>
              </a:spcAft>
              <a:buSzPts val="1400"/>
              <a:buChar char="-"/>
            </a:pPr>
            <a:r>
              <a:rPr lang="no"/>
              <a:t>“Live, love, laugh”</a:t>
            </a:r>
            <a:endParaRPr/>
          </a:p>
          <a:p>
            <a:pPr indent="-317500" lvl="0" marL="457200" rtl="0" algn="l">
              <a:spcBef>
                <a:spcPts val="0"/>
              </a:spcBef>
              <a:spcAft>
                <a:spcPts val="0"/>
              </a:spcAft>
              <a:buSzPts val="1400"/>
              <a:buChar char="-"/>
            </a:pPr>
            <a:r>
              <a:rPr lang="no"/>
              <a:t>”Home is where the heart is”</a:t>
            </a:r>
            <a:endParaRPr/>
          </a:p>
        </p:txBody>
      </p:sp>
      <p:pic>
        <p:nvPicPr>
          <p:cNvPr id="64" name="Google Shape;64;p14"/>
          <p:cNvPicPr preferRelativeResize="0"/>
          <p:nvPr/>
        </p:nvPicPr>
        <p:blipFill>
          <a:blip r:embed="rId3">
            <a:alphaModFix/>
          </a:blip>
          <a:stretch>
            <a:fillRect/>
          </a:stretch>
        </p:blipFill>
        <p:spPr>
          <a:xfrm>
            <a:off x="126152" y="102450"/>
            <a:ext cx="1471017" cy="220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no"/>
              <a:t>Petter</a:t>
            </a:r>
            <a:r>
              <a:rPr lang="no"/>
              <a:t> Svanevik - Oljeindustriforkjemper</a:t>
            </a:r>
            <a:endParaRPr/>
          </a:p>
        </p:txBody>
      </p:sp>
      <p:sp>
        <p:nvSpPr>
          <p:cNvPr id="70" name="Google Shape;70;p15"/>
          <p:cNvSpPr txBox="1"/>
          <p:nvPr>
            <p:ph idx="1" type="body"/>
          </p:nvPr>
        </p:nvSpPr>
        <p:spPr>
          <a:xfrm>
            <a:off x="1678125" y="961975"/>
            <a:ext cx="2753100" cy="134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45</a:t>
            </a:r>
            <a:r>
              <a:rPr lang="no"/>
              <a:t> år</a:t>
            </a:r>
            <a:endParaRPr/>
          </a:p>
          <a:p>
            <a:pPr indent="-342900" lvl="0" marL="457200" rtl="0" algn="l">
              <a:spcBef>
                <a:spcPts val="0"/>
              </a:spcBef>
              <a:spcAft>
                <a:spcPts val="0"/>
              </a:spcAft>
              <a:buSzPts val="1800"/>
              <a:buChar char="-"/>
            </a:pPr>
            <a:r>
              <a:rPr lang="no"/>
              <a:t>Hetero, ugift</a:t>
            </a:r>
            <a:endParaRPr/>
          </a:p>
          <a:p>
            <a:pPr indent="-342900" lvl="0" marL="457200" rtl="0" algn="l">
              <a:spcBef>
                <a:spcPts val="0"/>
              </a:spcBef>
              <a:spcAft>
                <a:spcPts val="0"/>
              </a:spcAft>
              <a:buSzPts val="1800"/>
              <a:buChar char="-"/>
            </a:pPr>
            <a:r>
              <a:rPr lang="no"/>
              <a:t>Bor i kollektiv</a:t>
            </a:r>
            <a:endParaRPr/>
          </a:p>
        </p:txBody>
      </p:sp>
      <p:sp>
        <p:nvSpPr>
          <p:cNvPr id="71" name="Google Shape;71;p15"/>
          <p:cNvSpPr txBox="1"/>
          <p:nvPr>
            <p:ph idx="1" type="body"/>
          </p:nvPr>
        </p:nvSpPr>
        <p:spPr>
          <a:xfrm>
            <a:off x="311700" y="2364450"/>
            <a:ext cx="5851500" cy="255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no" sz="1200"/>
              <a:t>Elsker alt som har med miljøet å gjøre. Har studert energi og miljø ved NTNU Trondheim. Bor nå i Stavanger hvor han kjemper imot oljeindustrien. Han bor alene med hunden Bamse, som er en irsk setter. Bamse er det eneste i livet til Petter som gjør det verdt å leve. Kampen mot oljeindustrien går ikke som han hadde håpet og han søker derfor etter midler som kan få igjen livsgleden.</a:t>
            </a:r>
            <a:endParaRPr sz="1200"/>
          </a:p>
          <a:p>
            <a:pPr indent="-304800" lvl="0" marL="457200" rtl="0" algn="l">
              <a:spcBef>
                <a:spcPts val="0"/>
              </a:spcBef>
              <a:spcAft>
                <a:spcPts val="0"/>
              </a:spcAft>
              <a:buSzPts val="1200"/>
              <a:buChar char="●"/>
            </a:pPr>
            <a:r>
              <a:rPr lang="no" sz="1200"/>
              <a:t>Petter har søkt på nettet og kommet over artikler som sier at trening og mosjon kan hjelpe på humør og energi, han er dog ikke så glad i trening og trenger en motivasjon for å trene. Han motiveres veldig av konkurranse.</a:t>
            </a:r>
            <a:endParaRPr sz="1200"/>
          </a:p>
        </p:txBody>
      </p:sp>
      <p:sp>
        <p:nvSpPr>
          <p:cNvPr id="72" name="Google Shape;72;p15"/>
          <p:cNvSpPr txBox="1"/>
          <p:nvPr/>
        </p:nvSpPr>
        <p:spPr>
          <a:xfrm>
            <a:off x="6163200" y="2357225"/>
            <a:ext cx="2877000" cy="1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o"/>
              <a:t>Kjerneverdier</a:t>
            </a:r>
            <a:r>
              <a:rPr lang="no"/>
              <a:t>:</a:t>
            </a:r>
            <a:endParaRPr/>
          </a:p>
          <a:p>
            <a:pPr indent="-317500" lvl="0" marL="457200" rtl="0" algn="l">
              <a:spcBef>
                <a:spcPts val="0"/>
              </a:spcBef>
              <a:spcAft>
                <a:spcPts val="0"/>
              </a:spcAft>
              <a:buClr>
                <a:schemeClr val="dk1"/>
              </a:buClr>
              <a:buSzPts val="1400"/>
              <a:buChar char="-"/>
            </a:pPr>
            <a:r>
              <a:rPr lang="no">
                <a:solidFill>
                  <a:schemeClr val="dk1"/>
                </a:solidFill>
              </a:rPr>
              <a:t>“Live fast, die young”</a:t>
            </a:r>
            <a:endParaRPr/>
          </a:p>
          <a:p>
            <a:pPr indent="-317500" lvl="0" marL="457200" rtl="0" algn="l">
              <a:spcBef>
                <a:spcPts val="0"/>
              </a:spcBef>
              <a:spcAft>
                <a:spcPts val="0"/>
              </a:spcAft>
              <a:buSzPts val="1400"/>
              <a:buChar char="-"/>
            </a:pPr>
            <a:r>
              <a:rPr lang="no"/>
              <a:t>“Karpe Diem er for hippier</a:t>
            </a:r>
            <a:r>
              <a:rPr lang="no"/>
              <a:t>”</a:t>
            </a:r>
            <a:endParaRPr/>
          </a:p>
          <a:p>
            <a:pPr indent="-317500" lvl="0" marL="457200" rtl="0" algn="l">
              <a:spcBef>
                <a:spcPts val="0"/>
              </a:spcBef>
              <a:spcAft>
                <a:spcPts val="0"/>
              </a:spcAft>
              <a:buSzPts val="1400"/>
              <a:buChar char="-"/>
            </a:pPr>
            <a:r>
              <a:rPr lang="no"/>
              <a:t>“Bedre med en dram i timen enn en time i Drammen”</a:t>
            </a:r>
            <a:endParaRPr/>
          </a:p>
        </p:txBody>
      </p:sp>
      <p:pic>
        <p:nvPicPr>
          <p:cNvPr id="73" name="Google Shape;73;p15"/>
          <p:cNvPicPr preferRelativeResize="0"/>
          <p:nvPr/>
        </p:nvPicPr>
        <p:blipFill>
          <a:blip r:embed="rId3">
            <a:alphaModFix/>
          </a:blip>
          <a:stretch>
            <a:fillRect/>
          </a:stretch>
        </p:blipFill>
        <p:spPr>
          <a:xfrm>
            <a:off x="126150" y="277900"/>
            <a:ext cx="1471025" cy="18240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no"/>
              <a:t>Bjørn-Maximilian Bollestad - Student</a:t>
            </a:r>
            <a:endParaRPr/>
          </a:p>
        </p:txBody>
      </p:sp>
      <p:sp>
        <p:nvSpPr>
          <p:cNvPr id="79" name="Google Shape;79;p16"/>
          <p:cNvSpPr txBox="1"/>
          <p:nvPr>
            <p:ph idx="1" type="body"/>
          </p:nvPr>
        </p:nvSpPr>
        <p:spPr>
          <a:xfrm>
            <a:off x="1678125" y="961975"/>
            <a:ext cx="2753100" cy="134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o"/>
              <a:t>23 år</a:t>
            </a:r>
            <a:endParaRPr/>
          </a:p>
          <a:p>
            <a:pPr indent="-342900" lvl="0" marL="457200" rtl="0" algn="l">
              <a:spcBef>
                <a:spcPts val="0"/>
              </a:spcBef>
              <a:spcAft>
                <a:spcPts val="0"/>
              </a:spcAft>
              <a:buSzPts val="1800"/>
              <a:buChar char="-"/>
            </a:pPr>
            <a:r>
              <a:rPr lang="no"/>
              <a:t>Hetero, i et forhold</a:t>
            </a:r>
            <a:endParaRPr/>
          </a:p>
          <a:p>
            <a:pPr indent="-342900" lvl="0" marL="457200" rtl="0" algn="l">
              <a:spcBef>
                <a:spcPts val="0"/>
              </a:spcBef>
              <a:spcAft>
                <a:spcPts val="0"/>
              </a:spcAft>
              <a:buSzPts val="1800"/>
              <a:buChar char="-"/>
            </a:pPr>
            <a:r>
              <a:rPr lang="no"/>
              <a:t>Bor i leilighet</a:t>
            </a:r>
            <a:endParaRPr/>
          </a:p>
          <a:p>
            <a:pPr indent="0" lvl="0" marL="457200" rtl="0" algn="l">
              <a:spcBef>
                <a:spcPts val="160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197750" y="134475"/>
            <a:ext cx="1480375" cy="2229975"/>
          </a:xfrm>
          <a:prstGeom prst="rect">
            <a:avLst/>
          </a:prstGeom>
          <a:noFill/>
          <a:ln>
            <a:noFill/>
          </a:ln>
        </p:spPr>
      </p:pic>
      <p:sp>
        <p:nvSpPr>
          <p:cNvPr id="81" name="Google Shape;81;p16"/>
          <p:cNvSpPr txBox="1"/>
          <p:nvPr>
            <p:ph idx="1" type="body"/>
          </p:nvPr>
        </p:nvSpPr>
        <p:spPr>
          <a:xfrm>
            <a:off x="311700" y="2364450"/>
            <a:ext cx="5851500" cy="255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no" sz="1400"/>
              <a:t>Bjørn bor sammen med kjæresten i en leilighet på Grünerløkka i Oslo. Han er student ved BI hvor han økonomi og administrasjon.</a:t>
            </a:r>
            <a:r>
              <a:rPr lang="no" sz="1400"/>
              <a:t> Ellers er han på joggetur en gang i uken, sammen med kjæresten sin. Joggeturene begynner å bli litt kjedelig, og han vil ha mer konkurranse </a:t>
            </a:r>
            <a:endParaRPr sz="1400"/>
          </a:p>
          <a:p>
            <a:pPr indent="-317500" lvl="0" marL="457200" rtl="0" algn="l">
              <a:spcBef>
                <a:spcPts val="0"/>
              </a:spcBef>
              <a:spcAft>
                <a:spcPts val="0"/>
              </a:spcAft>
              <a:buSzPts val="1400"/>
              <a:buChar char="●"/>
            </a:pPr>
            <a:r>
              <a:rPr lang="no" sz="1400"/>
              <a:t>Bjørn liker konkurranser og vil gjerne gjøre joggeturene mer spennende. Hittil har han ikke brukt noen treningsapp og er på utkikk etter noe som kan motivere han til å jogge.</a:t>
            </a:r>
            <a:endParaRPr sz="1400"/>
          </a:p>
        </p:txBody>
      </p:sp>
      <p:sp>
        <p:nvSpPr>
          <p:cNvPr id="82" name="Google Shape;82;p16"/>
          <p:cNvSpPr txBox="1"/>
          <p:nvPr/>
        </p:nvSpPr>
        <p:spPr>
          <a:xfrm>
            <a:off x="6163200" y="2357225"/>
            <a:ext cx="2877000" cy="1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o"/>
              <a:t>Kjerneverdier</a:t>
            </a:r>
            <a:r>
              <a:rPr lang="no"/>
              <a:t>:</a:t>
            </a:r>
            <a:endParaRPr/>
          </a:p>
          <a:p>
            <a:pPr indent="-317500" lvl="0" marL="457200" rtl="0" algn="l">
              <a:spcBef>
                <a:spcPts val="0"/>
              </a:spcBef>
              <a:spcAft>
                <a:spcPts val="0"/>
              </a:spcAft>
              <a:buSzPts val="1400"/>
              <a:buChar char="-"/>
            </a:pPr>
            <a:r>
              <a:rPr lang="no"/>
              <a:t>“Penger er tid”</a:t>
            </a:r>
            <a:endParaRPr/>
          </a:p>
          <a:p>
            <a:pPr indent="-317500" lvl="0" marL="457200" rtl="0" algn="l">
              <a:spcBef>
                <a:spcPts val="0"/>
              </a:spcBef>
              <a:spcAft>
                <a:spcPts val="0"/>
              </a:spcAft>
              <a:buClr>
                <a:schemeClr val="dk1"/>
              </a:buClr>
              <a:buSzPts val="1400"/>
              <a:buChar char="-"/>
            </a:pPr>
            <a:r>
              <a:rPr lang="no">
                <a:solidFill>
                  <a:schemeClr val="dk1"/>
                </a:solidFill>
              </a:rPr>
              <a:t>“Jeg tar en moccha-chai-decaff med krem og tuttifrutti sprinkles”</a:t>
            </a:r>
            <a:endParaRPr/>
          </a:p>
          <a:p>
            <a:pPr indent="-317500" lvl="0" marL="457200" rtl="0" algn="l">
              <a:spcBef>
                <a:spcPts val="0"/>
              </a:spcBef>
              <a:spcAft>
                <a:spcPts val="0"/>
              </a:spcAft>
              <a:buSzPts val="1400"/>
              <a:buChar char="-"/>
            </a:pPr>
            <a:r>
              <a:rPr lang="no"/>
              <a:t>Miljøet er viktig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Datagrunnlag</a:t>
            </a:r>
            <a:endParaRPr/>
          </a:p>
        </p:txBody>
      </p:sp>
      <p:sp>
        <p:nvSpPr>
          <p:cNvPr id="88" name="Google Shape;88;p17"/>
          <p:cNvSpPr txBox="1"/>
          <p:nvPr>
            <p:ph idx="1" type="body"/>
          </p:nvPr>
        </p:nvSpPr>
        <p:spPr>
          <a:xfrm>
            <a:off x="311700" y="1017725"/>
            <a:ext cx="8520600" cy="4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sz="900"/>
              <a:t>Petter:</a:t>
            </a:r>
            <a:endParaRPr sz="900"/>
          </a:p>
          <a:p>
            <a:pPr indent="-285750" lvl="0" marL="457200" rtl="0" algn="l">
              <a:spcBef>
                <a:spcPts val="1600"/>
              </a:spcBef>
              <a:spcAft>
                <a:spcPts val="0"/>
              </a:spcAft>
              <a:buSzPts val="900"/>
              <a:buChar char="●"/>
            </a:pPr>
            <a:r>
              <a:rPr lang="no" sz="900" u="sng">
                <a:solidFill>
                  <a:schemeClr val="hlink"/>
                </a:solidFill>
                <a:hlinkClick r:id="rId3"/>
              </a:rPr>
              <a:t>https://helsenorge.no/trening-og-fysisk-aktivitet/hva-fysisk-aktivitet-gjor-med-kroppen</a:t>
            </a:r>
            <a:r>
              <a:rPr lang="no" sz="900"/>
              <a:t> sier at trening hjelper på psyke og energi</a:t>
            </a:r>
            <a:endParaRPr sz="900"/>
          </a:p>
          <a:p>
            <a:pPr indent="0" lvl="0" marL="0" rtl="0" algn="l">
              <a:spcBef>
                <a:spcPts val="1600"/>
              </a:spcBef>
              <a:spcAft>
                <a:spcPts val="0"/>
              </a:spcAft>
              <a:buNone/>
            </a:pPr>
            <a:r>
              <a:rPr lang="no" sz="900"/>
              <a:t>Gerd:</a:t>
            </a:r>
            <a:endParaRPr sz="900"/>
          </a:p>
          <a:p>
            <a:pPr indent="-285750" lvl="0" marL="457200" rtl="0" algn="l">
              <a:spcBef>
                <a:spcPts val="1600"/>
              </a:spcBef>
              <a:spcAft>
                <a:spcPts val="0"/>
              </a:spcAft>
              <a:buSzPts val="900"/>
              <a:buChar char="●"/>
            </a:pPr>
            <a:r>
              <a:rPr lang="no" sz="900"/>
              <a:t> Av </a:t>
            </a:r>
            <a:r>
              <a:rPr lang="no" sz="900" u="sng">
                <a:solidFill>
                  <a:schemeClr val="hlink"/>
                </a:solidFill>
                <a:hlinkClick r:id="rId4"/>
              </a:rPr>
              <a:t>https://www.ssb.no/kultur-og-fritid/statistikker/fritid/hvert-3-aar</a:t>
            </a:r>
            <a:r>
              <a:rPr lang="no" sz="900"/>
              <a:t> kommer det frem at 78% av befolkningen i 2017 var på skogtur/fjelltur de siste 12 månedene. </a:t>
            </a:r>
            <a:endParaRPr sz="900"/>
          </a:p>
          <a:p>
            <a:pPr indent="0" lvl="0" marL="0" rtl="0" algn="l">
              <a:spcBef>
                <a:spcPts val="1600"/>
              </a:spcBef>
              <a:spcAft>
                <a:spcPts val="0"/>
              </a:spcAft>
              <a:buNone/>
            </a:pPr>
            <a:r>
              <a:rPr lang="no" sz="900"/>
              <a:t>Bjørn:</a:t>
            </a:r>
            <a:endParaRPr sz="900"/>
          </a:p>
          <a:p>
            <a:pPr indent="-285750" lvl="0" marL="457200" rtl="0" algn="l">
              <a:spcBef>
                <a:spcPts val="1600"/>
              </a:spcBef>
              <a:spcAft>
                <a:spcPts val="0"/>
              </a:spcAft>
              <a:buSzPts val="900"/>
              <a:buChar char="●"/>
            </a:pPr>
            <a:r>
              <a:rPr lang="no" sz="900" u="sng">
                <a:solidFill>
                  <a:schemeClr val="hlink"/>
                </a:solidFill>
                <a:hlinkClick r:id="rId5"/>
              </a:rPr>
              <a:t>https://www.ssb.no/statbank/table/10230/tableViewLayout1/</a:t>
            </a:r>
            <a:r>
              <a:rPr lang="no" sz="900"/>
              <a:t> viser at 58% av universitetsstudenter i 2016 var på joggetur det siste året.</a:t>
            </a:r>
            <a:endParaRPr sz="900"/>
          </a:p>
          <a:p>
            <a:pPr indent="0" lvl="0" marL="0" rtl="0" algn="l">
              <a:spcBef>
                <a:spcPts val="1600"/>
              </a:spcBef>
              <a:spcAft>
                <a:spcPts val="0"/>
              </a:spcAft>
              <a:buNone/>
            </a:pPr>
            <a:r>
              <a:rPr lang="no" sz="900"/>
              <a:t>Generelt:</a:t>
            </a:r>
            <a:endParaRPr sz="900"/>
          </a:p>
          <a:p>
            <a:pPr indent="-285750" lvl="0" marL="457200" rtl="0" algn="l">
              <a:spcBef>
                <a:spcPts val="1600"/>
              </a:spcBef>
              <a:spcAft>
                <a:spcPts val="0"/>
              </a:spcAft>
              <a:buSzPts val="900"/>
              <a:buChar char="●"/>
            </a:pPr>
            <a:r>
              <a:rPr lang="no" sz="900"/>
              <a:t>Ut ifra </a:t>
            </a:r>
            <a:r>
              <a:rPr lang="no" sz="900" u="sng">
                <a:solidFill>
                  <a:schemeClr val="hlink"/>
                </a:solidFill>
                <a:hlinkClick r:id="rId6"/>
              </a:rPr>
              <a:t>https://forskning.no/kommunikasjon-spill/vi-blir-motivert-bare-vi-tror-vi-spiller-et-spill/518159</a:t>
            </a:r>
            <a:r>
              <a:rPr lang="no" sz="900"/>
              <a:t> kan vi se at hvis vi tror vi spiller et spill, blir vi mer motiverte. Mosjonsappen kan sees på som et type spill.</a:t>
            </a:r>
            <a:endParaRPr sz="900"/>
          </a:p>
          <a:p>
            <a:pPr indent="-285750" lvl="0" marL="457200" rtl="0" algn="l">
              <a:spcBef>
                <a:spcPts val="0"/>
              </a:spcBef>
              <a:spcAft>
                <a:spcPts val="0"/>
              </a:spcAft>
              <a:buSzPts val="900"/>
              <a:buChar char="●"/>
            </a:pPr>
            <a:r>
              <a:rPr lang="no" sz="900" u="sng">
                <a:solidFill>
                  <a:schemeClr val="hlink"/>
                </a:solidFill>
                <a:hlinkClick r:id="rId7"/>
              </a:rPr>
              <a:t>https://www.ssb.no/kultur-og-fritid/artikler-og-publikasjoner/trening-mosjon-og-friluftsliv</a:t>
            </a:r>
            <a:r>
              <a:rPr lang="no" sz="900"/>
              <a:t> viser til at en av tre i </a:t>
            </a:r>
            <a:r>
              <a:rPr lang="no" sz="900"/>
              <a:t>alderen </a:t>
            </a:r>
            <a:r>
              <a:rPr lang="no" sz="900">
                <a:solidFill>
                  <a:srgbClr val="333333"/>
                </a:solidFill>
                <a:highlight>
                  <a:srgbClr val="FFFFFF"/>
                </a:highlight>
              </a:rPr>
              <a:t>67-79 aldri trener, derfor har vi laget personas av yngre personer. Den viser også at “I alle aldersgrupper er de med høy utdanning mer aktive enn de med lav utdanning”, derfor har vi fokusert på personer med høyere utdanning. (i samsvar med linken under Bjørn.)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