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Average"/>
      <p:regular r:id="rId13"/>
    </p:embeddedFont>
    <p:embeddedFont>
      <p:font typeface="Oswald"/>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verage-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bold.fntdata"/><Relationship Id="rId14"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Halla, vi er gruppe 1. Jeg heter [navn]. Nettsiden vår for dette prosjektet har vi valgt til å hete Pålterest. Fordi brukerhistoriene minner litt om Pinterest, og productmanageren vår heter Pål.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1f6862d2e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1f6862d2e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Agenda for presentasjonen.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1f6862d2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1f6862d2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2min</a:t>
            </a:r>
            <a:endParaRPr/>
          </a:p>
          <a:p>
            <a:pPr indent="0" lvl="0" marL="0" rtl="0" algn="l">
              <a:spcBef>
                <a:spcPts val="0"/>
              </a:spcBef>
              <a:spcAft>
                <a:spcPts val="0"/>
              </a:spcAft>
              <a:buNone/>
            </a:pPr>
            <a:r>
              <a:rPr lang="no"/>
              <a:t>I arbeidsprosessen tar vi utgangspunkt i å følge scrum, men med noen modifiseringer.</a:t>
            </a:r>
            <a:endParaRPr/>
          </a:p>
          <a:p>
            <a:pPr indent="0" lvl="0" marL="0" rtl="0" algn="l">
              <a:spcBef>
                <a:spcPts val="0"/>
              </a:spcBef>
              <a:spcAft>
                <a:spcPts val="0"/>
              </a:spcAft>
              <a:buNone/>
            </a:pPr>
            <a:r>
              <a:rPr lang="no"/>
              <a:t>Sportsplanen</a:t>
            </a:r>
            <a:r>
              <a:rPr lang="no"/>
              <a:t> ble noe preget av produkteiers deltagelse, men vi fikk svarene vi søkte.</a:t>
            </a:r>
            <a:endParaRPr/>
          </a:p>
          <a:p>
            <a:pPr indent="0" lvl="0" marL="0" rtl="0" algn="l">
              <a:spcBef>
                <a:spcPts val="0"/>
              </a:spcBef>
              <a:spcAft>
                <a:spcPts val="0"/>
              </a:spcAft>
              <a:buNone/>
            </a:pPr>
            <a:r>
              <a:t/>
            </a:r>
            <a:endParaRPr/>
          </a:p>
          <a:p>
            <a:pPr indent="0" lvl="0" marL="0" rtl="0" algn="l">
              <a:spcBef>
                <a:spcPts val="0"/>
              </a:spcBef>
              <a:spcAft>
                <a:spcPts val="0"/>
              </a:spcAft>
              <a:buNone/>
            </a:pPr>
            <a:r>
              <a:rPr lang="no"/>
              <a:t>Gruppa vår kommer til å møtes 3 ganger i uken for å jobbe sammen, her kommer vi til å følge gruppekontrakten.</a:t>
            </a:r>
            <a:endParaRPr/>
          </a:p>
          <a:p>
            <a:pPr indent="0" lvl="0" marL="0" rtl="0" algn="l">
              <a:spcBef>
                <a:spcPts val="0"/>
              </a:spcBef>
              <a:spcAft>
                <a:spcPts val="0"/>
              </a:spcAft>
              <a:buNone/>
            </a:pPr>
            <a:r>
              <a:t/>
            </a:r>
            <a:endParaRPr/>
          </a:p>
          <a:p>
            <a:pPr indent="0" lvl="0" marL="0" rtl="0" algn="l">
              <a:spcBef>
                <a:spcPts val="0"/>
              </a:spcBef>
              <a:spcAft>
                <a:spcPts val="0"/>
              </a:spcAft>
              <a:buNone/>
            </a:pPr>
            <a:r>
              <a:rPr lang="no"/>
              <a:t>Siden vi ikke har mulighet til å ha et fast rom vi kan møtes på, bruker vi gitlab som vårt “møterom” gjennom prosjektperioden. Dette gir oss muligheten til å benytte oss av et dynamisk/nettbasert møterom som øker fleksibiliteten til gruppa.</a:t>
            </a:r>
            <a:endParaRPr/>
          </a:p>
          <a:p>
            <a:pPr indent="0" lvl="0" marL="0" rtl="0" algn="l">
              <a:spcBef>
                <a:spcPts val="0"/>
              </a:spcBef>
              <a:spcAft>
                <a:spcPts val="0"/>
              </a:spcAft>
              <a:buNone/>
            </a:pPr>
            <a:r>
              <a:t/>
            </a:r>
            <a:endParaRPr/>
          </a:p>
          <a:p>
            <a:pPr indent="0" lvl="0" marL="0" rtl="0" algn="l">
              <a:spcBef>
                <a:spcPts val="0"/>
              </a:spcBef>
              <a:spcAft>
                <a:spcPts val="0"/>
              </a:spcAft>
              <a:buNone/>
            </a:pPr>
            <a:r>
              <a:rPr lang="no"/>
              <a:t>Til første iterasjon kan vi ikke bruke yesterdays weather, i og med at vi ikke har jobbet med scrum før, og derfor kan det hende at vi bommet litt på tidsestimatene. Dette er noe vi kommer til å ta hensyn til i vår sprint retrospective. </a:t>
            </a:r>
            <a:endParaRPr/>
          </a:p>
          <a:p>
            <a:pPr indent="0" lvl="0" marL="0" rtl="0" algn="l">
              <a:spcBef>
                <a:spcPts val="0"/>
              </a:spcBef>
              <a:spcAft>
                <a:spcPts val="0"/>
              </a:spcAft>
              <a:buNone/>
            </a:pPr>
            <a:r>
              <a:t/>
            </a:r>
            <a:endParaRPr/>
          </a:p>
          <a:p>
            <a:pPr indent="0" lvl="0" marL="0" rtl="0" algn="l">
              <a:spcBef>
                <a:spcPts val="0"/>
              </a:spcBef>
              <a:spcAft>
                <a:spcPts val="0"/>
              </a:spcAft>
              <a:buNone/>
            </a:pPr>
            <a:r>
              <a:rPr lang="no"/>
              <a:t>Daily standup-meetings foregår på Excel. Her kan alle sammen logge hvordan de ligger ann med fargekoder</a:t>
            </a:r>
            <a:endParaRPr/>
          </a:p>
          <a:p>
            <a:pPr indent="0" lvl="0" marL="0" rtl="0" algn="l">
              <a:spcBef>
                <a:spcPts val="0"/>
              </a:spcBef>
              <a:spcAft>
                <a:spcPts val="0"/>
              </a:spcAft>
              <a:buNone/>
            </a:pPr>
            <a:r>
              <a:rPr lang="no"/>
              <a:t> Slik at vi kan få oss en god situasjonsforståelse. Dette gjør det enkelt for meg å kunne sjekke om noen har støtt på noen problemer.</a:t>
            </a:r>
            <a:endParaRPr/>
          </a:p>
          <a:p>
            <a:pPr indent="0" lvl="0" marL="0" rtl="0" algn="l">
              <a:spcBef>
                <a:spcPts val="0"/>
              </a:spcBef>
              <a:spcAft>
                <a:spcPts val="0"/>
              </a:spcAft>
              <a:buNone/>
            </a:pPr>
            <a:r>
              <a:t/>
            </a:r>
            <a:endParaRPr/>
          </a:p>
          <a:p>
            <a:pPr indent="0" lvl="0" marL="0" rtl="0" algn="l">
              <a:spcBef>
                <a:spcPts val="0"/>
              </a:spcBef>
              <a:spcAft>
                <a:spcPts val="0"/>
              </a:spcAft>
              <a:buNone/>
            </a:pPr>
            <a:r>
              <a:rPr lang="no"/>
              <a:t>Vi har ikke den samme muligheten til å “jobbe sammen”(sette oss i grupper gjennom arbeidsdagen) som i en bedrift. Derfor kommer vi til å sitte sammen og progge/parprogge ved </a:t>
            </a:r>
            <a:r>
              <a:rPr lang="no"/>
              <a:t>mulighet</a:t>
            </a:r>
            <a:r>
              <a:rPr lang="no"/>
              <a:t>.</a:t>
            </a:r>
            <a:endParaRPr/>
          </a:p>
          <a:p>
            <a:pPr indent="0" lvl="0" marL="0" rtl="0" algn="l">
              <a:spcBef>
                <a:spcPts val="0"/>
              </a:spcBef>
              <a:spcAft>
                <a:spcPts val="0"/>
              </a:spcAft>
              <a:buNone/>
            </a:pPr>
            <a:r>
              <a:t/>
            </a:r>
            <a:endParaRPr/>
          </a:p>
          <a:p>
            <a:pPr indent="0" lvl="0" marL="0" rtl="0" algn="l">
              <a:spcBef>
                <a:spcPts val="0"/>
              </a:spcBef>
              <a:spcAft>
                <a:spcPts val="0"/>
              </a:spcAft>
              <a:buNone/>
            </a:pPr>
            <a:r>
              <a:rPr lang="no"/>
              <a:t>Review og retrospective gjøres etter boka, sett bort ifra at vårt sprint review ikke gjøres foran en bedrift, men kun for </a:t>
            </a:r>
            <a:r>
              <a:rPr lang="no"/>
              <a:t>prosjekteieren</a:t>
            </a:r>
            <a:r>
              <a:rPr lang="no"/>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1f6862d2e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1f6862d2e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Målet med releaseplanen er å gjøre produkteier fornøyd. Releaseplanen inneholder 3 sprints med 4 brukerhistorier i hver. Sprint 1 inneholder de viktigste brukerhistoriene og har et størrelses-estimat på 6, sprint 2 har 5 og sprint 3 har 7. I sprint 1 har vi noen dager ekstra i forhold til de resterende sprintene, derfor er estimatet større på den enn på sprint 2. Sprint 3 har litt større størrelses-estimat da vi sannsynligvis er litt mer rutinerte da. Vi har i tillegg 8 ikke-planlagte stories i produkt backlogen.</a:t>
            </a:r>
            <a:endParaRPr/>
          </a:p>
          <a:p>
            <a:pPr indent="0" lvl="0" marL="0" rtl="0" algn="l">
              <a:spcBef>
                <a:spcPts val="0"/>
              </a:spcBef>
              <a:spcAft>
                <a:spcPts val="0"/>
              </a:spcAft>
              <a:buNone/>
            </a:pPr>
            <a:r>
              <a:t/>
            </a:r>
            <a:endParaRPr/>
          </a:p>
          <a:p>
            <a:pPr indent="0" lvl="0" marL="0" rtl="0" algn="l">
              <a:spcBef>
                <a:spcPts val="0"/>
              </a:spcBef>
              <a:spcAft>
                <a:spcPts val="0"/>
              </a:spcAft>
              <a:buNone/>
            </a:pPr>
            <a:r>
              <a:rPr lang="no"/>
              <a:t>45sek-1 min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1f6862d2e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1f6862d2e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I første sprint skal vi fokusere på ID 1, 2, 3 og 4. Disse IDene har vi brutt ned i mindre tasks. Hvis vi blir ferdige med disse før sprinten er over, tjuvstarter vi på sprint 2.</a:t>
            </a:r>
            <a:endParaRPr/>
          </a:p>
          <a:p>
            <a:pPr indent="0" lvl="0" marL="0" rtl="0" algn="l">
              <a:spcBef>
                <a:spcPts val="0"/>
              </a:spcBef>
              <a:spcAft>
                <a:spcPts val="0"/>
              </a:spcAft>
              <a:buNone/>
            </a:pPr>
            <a:r>
              <a:t/>
            </a:r>
            <a:endParaRPr/>
          </a:p>
          <a:p>
            <a:pPr indent="0" lvl="0" marL="0" rtl="0" algn="l">
              <a:spcBef>
                <a:spcPts val="0"/>
              </a:spcBef>
              <a:spcAft>
                <a:spcPts val="0"/>
              </a:spcAft>
              <a:buNone/>
            </a:pPr>
            <a:r>
              <a:rPr lang="no"/>
              <a:t>20-30sek</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1f6862d2e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1f6862d2e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45 sek - 1 min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no"/>
              <a:t>Testplanen for løsningen vår består av tre komponenter. Vi gir instruksjoner til testeren, hvor de skal prøve å gjennomføre en oppgave med et klart mål. Hvis testeren ikke gjennomfører testen tilstrekkelig godt,  noterer vi ned feilene og hva vi kan forbedre. Dette kan feks være at siden ikke er intuitiv nok, og at ting må gjøres klarere. </a:t>
            </a:r>
            <a:endParaRPr/>
          </a:p>
          <a:p>
            <a:pPr indent="0" lvl="0" marL="0" rtl="0" algn="l">
              <a:spcBef>
                <a:spcPts val="0"/>
              </a:spcBef>
              <a:spcAft>
                <a:spcPts val="0"/>
              </a:spcAft>
              <a:buNone/>
            </a:pPr>
            <a:r>
              <a:t/>
            </a:r>
            <a:endParaRPr/>
          </a:p>
          <a:p>
            <a:pPr indent="0" lvl="0" marL="0" rtl="0" algn="l">
              <a:spcBef>
                <a:spcPts val="0"/>
              </a:spcBef>
              <a:spcAft>
                <a:spcPts val="0"/>
              </a:spcAft>
              <a:buNone/>
            </a:pPr>
            <a:r>
              <a:rPr lang="no"/>
              <a:t>Her er testene til første sprint: for eksempel er første test å logge seg inn som author på siden, og legg ut en artikkel. Som dere kan se bruker vi userstory-ene som målet med oppgaven. Brukeren får et klart mål, men en vag instruksjon om hvordan det skal gjøres. Når oppgaven er fullført kan vi sammenligne utførelsen med det vi mener er korrekt ut fra skjemaet.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1f6862d2e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1f6862d2e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n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1.png"/><Relationship Id="rId9"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12.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p:nvPr/>
        </p:nvSpPr>
        <p:spPr>
          <a:xfrm>
            <a:off x="4562550" y="0"/>
            <a:ext cx="4763100" cy="51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465893" y="768478"/>
            <a:ext cx="3621900" cy="36219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3600"/>
          </a:p>
        </p:txBody>
      </p:sp>
      <p:sp>
        <p:nvSpPr>
          <p:cNvPr id="61" name="Google Shape;61;p13"/>
          <p:cNvSpPr txBox="1"/>
          <p:nvPr>
            <p:ph type="title"/>
          </p:nvPr>
        </p:nvSpPr>
        <p:spPr>
          <a:xfrm>
            <a:off x="1520875" y="1859525"/>
            <a:ext cx="2647500" cy="93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no" sz="6000"/>
              <a:t>ålterest</a:t>
            </a:r>
            <a:endParaRPr sz="6000"/>
          </a:p>
        </p:txBody>
      </p:sp>
      <p:pic>
        <p:nvPicPr>
          <p:cNvPr id="62" name="Google Shape;62;p13"/>
          <p:cNvPicPr preferRelativeResize="0"/>
          <p:nvPr/>
        </p:nvPicPr>
        <p:blipFill>
          <a:blip r:embed="rId3">
            <a:alphaModFix/>
          </a:blip>
          <a:stretch>
            <a:fillRect/>
          </a:stretch>
        </p:blipFill>
        <p:spPr>
          <a:xfrm>
            <a:off x="486250" y="1279963"/>
            <a:ext cx="1303175" cy="1303175"/>
          </a:xfrm>
          <a:prstGeom prst="rect">
            <a:avLst/>
          </a:prstGeom>
          <a:noFill/>
          <a:ln>
            <a:noFill/>
          </a:ln>
        </p:spPr>
      </p:pic>
      <p:sp>
        <p:nvSpPr>
          <p:cNvPr id="63" name="Google Shape;63;p13"/>
          <p:cNvSpPr txBox="1"/>
          <p:nvPr>
            <p:ph idx="1" type="subTitle"/>
          </p:nvPr>
        </p:nvSpPr>
        <p:spPr>
          <a:xfrm>
            <a:off x="4893450" y="1237626"/>
            <a:ext cx="4045200" cy="13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no">
                <a:solidFill>
                  <a:srgbClr val="000000"/>
                </a:solidFill>
              </a:rPr>
              <a:t>Gruppemedlemmer</a:t>
            </a:r>
            <a:r>
              <a:rPr b="1" lang="no">
                <a:solidFill>
                  <a:srgbClr val="000000"/>
                </a:solidFill>
              </a:rPr>
              <a:t>:</a:t>
            </a:r>
            <a:endParaRPr b="1">
              <a:solidFill>
                <a:srgbClr val="000000"/>
              </a:solidFill>
            </a:endParaRPr>
          </a:p>
          <a:p>
            <a:pPr indent="0" lvl="0" marL="0" rtl="0" algn="l">
              <a:spcBef>
                <a:spcPts val="0"/>
              </a:spcBef>
              <a:spcAft>
                <a:spcPts val="0"/>
              </a:spcAft>
              <a:buNone/>
            </a:pPr>
            <a:r>
              <a:rPr lang="no">
                <a:solidFill>
                  <a:srgbClr val="000000"/>
                </a:solidFill>
              </a:rPr>
              <a:t>Halvor Horge (749525) </a:t>
            </a:r>
            <a:endParaRPr>
              <a:solidFill>
                <a:srgbClr val="000000"/>
              </a:solidFill>
            </a:endParaRPr>
          </a:p>
          <a:p>
            <a:pPr indent="0" lvl="0" marL="0" rtl="0" algn="l">
              <a:spcBef>
                <a:spcPts val="0"/>
              </a:spcBef>
              <a:spcAft>
                <a:spcPts val="0"/>
              </a:spcAft>
              <a:buNone/>
            </a:pPr>
            <a:r>
              <a:rPr lang="no">
                <a:solidFill>
                  <a:srgbClr val="000000"/>
                </a:solidFill>
              </a:rPr>
              <a:t>Hanne Brynildsrud (493403) </a:t>
            </a:r>
            <a:br>
              <a:rPr lang="no">
                <a:solidFill>
                  <a:srgbClr val="000000"/>
                </a:solidFill>
              </a:rPr>
            </a:br>
            <a:r>
              <a:rPr lang="no">
                <a:solidFill>
                  <a:srgbClr val="000000"/>
                </a:solidFill>
              </a:rPr>
              <a:t>Magnus Tidemann (493433) Marius Sjøberg (494272)</a:t>
            </a:r>
            <a:br>
              <a:rPr lang="no">
                <a:solidFill>
                  <a:srgbClr val="000000"/>
                </a:solidFill>
              </a:rPr>
            </a:br>
            <a:r>
              <a:rPr lang="no">
                <a:solidFill>
                  <a:srgbClr val="000000"/>
                </a:solidFill>
              </a:rPr>
              <a:t>Morten Skandsen (493442) Sander Lindberg (493389)</a:t>
            </a:r>
            <a:endParaRPr>
              <a:solidFill>
                <a:srgbClr val="000000"/>
              </a:solidFill>
            </a:endParaRPr>
          </a:p>
          <a:p>
            <a:pPr indent="0" lvl="0" marL="0" rtl="0" algn="l">
              <a:spcBef>
                <a:spcPts val="0"/>
              </a:spcBef>
              <a:spcAft>
                <a:spcPts val="0"/>
              </a:spcAft>
              <a:buNone/>
            </a:pPr>
            <a:r>
              <a:rPr lang="no">
                <a:solidFill>
                  <a:srgbClr val="000000"/>
                </a:solidFill>
              </a:rPr>
              <a:t>Sara Haugen (742239)  </a:t>
            </a:r>
            <a:endParaRPr>
              <a:solidFill>
                <a:srgbClr val="000000"/>
              </a:solidFill>
            </a:endParaRPr>
          </a:p>
        </p:txBody>
      </p:sp>
      <p:cxnSp>
        <p:nvCxnSpPr>
          <p:cNvPr id="64" name="Google Shape;64;p13"/>
          <p:cNvCxnSpPr/>
          <p:nvPr/>
        </p:nvCxnSpPr>
        <p:spPr>
          <a:xfrm>
            <a:off x="486250" y="2755525"/>
            <a:ext cx="3587400" cy="0"/>
          </a:xfrm>
          <a:prstGeom prst="straightConnector1">
            <a:avLst/>
          </a:prstGeom>
          <a:noFill/>
          <a:ln cap="flat" cmpd="sng" w="28575">
            <a:solidFill>
              <a:srgbClr val="D9D9D9"/>
            </a:solidFill>
            <a:prstDash val="solid"/>
            <a:round/>
            <a:headEnd len="med" w="med" type="none"/>
            <a:tailEnd len="med" w="med" type="none"/>
          </a:ln>
        </p:spPr>
      </p:cxnSp>
      <p:sp>
        <p:nvSpPr>
          <p:cNvPr id="65" name="Google Shape;65;p13"/>
          <p:cNvSpPr txBox="1"/>
          <p:nvPr>
            <p:ph idx="1" type="subTitle"/>
          </p:nvPr>
        </p:nvSpPr>
        <p:spPr>
          <a:xfrm>
            <a:off x="934500" y="2676950"/>
            <a:ext cx="2738700" cy="10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no" sz="3000"/>
              <a:t>Gruppe 1</a:t>
            </a:r>
            <a:endParaRPr sz="3000"/>
          </a:p>
          <a:p>
            <a:pPr indent="0" lvl="0" marL="0" rtl="0" algn="ctr">
              <a:spcBef>
                <a:spcPts val="0"/>
              </a:spcBef>
              <a:spcAft>
                <a:spcPts val="0"/>
              </a:spcAft>
              <a:buNone/>
            </a:pPr>
            <a:r>
              <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Agenda</a:t>
            </a:r>
            <a:endParaRPr/>
          </a:p>
          <a:p>
            <a:pPr indent="0" lvl="0" marL="0" rtl="0" algn="l">
              <a:spcBef>
                <a:spcPts val="0"/>
              </a:spcBef>
              <a:spcAft>
                <a:spcPts val="0"/>
              </a:spcAft>
              <a:buNone/>
            </a:pPr>
            <a:r>
              <a:t/>
            </a:r>
            <a:endParaRPr/>
          </a:p>
        </p:txBody>
      </p:sp>
      <p:sp>
        <p:nvSpPr>
          <p:cNvPr id="71" name="Google Shape;7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sz="2400">
                <a:solidFill>
                  <a:srgbClr val="FFFFFF"/>
                </a:solidFill>
                <a:latin typeface="Arial"/>
                <a:ea typeface="Arial"/>
                <a:cs typeface="Arial"/>
                <a:sym typeface="Arial"/>
              </a:rPr>
              <a:t>Arbeidsprosess</a:t>
            </a:r>
            <a:endParaRPr sz="2400">
              <a:solidFill>
                <a:srgbClr val="FFFFFF"/>
              </a:solidFill>
              <a:latin typeface="Arial"/>
              <a:ea typeface="Arial"/>
              <a:cs typeface="Arial"/>
              <a:sym typeface="Arial"/>
            </a:endParaRPr>
          </a:p>
          <a:p>
            <a:pPr indent="0" lvl="0" marL="0" rtl="0" algn="l">
              <a:spcBef>
                <a:spcPts val="0"/>
              </a:spcBef>
              <a:spcAft>
                <a:spcPts val="0"/>
              </a:spcAft>
              <a:buNone/>
            </a:pPr>
            <a:r>
              <a:rPr lang="no" sz="2400">
                <a:solidFill>
                  <a:srgbClr val="FFFFFF"/>
                </a:solidFill>
                <a:latin typeface="Arial"/>
                <a:ea typeface="Arial"/>
                <a:cs typeface="Arial"/>
                <a:sym typeface="Arial"/>
              </a:rPr>
              <a:t>Releaseplan</a:t>
            </a:r>
            <a:endParaRPr sz="2400">
              <a:solidFill>
                <a:srgbClr val="FFFFFF"/>
              </a:solidFill>
              <a:latin typeface="Arial"/>
              <a:ea typeface="Arial"/>
              <a:cs typeface="Arial"/>
              <a:sym typeface="Arial"/>
            </a:endParaRPr>
          </a:p>
          <a:p>
            <a:pPr indent="0" lvl="0" marL="0" rtl="0" algn="l">
              <a:spcBef>
                <a:spcPts val="0"/>
              </a:spcBef>
              <a:spcAft>
                <a:spcPts val="0"/>
              </a:spcAft>
              <a:buNone/>
            </a:pPr>
            <a:r>
              <a:rPr lang="no" sz="2400">
                <a:solidFill>
                  <a:srgbClr val="FFFFFF"/>
                </a:solidFill>
                <a:latin typeface="Arial"/>
                <a:ea typeface="Arial"/>
                <a:cs typeface="Arial"/>
                <a:sym typeface="Arial"/>
              </a:rPr>
              <a:t>Plan for første iterasjon</a:t>
            </a:r>
            <a:endParaRPr sz="2400">
              <a:solidFill>
                <a:srgbClr val="FFFFFF"/>
              </a:solidFill>
              <a:latin typeface="Arial"/>
              <a:ea typeface="Arial"/>
              <a:cs typeface="Arial"/>
              <a:sym typeface="Arial"/>
            </a:endParaRPr>
          </a:p>
          <a:p>
            <a:pPr indent="0" lvl="0" marL="0" rtl="0" algn="l">
              <a:spcBef>
                <a:spcPts val="0"/>
              </a:spcBef>
              <a:spcAft>
                <a:spcPts val="0"/>
              </a:spcAft>
              <a:buNone/>
            </a:pPr>
            <a:r>
              <a:rPr lang="no" sz="2400">
                <a:solidFill>
                  <a:srgbClr val="FFFFFF"/>
                </a:solidFill>
                <a:latin typeface="Arial"/>
                <a:ea typeface="Arial"/>
                <a:cs typeface="Arial"/>
                <a:sym typeface="Arial"/>
              </a:rPr>
              <a:t>Plan for testing av løsning</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Arbeidsprosess</a:t>
            </a:r>
            <a:endParaRPr/>
          </a:p>
          <a:p>
            <a:pPr indent="0" lvl="0" marL="0" rtl="0" algn="l">
              <a:spcBef>
                <a:spcPts val="0"/>
              </a:spcBef>
              <a:spcAft>
                <a:spcPts val="0"/>
              </a:spcAft>
              <a:buNone/>
            </a:pPr>
            <a:r>
              <a:t/>
            </a:r>
            <a:endParaRPr/>
          </a:p>
        </p:txBody>
      </p:sp>
      <p:sp>
        <p:nvSpPr>
          <p:cNvPr id="77" name="Google Shape;7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no"/>
              <a:t>Sprint planning</a:t>
            </a:r>
            <a:endParaRPr/>
          </a:p>
          <a:p>
            <a:pPr indent="-317500" lvl="1" marL="914400" rtl="0" algn="l">
              <a:spcBef>
                <a:spcPts val="0"/>
              </a:spcBef>
              <a:spcAft>
                <a:spcPts val="0"/>
              </a:spcAft>
              <a:buSzPts val="1400"/>
              <a:buChar char="-"/>
            </a:pPr>
            <a:r>
              <a:rPr b="1" lang="no"/>
              <a:t>Prosjekteiers deltagelse</a:t>
            </a:r>
            <a:endParaRPr b="1"/>
          </a:p>
          <a:p>
            <a:pPr indent="-317500" lvl="1" marL="914400" rtl="0" algn="l">
              <a:spcBef>
                <a:spcPts val="0"/>
              </a:spcBef>
              <a:spcAft>
                <a:spcPts val="0"/>
              </a:spcAft>
              <a:buSzPts val="1400"/>
              <a:buChar char="-"/>
            </a:pPr>
            <a:r>
              <a:rPr lang="no"/>
              <a:t>Scrum board = Gitlab</a:t>
            </a:r>
            <a:endParaRPr/>
          </a:p>
          <a:p>
            <a:pPr indent="-317500" lvl="1" marL="914400" rtl="0" algn="l">
              <a:spcBef>
                <a:spcPts val="0"/>
              </a:spcBef>
              <a:spcAft>
                <a:spcPts val="0"/>
              </a:spcAft>
              <a:buSzPts val="1400"/>
              <a:buChar char="-"/>
            </a:pPr>
            <a:r>
              <a:rPr b="1" lang="no"/>
              <a:t>Vann over hodet?</a:t>
            </a:r>
            <a:endParaRPr b="1"/>
          </a:p>
          <a:p>
            <a:pPr indent="-342900" lvl="0" marL="457200" rtl="0" algn="l">
              <a:spcBef>
                <a:spcPts val="0"/>
              </a:spcBef>
              <a:spcAft>
                <a:spcPts val="0"/>
              </a:spcAft>
              <a:buSzPts val="1800"/>
              <a:buChar char="-"/>
            </a:pPr>
            <a:r>
              <a:rPr lang="no"/>
              <a:t>The sprint</a:t>
            </a:r>
            <a:endParaRPr/>
          </a:p>
          <a:p>
            <a:pPr indent="-317500" lvl="1" marL="914400" rtl="0" algn="l">
              <a:spcBef>
                <a:spcPts val="0"/>
              </a:spcBef>
              <a:spcAft>
                <a:spcPts val="0"/>
              </a:spcAft>
              <a:buSzPts val="1400"/>
              <a:buChar char="-"/>
            </a:pPr>
            <a:r>
              <a:rPr lang="no"/>
              <a:t>Daily scrums/Standup meetings foregår på Excel</a:t>
            </a:r>
            <a:endParaRPr/>
          </a:p>
          <a:p>
            <a:pPr indent="-317500" lvl="1" marL="914400" rtl="0" algn="l">
              <a:spcBef>
                <a:spcPts val="0"/>
              </a:spcBef>
              <a:spcAft>
                <a:spcPts val="0"/>
              </a:spcAft>
              <a:buSzPts val="1400"/>
              <a:buChar char="-"/>
            </a:pPr>
            <a:r>
              <a:rPr lang="no"/>
              <a:t>Par-progging ved mulighet.</a:t>
            </a:r>
            <a:endParaRPr/>
          </a:p>
          <a:p>
            <a:pPr indent="-342900" lvl="0" marL="457200" rtl="0" algn="l">
              <a:spcBef>
                <a:spcPts val="0"/>
              </a:spcBef>
              <a:spcAft>
                <a:spcPts val="0"/>
              </a:spcAft>
              <a:buSzPts val="1800"/>
              <a:buChar char="-"/>
            </a:pPr>
            <a:r>
              <a:rPr lang="no"/>
              <a:t>Sprint-review</a:t>
            </a:r>
            <a:endParaRPr/>
          </a:p>
          <a:p>
            <a:pPr indent="-317500" lvl="1" marL="914400" rtl="0" algn="l">
              <a:spcBef>
                <a:spcPts val="0"/>
              </a:spcBef>
              <a:spcAft>
                <a:spcPts val="0"/>
              </a:spcAft>
              <a:buSzPts val="1400"/>
              <a:buChar char="-"/>
            </a:pPr>
            <a:r>
              <a:rPr lang="no"/>
              <a:t>Slik som i scrum</a:t>
            </a:r>
            <a:endParaRPr/>
          </a:p>
          <a:p>
            <a:pPr indent="-342900" lvl="0" marL="457200" rtl="0" algn="l">
              <a:spcBef>
                <a:spcPts val="0"/>
              </a:spcBef>
              <a:spcAft>
                <a:spcPts val="0"/>
              </a:spcAft>
              <a:buSzPts val="1800"/>
              <a:buChar char="-"/>
            </a:pPr>
            <a:r>
              <a:rPr lang="no"/>
              <a:t>Sprint-retrospective</a:t>
            </a:r>
            <a:endParaRPr/>
          </a:p>
          <a:p>
            <a:pPr indent="-317500" lvl="1" marL="914400" rtl="0" algn="l">
              <a:spcBef>
                <a:spcPts val="0"/>
              </a:spcBef>
              <a:spcAft>
                <a:spcPts val="0"/>
              </a:spcAft>
              <a:buSzPts val="1400"/>
              <a:buChar char="-"/>
            </a:pPr>
            <a:r>
              <a:rPr lang="no"/>
              <a:t>Slik som i scrum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Releaseplan</a:t>
            </a:r>
            <a:endParaRPr/>
          </a:p>
        </p:txBody>
      </p:sp>
      <p:sp>
        <p:nvSpPr>
          <p:cNvPr id="83" name="Google Shape;8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no"/>
              <a:t>Mål: Gjøre produkteier fornøyd</a:t>
            </a:r>
            <a:endParaRPr/>
          </a:p>
          <a:p>
            <a:pPr indent="-342900" lvl="0" marL="457200" rtl="0" algn="l">
              <a:spcBef>
                <a:spcPts val="0"/>
              </a:spcBef>
              <a:spcAft>
                <a:spcPts val="0"/>
              </a:spcAft>
              <a:buSzPts val="1800"/>
              <a:buChar char="●"/>
            </a:pPr>
            <a:r>
              <a:rPr lang="no"/>
              <a:t>Størrelse-estimater:</a:t>
            </a:r>
            <a:endParaRPr/>
          </a:p>
          <a:p>
            <a:pPr indent="-317500" lvl="1" marL="1371600" rtl="0" algn="l">
              <a:spcBef>
                <a:spcPts val="0"/>
              </a:spcBef>
              <a:spcAft>
                <a:spcPts val="0"/>
              </a:spcAft>
              <a:buSzPts val="1400"/>
              <a:buChar char="○"/>
            </a:pPr>
            <a:r>
              <a:rPr lang="no"/>
              <a:t>Sprint 1: 6 poeng </a:t>
            </a:r>
            <a:endParaRPr/>
          </a:p>
          <a:p>
            <a:pPr indent="-317500" lvl="1" marL="1371600" rtl="0" algn="l">
              <a:spcBef>
                <a:spcPts val="0"/>
              </a:spcBef>
              <a:spcAft>
                <a:spcPts val="0"/>
              </a:spcAft>
              <a:buSzPts val="1400"/>
              <a:buChar char="○"/>
            </a:pPr>
            <a:r>
              <a:rPr lang="no"/>
              <a:t>Sprint 2: 5 poeng</a:t>
            </a:r>
            <a:endParaRPr/>
          </a:p>
          <a:p>
            <a:pPr indent="-317500" lvl="1" marL="1371600" rtl="0" algn="l">
              <a:spcBef>
                <a:spcPts val="0"/>
              </a:spcBef>
              <a:spcAft>
                <a:spcPts val="0"/>
              </a:spcAft>
              <a:buSzPts val="1400"/>
              <a:buChar char="○"/>
            </a:pPr>
            <a:r>
              <a:rPr lang="no"/>
              <a:t>Sprint 3: 7 poeng</a:t>
            </a:r>
            <a:endParaRPr/>
          </a:p>
          <a:p>
            <a:pPr indent="-342900" lvl="0" marL="457200" rtl="0" algn="l">
              <a:spcBef>
                <a:spcPts val="0"/>
              </a:spcBef>
              <a:spcAft>
                <a:spcPts val="0"/>
              </a:spcAft>
              <a:buSzPts val="1800"/>
              <a:buChar char="●"/>
            </a:pPr>
            <a:r>
              <a:rPr lang="no"/>
              <a:t>8 ikke-planlagte stories</a:t>
            </a:r>
            <a:endParaRPr/>
          </a:p>
        </p:txBody>
      </p:sp>
      <p:pic>
        <p:nvPicPr>
          <p:cNvPr id="84" name="Google Shape;84;p16"/>
          <p:cNvPicPr preferRelativeResize="0"/>
          <p:nvPr/>
        </p:nvPicPr>
        <p:blipFill>
          <a:blip r:embed="rId3">
            <a:alphaModFix/>
          </a:blip>
          <a:stretch>
            <a:fillRect/>
          </a:stretch>
        </p:blipFill>
        <p:spPr>
          <a:xfrm>
            <a:off x="4510550" y="100000"/>
            <a:ext cx="4572000" cy="4943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Plan for første iterasjon</a:t>
            </a:r>
            <a:endParaRPr/>
          </a:p>
          <a:p>
            <a:pPr indent="0" lvl="0" marL="0" rtl="0" algn="l">
              <a:spcBef>
                <a:spcPts val="0"/>
              </a:spcBef>
              <a:spcAft>
                <a:spcPts val="0"/>
              </a:spcAft>
              <a:buNone/>
            </a:pPr>
            <a:r>
              <a:t/>
            </a:r>
            <a:endParaRPr/>
          </a:p>
        </p:txBody>
      </p:sp>
      <p:sp>
        <p:nvSpPr>
          <p:cNvPr id="90" name="Google Shape;90;p17"/>
          <p:cNvSpPr txBox="1"/>
          <p:nvPr>
            <p:ph idx="1" type="body"/>
          </p:nvPr>
        </p:nvSpPr>
        <p:spPr>
          <a:xfrm>
            <a:off x="311700" y="11381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no"/>
              <a:t>ID 1, 2, 3, 4</a:t>
            </a:r>
            <a:endParaRPr/>
          </a:p>
          <a:p>
            <a:pPr indent="-342900" lvl="0" marL="457200" rtl="0" algn="l">
              <a:spcBef>
                <a:spcPts val="0"/>
              </a:spcBef>
              <a:spcAft>
                <a:spcPts val="0"/>
              </a:spcAft>
              <a:buSzPts val="1800"/>
              <a:buChar char="●"/>
            </a:pPr>
            <a:r>
              <a:rPr lang="no"/>
              <a:t>Brutt ned i tasks og testkriterier</a:t>
            </a:r>
            <a:endParaRPr/>
          </a:p>
          <a:p>
            <a:pPr indent="-342900" lvl="0" marL="457200" rtl="0" algn="l">
              <a:spcBef>
                <a:spcPts val="0"/>
              </a:spcBef>
              <a:spcAft>
                <a:spcPts val="0"/>
              </a:spcAft>
              <a:buSzPts val="1800"/>
              <a:buChar char="●"/>
            </a:pPr>
            <a:r>
              <a:rPr lang="no"/>
              <a:t>Starter på sprint 2 hvis vi blir ferdig med IDene på sprint 1</a:t>
            </a:r>
            <a:endParaRPr/>
          </a:p>
          <a:p>
            <a:pPr indent="0" lvl="0" marL="0" rtl="0" algn="l">
              <a:spcBef>
                <a:spcPts val="1600"/>
              </a:spcBef>
              <a:spcAft>
                <a:spcPts val="1600"/>
              </a:spcAft>
              <a:buNone/>
            </a:pPr>
            <a:r>
              <a:t/>
            </a:r>
            <a:endParaRPr/>
          </a:p>
        </p:txBody>
      </p:sp>
      <p:pic>
        <p:nvPicPr>
          <p:cNvPr id="91" name="Google Shape;91;p17"/>
          <p:cNvPicPr preferRelativeResize="0"/>
          <p:nvPr/>
        </p:nvPicPr>
        <p:blipFill>
          <a:blip r:embed="rId3">
            <a:alphaModFix/>
          </a:blip>
          <a:stretch>
            <a:fillRect/>
          </a:stretch>
        </p:blipFill>
        <p:spPr>
          <a:xfrm>
            <a:off x="3576201" y="2571749"/>
            <a:ext cx="5256099" cy="2243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Testplan</a:t>
            </a:r>
            <a:endParaRPr/>
          </a:p>
          <a:p>
            <a:pPr indent="0" lvl="0" marL="0" rtl="0" algn="l">
              <a:spcBef>
                <a:spcPts val="0"/>
              </a:spcBef>
              <a:spcAft>
                <a:spcPts val="0"/>
              </a:spcAft>
              <a:buNone/>
            </a:pPr>
            <a:r>
              <a:t/>
            </a:r>
            <a:endParaRPr/>
          </a:p>
        </p:txBody>
      </p:sp>
      <p:sp>
        <p:nvSpPr>
          <p:cNvPr id="97" name="Google Shape;97;p18"/>
          <p:cNvSpPr txBox="1"/>
          <p:nvPr>
            <p:ph idx="1" type="body"/>
          </p:nvPr>
        </p:nvSpPr>
        <p:spPr>
          <a:xfrm>
            <a:off x="275875" y="11453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no"/>
              <a:t>Testingen har tre komponenter:</a:t>
            </a:r>
            <a:endParaRPr/>
          </a:p>
          <a:p>
            <a:pPr indent="-317500" lvl="1" marL="914400" rtl="0" algn="l">
              <a:spcBef>
                <a:spcPts val="0"/>
              </a:spcBef>
              <a:spcAft>
                <a:spcPts val="0"/>
              </a:spcAft>
              <a:buSzPts val="1400"/>
              <a:buChar char="○"/>
            </a:pPr>
            <a:r>
              <a:rPr lang="no"/>
              <a:t>Relativt vage brukeri</a:t>
            </a:r>
            <a:r>
              <a:rPr lang="no"/>
              <a:t>nstruksjoner</a:t>
            </a:r>
            <a:endParaRPr/>
          </a:p>
          <a:p>
            <a:pPr indent="-317500" lvl="1" marL="914400" rtl="0" algn="l">
              <a:spcBef>
                <a:spcPts val="0"/>
              </a:spcBef>
              <a:spcAft>
                <a:spcPts val="0"/>
              </a:spcAft>
              <a:buSzPts val="1400"/>
              <a:buChar char="○"/>
            </a:pPr>
            <a:r>
              <a:rPr lang="no"/>
              <a:t>Et klart mål </a:t>
            </a:r>
            <a:endParaRPr/>
          </a:p>
          <a:p>
            <a:pPr indent="-317500" lvl="1" marL="914400" rtl="0" algn="l">
              <a:spcBef>
                <a:spcPts val="0"/>
              </a:spcBef>
              <a:spcAft>
                <a:spcPts val="0"/>
              </a:spcAft>
              <a:buSzPts val="1400"/>
              <a:buChar char="○"/>
            </a:pPr>
            <a:r>
              <a:rPr lang="no"/>
              <a:t>En fasit</a:t>
            </a:r>
            <a:endParaRPr/>
          </a:p>
          <a:p>
            <a:pPr indent="457200" lvl="0" marL="0" rtl="0" algn="l">
              <a:spcBef>
                <a:spcPts val="1600"/>
              </a:spcBef>
              <a:spcAft>
                <a:spcPts val="0"/>
              </a:spcAft>
              <a:buNone/>
            </a:pPr>
            <a:r>
              <a:rPr lang="no" sz="1400"/>
              <a:t>Eksempler</a:t>
            </a:r>
            <a:endParaRPr/>
          </a:p>
          <a:p>
            <a:pPr indent="0" lvl="0" marL="0" rtl="0" algn="l">
              <a:spcBef>
                <a:spcPts val="1600"/>
              </a:spcBef>
              <a:spcAft>
                <a:spcPts val="1600"/>
              </a:spcAft>
              <a:buNone/>
            </a:pPr>
            <a:r>
              <a:t/>
            </a:r>
            <a:endParaRPr/>
          </a:p>
        </p:txBody>
      </p:sp>
      <p:pic>
        <p:nvPicPr>
          <p:cNvPr id="98" name="Google Shape;98;p18"/>
          <p:cNvPicPr preferRelativeResize="0"/>
          <p:nvPr/>
        </p:nvPicPr>
        <p:blipFill>
          <a:blip r:embed="rId3">
            <a:alphaModFix/>
          </a:blip>
          <a:stretch>
            <a:fillRect/>
          </a:stretch>
        </p:blipFill>
        <p:spPr>
          <a:xfrm>
            <a:off x="4761221" y="698050"/>
            <a:ext cx="3362979" cy="1574451"/>
          </a:xfrm>
          <a:prstGeom prst="rect">
            <a:avLst/>
          </a:prstGeom>
          <a:noFill/>
          <a:ln>
            <a:noFill/>
          </a:ln>
        </p:spPr>
      </p:pic>
      <p:pic>
        <p:nvPicPr>
          <p:cNvPr id="99" name="Google Shape;99;p18"/>
          <p:cNvPicPr preferRelativeResize="0"/>
          <p:nvPr/>
        </p:nvPicPr>
        <p:blipFill>
          <a:blip r:embed="rId4">
            <a:alphaModFix/>
          </a:blip>
          <a:stretch>
            <a:fillRect/>
          </a:stretch>
        </p:blipFill>
        <p:spPr>
          <a:xfrm>
            <a:off x="376725" y="2978974"/>
            <a:ext cx="8390550" cy="1334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Kilder</a:t>
            </a:r>
            <a:endParaRPr sz="3000"/>
          </a:p>
        </p:txBody>
      </p:sp>
      <p:sp>
        <p:nvSpPr>
          <p:cNvPr id="105" name="Google Shape;105;p19"/>
          <p:cNvSpPr txBox="1"/>
          <p:nvPr>
            <p:ph idx="1" type="body"/>
          </p:nvPr>
        </p:nvSpPr>
        <p:spPr>
          <a:xfrm>
            <a:off x="334138" y="11310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no"/>
              <a:t>Scrum and XP from the Trenches</a:t>
            </a:r>
            <a:endParaRPr/>
          </a:p>
        </p:txBody>
      </p:sp>
      <p:pic>
        <p:nvPicPr>
          <p:cNvPr id="106" name="Google Shape;106;p19"/>
          <p:cNvPicPr preferRelativeResize="0"/>
          <p:nvPr/>
        </p:nvPicPr>
        <p:blipFill>
          <a:blip r:embed="rId3">
            <a:alphaModFix/>
          </a:blip>
          <a:stretch>
            <a:fillRect/>
          </a:stretch>
        </p:blipFill>
        <p:spPr>
          <a:xfrm>
            <a:off x="1289225" y="3704725"/>
            <a:ext cx="1469075" cy="1469075"/>
          </a:xfrm>
          <a:prstGeom prst="rect">
            <a:avLst/>
          </a:prstGeom>
          <a:noFill/>
          <a:ln>
            <a:noFill/>
          </a:ln>
        </p:spPr>
      </p:pic>
      <p:pic>
        <p:nvPicPr>
          <p:cNvPr id="107" name="Google Shape;107;p19"/>
          <p:cNvPicPr preferRelativeResize="0"/>
          <p:nvPr/>
        </p:nvPicPr>
        <p:blipFill>
          <a:blip r:embed="rId4">
            <a:alphaModFix/>
          </a:blip>
          <a:stretch>
            <a:fillRect/>
          </a:stretch>
        </p:blipFill>
        <p:spPr>
          <a:xfrm>
            <a:off x="4583163" y="3704713"/>
            <a:ext cx="1469088" cy="1469088"/>
          </a:xfrm>
          <a:prstGeom prst="rect">
            <a:avLst/>
          </a:prstGeom>
          <a:noFill/>
          <a:ln>
            <a:noFill/>
          </a:ln>
        </p:spPr>
      </p:pic>
      <p:pic>
        <p:nvPicPr>
          <p:cNvPr id="108" name="Google Shape;108;p19"/>
          <p:cNvPicPr preferRelativeResize="0"/>
          <p:nvPr/>
        </p:nvPicPr>
        <p:blipFill>
          <a:blip r:embed="rId5">
            <a:alphaModFix/>
          </a:blip>
          <a:stretch>
            <a:fillRect/>
          </a:stretch>
        </p:blipFill>
        <p:spPr>
          <a:xfrm>
            <a:off x="7735500" y="3735000"/>
            <a:ext cx="1408500" cy="1408500"/>
          </a:xfrm>
          <a:prstGeom prst="rect">
            <a:avLst/>
          </a:prstGeom>
          <a:noFill/>
          <a:ln>
            <a:noFill/>
          </a:ln>
        </p:spPr>
      </p:pic>
      <p:pic>
        <p:nvPicPr>
          <p:cNvPr id="109" name="Google Shape;109;p19"/>
          <p:cNvPicPr preferRelativeResize="0"/>
          <p:nvPr/>
        </p:nvPicPr>
        <p:blipFill>
          <a:blip r:embed="rId6">
            <a:alphaModFix/>
          </a:blip>
          <a:stretch>
            <a:fillRect/>
          </a:stretch>
        </p:blipFill>
        <p:spPr>
          <a:xfrm>
            <a:off x="6189625" y="3735000"/>
            <a:ext cx="1408500" cy="1408500"/>
          </a:xfrm>
          <a:prstGeom prst="rect">
            <a:avLst/>
          </a:prstGeom>
          <a:noFill/>
          <a:ln>
            <a:noFill/>
          </a:ln>
        </p:spPr>
      </p:pic>
      <p:pic>
        <p:nvPicPr>
          <p:cNvPr id="110" name="Google Shape;110;p19"/>
          <p:cNvPicPr preferRelativeResize="0"/>
          <p:nvPr/>
        </p:nvPicPr>
        <p:blipFill>
          <a:blip r:embed="rId7">
            <a:alphaModFix/>
          </a:blip>
          <a:stretch>
            <a:fillRect/>
          </a:stretch>
        </p:blipFill>
        <p:spPr>
          <a:xfrm>
            <a:off x="-1691375" y="1798975"/>
            <a:ext cx="1691375" cy="1691375"/>
          </a:xfrm>
          <a:prstGeom prst="rect">
            <a:avLst/>
          </a:prstGeom>
          <a:noFill/>
          <a:ln>
            <a:noFill/>
          </a:ln>
        </p:spPr>
      </p:pic>
      <p:pic>
        <p:nvPicPr>
          <p:cNvPr id="111" name="Google Shape;111;p19"/>
          <p:cNvPicPr preferRelativeResize="0"/>
          <p:nvPr/>
        </p:nvPicPr>
        <p:blipFill>
          <a:blip r:embed="rId7">
            <a:alphaModFix/>
          </a:blip>
          <a:stretch>
            <a:fillRect/>
          </a:stretch>
        </p:blipFill>
        <p:spPr>
          <a:xfrm flipH="1">
            <a:off x="9188875" y="1726063"/>
            <a:ext cx="1691375" cy="1691375"/>
          </a:xfrm>
          <a:prstGeom prst="rect">
            <a:avLst/>
          </a:prstGeom>
          <a:noFill/>
          <a:ln>
            <a:noFill/>
          </a:ln>
        </p:spPr>
      </p:pic>
      <p:pic>
        <p:nvPicPr>
          <p:cNvPr id="112" name="Google Shape;112;p19"/>
          <p:cNvPicPr preferRelativeResize="0"/>
          <p:nvPr/>
        </p:nvPicPr>
        <p:blipFill>
          <a:blip r:embed="rId7">
            <a:alphaModFix/>
          </a:blip>
          <a:stretch>
            <a:fillRect/>
          </a:stretch>
        </p:blipFill>
        <p:spPr>
          <a:xfrm>
            <a:off x="-1736249" y="1621288"/>
            <a:ext cx="1691375" cy="1691375"/>
          </a:xfrm>
          <a:prstGeom prst="rect">
            <a:avLst/>
          </a:prstGeom>
          <a:noFill/>
          <a:ln>
            <a:noFill/>
          </a:ln>
        </p:spPr>
      </p:pic>
      <p:pic>
        <p:nvPicPr>
          <p:cNvPr id="113" name="Google Shape;113;p19"/>
          <p:cNvPicPr preferRelativeResize="0"/>
          <p:nvPr/>
        </p:nvPicPr>
        <p:blipFill>
          <a:blip r:embed="rId8">
            <a:alphaModFix/>
          </a:blip>
          <a:stretch>
            <a:fillRect/>
          </a:stretch>
        </p:blipFill>
        <p:spPr>
          <a:xfrm>
            <a:off x="0" y="3756700"/>
            <a:ext cx="1365125" cy="1365125"/>
          </a:xfrm>
          <a:prstGeom prst="rect">
            <a:avLst/>
          </a:prstGeom>
          <a:noFill/>
          <a:ln>
            <a:noFill/>
          </a:ln>
        </p:spPr>
      </p:pic>
      <p:pic>
        <p:nvPicPr>
          <p:cNvPr id="114" name="Google Shape;114;p19"/>
          <p:cNvPicPr preferRelativeResize="0"/>
          <p:nvPr/>
        </p:nvPicPr>
        <p:blipFill>
          <a:blip r:embed="rId9">
            <a:alphaModFix/>
          </a:blip>
          <a:stretch>
            <a:fillRect/>
          </a:stretch>
        </p:blipFill>
        <p:spPr>
          <a:xfrm>
            <a:off x="2988175" y="3756677"/>
            <a:ext cx="1365125" cy="136514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5000"/>
                                        <p:tgtEl>
                                          <p:spTgt spid="110"/>
                                        </p:tgtEl>
                                        <p:attrNameLst>
                                          <p:attrName>ppt_x</p:attrName>
                                        </p:attrNameLst>
                                      </p:cBhvr>
                                      <p:tavLst>
                                        <p:tav fmla="" tm="0">
                                          <p:val>
                                            <p:strVal val="#ppt_x+1"/>
                                          </p:val>
                                        </p:tav>
                                        <p:tav fmla="" tm="100000">
                                          <p:val>
                                            <p:strVal val="#ppt_x"/>
                                          </p:val>
                                        </p:tav>
                                      </p:tavLst>
                                    </p:anim>
                                  </p:childTnLst>
                                </p:cTn>
                              </p:par>
                              <p:par>
                                <p:cTn fill="hold" nodeType="withEffect" presetClass="emph" presetID="8" presetSubtype="0">
                                  <p:stCondLst>
                                    <p:cond delay="0"/>
                                  </p:stCondLst>
                                  <p:childTnLst>
                                    <p:animRot by="-21600000">
                                      <p:cBhvr>
                                        <p:cTn dur="5000" fill="hold"/>
                                        <p:tgtEl>
                                          <p:spTgt spid="110"/>
                                        </p:tgtEl>
                                        <p:attrNameLst>
                                          <p:attrName>r</p:attrName>
                                        </p:attrNameLst>
                                      </p:cBhvr>
                                    </p:animRot>
                                  </p:childTnLst>
                                </p:cTn>
                              </p:par>
                            </p:childTnLst>
                          </p:cTn>
                        </p:par>
                        <p:par>
                          <p:cTn fill="hold">
                            <p:stCondLst>
                              <p:cond delay="5000"/>
                            </p:stCondLst>
                            <p:childTnLst>
                              <p:par>
                                <p:cTn fill="hold" nodeType="afterEffect" presetClass="entr" presetID="2" presetSubtype="8">
                                  <p:stCondLst>
                                    <p:cond delay="0"/>
                                  </p:stCondLst>
                                  <p:childTnLst>
                                    <p:set>
                                      <p:cBhvr>
                                        <p:cTn dur="1" fill="hold">
                                          <p:stCondLst>
                                            <p:cond delay="0"/>
                                          </p:stCondLst>
                                        </p:cTn>
                                        <p:tgtEl>
                                          <p:spTgt spid="111"/>
                                        </p:tgtEl>
                                        <p:attrNameLst>
                                          <p:attrName>style.visibility</p:attrName>
                                        </p:attrNameLst>
                                      </p:cBhvr>
                                      <p:to>
                                        <p:strVal val="visible"/>
                                      </p:to>
                                    </p:set>
                                    <p:anim calcmode="lin" valueType="num">
                                      <p:cBhvr additive="base">
                                        <p:cTn dur="5000"/>
                                        <p:tgtEl>
                                          <p:spTgt spid="111"/>
                                        </p:tgtEl>
                                        <p:attrNameLst>
                                          <p:attrName>ppt_x</p:attrName>
                                        </p:attrNameLst>
                                      </p:cBhvr>
                                      <p:tavLst>
                                        <p:tav fmla="" tm="0">
                                          <p:val>
                                            <p:strVal val="#ppt_x-1"/>
                                          </p:val>
                                        </p:tav>
                                        <p:tav fmla="" tm="100000">
                                          <p:val>
                                            <p:strVal val="#ppt_x"/>
                                          </p:val>
                                        </p:tav>
                                      </p:tavLst>
                                    </p:anim>
                                  </p:childTnLst>
                                </p:cTn>
                              </p:par>
                              <p:par>
                                <p:cTn fill="hold" nodeType="withEffect" presetClass="emph" presetID="8" presetSubtype="0">
                                  <p:stCondLst>
                                    <p:cond delay="0"/>
                                  </p:stCondLst>
                                  <p:childTnLst>
                                    <p:animRot by="-21600000">
                                      <p:cBhvr>
                                        <p:cTn dur="3100" fill="hold"/>
                                        <p:tgtEl>
                                          <p:spTgt spid="111"/>
                                        </p:tgtEl>
                                        <p:attrNameLst>
                                          <p:attrName>r</p:attrName>
                                        </p:attrNameLst>
                                      </p:cBhvr>
                                    </p:animRot>
                                  </p:childTnLst>
                                </p:cTn>
                              </p:par>
                            </p:childTnLst>
                          </p:cTn>
                        </p:par>
                        <p:par>
                          <p:cTn fill="hold">
                            <p:stCondLst>
                              <p:cond delay="10000"/>
                            </p:stCondLst>
                            <p:childTnLst>
                              <p:par>
                                <p:cTn fill="hold" nodeType="afterEffect" presetClass="entr" presetID="2" presetSubtype="2">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5000"/>
                                        <p:tgtEl>
                                          <p:spTgt spid="11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