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p:regular r:id="rId14"/>
      <p:bold r:id="rId15"/>
      <p:italic r:id="rId16"/>
      <p:boldItalic r:id="rId17"/>
    </p:embeddedFon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0a1c556d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0a1c556d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Her kan dere se realeaseplanene våres. Som dere kan se hadde vi i releaseplan 1, som mål å få fullført brukerhistorie 1 til og med 5, med et overordnet mål om at employee skal kunne lage reservasjoner. Som dere ser på estimate, så ser dere at vi også la opp til å gjøre mer på sprint 1 enn sprint 2. Tanken bak dette var at dersom vi fikk gjort mye på sprint 1 ville vi ligge godt an på sprint 2 dersom det skulle dukke opp uventede nye krav/brukerhistorier fra produkteier. Vi ville også gjøre mer på sprint 1 enn sprint 2 da vi regnet med at andre fag vil kreve mer tid mot slutten av semesteret. (DatDat-prosjekt, MMI-prosjekt, etc).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0a1c556d1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0a1c556d1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Vi valgte å ta de fem første user storiesene på den første sprinten, ordnet etter “importance”. Dette ga oss en overvekt for 270 vs 190 i fordel første sprint. Dette gjorde vi intensjonelt for å ta forbehold for endringer i kundekrav, for å gardere oss mot at problemer i setup-fasen ville dyttet en overvekt av brukerhistorier til sprint 2, og uforutsette nye oppgaver “unplanned tasks”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0a1c556d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0a1c556d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Slet litt med å komme i gang på starten da vi hadde mye problemer med installasjon og diverse bugs. I tillegg var mye avhengig av de første par taskene, så når de først løsnet, kom vi skikkelig i gang. På slutten av sprinten ble det gjort mye på kort tid fordi vi fikk has på bugsene samtdig som vi ble mer drevne på django. Onsdag kveld var alt gjort utenom testkode, dette resulterte i at 8 poeng ikke ble gjort før tidsfristen.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0a1c556d1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0a1c556d1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sz="1000"/>
              <a:t>Create a reservation from the employee view</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0a1c556d1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0a1c556d1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sz="1000"/>
              <a:t>demo: Click on reservation, edit reservation-time, and/or delete reservation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0a1c556d1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0a1c556d1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demo: </a:t>
            </a:r>
            <a:r>
              <a:rPr lang="no" sz="1000"/>
              <a:t>Make a reservation from the guest view</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0a1c556d1_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0a1c556d1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sz="1000"/>
              <a:t>demo: Make a reservation, then cancel it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0a1c556d1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0a1c556d1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Demo: run statistics test, with matplotfuckeroo() on the end for visualization.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no"/>
              <a:t>Rest of wanted statistics are created, however implementations awaits for a statistics page for the functions to be placed 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n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312125"/>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Trippin’ Tacos</a:t>
            </a:r>
            <a:endParaRPr/>
          </a:p>
        </p:txBody>
      </p:sp>
      <p:sp>
        <p:nvSpPr>
          <p:cNvPr id="135" name="Google Shape;135;p13"/>
          <p:cNvSpPr txBox="1"/>
          <p:nvPr>
            <p:ph idx="1" type="subTitle"/>
          </p:nvPr>
        </p:nvSpPr>
        <p:spPr>
          <a:xfrm>
            <a:off x="3537150" y="2050675"/>
            <a:ext cx="3882000" cy="23805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no" sz="1800">
                <a:solidFill>
                  <a:srgbClr val="000000"/>
                </a:solidFill>
                <a:latin typeface="Arial"/>
                <a:ea typeface="Arial"/>
                <a:cs typeface="Arial"/>
                <a:sym typeface="Arial"/>
              </a:rPr>
              <a:t>Sprint 1, codename: </a:t>
            </a:r>
            <a:r>
              <a:rPr b="1" i="1" lang="no" sz="1800">
                <a:solidFill>
                  <a:srgbClr val="000000"/>
                </a:solidFill>
                <a:latin typeface="Arial"/>
                <a:ea typeface="Arial"/>
                <a:cs typeface="Arial"/>
                <a:sym typeface="Arial"/>
              </a:rPr>
              <a:t>Arctic Fox</a:t>
            </a:r>
            <a:endParaRPr b="1" i="1" sz="1800">
              <a:solidFill>
                <a:srgbClr val="000000"/>
              </a:solidFill>
              <a:latin typeface="Arial"/>
              <a:ea typeface="Arial"/>
              <a:cs typeface="Arial"/>
              <a:sym typeface="Arial"/>
            </a:endParaRPr>
          </a:p>
          <a:p>
            <a:pPr indent="0" lvl="0" marL="0" rtl="0" algn="l">
              <a:spcBef>
                <a:spcPts val="0"/>
              </a:spcBef>
              <a:spcAft>
                <a:spcPts val="0"/>
              </a:spcAft>
              <a:buClr>
                <a:srgbClr val="000000"/>
              </a:buClr>
              <a:buSzPts val="1100"/>
              <a:buFont typeface="Arial"/>
              <a:buNone/>
            </a:pPr>
            <a:r>
              <a:rPr b="1" lang="no" sz="1800">
                <a:solidFill>
                  <a:srgbClr val="000000"/>
                </a:solidFill>
                <a:latin typeface="Arial"/>
                <a:ea typeface="Arial"/>
                <a:cs typeface="Arial"/>
                <a:sym typeface="Arial"/>
              </a:rPr>
              <a:t>Start date: </a:t>
            </a:r>
            <a:r>
              <a:rPr lang="no" sz="1800">
                <a:solidFill>
                  <a:srgbClr val="000000"/>
                </a:solidFill>
                <a:latin typeface="Arial"/>
                <a:ea typeface="Arial"/>
                <a:cs typeface="Arial"/>
                <a:sym typeface="Arial"/>
              </a:rPr>
              <a:t>11.02.2019</a:t>
            </a:r>
            <a:endParaRPr sz="1800">
              <a:solidFill>
                <a:srgbClr val="000000"/>
              </a:solidFill>
              <a:latin typeface="Arial"/>
              <a:ea typeface="Arial"/>
              <a:cs typeface="Arial"/>
              <a:sym typeface="Arial"/>
            </a:endParaRPr>
          </a:p>
          <a:p>
            <a:pPr indent="0" lvl="0" marL="0" rtl="0" algn="l">
              <a:spcBef>
                <a:spcPts val="0"/>
              </a:spcBef>
              <a:spcAft>
                <a:spcPts val="0"/>
              </a:spcAft>
              <a:buClr>
                <a:srgbClr val="000000"/>
              </a:buClr>
              <a:buSzPts val="1100"/>
              <a:buFont typeface="Arial"/>
              <a:buNone/>
            </a:pPr>
            <a:r>
              <a:rPr b="1" lang="no" sz="1800">
                <a:solidFill>
                  <a:srgbClr val="000000"/>
                </a:solidFill>
                <a:latin typeface="Arial"/>
                <a:ea typeface="Arial"/>
                <a:cs typeface="Arial"/>
                <a:sym typeface="Arial"/>
              </a:rPr>
              <a:t>End date: </a:t>
            </a:r>
            <a:r>
              <a:rPr lang="no" sz="1800">
                <a:solidFill>
                  <a:srgbClr val="000000"/>
                </a:solidFill>
                <a:latin typeface="Arial"/>
                <a:ea typeface="Arial"/>
                <a:cs typeface="Arial"/>
                <a:sym typeface="Arial"/>
              </a:rPr>
              <a:t>27.02.2019</a:t>
            </a:r>
            <a:endParaRPr sz="1800">
              <a:solidFill>
                <a:srgbClr val="000000"/>
              </a:solidFill>
              <a:latin typeface="Arial"/>
              <a:ea typeface="Arial"/>
              <a:cs typeface="Arial"/>
              <a:sym typeface="Arial"/>
            </a:endParaRPr>
          </a:p>
          <a:p>
            <a:pPr indent="0" lvl="0" marL="0" rtl="0" algn="l">
              <a:spcBef>
                <a:spcPts val="0"/>
              </a:spcBef>
              <a:spcAft>
                <a:spcPts val="0"/>
              </a:spcAft>
              <a:buClr>
                <a:srgbClr val="000000"/>
              </a:buClr>
              <a:buSzPts val="1100"/>
              <a:buFont typeface="Arial"/>
              <a:buNone/>
            </a:pPr>
            <a:r>
              <a:rPr b="1" lang="no" sz="1800" u="sng">
                <a:solidFill>
                  <a:srgbClr val="000000"/>
                </a:solidFill>
                <a:latin typeface="Arial"/>
                <a:ea typeface="Arial"/>
                <a:cs typeface="Arial"/>
                <a:sym typeface="Arial"/>
              </a:rPr>
              <a:t>Goal: </a:t>
            </a:r>
            <a:r>
              <a:rPr lang="no" sz="1800" u="sng">
                <a:solidFill>
                  <a:srgbClr val="000000"/>
                </a:solidFill>
                <a:latin typeface="Arial"/>
                <a:ea typeface="Arial"/>
                <a:cs typeface="Arial"/>
                <a:sym typeface="Arial"/>
              </a:rPr>
              <a:t>Employees can make reservations</a:t>
            </a:r>
            <a:endParaRPr sz="1800" u="sng"/>
          </a:p>
        </p:txBody>
      </p:sp>
      <p:pic>
        <p:nvPicPr>
          <p:cNvPr id="136" name="Google Shape;136;p13"/>
          <p:cNvPicPr preferRelativeResize="0"/>
          <p:nvPr/>
        </p:nvPicPr>
        <p:blipFill>
          <a:blip r:embed="rId3">
            <a:alphaModFix/>
          </a:blip>
          <a:stretch>
            <a:fillRect/>
          </a:stretch>
        </p:blipFill>
        <p:spPr>
          <a:xfrm>
            <a:off x="6192950" y="3204975"/>
            <a:ext cx="1226200" cy="1226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808025" y="2114700"/>
            <a:ext cx="32466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no"/>
              <a:t>Release Plan</a:t>
            </a:r>
            <a:endParaRPr/>
          </a:p>
        </p:txBody>
      </p:sp>
      <p:pic>
        <p:nvPicPr>
          <p:cNvPr id="142" name="Google Shape;142;p14"/>
          <p:cNvPicPr preferRelativeResize="0"/>
          <p:nvPr/>
        </p:nvPicPr>
        <p:blipFill>
          <a:blip r:embed="rId3">
            <a:alphaModFix/>
          </a:blip>
          <a:stretch>
            <a:fillRect/>
          </a:stretch>
        </p:blipFill>
        <p:spPr>
          <a:xfrm>
            <a:off x="4054624" y="386162"/>
            <a:ext cx="4597026" cy="43711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BrukerHistorier</a:t>
            </a:r>
            <a:endParaRPr/>
          </a:p>
        </p:txBody>
      </p:sp>
      <p:pic>
        <p:nvPicPr>
          <p:cNvPr id="148" name="Google Shape;148;p15"/>
          <p:cNvPicPr preferRelativeResize="0"/>
          <p:nvPr/>
        </p:nvPicPr>
        <p:blipFill>
          <a:blip r:embed="rId3">
            <a:alphaModFix/>
          </a:blip>
          <a:stretch>
            <a:fillRect/>
          </a:stretch>
        </p:blipFill>
        <p:spPr>
          <a:xfrm>
            <a:off x="152400" y="2099025"/>
            <a:ext cx="8839197" cy="228341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pic>
        <p:nvPicPr>
          <p:cNvPr id="153" name="Google Shape;153;p16"/>
          <p:cNvPicPr preferRelativeResize="0"/>
          <p:nvPr/>
        </p:nvPicPr>
        <p:blipFill>
          <a:blip r:embed="rId3">
            <a:alphaModFix/>
          </a:blip>
          <a:stretch>
            <a:fillRect/>
          </a:stretch>
        </p:blipFill>
        <p:spPr>
          <a:xfrm>
            <a:off x="260613" y="341313"/>
            <a:ext cx="8622776" cy="4460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915100" y="2571750"/>
            <a:ext cx="5198100" cy="141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sz="1800">
                <a:latin typeface="Roboto"/>
                <a:ea typeface="Roboto"/>
                <a:cs typeface="Roboto"/>
                <a:sym typeface="Roboto"/>
              </a:rPr>
              <a:t>1: </a:t>
            </a:r>
            <a:r>
              <a:rPr lang="no" sz="1800">
                <a:solidFill>
                  <a:srgbClr val="FFFFFF"/>
                </a:solidFill>
                <a:latin typeface="Roboto"/>
                <a:ea typeface="Roboto"/>
                <a:cs typeface="Roboto"/>
                <a:sym typeface="Roboto"/>
              </a:rPr>
              <a:t>As an employee (or admin), I want to create a reservation, so that I have an overview at all times</a:t>
            </a:r>
            <a:endParaRPr sz="18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915100" y="2571750"/>
            <a:ext cx="4587000" cy="1700700"/>
          </a:xfrm>
          <a:prstGeom prst="rect">
            <a:avLst/>
          </a:prstGeom>
        </p:spPr>
        <p:txBody>
          <a:bodyPr anchorCtr="0" anchor="t" bIns="91425" lIns="90000" spcFirstLastPara="1" rIns="91425" wrap="square" tIns="91425">
            <a:noAutofit/>
          </a:bodyPr>
          <a:lstStyle/>
          <a:p>
            <a:pPr indent="0" lvl="0" marL="0" rtl="0" algn="l">
              <a:spcBef>
                <a:spcPts val="0"/>
              </a:spcBef>
              <a:spcAft>
                <a:spcPts val="0"/>
              </a:spcAft>
              <a:buNone/>
            </a:pPr>
            <a:r>
              <a:rPr lang="no" sz="1800">
                <a:latin typeface="Roboto"/>
                <a:ea typeface="Roboto"/>
                <a:cs typeface="Roboto"/>
                <a:sym typeface="Roboto"/>
              </a:rPr>
              <a:t>2: </a:t>
            </a:r>
            <a:r>
              <a:rPr lang="no" sz="1800">
                <a:solidFill>
                  <a:srgbClr val="FFFFFF"/>
                </a:solidFill>
                <a:latin typeface="Roboto"/>
                <a:ea typeface="Roboto"/>
                <a:cs typeface="Roboto"/>
                <a:sym typeface="Roboto"/>
              </a:rPr>
              <a:t>As an employee (or admin), I want to modify reservations, so that guests can change a reservation</a:t>
            </a:r>
            <a:endParaRPr sz="18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923375" y="2571750"/>
            <a:ext cx="4587000" cy="13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sz="1800">
                <a:solidFill>
                  <a:srgbClr val="FFFFFF"/>
                </a:solidFill>
                <a:latin typeface="Roboto"/>
                <a:ea typeface="Roboto"/>
                <a:cs typeface="Roboto"/>
                <a:sym typeface="Roboto"/>
              </a:rPr>
              <a:t>3: As a guest, I want to make a reservation, so that I am guaranteed service. </a:t>
            </a:r>
            <a:endParaRPr sz="18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98500" y="2571750"/>
            <a:ext cx="4587000" cy="162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sz="1800">
                <a:solidFill>
                  <a:srgbClr val="FFFFFF"/>
                </a:solidFill>
                <a:latin typeface="Roboto"/>
                <a:ea typeface="Roboto"/>
                <a:cs typeface="Roboto"/>
                <a:sym typeface="Roboto"/>
              </a:rPr>
              <a:t>4</a:t>
            </a:r>
            <a:r>
              <a:rPr lang="no" sz="1800">
                <a:solidFill>
                  <a:srgbClr val="FFFFFF"/>
                </a:solidFill>
                <a:latin typeface="Roboto"/>
                <a:ea typeface="Roboto"/>
                <a:cs typeface="Roboto"/>
                <a:sym typeface="Roboto"/>
              </a:rPr>
              <a:t>: As a guest, I want to cancel my reservation, so that I don’t have to meet up</a:t>
            </a:r>
            <a:endParaRPr sz="18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915100" y="2571750"/>
            <a:ext cx="4587000" cy="138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sz="1800">
                <a:solidFill>
                  <a:srgbClr val="FFFFFF"/>
                </a:solidFill>
                <a:latin typeface="Roboto"/>
                <a:ea typeface="Roboto"/>
                <a:cs typeface="Roboto"/>
                <a:sym typeface="Roboto"/>
              </a:rPr>
              <a:t>5</a:t>
            </a:r>
            <a:r>
              <a:rPr lang="no" sz="1800">
                <a:solidFill>
                  <a:srgbClr val="FFFFFF"/>
                </a:solidFill>
                <a:latin typeface="Roboto"/>
                <a:ea typeface="Roboto"/>
                <a:cs typeface="Roboto"/>
                <a:sym typeface="Roboto"/>
              </a:rPr>
              <a:t>: As an admin, I want to see statistics about the restaurant, so that I know when it it busy</a:t>
            </a:r>
            <a:endParaRPr sz="1800">
              <a:latin typeface="Roboto"/>
              <a:ea typeface="Roboto"/>
              <a:cs typeface="Roboto"/>
              <a:sym typeface="Roboto"/>
            </a:endParaRPr>
          </a:p>
        </p:txBody>
      </p:sp>
      <p:sp>
        <p:nvSpPr>
          <p:cNvPr id="179" name="Google Shape;179;p21"/>
          <p:cNvSpPr txBox="1"/>
          <p:nvPr>
            <p:ph type="title"/>
          </p:nvPr>
        </p:nvSpPr>
        <p:spPr>
          <a:xfrm>
            <a:off x="3619575" y="3326700"/>
            <a:ext cx="3755400" cy="18168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400">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