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350" r:id="rId5"/>
    <p:sldId id="351" r:id="rId6"/>
    <p:sldId id="352" r:id="rId7"/>
    <p:sldId id="353" r:id="rId8"/>
    <p:sldId id="354" r:id="rId9"/>
    <p:sldId id="355" r:id="rId10"/>
    <p:sldId id="357" r:id="rId11"/>
    <p:sldId id="368" r:id="rId12"/>
    <p:sldId id="369" r:id="rId13"/>
    <p:sldId id="356" r:id="rId14"/>
    <p:sldId id="358" r:id="rId15"/>
    <p:sldId id="360" r:id="rId16"/>
    <p:sldId id="359" r:id="rId17"/>
    <p:sldId id="361" r:id="rId18"/>
    <p:sldId id="362" r:id="rId19"/>
    <p:sldId id="363" r:id="rId20"/>
    <p:sldId id="364" r:id="rId21"/>
    <p:sldId id="365" r:id="rId22"/>
    <p:sldId id="366" r:id="rId23"/>
    <p:sldId id="370" r:id="rId24"/>
    <p:sldId id="372" r:id="rId25"/>
    <p:sldId id="367" r:id="rId26"/>
    <p:sldId id="371" r:id="rId27"/>
    <p:sldId id="373" r:id="rId28"/>
    <p:sldId id="37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44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18, 2022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5-141128041822-conversion-gate01/95/potassium-metabolism-4-638.jpg?cb=1506603401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ealthline.com/health/penicillin-v-oral-tablet" TargetMode="External"/><Relationship Id="rId3" Type="http://schemas.openxmlformats.org/officeDocument/2006/relationships/hyperlink" Target="https://www.healthline.com/health/diuretics" TargetMode="External"/><Relationship Id="rId7" Type="http://schemas.openxmlformats.org/officeDocument/2006/relationships/hyperlink" Target="https://www.healthline.com/health/hypomagnesemia" TargetMode="External"/><Relationship Id="rId2" Type="http://schemas.openxmlformats.org/officeDocument/2006/relationships/hyperlink" Target="https://www.healthline.com/health/kidney-diseas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healthline.com/symptom/vomiting" TargetMode="External"/><Relationship Id="rId5" Type="http://schemas.openxmlformats.org/officeDocument/2006/relationships/hyperlink" Target="https://www.healthline.com/symptom/diarrhea" TargetMode="External"/><Relationship Id="rId4" Type="http://schemas.openxmlformats.org/officeDocument/2006/relationships/hyperlink" Target="https://www.healthline.com/health/hyperhidrosi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burns" TargetMode="External"/><Relationship Id="rId2" Type="http://schemas.openxmlformats.org/officeDocument/2006/relationships/hyperlink" Target="https://www.healthline.com/health/chemotherap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althline.com/health/heart-attack" TargetMode="External"/><Relationship Id="rId2" Type="http://schemas.openxmlformats.org/officeDocument/2006/relationships/hyperlink" Target="https://www.healthline.com/health/arrhythmia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healthline.com/health/cardiac-arres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edlineplus.gov/chronickidneydisease.html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7688" y="1817793"/>
            <a:ext cx="6695319" cy="1514019"/>
          </a:xfrm>
        </p:spPr>
        <p:txBody>
          <a:bodyPr/>
          <a:lstStyle/>
          <a:p>
            <a:r>
              <a:rPr lang="en-US" sz="9600" u="sng" dirty="0">
                <a:solidFill>
                  <a:srgbClr val="4495A2"/>
                </a:solidFill>
                <a:latin typeface="Mistral" panose="03090702030407020403" pitchFamily="66" charset="0"/>
              </a:rPr>
              <a:t>BIOCHEMISTRY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2130027"/>
          </a:xfrm>
        </p:spPr>
        <p:txBody>
          <a:bodyPr/>
          <a:lstStyle/>
          <a:p>
            <a:r>
              <a:rPr lang="en-US" b="1" dirty="0"/>
              <a:t>Presentation</a:t>
            </a:r>
          </a:p>
          <a:p>
            <a:pPr algn="justLow">
              <a:lnSpc>
                <a:spcPct val="100000"/>
              </a:lnSpc>
            </a:pPr>
            <a:r>
              <a:rPr lang="en-US" sz="1600" dirty="0"/>
              <a:t>BY HARAM TARIQ</a:t>
            </a:r>
          </a:p>
          <a:p>
            <a:pPr algn="justLow">
              <a:lnSpc>
                <a:spcPct val="100000"/>
              </a:lnSpc>
            </a:pPr>
            <a:r>
              <a:rPr lang="en-US" sz="1600" dirty="0"/>
              <a:t>BS TRANSFUSION MEDICINE</a:t>
            </a:r>
          </a:p>
          <a:p>
            <a:pPr algn="justLow">
              <a:lnSpc>
                <a:spcPct val="100000"/>
              </a:lnSpc>
            </a:pPr>
            <a:r>
              <a:rPr lang="en-US" sz="1600" dirty="0"/>
              <a:t>BATCH 2 (2022)</a:t>
            </a:r>
          </a:p>
          <a:p>
            <a:pPr algn="justLow">
              <a:lnSpc>
                <a:spcPct val="100000"/>
              </a:lnSpc>
            </a:pPr>
            <a:r>
              <a:rPr lang="en-US" sz="1600" dirty="0"/>
              <a:t>PRESNETED TO :SIR SHABBIR HUSAIN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6EC780-3B62-4A98-9191-4D0CA400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36" y="879063"/>
            <a:ext cx="4941477" cy="610863"/>
          </a:xfrm>
        </p:spPr>
        <p:txBody>
          <a:bodyPr>
            <a:noAutofit/>
          </a:bodyPr>
          <a:lstStyle/>
          <a:p>
            <a:r>
              <a:rPr lang="en-US" sz="4800" u="sng" dirty="0">
                <a:solidFill>
                  <a:srgbClr val="4495A2"/>
                </a:solidFill>
              </a:rPr>
              <a:t>Requirements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9554-978D-44FF-9825-92D21A4969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4D3D3-0203-D66E-FFAA-DE5CBB08FB51}"/>
              </a:ext>
            </a:extLst>
          </p:cNvPr>
          <p:cNvSpPr txBox="1"/>
          <p:nvPr/>
        </p:nvSpPr>
        <p:spPr>
          <a:xfrm>
            <a:off x="971550" y="1700459"/>
            <a:ext cx="9362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B3835"/>
                </a:solidFill>
                <a:effectLst/>
              </a:rPr>
              <a:t>Recommended Dietary Allowance </a:t>
            </a:r>
            <a:r>
              <a:rPr lang="en-US" sz="2400" dirty="0">
                <a:solidFill>
                  <a:srgbClr val="3B3835"/>
                </a:solidFill>
              </a:rPr>
              <a:t>for potassium is </a:t>
            </a:r>
            <a:r>
              <a:rPr lang="en-US" sz="2400" b="0" i="0" dirty="0">
                <a:solidFill>
                  <a:srgbClr val="4495A2"/>
                </a:solidFill>
                <a:effectLst/>
              </a:rPr>
              <a:t>2 to 5 gm/day</a:t>
            </a:r>
            <a:endParaRPr lang="en-US" sz="2400" dirty="0">
              <a:solidFill>
                <a:srgbClr val="4495A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C70D00-2172-D8AF-D2EB-A7E2039A2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134" b="31634"/>
          <a:stretch/>
        </p:blipFill>
        <p:spPr>
          <a:xfrm>
            <a:off x="1126647" y="2372657"/>
            <a:ext cx="9568954" cy="24335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989880-A258-4034-0C93-17E55AF4B8D8}"/>
              </a:ext>
            </a:extLst>
          </p:cNvPr>
          <p:cNvSpPr/>
          <p:nvPr/>
        </p:nvSpPr>
        <p:spPr>
          <a:xfrm>
            <a:off x="1029817" y="1700459"/>
            <a:ext cx="45719" cy="6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BC965-1DB0-719F-D08B-C69CC1F1893C}"/>
              </a:ext>
            </a:extLst>
          </p:cNvPr>
          <p:cNvSpPr txBox="1"/>
          <p:nvPr/>
        </p:nvSpPr>
        <p:spPr>
          <a:xfrm>
            <a:off x="1075536" y="5147939"/>
            <a:ext cx="10002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B3835"/>
                </a:solidFill>
                <a:effectLst/>
              </a:rPr>
              <a:t>People at risk for insufficient potassium intake include alcoholics, drug addicts and crash dieters.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30AFD0-057E-8528-9820-E0FFB3E59005}"/>
              </a:ext>
            </a:extLst>
          </p:cNvPr>
          <p:cNvSpPr/>
          <p:nvPr/>
        </p:nvSpPr>
        <p:spPr>
          <a:xfrm>
            <a:off x="1075536" y="5147940"/>
            <a:ext cx="9568954" cy="985231"/>
          </a:xfrm>
          <a:prstGeom prst="rect">
            <a:avLst/>
          </a:prstGeom>
          <a:noFill/>
          <a:ln w="28575" cap="flat" cmpd="sng" algn="ctr">
            <a:solidFill>
              <a:srgbClr val="4495A2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038173-CDCD-2EEA-34EE-C40115E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07385"/>
            <a:ext cx="4941477" cy="610863"/>
          </a:xfrm>
        </p:spPr>
        <p:txBody>
          <a:bodyPr>
            <a:noAutofit/>
          </a:bodyPr>
          <a:lstStyle/>
          <a:p>
            <a:r>
              <a:rPr lang="en-US" sz="4800" u="sng" dirty="0">
                <a:solidFill>
                  <a:srgbClr val="4495A2"/>
                </a:solidFill>
              </a:rPr>
              <a:t>Sources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91D2D-B65E-7F9E-AAD5-955894AD2A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5A6E2-CCAD-441F-9EE6-0E8BA6DFD6D7}"/>
              </a:ext>
            </a:extLst>
          </p:cNvPr>
          <p:cNvSpPr txBox="1"/>
          <p:nvPr/>
        </p:nvSpPr>
        <p:spPr>
          <a:xfrm>
            <a:off x="799993" y="1410361"/>
            <a:ext cx="58684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3B3835"/>
                </a:solidFill>
                <a:effectLst/>
              </a:rPr>
              <a:t>Potassium is found in a wide range of foods.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B3835"/>
                </a:solidFill>
                <a:effectLst/>
              </a:rPr>
              <a:t> Many </a:t>
            </a:r>
            <a:r>
              <a:rPr lang="en-US" sz="2400" b="0" i="0" dirty="0">
                <a:solidFill>
                  <a:srgbClr val="4495A2"/>
                </a:solidFill>
                <a:effectLst/>
              </a:rPr>
              <a:t>fruits and vegetables 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are high in potassium and low in sodium and help prevent hypertension.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B3835"/>
                </a:solidFill>
                <a:effectLst/>
              </a:rPr>
              <a:t>Leafy green </a:t>
            </a:r>
            <a:r>
              <a:rPr lang="en-US" sz="2400" b="0" i="0" dirty="0">
                <a:solidFill>
                  <a:srgbClr val="4495A2"/>
                </a:solidFill>
                <a:effectLst/>
              </a:rPr>
              <a:t>vegetables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 such as spinach, parsley, and lettuce peas, lima beans, tomatoes, and potatoes, especially the skins, all have significant levels of potassium.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495A2"/>
                </a:solidFill>
                <a:effectLst/>
              </a:rPr>
              <a:t>Fruits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 that contain this mineral include oranges and other citrus fruits, bananas, apples, avocados, raisins, and apricots, particularly dried. </a:t>
            </a:r>
            <a:endParaRPr lang="en-US" sz="2400" dirty="0">
              <a:solidFill>
                <a:srgbClr val="3B3835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C6D1E02-F701-B666-9755-69EFA1AD6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259" y="851705"/>
            <a:ext cx="3827191" cy="53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2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F65EA-EDBB-EC42-65F9-C36C07D5B8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4AD35-EEEE-213F-DF3A-31AF1CD7A3BE}"/>
              </a:ext>
            </a:extLst>
          </p:cNvPr>
          <p:cNvSpPr txBox="1"/>
          <p:nvPr/>
        </p:nvSpPr>
        <p:spPr>
          <a:xfrm>
            <a:off x="657922" y="592934"/>
            <a:ext cx="49511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B3835"/>
                </a:solidFill>
                <a:effectLst/>
              </a:rPr>
              <a:t>Whole </a:t>
            </a:r>
            <a:r>
              <a:rPr lang="en-US" sz="2400" b="0" i="0" dirty="0">
                <a:solidFill>
                  <a:srgbClr val="4495A2"/>
                </a:solidFill>
                <a:effectLst/>
              </a:rPr>
              <a:t>grains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, wheat germ, seeds, and nuts are high-potassium foods.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495A2"/>
                </a:solidFill>
                <a:effectLst/>
              </a:rPr>
              <a:t>Fish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 such as flounder, salmon, sardines, and cod are rich in potassium, and many meat foods contain even more potassium than sodium, although they often have additional sodium added as salt.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495A2"/>
                </a:solidFill>
                <a:effectLst/>
              </a:rPr>
              <a:t>Herbs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 containing it are red clover, sage, catnip, hops, horsetail, nettle, plantain and skullcap.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B3835"/>
                </a:solidFill>
                <a:effectLst/>
              </a:rPr>
              <a:t>Caffeine and tobacco </a:t>
            </a:r>
            <a:r>
              <a:rPr lang="en-US" sz="2400" b="0" i="0" dirty="0">
                <a:solidFill>
                  <a:srgbClr val="4495A2"/>
                </a:solidFill>
                <a:effectLst/>
              </a:rPr>
              <a:t>reduce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 the absorption of potassium.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85ACF2-2D26-9A59-C1C3-FF6A2336C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1070" r="-183" b="5259"/>
          <a:stretch/>
        </p:blipFill>
        <p:spPr>
          <a:xfrm>
            <a:off x="5954750" y="469109"/>
            <a:ext cx="5969573" cy="57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5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0464A-5B69-CCC7-7A45-E362F19B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86" y="99708"/>
            <a:ext cx="7065227" cy="1211797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rgbClr val="4495A2"/>
                </a:solidFill>
              </a:rPr>
              <a:t>Absorption and Excretion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FA818-180F-3CB8-6827-B3BAC41AB0C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64F97C-DF4B-2707-FBFE-5E3A4F29CB68}"/>
              </a:ext>
            </a:extLst>
          </p:cNvPr>
          <p:cNvSpPr txBox="1"/>
          <p:nvPr/>
        </p:nvSpPr>
        <p:spPr>
          <a:xfrm>
            <a:off x="818686" y="1378048"/>
            <a:ext cx="104017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0" dirty="0">
                <a:solidFill>
                  <a:srgbClr val="3B3835"/>
                </a:solidFill>
                <a:effectLst/>
              </a:rPr>
              <a:t>The amount of potassium in the body depends on the balance between potassium intake and output</a:t>
            </a:r>
            <a:endParaRPr lang="en-US" sz="2400" i="0" u="none" strike="noStrike" dirty="0">
              <a:solidFill>
                <a:srgbClr val="027EB0"/>
              </a:solidFill>
              <a:effectLst/>
              <a:hlinkClick r:id="rId2" tooltip="Absorption and excretion &#10;• Potassium is readily absorbed b..."/>
            </a:endParaRPr>
          </a:p>
          <a:p>
            <a:pPr algn="just"/>
            <a:endParaRPr lang="en-US" dirty="0">
              <a:solidFill>
                <a:srgbClr val="027EB0"/>
              </a:solidFill>
              <a:latin typeface="Source Sans Pro" panose="020B0503030403020204" pitchFamily="34" charset="0"/>
              <a:hlinkClick r:id="rId2" tooltip="Absorption and excretion &#10;• Potassium is readily absorbed b..."/>
            </a:endParaRPr>
          </a:p>
          <a:p>
            <a:pPr algn="just"/>
            <a:r>
              <a:rPr lang="en-US" i="0" u="none" strike="noStrike" dirty="0">
                <a:solidFill>
                  <a:srgbClr val="027EB0"/>
                </a:solidFill>
                <a:effectLst/>
                <a:latin typeface="Source Sans Pro" panose="020B0503030403020204" pitchFamily="34" charset="0"/>
                <a:hlinkClick r:id="rId2" tooltip="Absorption and excretion &#10;• Potassium is readily absorbed b..."/>
              </a:rPr>
              <a:t> </a:t>
            </a:r>
            <a:r>
              <a:rPr lang="en-US" sz="2400" i="0" dirty="0">
                <a:solidFill>
                  <a:srgbClr val="4495A2"/>
                </a:solidFill>
                <a:effectLst/>
              </a:rPr>
              <a:t>Absorption</a:t>
            </a:r>
            <a:r>
              <a:rPr lang="en-US" sz="2400" b="1" i="0" dirty="0">
                <a:solidFill>
                  <a:srgbClr val="4495A2"/>
                </a:solidFill>
                <a:effectLst/>
              </a:rPr>
              <a:t>: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B3835"/>
                </a:solidFill>
                <a:effectLst/>
              </a:rPr>
              <a:t> Potassium is readily absorbed by passive diffusion from gastrointestinal tract. . </a:t>
            </a:r>
          </a:p>
          <a:p>
            <a:pPr algn="just"/>
            <a:endParaRPr lang="en-US" sz="2400" b="0" i="0" dirty="0">
              <a:solidFill>
                <a:srgbClr val="3B3835"/>
              </a:solidFill>
              <a:effectLst/>
            </a:endParaRPr>
          </a:p>
          <a:p>
            <a:pPr algn="just"/>
            <a:r>
              <a:rPr lang="en-US" sz="2400" dirty="0">
                <a:solidFill>
                  <a:srgbClr val="4495A2"/>
                </a:solidFill>
              </a:rPr>
              <a:t>Excretion</a:t>
            </a:r>
          </a:p>
          <a:p>
            <a:pPr algn="just"/>
            <a:r>
              <a:rPr lang="en-US" sz="2400" b="0" i="0" dirty="0">
                <a:solidFill>
                  <a:srgbClr val="3B3835"/>
                </a:solidFill>
                <a:effectLst/>
              </a:rPr>
              <a:t>Potassium output occurs through three primary routes, the gastrointestinal tract, the skin and the urine.</a:t>
            </a:r>
            <a:endParaRPr lang="en-US" sz="2400" i="0" dirty="0">
              <a:solidFill>
                <a:srgbClr val="4495A2"/>
              </a:solidFill>
              <a:effectLst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B3835"/>
                </a:solidFill>
                <a:effectLst/>
              </a:rPr>
              <a:t>Under the normal conditions loss of potassium through gastrointestinal tract and skin is very small </a:t>
            </a:r>
            <a:r>
              <a:rPr lang="en-US" sz="2400" b="0" i="0" dirty="0" err="1">
                <a:solidFill>
                  <a:srgbClr val="3B3835"/>
                </a:solidFill>
                <a:effectLst/>
              </a:rPr>
              <a:t>i.e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 (10%)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3B3835"/>
                </a:solidFill>
                <a:effectLst/>
              </a:rPr>
              <a:t>The major means of potassium excretion is by the kidney. </a:t>
            </a:r>
            <a:r>
              <a:rPr lang="en-US" sz="2400" b="0" i="0" dirty="0" err="1">
                <a:solidFill>
                  <a:srgbClr val="3B3835"/>
                </a:solidFill>
                <a:effectLst/>
              </a:rPr>
              <a:t>i.e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 (90%)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7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14C43-D412-CDC2-02D6-29C64063CAB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A096D-96CF-B963-141C-15F1C753E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747133"/>
            <a:ext cx="10359483" cy="535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6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95302C-64D0-C57D-A2B3-475CA56A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283" y="354197"/>
            <a:ext cx="6757639" cy="1055028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4495A2"/>
                </a:solidFill>
              </a:rPr>
              <a:t>Potassium Homeostasis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8378E-A13E-C35F-B915-454A16A08B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07AF18-B721-7201-A819-49B034564F8B}"/>
              </a:ext>
            </a:extLst>
          </p:cNvPr>
          <p:cNvSpPr txBox="1"/>
          <p:nvPr/>
        </p:nvSpPr>
        <p:spPr>
          <a:xfrm>
            <a:off x="758283" y="1623239"/>
            <a:ext cx="1046216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Potassium homeostasis </a:t>
            </a:r>
            <a:r>
              <a:rPr lang="en-US" sz="2000" i="0" dirty="0">
                <a:solidFill>
                  <a:srgbClr val="202124"/>
                </a:solidFill>
                <a:effectLst/>
              </a:rPr>
              <a:t>denotes the maintenance of the total body potassium content and plasma potassium level within narrow limits in the face of potentially wide variations in dietary potassium intake</a:t>
            </a:r>
            <a:r>
              <a:rPr lang="en-US" sz="2000" b="0" i="0" dirty="0">
                <a:solidFill>
                  <a:srgbClr val="202124"/>
                </a:solidFill>
                <a:effectLst/>
              </a:rPr>
              <a:t>.</a:t>
            </a:r>
            <a:endParaRPr lang="en-US" sz="2000" dirty="0"/>
          </a:p>
          <a:p>
            <a:r>
              <a:rPr lang="en-US" sz="2000" b="0" i="0" dirty="0">
                <a:solidFill>
                  <a:srgbClr val="212121"/>
                </a:solidFill>
                <a:effectLst/>
              </a:rPr>
              <a:t>Potassium homeostasis involves redistribution of potassium between cells ICF and the ECF.</a:t>
            </a:r>
            <a:endParaRPr lang="en-US" sz="2000" b="0" i="0" dirty="0">
              <a:solidFill>
                <a:srgbClr val="202124"/>
              </a:solidFill>
              <a:effectLst/>
            </a:endParaRPr>
          </a:p>
          <a:p>
            <a:endParaRPr lang="en-US" sz="2000" b="0" i="0" dirty="0">
              <a:solidFill>
                <a:srgbClr val="202124"/>
              </a:solidFill>
              <a:effectLst/>
            </a:endParaRPr>
          </a:p>
          <a:p>
            <a:r>
              <a:rPr lang="en-US" sz="2000" b="0" i="0" dirty="0">
                <a:solidFill>
                  <a:srgbClr val="202124"/>
                </a:solidFill>
                <a:effectLst/>
              </a:rPr>
              <a:t>It involves two concurrent processes — </a:t>
            </a:r>
            <a:endParaRPr lang="en-US" sz="2000" dirty="0">
              <a:solidFill>
                <a:srgbClr val="202124"/>
              </a:solidFill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external balance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02124"/>
                </a:solidFill>
                <a:effectLst/>
              </a:rPr>
              <a:t>internal balance</a:t>
            </a:r>
            <a:r>
              <a:rPr lang="en-US" sz="2000" dirty="0"/>
              <a:t>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d</a:t>
            </a:r>
          </a:p>
          <a:p>
            <a:r>
              <a:rPr lang="en-US" sz="2000" b="0" i="0" dirty="0">
                <a:solidFill>
                  <a:srgbClr val="212121"/>
                </a:solidFill>
                <a:effectLst/>
              </a:rPr>
              <a:t>The </a:t>
            </a:r>
            <a:r>
              <a:rPr lang="en-US" sz="2000" b="0" i="0" dirty="0">
                <a:solidFill>
                  <a:srgbClr val="4495A2"/>
                </a:solidFill>
                <a:effectLst/>
              </a:rPr>
              <a:t>kidney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 is the seat of the body’s K+ metabolism and it maintains the body’s K</a:t>
            </a:r>
            <a:r>
              <a:rPr lang="en-US" sz="2000" b="0" i="0" baseline="30000" dirty="0">
                <a:solidFill>
                  <a:srgbClr val="212121"/>
                </a:solidFill>
                <a:effectLst/>
              </a:rPr>
              <a:t>+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 content by controlling K</a:t>
            </a:r>
            <a:r>
              <a:rPr lang="en-US" sz="2000" b="0" i="0" baseline="30000" dirty="0">
                <a:solidFill>
                  <a:srgbClr val="212121"/>
                </a:solidFill>
                <a:effectLst/>
              </a:rPr>
              <a:t>+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 intake and K</a:t>
            </a:r>
            <a:r>
              <a:rPr lang="en-US" sz="2000" b="0" i="0" baseline="30000" dirty="0">
                <a:solidFill>
                  <a:srgbClr val="212121"/>
                </a:solidFill>
                <a:effectLst/>
              </a:rPr>
              <a:t>+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 excretion/loss.</a:t>
            </a:r>
            <a:endParaRPr lang="en-US" sz="2000" dirty="0">
              <a:solidFill>
                <a:srgbClr val="202124"/>
              </a:solidFill>
            </a:endParaRPr>
          </a:p>
          <a:p>
            <a:r>
              <a:rPr lang="en-US" sz="2000" b="0" i="0" dirty="0">
                <a:solidFill>
                  <a:srgbClr val="212121"/>
                </a:solidFill>
                <a:effectLst/>
              </a:rPr>
              <a:t>Another organ involved in K</a:t>
            </a:r>
            <a:r>
              <a:rPr lang="en-US" sz="2000" b="0" i="0" baseline="30000" dirty="0">
                <a:solidFill>
                  <a:srgbClr val="212121"/>
                </a:solidFill>
                <a:effectLst/>
              </a:rPr>
              <a:t>+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 homeostasis is the </a:t>
            </a:r>
            <a:r>
              <a:rPr lang="en-US" sz="2000" b="0" i="0" dirty="0">
                <a:solidFill>
                  <a:srgbClr val="4495A2"/>
                </a:solidFill>
                <a:effectLst/>
              </a:rPr>
              <a:t>colon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. The colon is the major site of gut regulation of potassium excretion.</a:t>
            </a:r>
          </a:p>
          <a:p>
            <a:r>
              <a:rPr lang="en-US" sz="2000" dirty="0">
                <a:solidFill>
                  <a:srgbClr val="212121"/>
                </a:solidFill>
              </a:rPr>
              <a:t>In skeleton muscles , </a:t>
            </a:r>
            <a:r>
              <a:rPr lang="en-US" sz="2000" dirty="0">
                <a:solidFill>
                  <a:srgbClr val="4495A2"/>
                </a:solidFill>
              </a:rPr>
              <a:t>Na-K pumps </a:t>
            </a:r>
            <a:r>
              <a:rPr lang="en-US" sz="2000" dirty="0">
                <a:solidFill>
                  <a:srgbClr val="212121"/>
                </a:solidFill>
              </a:rPr>
              <a:t>are play a role in it.</a:t>
            </a:r>
            <a:endParaRPr lang="en-US" sz="2000" b="0" i="0" dirty="0">
              <a:solidFill>
                <a:srgbClr val="212121"/>
              </a:solidFill>
              <a:effectLst/>
            </a:endParaRPr>
          </a:p>
          <a:p>
            <a:r>
              <a:rPr lang="en-US" sz="2000" dirty="0">
                <a:solidFill>
                  <a:srgbClr val="212121"/>
                </a:solidFill>
              </a:rPr>
              <a:t>G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enes involved in K</a:t>
            </a:r>
            <a:r>
              <a:rPr lang="en-US" sz="2000" b="0" i="0" baseline="30000" dirty="0">
                <a:solidFill>
                  <a:srgbClr val="212121"/>
                </a:solidFill>
                <a:effectLst/>
              </a:rPr>
              <a:t>+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 homeostasis are </a:t>
            </a:r>
            <a:r>
              <a:rPr lang="en-US" sz="2000" b="0" i="0" dirty="0">
                <a:solidFill>
                  <a:srgbClr val="4495A2"/>
                </a:solidFill>
                <a:effectLst/>
              </a:rPr>
              <a:t>WNK genes</a:t>
            </a:r>
            <a:r>
              <a:rPr lang="en-US" sz="2000" b="0" i="0" dirty="0">
                <a:solidFill>
                  <a:srgbClr val="212121"/>
                </a:solidFill>
                <a:effectLst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575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46019-0BA7-06E9-6A82-C1879A3C0C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14E13-91FC-9E57-923D-E7DC5A2B6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51" y="477760"/>
            <a:ext cx="10493297" cy="59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47B94-D6E9-CA2D-41B5-A9D2D027FE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535E1-44FB-C4AA-8E9B-67DBA7C4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21" y="490653"/>
            <a:ext cx="9504557" cy="32004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C885AC-47BB-AB80-DA93-62AD6208BC7E}"/>
              </a:ext>
            </a:extLst>
          </p:cNvPr>
          <p:cNvSpPr/>
          <p:nvPr/>
        </p:nvSpPr>
        <p:spPr>
          <a:xfrm>
            <a:off x="1059366" y="490653"/>
            <a:ext cx="10314878" cy="320040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DF180-1613-0285-4C56-2FE2D975A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85" y="3849438"/>
            <a:ext cx="4662765" cy="25561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07AA6E-34BC-D2A0-27F8-AF823FDFE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22" y="3849438"/>
            <a:ext cx="4410308" cy="24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476F67-E5C6-840E-1C3D-5F26C98B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584" y="390293"/>
            <a:ext cx="5854391" cy="1099633"/>
          </a:xfrm>
        </p:spPr>
        <p:txBody>
          <a:bodyPr>
            <a:noAutofit/>
          </a:bodyPr>
          <a:lstStyle/>
          <a:p>
            <a:r>
              <a:rPr lang="en-US" u="sng" dirty="0">
                <a:solidFill>
                  <a:srgbClr val="4495A2"/>
                </a:solidFill>
              </a:rPr>
              <a:t>Potassium Imbalance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72F56-E88B-DCC2-B9F4-E1F300D492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22AEB-9512-406A-12BB-4F9F7977694F}"/>
              </a:ext>
            </a:extLst>
          </p:cNvPr>
          <p:cNvSpPr txBox="1"/>
          <p:nvPr/>
        </p:nvSpPr>
        <p:spPr>
          <a:xfrm>
            <a:off x="780584" y="1489926"/>
            <a:ext cx="97796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400" dirty="0">
                <a:solidFill>
                  <a:srgbClr val="212121"/>
                </a:solidFill>
              </a:rPr>
              <a:t>M</a:t>
            </a:r>
            <a:r>
              <a:rPr lang="en-US" sz="2400" b="0" i="0" dirty="0">
                <a:solidFill>
                  <a:srgbClr val="212121"/>
                </a:solidFill>
                <a:effectLst/>
              </a:rPr>
              <a:t>ajor conditions associated with potassium imbalance which causes different health abnormalities and diseases are.</a:t>
            </a:r>
          </a:p>
          <a:p>
            <a:pPr algn="justLow"/>
            <a:endParaRPr lang="en-US" sz="2400" dirty="0">
              <a:solidFill>
                <a:srgbClr val="212121"/>
              </a:solidFill>
            </a:endParaRPr>
          </a:p>
          <a:p>
            <a:pPr marL="342900" indent="-342900" algn="justLow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12121"/>
                </a:solidFill>
              </a:rPr>
              <a:t>Hypokalemia</a:t>
            </a:r>
          </a:p>
          <a:p>
            <a:pPr algn="ctr"/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                                       Abnormal low blood potassium level of &lt; 3.5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mEq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/L is referred to as hypokalemia and it is a common electrolyte disorder in clinical practice.</a:t>
            </a:r>
            <a:endParaRPr lang="en-US" dirty="0">
              <a:solidFill>
                <a:srgbClr val="212121"/>
              </a:solidFill>
            </a:endParaRPr>
          </a:p>
          <a:p>
            <a:pPr marL="342900" indent="-342900" algn="justLow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12121"/>
                </a:solidFill>
              </a:rPr>
              <a:t>Hyperkalemia</a:t>
            </a:r>
          </a:p>
          <a:p>
            <a:pPr algn="ctr"/>
            <a:r>
              <a:rPr lang="en-US" sz="2400" dirty="0">
                <a:solidFill>
                  <a:srgbClr val="212121"/>
                </a:solidFill>
              </a:rPr>
              <a:t>                          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Hyperkalemia is defined as a serum potassium &gt; 5.5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mEq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/L, the normal range is 3.5–5.5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mEq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/L for adults</a:t>
            </a:r>
            <a:r>
              <a:rPr lang="en-US" dirty="0">
                <a:solidFill>
                  <a:srgbClr val="212121"/>
                </a:solidFill>
              </a:rPr>
              <a:t> .   </a:t>
            </a:r>
          </a:p>
          <a:p>
            <a:pPr marL="342900" indent="-342900" algn="justLow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12121"/>
                </a:solidFill>
              </a:rPr>
              <a:t>Pseduohyperkalemia</a:t>
            </a:r>
          </a:p>
          <a:p>
            <a:pPr marL="342900" indent="-342900" algn="justLow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212121"/>
                </a:solidFill>
              </a:rPr>
              <a:t>Pseduohypoaldosteronism</a:t>
            </a:r>
            <a:endParaRPr lang="en-US" sz="2400" dirty="0">
              <a:solidFill>
                <a:srgbClr val="212121"/>
              </a:solidFill>
            </a:endParaRPr>
          </a:p>
          <a:p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77414-9D83-4A30-F763-C2565B03F4BE}"/>
              </a:ext>
            </a:extLst>
          </p:cNvPr>
          <p:cNvSpPr/>
          <p:nvPr/>
        </p:nvSpPr>
        <p:spPr>
          <a:xfrm>
            <a:off x="1117911" y="5368074"/>
            <a:ext cx="9867435" cy="98130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76372-DF26-5662-1F28-8383E9BC26E2}"/>
              </a:ext>
            </a:extLst>
          </p:cNvPr>
          <p:cNvSpPr txBox="1"/>
          <p:nvPr/>
        </p:nvSpPr>
        <p:spPr>
          <a:xfrm>
            <a:off x="1117911" y="5358877"/>
            <a:ext cx="9633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495A2"/>
                </a:solidFill>
              </a:rPr>
              <a:t>Diagnosis:</a:t>
            </a:r>
          </a:p>
          <a:p>
            <a:r>
              <a:rPr lang="en-US" sz="1400" dirty="0">
                <a:solidFill>
                  <a:schemeClr val="bg1"/>
                </a:solidFill>
              </a:rPr>
              <a:t>By routine blood test</a:t>
            </a:r>
          </a:p>
          <a:p>
            <a:r>
              <a:rPr lang="en-US" sz="1400" dirty="0">
                <a:solidFill>
                  <a:schemeClr val="bg1"/>
                </a:solidFill>
              </a:rPr>
              <a:t>However, 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It is important that you tell your healthcare provider about all the medicines you take, even over-the-counter products such as herbals and other supplements</a:t>
            </a:r>
            <a:r>
              <a:rPr lang="en-US" sz="1400" b="0" i="0" dirty="0">
                <a:solidFill>
                  <a:srgbClr val="201E1E"/>
                </a:solidFill>
                <a:effectLst/>
              </a:rPr>
              <a:t>.</a:t>
            </a:r>
            <a:endParaRPr lang="en-US" sz="1400" dirty="0">
              <a:solidFill>
                <a:srgbClr val="4495A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02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70B0E6-9DCE-FB90-B1DC-5EACF37F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rgbClr val="4495A2"/>
                </a:solidFill>
              </a:rPr>
              <a:t>Hypokalemia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F185F-A6DB-68BC-6E7B-F022E847B0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44125-250A-7C7C-A1C4-48429F475B3D}"/>
              </a:ext>
            </a:extLst>
          </p:cNvPr>
          <p:cNvSpPr txBox="1"/>
          <p:nvPr/>
        </p:nvSpPr>
        <p:spPr>
          <a:xfrm>
            <a:off x="964023" y="1717001"/>
            <a:ext cx="1070377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0" u="sng" dirty="0">
                <a:solidFill>
                  <a:srgbClr val="7CA655"/>
                </a:solidFill>
                <a:effectLst/>
              </a:rPr>
              <a:t>CAUSES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3B3835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3B3835"/>
                </a:solidFill>
                <a:effectLst/>
              </a:rPr>
              <a:t>Gastrointestinal losses: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3B3835"/>
                </a:solidFill>
                <a:effectLst/>
              </a:rPr>
              <a:t>Alkalosis: </a:t>
            </a:r>
          </a:p>
          <a:p>
            <a:pPr algn="just"/>
            <a:r>
              <a:rPr lang="en-US" sz="2000" b="0" i="0" dirty="0">
                <a:solidFill>
                  <a:srgbClr val="3B3835"/>
                </a:solidFill>
                <a:effectLst/>
              </a:rPr>
              <a:t>       An alkalosis may cause a shift of potassium from the ECF to the ICF. 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strike="noStrike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kidney disease</a:t>
            </a:r>
            <a:endParaRPr lang="en-US" sz="2000" b="0" dirty="0">
              <a:solidFill>
                <a:schemeClr val="bg1"/>
              </a:solidFill>
              <a:effectLst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dirty="0">
                <a:solidFill>
                  <a:schemeClr val="bg1"/>
                </a:solidFill>
                <a:effectLst/>
              </a:rPr>
              <a:t>overuse of </a:t>
            </a:r>
            <a:r>
              <a:rPr lang="en-US" sz="2000" b="0" strike="noStrike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diuretics</a:t>
            </a:r>
            <a:endParaRPr lang="en-US" sz="2000" b="0" dirty="0">
              <a:solidFill>
                <a:schemeClr val="bg1"/>
              </a:solidFill>
              <a:effectLst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strike="noStrike" dirty="0">
                <a:solidFill>
                  <a:schemeClr val="bg1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excessive sweating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, </a:t>
            </a:r>
            <a:r>
              <a:rPr lang="en-US" sz="2000" b="0" strike="noStrike" dirty="0">
                <a:solidFill>
                  <a:schemeClr val="bg1"/>
                </a:solidFill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diarrhea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, and </a:t>
            </a:r>
            <a:r>
              <a:rPr lang="en-US" sz="2000" b="0" strike="noStrike" dirty="0">
                <a:solidFill>
                  <a:schemeClr val="bg1"/>
                </a:solidFill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vomiting</a:t>
            </a:r>
            <a:endParaRPr lang="en-US" sz="2000" b="0" dirty="0">
              <a:solidFill>
                <a:schemeClr val="bg1"/>
              </a:solidFill>
              <a:effectLst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strike="noStrike" dirty="0">
                <a:solidFill>
                  <a:schemeClr val="bg1"/>
                </a:solidFill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Magnesium deficiency</a:t>
            </a:r>
            <a:endParaRPr lang="en-US" sz="2000" b="0" dirty="0">
              <a:solidFill>
                <a:schemeClr val="bg1"/>
              </a:solidFill>
              <a:effectLst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dirty="0">
                <a:solidFill>
                  <a:schemeClr val="bg1"/>
                </a:solidFill>
                <a:effectLst/>
              </a:rPr>
              <a:t>use of antibiotics, such as carbenicillin and </a:t>
            </a:r>
            <a:r>
              <a:rPr lang="en-US" sz="2000" b="0" strike="noStrike" dirty="0">
                <a:solidFill>
                  <a:schemeClr val="bg1"/>
                </a:solidFill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penicillin</a:t>
            </a:r>
            <a:endParaRPr lang="en-US" sz="2000" b="0" strike="noStrike" dirty="0">
              <a:solidFill>
                <a:schemeClr val="bg1"/>
              </a:solidFill>
              <a:effectLst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US" sz="2000" b="1" i="0" u="sng" dirty="0">
              <a:solidFill>
                <a:srgbClr val="7CA655"/>
              </a:solidFill>
              <a:effectLst/>
            </a:endParaRPr>
          </a:p>
          <a:p>
            <a:pPr algn="just"/>
            <a:r>
              <a:rPr lang="en-US" sz="2400" b="1" i="0" u="sng" dirty="0">
                <a:solidFill>
                  <a:srgbClr val="7CA655"/>
                </a:solidFill>
                <a:effectLst/>
              </a:rPr>
              <a:t>SYMPTOMS</a:t>
            </a:r>
            <a:endParaRPr lang="en-US" sz="2400" b="1" i="0" dirty="0">
              <a:solidFill>
                <a:srgbClr val="7CA655"/>
              </a:solidFill>
              <a:effectLst/>
            </a:endParaRPr>
          </a:p>
          <a:p>
            <a:pPr algn="just"/>
            <a:r>
              <a:rPr lang="en-US" sz="2200" b="0" i="0" dirty="0">
                <a:solidFill>
                  <a:srgbClr val="3B3835"/>
                </a:solidFill>
                <a:effectLst/>
              </a:rPr>
              <a:t>They include anorexia, nausea, vomiting, muscle cramps, or tender ness, electrocardiographic changes, polyuria, polydipsia, lethargy and confusion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4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5BFBE5-E178-48D7-8427-0CD6BA54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15" y="879063"/>
            <a:ext cx="4941477" cy="610863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4495A2"/>
                </a:solidFill>
              </a:rPr>
              <a:t>MINERALS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BC50D-EA7B-4E39-84E3-DA610A49B4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7115" y="2095105"/>
            <a:ext cx="4767703" cy="4484766"/>
          </a:xfrm>
        </p:spPr>
        <p:txBody>
          <a:bodyPr/>
          <a:lstStyle/>
          <a:p>
            <a:pPr algn="just"/>
            <a:r>
              <a:rPr lang="en-US" sz="2200" b="1" dirty="0">
                <a:cs typeface="Arial" panose="020B0604020202020204" pitchFamily="34" charset="0"/>
              </a:rPr>
              <a:t>Minerals</a:t>
            </a:r>
            <a:r>
              <a:rPr lang="en-US" sz="2200" dirty="0">
                <a:cs typeface="Arial" panose="020B0604020202020204" pitchFamily="34" charset="0"/>
              </a:rPr>
              <a:t> are naturally occurring </a:t>
            </a:r>
            <a:r>
              <a:rPr lang="en-US" sz="2200" dirty="0">
                <a:solidFill>
                  <a:srgbClr val="4495A2"/>
                </a:solidFill>
                <a:cs typeface="Arial" panose="020B0604020202020204" pitchFamily="34" charset="0"/>
              </a:rPr>
              <a:t>inorganic</a:t>
            </a:r>
            <a:r>
              <a:rPr lang="en-US" sz="2200" dirty="0">
                <a:cs typeface="Arial" panose="020B0604020202020204" pitchFamily="34" charset="0"/>
              </a:rPr>
              <a:t> nutrients present in food essential for normal body functioning</a:t>
            </a:r>
          </a:p>
          <a:p>
            <a:pPr algn="just"/>
            <a:r>
              <a:rPr lang="en-US" sz="2000" b="1" u="sng" dirty="0">
                <a:solidFill>
                  <a:srgbClr val="92D050"/>
                </a:solidFill>
              </a:rPr>
              <a:t>CLASSIFICATION</a:t>
            </a:r>
          </a:p>
          <a:p>
            <a:pPr algn="just"/>
            <a:r>
              <a:rPr lang="en-US" sz="2200" b="0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There are two kinds of minerals: </a:t>
            </a:r>
          </a:p>
          <a:p>
            <a:pPr algn="just"/>
            <a:r>
              <a:rPr lang="en-US" sz="2200" b="1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Macro minerals </a:t>
            </a:r>
            <a:r>
              <a:rPr lang="en-US" sz="2200" b="0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: more than 100 mg/day</a:t>
            </a:r>
          </a:p>
          <a:p>
            <a:pPr algn="just"/>
            <a:r>
              <a:rPr lang="en-US" sz="2200" b="1" dirty="0">
                <a:solidFill>
                  <a:srgbClr val="444444"/>
                </a:solidFill>
                <a:cs typeface="Arial" panose="020B0604020202020204" pitchFamily="34" charset="0"/>
              </a:rPr>
              <a:t>T</a:t>
            </a:r>
            <a:r>
              <a:rPr lang="en-US" sz="2200" b="1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race minerals </a:t>
            </a:r>
            <a:r>
              <a:rPr lang="en-US" sz="2200" b="0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: less than 100mg/day</a:t>
            </a:r>
            <a:endParaRPr lang="en-US" sz="22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B131A-C1D5-41CD-96D0-98EA237F35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9609BC-7891-4B1D-A701-A2F3D4957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9" b="93407" l="4708" r="92208">
                        <a14:foregroundMark x1="36039" y1="27786" x2="36039" y2="27786"/>
                        <a14:foregroundMark x1="32955" y1="25432" x2="32955" y2="25432"/>
                        <a14:foregroundMark x1="32955" y1="25432" x2="32955" y2="25432"/>
                        <a14:foregroundMark x1="32955" y1="25432" x2="32955" y2="25432"/>
                        <a14:foregroundMark x1="32955" y1="25432" x2="32955" y2="25432"/>
                        <a14:foregroundMark x1="33117" y1="25432" x2="37338" y2="24647"/>
                        <a14:foregroundMark x1="37338" y1="24647" x2="37338" y2="24647"/>
                        <a14:foregroundMark x1="37338" y1="24647" x2="37338" y2="24647"/>
                        <a14:foregroundMark x1="37338" y1="24647" x2="38636" y2="27943"/>
                        <a14:foregroundMark x1="38636" y1="27943" x2="38636" y2="27943"/>
                        <a14:foregroundMark x1="38636" y1="27943" x2="38636" y2="27943"/>
                        <a14:foregroundMark x1="38636" y1="28100" x2="38636" y2="28100"/>
                        <a14:foregroundMark x1="23214" y1="28100" x2="23214" y2="28100"/>
                        <a14:foregroundMark x1="23214" y1="28100" x2="23214" y2="28100"/>
                        <a14:foregroundMark x1="23701" y1="28571" x2="23701" y2="28571"/>
                        <a14:foregroundMark x1="23701" y1="28571" x2="23701" y2="28571"/>
                        <a14:foregroundMark x1="24351" y1="27473" x2="24351" y2="27473"/>
                        <a14:foregroundMark x1="24351" y1="27473" x2="24351" y2="27473"/>
                        <a14:foregroundMark x1="24513" y1="25589" x2="24513" y2="25589"/>
                        <a14:foregroundMark x1="24513" y1="25589" x2="24513" y2="25589"/>
                        <a14:foregroundMark x1="24513" y1="25903" x2="24513" y2="25903"/>
                        <a14:foregroundMark x1="24513" y1="26217" x2="24513" y2="26217"/>
                        <a14:foregroundMark x1="24351" y1="26217" x2="24351" y2="26217"/>
                        <a14:foregroundMark x1="24188" y1="26374" x2="24188" y2="26374"/>
                        <a14:foregroundMark x1="23864" y1="26531" x2="23864" y2="26531"/>
                        <a14:foregroundMark x1="23864" y1="26845" x2="23864" y2="26845"/>
                        <a14:foregroundMark x1="25325" y1="25432" x2="25325" y2="25432"/>
                        <a14:foregroundMark x1="25325" y1="25746" x2="25325" y2="25746"/>
                        <a14:foregroundMark x1="25649" y1="24019" x2="25649" y2="24019"/>
                        <a14:foregroundMark x1="25649" y1="24019" x2="25649" y2="24019"/>
                        <a14:foregroundMark x1="23214" y1="24490" x2="23214" y2="24490"/>
                        <a14:foregroundMark x1="23214" y1="24647" x2="23214" y2="24647"/>
                        <a14:foregroundMark x1="23214" y1="24647" x2="22565" y2="26217"/>
                        <a14:foregroundMark x1="22565" y1="26217" x2="22565" y2="26217"/>
                        <a14:foregroundMark x1="22565" y1="26531" x2="22565" y2="26531"/>
                        <a14:foregroundMark x1="22565" y1="26531" x2="22565" y2="26531"/>
                        <a14:foregroundMark x1="22565" y1="26845" x2="22565" y2="26845"/>
                        <a14:foregroundMark x1="22565" y1="26845" x2="22565" y2="26845"/>
                        <a14:foregroundMark x1="26461" y1="28571" x2="26461" y2="28571"/>
                        <a14:foregroundMark x1="26461" y1="28571" x2="26461" y2="28571"/>
                        <a14:foregroundMark x1="26623" y1="29356" x2="28734" y2="28885"/>
                        <a14:foregroundMark x1="23214" y1="35008" x2="23214" y2="35008"/>
                        <a14:foregroundMark x1="23214" y1="35008" x2="23214" y2="35008"/>
                        <a14:foregroundMark x1="23214" y1="35165" x2="23214" y2="35165"/>
                        <a14:foregroundMark x1="23214" y1="35322" x2="23214" y2="35322"/>
                        <a14:foregroundMark x1="23214" y1="35479" x2="23214" y2="35479"/>
                        <a14:foregroundMark x1="23214" y1="35636" x2="23214" y2="35636"/>
                        <a14:foregroundMark x1="27597" y1="37520" x2="27597" y2="37520"/>
                        <a14:foregroundMark x1="27597" y1="37520" x2="27597" y2="37520"/>
                        <a14:foregroundMark x1="27597" y1="37677" x2="27597" y2="37677"/>
                        <a14:foregroundMark x1="52760" y1="26217" x2="52760" y2="26217"/>
                        <a14:foregroundMark x1="52760" y1="26217" x2="52760" y2="26217"/>
                        <a14:foregroundMark x1="52760" y1="26217" x2="52760" y2="26217"/>
                        <a14:foregroundMark x1="52922" y1="26217" x2="52922" y2="26217"/>
                        <a14:foregroundMark x1="45779" y1="27943" x2="45779" y2="27943"/>
                        <a14:foregroundMark x1="43182" y1="21821" x2="43182" y2="21821"/>
                        <a14:foregroundMark x1="43182" y1="21821" x2="43182" y2="21821"/>
                        <a14:foregroundMark x1="43182" y1="21821" x2="43182" y2="21821"/>
                        <a14:foregroundMark x1="40747" y1="19152" x2="40747" y2="19780"/>
                        <a14:foregroundMark x1="40747" y1="19780" x2="40747" y2="19780"/>
                        <a14:foregroundMark x1="40747" y1="19937" x2="40747" y2="19937"/>
                        <a14:foregroundMark x1="43182" y1="22449" x2="43182" y2="22606"/>
                        <a14:foregroundMark x1="43182" y1="22606" x2="43182" y2="22606"/>
                        <a14:foregroundMark x1="43182" y1="22606" x2="43182" y2="22606"/>
                        <a14:foregroundMark x1="64286" y1="29670" x2="64286" y2="29670"/>
                        <a14:foregroundMark x1="64286" y1="29670" x2="64286" y2="29670"/>
                        <a14:foregroundMark x1="64286" y1="29827" x2="64286" y2="29827"/>
                        <a14:foregroundMark x1="62013" y1="27630" x2="62013" y2="27630"/>
                        <a14:foregroundMark x1="62013" y1="27630" x2="62013" y2="27630"/>
                        <a14:foregroundMark x1="62013" y1="27630" x2="62013" y2="27630"/>
                        <a14:foregroundMark x1="62013" y1="27630" x2="62013" y2="27630"/>
                        <a14:foregroundMark x1="69643" y1="25432" x2="69481" y2="25432"/>
                        <a14:foregroundMark x1="69481" y1="25432" x2="69481" y2="25432"/>
                        <a14:foregroundMark x1="75487" y1="37206" x2="75487" y2="37206"/>
                        <a14:foregroundMark x1="75487" y1="37206" x2="75487" y2="37206"/>
                        <a14:foregroundMark x1="75487" y1="37206" x2="75487" y2="37206"/>
                        <a14:foregroundMark x1="75487" y1="37206" x2="75487" y2="37206"/>
                        <a14:foregroundMark x1="74188" y1="35322" x2="74188" y2="35322"/>
                        <a14:foregroundMark x1="74188" y1="35322" x2="74188" y2="35322"/>
                        <a14:foregroundMark x1="74188" y1="35322" x2="74188" y2="35322"/>
                        <a14:foregroundMark x1="74026" y1="35322" x2="74026" y2="35322"/>
                        <a14:foregroundMark x1="72240" y1="32810" x2="72240" y2="32810"/>
                        <a14:foregroundMark x1="72240" y1="32967" x2="72240" y2="32967"/>
                        <a14:foregroundMark x1="72240" y1="32967" x2="72240" y2="32967"/>
                        <a14:foregroundMark x1="72240" y1="33281" x2="72240" y2="33281"/>
                        <a14:foregroundMark x1="42857" y1="18838" x2="42857" y2="18838"/>
                        <a14:foregroundMark x1="42857" y1="18838" x2="42857" y2="18838"/>
                        <a14:foregroundMark x1="42857" y1="18838" x2="42857" y2="18838"/>
                        <a14:foregroundMark x1="42857" y1="18838" x2="42857" y2="18838"/>
                        <a14:foregroundMark x1="38312" y1="20251" x2="38312" y2="20251"/>
                        <a14:foregroundMark x1="38312" y1="20251" x2="38312" y2="20251"/>
                        <a14:foregroundMark x1="38312" y1="20251" x2="38312" y2="20251"/>
                        <a14:foregroundMark x1="38312" y1="20251" x2="38312" y2="20251"/>
                        <a14:foregroundMark x1="44156" y1="18210" x2="44156" y2="18210"/>
                        <a14:foregroundMark x1="44156" y1="18210" x2="44156" y2="18210"/>
                        <a14:foregroundMark x1="12987" y1="42857" x2="12987" y2="42857"/>
                        <a14:foregroundMark x1="12987" y1="42857" x2="12987" y2="42857"/>
                        <a14:foregroundMark x1="13149" y1="42857" x2="13149" y2="42857"/>
                        <a14:foregroundMark x1="13149" y1="43171" x2="13149" y2="43171"/>
                        <a14:foregroundMark x1="13149" y1="43485" x2="13149" y2="43485"/>
                        <a14:foregroundMark x1="18506" y1="40345" x2="18506" y2="40345"/>
                        <a14:foregroundMark x1="18506" y1="40345" x2="18506" y2="40345"/>
                        <a14:foregroundMark x1="18506" y1="40345" x2="18506" y2="40345"/>
                        <a14:foregroundMark x1="18506" y1="40345" x2="18506" y2="40345"/>
                        <a14:foregroundMark x1="14448" y1="40188" x2="14448" y2="40345"/>
                        <a14:foregroundMark x1="14448" y1="40345" x2="14448" y2="40345"/>
                        <a14:foregroundMark x1="14448" y1="40345" x2="14448" y2="40345"/>
                        <a14:foregroundMark x1="13312" y1="39874" x2="13312" y2="39874"/>
                        <a14:foregroundMark x1="12662" y1="39874" x2="11526" y2="38776"/>
                        <a14:foregroundMark x1="11526" y1="38776" x2="11526" y2="38776"/>
                        <a14:foregroundMark x1="11526" y1="38776" x2="11526" y2="38776"/>
                        <a14:foregroundMark x1="11526" y1="38776" x2="11526" y2="38776"/>
                        <a14:foregroundMark x1="10714" y1="54788" x2="10714" y2="54788"/>
                        <a14:foregroundMark x1="10714" y1="54788" x2="10714" y2="54788"/>
                        <a14:foregroundMark x1="10714" y1="54788" x2="10714" y2="54788"/>
                        <a14:foregroundMark x1="16396" y1="52119" x2="16396" y2="52119"/>
                        <a14:foregroundMark x1="16396" y1="52119" x2="16396" y2="52119"/>
                        <a14:foregroundMark x1="16558" y1="52276" x2="16558" y2="52276"/>
                        <a14:foregroundMark x1="16558" y1="52276" x2="16558" y2="52276"/>
                        <a14:foregroundMark x1="10877" y1="53846" x2="10877" y2="53846"/>
                        <a14:foregroundMark x1="10877" y1="53846" x2="10877" y2="53846"/>
                        <a14:foregroundMark x1="9740" y1="53689" x2="9740" y2="53689"/>
                        <a14:foregroundMark x1="9740" y1="53689" x2="9740" y2="53689"/>
                        <a14:foregroundMark x1="9740" y1="53689" x2="9740" y2="53689"/>
                        <a14:foregroundMark x1="9740" y1="53689" x2="9740" y2="53689"/>
                        <a14:foregroundMark x1="9740" y1="53846" x2="9740" y2="53846"/>
                        <a14:foregroundMark x1="9740" y1="55573" x2="9740" y2="55573"/>
                        <a14:foregroundMark x1="9740" y1="55730" x2="9740" y2="55730"/>
                        <a14:foregroundMark x1="10065" y1="51334" x2="10065" y2="51334"/>
                        <a14:foregroundMark x1="10065" y1="51334" x2="10065" y2="51334"/>
                        <a14:foregroundMark x1="10065" y1="51334" x2="10065" y2="51334"/>
                        <a14:foregroundMark x1="10065" y1="51334" x2="10065" y2="51334"/>
                        <a14:foregroundMark x1="9740" y1="49451" x2="9740" y2="49451"/>
                        <a14:foregroundMark x1="9740" y1="49608" x2="9740" y2="49608"/>
                        <a14:foregroundMark x1="9740" y1="49608" x2="9740" y2="49608"/>
                        <a14:foregroundMark x1="9903" y1="47881" x2="9903" y2="47881"/>
                        <a14:foregroundMark x1="9903" y1="47881" x2="9903" y2="47881"/>
                        <a14:foregroundMark x1="9903" y1="47881" x2="9416" y2="57457"/>
                        <a14:foregroundMark x1="18994" y1="60597" x2="18994" y2="60597"/>
                        <a14:foregroundMark x1="18994" y1="60597" x2="18994" y2="60597"/>
                        <a14:foregroundMark x1="18994" y1="60597" x2="18994" y2="60597"/>
                        <a14:foregroundMark x1="17370" y1="59184" x2="17370" y2="59184"/>
                        <a14:foregroundMark x1="17370" y1="59184" x2="17370" y2="59184"/>
                        <a14:foregroundMark x1="17370" y1="59184" x2="17370" y2="59184"/>
                        <a14:foregroundMark x1="17370" y1="59184" x2="17370" y2="59184"/>
                        <a14:foregroundMark x1="17532" y1="68446" x2="17532" y2="68446"/>
                        <a14:foregroundMark x1="17532" y1="68446" x2="17532" y2="68446"/>
                        <a14:foregroundMark x1="17532" y1="68446" x2="17532" y2="68446"/>
                        <a14:foregroundMark x1="17532" y1="68446" x2="17532" y2="68446"/>
                        <a14:foregroundMark x1="21753" y1="67190" x2="21753" y2="67190"/>
                        <a14:foregroundMark x1="21753" y1="67190" x2="21753" y2="67190"/>
                        <a14:foregroundMark x1="12825" y1="64992" x2="12825" y2="64992"/>
                        <a14:foregroundMark x1="11688" y1="64678" x2="11688" y2="64678"/>
                        <a14:foregroundMark x1="11688" y1="64678" x2="11688" y2="64678"/>
                        <a14:foregroundMark x1="11688" y1="64678" x2="11688" y2="64678"/>
                        <a14:foregroundMark x1="11688" y1="64678" x2="11688" y2="64678"/>
                        <a14:foregroundMark x1="11688" y1="64678" x2="11039" y2="63422"/>
                        <a14:foregroundMark x1="11039" y1="63422" x2="11039" y2="63422"/>
                        <a14:foregroundMark x1="11039" y1="63422" x2="11039" y2="63422"/>
                        <a14:foregroundMark x1="11039" y1="63422" x2="11039" y2="63422"/>
                        <a14:foregroundMark x1="11039" y1="63422" x2="11039" y2="63422"/>
                        <a14:foregroundMark x1="10877" y1="63422" x2="10390" y2="67661"/>
                        <a14:foregroundMark x1="10390" y1="67661" x2="10390" y2="67661"/>
                        <a14:foregroundMark x1="10390" y1="67661" x2="10390" y2="67661"/>
                        <a14:foregroundMark x1="9740" y1="66091" x2="9740" y2="66091"/>
                        <a14:foregroundMark x1="9740" y1="66248" x2="9740" y2="66248"/>
                        <a14:foregroundMark x1="9740" y1="66248" x2="9740" y2="66248"/>
                        <a14:foregroundMark x1="9740" y1="66405" x2="9740" y2="66405"/>
                        <a14:foregroundMark x1="10065" y1="62480" x2="10065" y2="62480"/>
                        <a14:foregroundMark x1="10065" y1="62480" x2="10065" y2="62480"/>
                        <a14:foregroundMark x1="10065" y1="62480" x2="9253" y2="63265"/>
                        <a14:foregroundMark x1="9253" y1="63265" x2="9253" y2="63265"/>
                        <a14:foregroundMark x1="9253" y1="63265" x2="9253" y2="63265"/>
                        <a14:foregroundMark x1="9253" y1="63265" x2="9253" y2="63265"/>
                        <a14:foregroundMark x1="9253" y1="63422" x2="9253" y2="63422"/>
                        <a14:foregroundMark x1="9253" y1="63422" x2="9253" y2="63422"/>
                        <a14:foregroundMark x1="9253" y1="64050" x2="12987" y2="64364"/>
                        <a14:foregroundMark x1="15260" y1="54945" x2="15260" y2="54945"/>
                        <a14:foregroundMark x1="15260" y1="54945" x2="15260" y2="54945"/>
                        <a14:foregroundMark x1="15260" y1="54945" x2="15260" y2="54945"/>
                        <a14:foregroundMark x1="15422" y1="55259" x2="15422" y2="55259"/>
                        <a14:foregroundMark x1="27597" y1="60283" x2="27597" y2="60283"/>
                        <a14:foregroundMark x1="27597" y1="60283" x2="27597" y2="60283"/>
                        <a14:foregroundMark x1="27597" y1="60283" x2="27597" y2="60283"/>
                        <a14:foregroundMark x1="27597" y1="60283" x2="27597" y2="60283"/>
                        <a14:foregroundMark x1="27597" y1="60283" x2="27597" y2="60283"/>
                        <a14:foregroundMark x1="27597" y1="60283" x2="27597" y2="60283"/>
                        <a14:foregroundMark x1="27597" y1="60283" x2="27597" y2="60283"/>
                        <a14:foregroundMark x1="27597" y1="60283" x2="27597" y2="60283"/>
                        <a14:foregroundMark x1="27597" y1="60283" x2="27597" y2="60283"/>
                        <a14:foregroundMark x1="27597" y1="55259" x2="27597" y2="55259"/>
                        <a14:foregroundMark x1="27597" y1="55573" x2="27597" y2="55573"/>
                        <a14:foregroundMark x1="27760" y1="55573" x2="27760" y2="55573"/>
                        <a14:foregroundMark x1="27760" y1="55730" x2="27760" y2="55730"/>
                        <a14:foregroundMark x1="27760" y1="55730" x2="27760" y2="55730"/>
                        <a14:foregroundMark x1="27760" y1="55730" x2="27760" y2="55730"/>
                        <a14:foregroundMark x1="27760" y1="55730" x2="27760" y2="55730"/>
                        <a14:foregroundMark x1="27760" y1="56044" x2="27760" y2="56044"/>
                        <a14:foregroundMark x1="27760" y1="57143" x2="27760" y2="57771"/>
                        <a14:foregroundMark x1="27760" y1="57771" x2="27760" y2="57771"/>
                        <a14:foregroundMark x1="31006" y1="68603" x2="31006" y2="68603"/>
                        <a14:foregroundMark x1="31006" y1="68603" x2="31006" y2="68603"/>
                        <a14:foregroundMark x1="31006" y1="68603" x2="31006" y2="68603"/>
                        <a14:foregroundMark x1="31006" y1="68603" x2="31006" y2="68603"/>
                        <a14:foregroundMark x1="31006" y1="68603" x2="26461" y2="55887"/>
                        <a14:foregroundMark x1="27760" y1="52433" x2="27760" y2="52433"/>
                        <a14:foregroundMark x1="27760" y1="52433" x2="27760" y2="52433"/>
                        <a14:foregroundMark x1="31006" y1="45683" x2="31006" y2="45683"/>
                        <a14:foregroundMark x1="31006" y1="45683" x2="31006" y2="45683"/>
                        <a14:foregroundMark x1="31006" y1="45997" x2="27760" y2="54317"/>
                        <a14:foregroundMark x1="27760" y1="55416" x2="27760" y2="55416"/>
                        <a14:foregroundMark x1="27760" y1="55416" x2="27760" y2="55416"/>
                        <a14:foregroundMark x1="27760" y1="55416" x2="33929" y2="40973"/>
                        <a14:foregroundMark x1="33929" y1="40973" x2="33929" y2="40973"/>
                        <a14:foregroundMark x1="33929" y1="40973" x2="33929" y2="40973"/>
                        <a14:foregroundMark x1="33929" y1="40973" x2="48864" y2="35008"/>
                        <a14:foregroundMark x1="48864" y1="35008" x2="64123" y2="26374"/>
                        <a14:foregroundMark x1="64123" y1="26374" x2="46591" y2="22920"/>
                        <a14:foregroundMark x1="79383" y1="30926" x2="85552" y2="71115"/>
                        <a14:foregroundMark x1="85877" y1="39089" x2="87338" y2="41287"/>
                        <a14:foregroundMark x1="70455" y1="51648" x2="87500" y2="39560"/>
                        <a14:foregroundMark x1="77760" y1="46782" x2="63474" y2="31711"/>
                        <a14:foregroundMark x1="78084" y1="48509" x2="78571" y2="75824"/>
                        <a14:foregroundMark x1="84416" y1="46939" x2="92370" y2="49294"/>
                        <a14:foregroundMark x1="90260" y1="54945" x2="90747" y2="61695"/>
                        <a14:foregroundMark x1="89935" y1="75196" x2="44156" y2="89011"/>
                        <a14:foregroundMark x1="62338" y1="81790" x2="71916" y2="72214"/>
                        <a14:foregroundMark x1="54058" y1="81947" x2="23377" y2="62480"/>
                        <a14:foregroundMark x1="23377" y1="62480" x2="23377" y2="62480"/>
                        <a14:foregroundMark x1="59416" y1="64207" x2="57630" y2="39717"/>
                        <a14:foregroundMark x1="48539" y1="28100" x2="19643" y2="51020"/>
                        <a14:foregroundMark x1="32792" y1="39246" x2="30682" y2="34223"/>
                        <a14:foregroundMark x1="20617" y1="51334" x2="27760" y2="73783"/>
                        <a14:foregroundMark x1="28734" y1="85871" x2="49351" y2="83046"/>
                        <a14:foregroundMark x1="27760" y1="88383" x2="36851" y2="79121"/>
                        <a14:foregroundMark x1="29870" y1="81790" x2="46753" y2="87598"/>
                        <a14:foregroundMark x1="52273" y1="76923" x2="25649" y2="74411"/>
                        <a14:foregroundMark x1="41558" y1="79592" x2="41558" y2="79592"/>
                        <a14:foregroundMark x1="41558" y1="79592" x2="41558" y2="79592"/>
                        <a14:foregroundMark x1="41558" y1="79592" x2="41558" y2="79592"/>
                        <a14:foregroundMark x1="41558" y1="79592" x2="41558" y2="79592"/>
                        <a14:foregroundMark x1="57630" y1="69702" x2="57630" y2="69702"/>
                        <a14:foregroundMark x1="57630" y1="69702" x2="57630" y2="69702"/>
                        <a14:foregroundMark x1="57630" y1="69702" x2="57630" y2="69702"/>
                        <a14:foregroundMark x1="57630" y1="69702" x2="57630" y2="69702"/>
                        <a14:foregroundMark x1="70455" y1="44898" x2="70455" y2="44898"/>
                        <a14:foregroundMark x1="70455" y1="44898" x2="70455" y2="44898"/>
                        <a14:foregroundMark x1="70455" y1="44898" x2="70455" y2="44898"/>
                        <a14:foregroundMark x1="70455" y1="44898" x2="70455" y2="44898"/>
                        <a14:foregroundMark x1="70455" y1="44898" x2="70455" y2="44898"/>
                        <a14:foregroundMark x1="70455" y1="44898" x2="70455" y2="44898"/>
                        <a14:foregroundMark x1="70455" y1="44898" x2="70455" y2="44898"/>
                        <a14:foregroundMark x1="45455" y1="34380" x2="45455" y2="34380"/>
                        <a14:foregroundMark x1="45455" y1="34380" x2="45455" y2="34380"/>
                        <a14:foregroundMark x1="45617" y1="34537" x2="45617" y2="34537"/>
                        <a14:foregroundMark x1="45617" y1="35008" x2="45617" y2="35008"/>
                        <a14:foregroundMark x1="45617" y1="35008" x2="61039" y2="35479"/>
                        <a14:foregroundMark x1="61039" y1="35479" x2="61039" y2="35479"/>
                        <a14:foregroundMark x1="61039" y1="35479" x2="61039" y2="35479"/>
                        <a14:foregroundMark x1="61039" y1="35636" x2="61039" y2="35636"/>
                        <a14:foregroundMark x1="61039" y1="35636" x2="61039" y2="35636"/>
                        <a14:foregroundMark x1="65747" y1="39089" x2="65747" y2="39089"/>
                        <a14:foregroundMark x1="65747" y1="39246" x2="65747" y2="39246"/>
                        <a14:foregroundMark x1="65747" y1="39246" x2="65747" y2="39246"/>
                        <a14:foregroundMark x1="65747" y1="39246" x2="65747" y2="39246"/>
                        <a14:foregroundMark x1="65747" y1="39403" x2="65747" y2="39403"/>
                        <a14:foregroundMark x1="68994" y1="44113" x2="68994" y2="44113"/>
                        <a14:foregroundMark x1="68994" y1="44270" x2="68994" y2="44270"/>
                        <a14:foregroundMark x1="68994" y1="44584" x2="68994" y2="44584"/>
                        <a14:foregroundMark x1="73864" y1="54317" x2="73864" y2="54317"/>
                        <a14:foregroundMark x1="73864" y1="54317" x2="73864" y2="54317"/>
                        <a14:foregroundMark x1="73864" y1="54317" x2="73864" y2="54317"/>
                        <a14:foregroundMark x1="72890" y1="60283" x2="72890" y2="60283"/>
                        <a14:foregroundMark x1="72727" y1="66248" x2="72727" y2="66248"/>
                        <a14:foregroundMark x1="72727" y1="66405" x2="72727" y2="66405"/>
                        <a14:foregroundMark x1="72727" y1="66719" x2="72727" y2="66719"/>
                        <a14:foregroundMark x1="70130" y1="68603" x2="70130" y2="68603"/>
                        <a14:foregroundMark x1="70130" y1="68760" x2="70130" y2="68760"/>
                        <a14:foregroundMark x1="70130" y1="69231" x2="70130" y2="69231"/>
                        <a14:foregroundMark x1="63961" y1="74725" x2="63961" y2="74725"/>
                        <a14:foregroundMark x1="63961" y1="74725" x2="63961" y2="74725"/>
                        <a14:foregroundMark x1="63961" y1="74725" x2="63961" y2="74725"/>
                        <a14:foregroundMark x1="60714" y1="90895" x2="60714" y2="90895"/>
                        <a14:foregroundMark x1="60714" y1="90895" x2="60714" y2="90895"/>
                        <a14:foregroundMark x1="60714" y1="90895" x2="60714" y2="90895"/>
                        <a14:foregroundMark x1="59416" y1="93407" x2="77435" y2="86970"/>
                        <a14:foregroundMark x1="77273" y1="89325" x2="56656" y2="92151"/>
                        <a14:foregroundMark x1="87175" y1="72684" x2="85877" y2="664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948"/>
            <a:ext cx="5868219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5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B28F-3089-1148-3E4D-3F1B81DAC7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F4355-427A-8E52-45F8-A784E3D05AB2}"/>
              </a:ext>
            </a:extLst>
          </p:cNvPr>
          <p:cNvSpPr txBox="1"/>
          <p:nvPr/>
        </p:nvSpPr>
        <p:spPr>
          <a:xfrm>
            <a:off x="826584" y="751344"/>
            <a:ext cx="1025772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7CA655"/>
                </a:solidFill>
              </a:rPr>
              <a:t>EFFECTS</a:t>
            </a:r>
          </a:p>
          <a:p>
            <a:endParaRPr lang="en-US" sz="2400" b="1" u="sng" dirty="0">
              <a:solidFill>
                <a:srgbClr val="4495A2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495A2"/>
                </a:solidFill>
                <a:effectLst/>
              </a:rPr>
              <a:t>Muscle Cramps</a:t>
            </a:r>
            <a:endParaRPr lang="en-US" sz="2400" u="sng" dirty="0">
              <a:solidFill>
                <a:srgbClr val="3B3835"/>
              </a:solidFill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495A2"/>
                </a:solidFill>
                <a:effectLst/>
              </a:rPr>
              <a:t>Congestive Heart Failure (CHF): </a:t>
            </a:r>
          </a:p>
          <a:p>
            <a:pPr algn="just"/>
            <a:r>
              <a:rPr lang="en-US" sz="2000" dirty="0">
                <a:solidFill>
                  <a:srgbClr val="3B3835"/>
                </a:solidFill>
              </a:rPr>
              <a:t>        </a:t>
            </a:r>
            <a:r>
              <a:rPr lang="en-US" sz="2000" b="0" i="0" dirty="0">
                <a:solidFill>
                  <a:srgbClr val="3B3835"/>
                </a:solidFill>
                <a:effectLst/>
              </a:rPr>
              <a:t>Congestive heart failure (CHF) is a condition in which the heart's function as a pump is inadequate to meet the body's needs. </a:t>
            </a:r>
          </a:p>
          <a:p>
            <a:pPr algn="just"/>
            <a:r>
              <a:rPr lang="en-US" sz="2000" b="0" i="0" dirty="0">
                <a:solidFill>
                  <a:srgbClr val="3B3835"/>
                </a:solidFill>
                <a:effectLst/>
              </a:rPr>
              <a:t>The symptoms of congestive heart failure vary, but can include: fatigue, diminished exercise capacity, shortness of breath, and swelling (edema).</a:t>
            </a:r>
          </a:p>
          <a:p>
            <a:pPr algn="just"/>
            <a:endParaRPr lang="en-US" sz="2000" b="0" i="0" dirty="0">
              <a:solidFill>
                <a:srgbClr val="3B3835"/>
              </a:solidFill>
              <a:effectLst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495A2"/>
                </a:solidFill>
                <a:effectLst/>
              </a:rPr>
              <a:t>Diarrhea:</a:t>
            </a:r>
            <a:endParaRPr lang="en-US" sz="2000" b="0" i="0" dirty="0">
              <a:solidFill>
                <a:srgbClr val="3B3835"/>
              </a:solidFill>
              <a:effectLst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495A2"/>
                </a:solidFill>
                <a:effectLst/>
              </a:rPr>
              <a:t>Dehydration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495A2"/>
                </a:solidFill>
                <a:effectLst/>
              </a:rPr>
              <a:t>Premature Ventricular Contractions (PVCs): </a:t>
            </a:r>
          </a:p>
          <a:p>
            <a:r>
              <a:rPr lang="en-US" sz="2000" b="0" i="0" dirty="0">
                <a:solidFill>
                  <a:srgbClr val="4495A2"/>
                </a:solidFill>
                <a:effectLst/>
              </a:rPr>
              <a:t>     </a:t>
            </a:r>
            <a:r>
              <a:rPr lang="en-US" sz="2000" b="0" i="0" dirty="0">
                <a:solidFill>
                  <a:srgbClr val="3B3835"/>
                </a:solidFill>
                <a:effectLst/>
              </a:rPr>
              <a:t>Premature ventricular contractions (PVCs) are premature heartbeats originating from the ventricles of the heart. Premature ventricular contractions are premature because they occur before the regular heartbeat. </a:t>
            </a:r>
            <a:endParaRPr lang="en-US" sz="2400" b="0" i="0" dirty="0">
              <a:solidFill>
                <a:srgbClr val="3B3835"/>
              </a:solidFill>
              <a:effectLst/>
            </a:endParaRPr>
          </a:p>
          <a:p>
            <a:pPr algn="just"/>
            <a:endParaRPr lang="en-US" sz="2000" b="1" u="sng" dirty="0">
              <a:solidFill>
                <a:srgbClr val="7CA655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025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44366-8908-6F3F-6423-4923FA59D2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FDCDE0-DBE9-C799-C7C9-3FED5D84F57E}"/>
              </a:ext>
            </a:extLst>
          </p:cNvPr>
          <p:cNvSpPr txBox="1"/>
          <p:nvPr/>
        </p:nvSpPr>
        <p:spPr>
          <a:xfrm>
            <a:off x="613318" y="747132"/>
            <a:ext cx="10582507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sz="2400" b="0" i="0" dirty="0">
                <a:solidFill>
                  <a:srgbClr val="4495A2"/>
                </a:solidFill>
                <a:effectLst/>
              </a:rPr>
              <a:t>Gastroenteritis (Stomach Flu):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B3835"/>
                </a:solidFill>
                <a:effectLst/>
              </a:rPr>
              <a:t>      Gastroenteritis (often referred to as the "stomach flu") however, it is not related to the influenza virus. Gastroenteritis is a nonspecific term for various inflammatory problems in the gastrointestinal tract. It is occurred due to lack of Potassium.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3B3835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1" u="sng" dirty="0">
                <a:solidFill>
                  <a:srgbClr val="7CA655"/>
                </a:solidFill>
              </a:rPr>
              <a:t>TREATMENT</a:t>
            </a:r>
            <a:r>
              <a:rPr lang="en-US" sz="2400" b="1" i="0" u="sng" dirty="0">
                <a:solidFill>
                  <a:srgbClr val="7CA655"/>
                </a:solidFill>
                <a:effectLst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231F20"/>
                </a:solidFill>
                <a:effectLst/>
              </a:rPr>
              <a:t>Potassium-sparing diuretics can rid the body of excess sodium. This will help normalize electrolyte levels. But, some diuretics and potassium supplements can be harsh on the digestive tract.</a:t>
            </a:r>
            <a:endParaRPr lang="en-US" sz="2000" b="1" u="sng" dirty="0">
              <a:solidFill>
                <a:srgbClr val="7CA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08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FB8B70-C169-DFDD-B649-AB435EE6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4" y="398699"/>
            <a:ext cx="4941477" cy="610863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4495A2"/>
                </a:solidFill>
              </a:rPr>
              <a:t>Hyperkalemia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86FF-C6AC-2A20-8C1F-A1DA2C26AD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B6641-8189-93CA-8B82-80CC3BAD911A}"/>
              </a:ext>
            </a:extLst>
          </p:cNvPr>
          <p:cNvSpPr txBox="1"/>
          <p:nvPr/>
        </p:nvSpPr>
        <p:spPr>
          <a:xfrm>
            <a:off x="900554" y="1132226"/>
            <a:ext cx="1002494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solidFill>
                  <a:srgbClr val="7CA655"/>
                </a:solidFill>
              </a:rPr>
              <a:t>CAUSES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3B3835"/>
                </a:solidFill>
                <a:effectLst/>
              </a:rPr>
              <a:t>Mineralocorticoid deficiency </a:t>
            </a:r>
          </a:p>
          <a:p>
            <a:pPr algn="just"/>
            <a:r>
              <a:rPr lang="en-US" sz="2200" dirty="0">
                <a:solidFill>
                  <a:srgbClr val="3B3835"/>
                </a:solidFill>
              </a:rPr>
              <a:t>  e</a:t>
            </a:r>
            <a:r>
              <a:rPr lang="en-US" sz="2200" b="0" i="0" dirty="0">
                <a:solidFill>
                  <a:srgbClr val="3B3835"/>
                </a:solidFill>
                <a:effectLst/>
              </a:rPr>
              <a:t>.g. Addison’s disease.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3B3835"/>
                </a:solidFill>
                <a:effectLst/>
              </a:rPr>
              <a:t>severe dehydration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3B3835"/>
                </a:solidFill>
                <a:effectLst/>
              </a:rPr>
              <a:t>intravenous administration of fluids with excessive potassium salts.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3B3835"/>
                </a:solidFill>
                <a:effectLst/>
              </a:rPr>
              <a:t>Cell damage</a:t>
            </a:r>
          </a:p>
          <a:p>
            <a:pPr algn="just"/>
            <a:r>
              <a:rPr lang="en-US" sz="2200" dirty="0">
                <a:solidFill>
                  <a:srgbClr val="3B3835"/>
                </a:solidFill>
              </a:rPr>
              <a:t>   </a:t>
            </a:r>
            <a:r>
              <a:rPr lang="en-US" sz="2200" b="0" i="0" dirty="0">
                <a:solidFill>
                  <a:srgbClr val="3B3835"/>
                </a:solidFill>
                <a:effectLst/>
              </a:rPr>
              <a:t>e.g. in rhabdomyolysis (a condition in which damaged muscle cells release </a:t>
            </a:r>
            <a:r>
              <a:rPr lang="en-US" sz="2200" b="0" i="0" dirty="0">
                <a:solidFill>
                  <a:schemeClr val="bg1"/>
                </a:solidFill>
                <a:effectLst/>
              </a:rPr>
              <a:t>myoglobin), trauma and malignancy.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taking too many potassium supplements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kidney disease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prolonged exercise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cocaine use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potassium-conserving diuretics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200" b="0" i="0" u="none" strike="noStrike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chemotherapy</a:t>
            </a:r>
            <a:endParaRPr lang="en-US" sz="2200" b="0" i="0" dirty="0">
              <a:solidFill>
                <a:schemeClr val="bg1"/>
              </a:solidFill>
              <a:effectLst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chemeClr val="bg1"/>
                </a:solidFill>
                <a:effectLst/>
              </a:rPr>
              <a:t>severe </a:t>
            </a:r>
            <a:r>
              <a:rPr lang="en-US" sz="2200" b="0" i="0" u="none" strike="noStrike" dirty="0">
                <a:solidFill>
                  <a:schemeClr val="bg1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burns</a:t>
            </a:r>
            <a:endParaRPr lang="en-US" sz="22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653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34AB-A5FD-571C-D644-3190D5DC85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E394D-AAA0-E648-7EAF-5BC8286F5566}"/>
              </a:ext>
            </a:extLst>
          </p:cNvPr>
          <p:cNvSpPr txBox="1"/>
          <p:nvPr/>
        </p:nvSpPr>
        <p:spPr>
          <a:xfrm>
            <a:off x="971550" y="978983"/>
            <a:ext cx="936702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u="sng" dirty="0">
                <a:solidFill>
                  <a:srgbClr val="7CA655"/>
                </a:solidFill>
                <a:effectLst/>
              </a:rPr>
              <a:t>SYMPTOMS: </a:t>
            </a:r>
            <a:endParaRPr lang="en-US" sz="2800" b="0" i="0" dirty="0">
              <a:solidFill>
                <a:srgbClr val="3B3835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rgbClr val="3B3835"/>
                </a:solidFill>
                <a:effectLst/>
              </a:rPr>
              <a:t>First manifestation is cardiac arrest, changes in electrocardiogram, cardiac arrhythmia and muscle weakness.</a:t>
            </a:r>
          </a:p>
          <a:p>
            <a:endParaRPr lang="en-US" sz="2400" b="1" u="sng" dirty="0">
              <a:solidFill>
                <a:srgbClr val="7CA655"/>
              </a:solidFill>
            </a:endParaRPr>
          </a:p>
          <a:p>
            <a:r>
              <a:rPr lang="en-US" sz="2400" b="1" u="sng" dirty="0">
                <a:solidFill>
                  <a:srgbClr val="7CA655"/>
                </a:solidFill>
              </a:rPr>
              <a:t>EFFECTS</a:t>
            </a:r>
          </a:p>
          <a:p>
            <a:pPr algn="l"/>
            <a:r>
              <a:rPr lang="en-US" sz="2400" b="0" i="0" dirty="0">
                <a:solidFill>
                  <a:srgbClr val="231F20"/>
                </a:solidFill>
                <a:effectLst/>
              </a:rPr>
              <a:t>If left untreated, high potassium levels can lead to the following complications: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4495A2"/>
                </a:solidFill>
                <a:effectLst/>
              </a:rPr>
              <a:t>weakness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02838D"/>
                </a:solidFill>
                <a:effectLst/>
                <a:hlinkClick r:id="rId2"/>
              </a:rPr>
              <a:t>arrhythmia</a:t>
            </a:r>
            <a:r>
              <a:rPr lang="en-US" sz="2400" b="0" i="0" dirty="0">
                <a:solidFill>
                  <a:srgbClr val="231F20"/>
                </a:solidFill>
                <a:effectLst/>
              </a:rPr>
              <a:t>, a heart disorder that affects the rate or rhythm of your heartbeats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02838D"/>
                </a:solidFill>
                <a:effectLst/>
                <a:hlinkClick r:id="rId3"/>
              </a:rPr>
              <a:t>heart attack</a:t>
            </a:r>
            <a:endParaRPr lang="en-US" sz="2400" b="0" i="0" dirty="0">
              <a:solidFill>
                <a:srgbClr val="231F20"/>
              </a:solidFill>
              <a:effectLst/>
            </a:endParaRP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400" b="0" i="0" u="none" strike="noStrike" dirty="0">
                <a:solidFill>
                  <a:srgbClr val="02838D"/>
                </a:solidFill>
                <a:effectLst/>
                <a:hlinkClick r:id="rId4"/>
              </a:rPr>
              <a:t>cardiac arrest</a:t>
            </a:r>
            <a:r>
              <a:rPr lang="en-US" sz="2400" b="0" i="0" dirty="0">
                <a:solidFill>
                  <a:srgbClr val="231F20"/>
                </a:solidFill>
                <a:effectLst/>
              </a:rPr>
              <a:t>, an extremely serious condition where your heart stops beating</a:t>
            </a:r>
          </a:p>
          <a:p>
            <a:endParaRPr lang="en-US" sz="2400" b="1" u="sng" dirty="0">
              <a:solidFill>
                <a:srgbClr val="7CA6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47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9348-F058-09C6-4270-3F33082147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5D40A-5D12-0508-9E87-FCF7832B96E4}"/>
              </a:ext>
            </a:extLst>
          </p:cNvPr>
          <p:cNvSpPr txBox="1"/>
          <p:nvPr/>
        </p:nvSpPr>
        <p:spPr>
          <a:xfrm>
            <a:off x="802888" y="892098"/>
            <a:ext cx="10504449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7CA655"/>
                </a:solidFill>
              </a:rPr>
              <a:t>TREATMENTS</a:t>
            </a:r>
            <a:r>
              <a:rPr lang="en-US" dirty="0"/>
              <a:t>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Use of diuretics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Enema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Dialysis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Albuterol inhaler</a:t>
            </a:r>
          </a:p>
          <a:p>
            <a:r>
              <a:rPr lang="en-US" dirty="0"/>
              <a:t> </a:t>
            </a:r>
          </a:p>
          <a:p>
            <a:r>
              <a:rPr lang="en-US" sz="4400" b="1" u="sng" dirty="0">
                <a:solidFill>
                  <a:srgbClr val="4495A2"/>
                </a:solidFill>
                <a:latin typeface="+mj-lt"/>
              </a:rPr>
              <a:t>Significance</a:t>
            </a:r>
          </a:p>
          <a:p>
            <a:endParaRPr lang="en-US" sz="2400" b="1" u="sng" dirty="0">
              <a:solidFill>
                <a:srgbClr val="4495A2"/>
              </a:solidFill>
              <a:latin typeface="+mj-lt"/>
            </a:endParaRPr>
          </a:p>
          <a:p>
            <a:r>
              <a:rPr lang="en-US" sz="2400" b="0" i="0" dirty="0">
                <a:solidFill>
                  <a:srgbClr val="3B3835"/>
                </a:solidFill>
                <a:effectLst/>
              </a:rPr>
              <a:t>In medicine, potassium is one of the most commonly prescribed minerals. It is also commonly measured in biochemical testing and is supplemented if it is low. </a:t>
            </a:r>
            <a:r>
              <a:rPr lang="en-US" sz="2400" dirty="0">
                <a:solidFill>
                  <a:srgbClr val="3B3835"/>
                </a:solidFill>
              </a:rPr>
              <a:t>I</a:t>
            </a:r>
            <a:r>
              <a:rPr lang="en-US" sz="2400" b="0" i="0" dirty="0">
                <a:solidFill>
                  <a:srgbClr val="3B3835"/>
                </a:solidFill>
                <a:effectLst/>
              </a:rPr>
              <a:t>t is suggested that we include more potassium than sodium in our diets; a ratio of about 2:1 would be ideal.</a:t>
            </a:r>
            <a:endParaRPr lang="en-US" sz="2400" b="1" u="sng" dirty="0">
              <a:solidFill>
                <a:srgbClr val="4495A2"/>
              </a:solidFill>
            </a:endParaRPr>
          </a:p>
          <a:p>
            <a:endParaRPr lang="en-US" sz="4400" b="1" u="sng" dirty="0">
              <a:solidFill>
                <a:srgbClr val="4495A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1958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7CF964B-D8F5-E712-E08A-885248AB68F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CB323-90D0-47BC-7487-A0A749B0E55B}"/>
              </a:ext>
            </a:extLst>
          </p:cNvPr>
          <p:cNvSpPr txBox="1"/>
          <p:nvPr/>
        </p:nvSpPr>
        <p:spPr>
          <a:xfrm>
            <a:off x="971550" y="2419814"/>
            <a:ext cx="67241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7CA655"/>
                </a:solidFill>
                <a:latin typeface="Mistral" panose="030907020304070204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301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A89492-4F65-4A85-92D6-9CFFF771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u="sng" dirty="0">
                <a:solidFill>
                  <a:srgbClr val="4495A2"/>
                </a:solidFill>
              </a:rPr>
              <a:t>Importance</a:t>
            </a:r>
            <a:r>
              <a:rPr lang="en-US" u="sng" dirty="0">
                <a:solidFill>
                  <a:srgbClr val="4495A2"/>
                </a:solidFill>
              </a:rPr>
              <a:t>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72AEE-8E22-45C2-94B2-A55986DE2B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0CEB9-FCF3-49CD-BDFF-FD78C449E8A5}"/>
              </a:ext>
            </a:extLst>
          </p:cNvPr>
          <p:cNvSpPr txBox="1"/>
          <p:nvPr/>
        </p:nvSpPr>
        <p:spPr>
          <a:xfrm>
            <a:off x="720648" y="1597824"/>
            <a:ext cx="494147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2200" b="0" i="0" dirty="0">
                <a:solidFill>
                  <a:srgbClr val="444444"/>
                </a:solidFill>
                <a:effectLst/>
              </a:rPr>
              <a:t>Minerals are important for your body to stay healthy. </a:t>
            </a:r>
          </a:p>
          <a:p>
            <a:pPr algn="justLow"/>
            <a:r>
              <a:rPr lang="en-US" sz="2200" b="0" i="0" dirty="0">
                <a:solidFill>
                  <a:srgbClr val="444444"/>
                </a:solidFill>
                <a:effectLst/>
              </a:rPr>
              <a:t>Your body uses minerals for many different jobs, including ,</a:t>
            </a:r>
          </a:p>
          <a:p>
            <a:pPr algn="justLow"/>
            <a:endParaRPr lang="en-US" sz="2200" dirty="0">
              <a:solidFill>
                <a:srgbClr val="444444"/>
              </a:solidFill>
            </a:endParaRP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r>
              <a:rPr lang="en-US" sz="2200" i="0" dirty="0">
                <a:solidFill>
                  <a:srgbClr val="222222"/>
                </a:solidFill>
                <a:effectLst/>
              </a:rPr>
              <a:t>Bone and Tooth Health</a:t>
            </a: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22222"/>
                </a:solidFill>
              </a:rPr>
              <a:t>Maintenance of body fluids</a:t>
            </a:r>
            <a:endParaRPr lang="en-US" sz="2200" i="0" dirty="0">
              <a:solidFill>
                <a:srgbClr val="222222"/>
              </a:solidFill>
              <a:effectLst/>
            </a:endParaRP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r>
              <a:rPr lang="en-US" sz="2200" i="0" dirty="0">
                <a:solidFill>
                  <a:srgbClr val="222222"/>
                </a:solidFill>
                <a:effectLst/>
              </a:rPr>
              <a:t>Energy Production</a:t>
            </a:r>
            <a:endParaRPr lang="en-US" sz="2200" dirty="0">
              <a:solidFill>
                <a:srgbClr val="444444"/>
              </a:solidFill>
            </a:endParaRP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r>
              <a:rPr lang="en-US" sz="2200" i="0" dirty="0">
                <a:solidFill>
                  <a:srgbClr val="222222"/>
                </a:solidFill>
                <a:effectLst/>
              </a:rPr>
              <a:t>Nerve and Muscle Function</a:t>
            </a: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r>
              <a:rPr lang="en-US" sz="2200" i="0" dirty="0">
                <a:solidFill>
                  <a:srgbClr val="222222"/>
                </a:solidFill>
                <a:effectLst/>
              </a:rPr>
              <a:t>Immune Health</a:t>
            </a: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22222"/>
                </a:solidFill>
              </a:rPr>
              <a:t>Tissue building </a:t>
            </a: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22222"/>
                </a:solidFill>
              </a:rPr>
              <a:t>Maintain proper pH in body fluids</a:t>
            </a: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222222"/>
                </a:solidFill>
              </a:rPr>
              <a:t>Maintenance of metabolism</a:t>
            </a:r>
            <a:endParaRPr lang="en-US" sz="2200" i="0" dirty="0">
              <a:solidFill>
                <a:srgbClr val="222222"/>
              </a:solidFill>
              <a:effectLst/>
            </a:endParaRP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r>
              <a:rPr lang="en-US" sz="2200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Making Enzymes and Hormones</a:t>
            </a:r>
            <a:r>
              <a:rPr lang="en-US" sz="2200" b="1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lvl="1" algn="justLow"/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Low">
              <a:buFont typeface="Courier New" panose="02070309020205020404" pitchFamily="49" charset="0"/>
              <a:buChar char="o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AA3BF4-EE71-4185-90A0-BFEDC2812E94}"/>
              </a:ext>
            </a:extLst>
          </p:cNvPr>
          <p:cNvSpPr/>
          <p:nvPr/>
        </p:nvSpPr>
        <p:spPr>
          <a:xfrm>
            <a:off x="6286502" y="4451553"/>
            <a:ext cx="5184850" cy="1880668"/>
          </a:xfrm>
          <a:prstGeom prst="rect">
            <a:avLst/>
          </a:prstGeom>
          <a:ln w="28575">
            <a:solidFill>
              <a:srgbClr val="4495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1600" dirty="0">
                <a:effectLst/>
              </a:rPr>
              <a:t>Most people get the amount of minerals they need by eating a wide variety of foods. In some cases, your doctor may recommend a mineral supplement. People who have certain health problems or take some medicines may need to get less of one of the minerals. For example, people with </a:t>
            </a:r>
            <a:r>
              <a:rPr lang="en-US" sz="1600" strike="noStrike" dirty="0">
                <a:solidFill>
                  <a:schemeClr val="bg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chronic kidney disease</a:t>
            </a:r>
            <a:r>
              <a:rPr lang="en-US" sz="1600" dirty="0">
                <a:solidFill>
                  <a:schemeClr val="bg1"/>
                </a:solidFill>
                <a:effectLst/>
              </a:rPr>
              <a:t> </a:t>
            </a:r>
            <a:r>
              <a:rPr lang="en-US" sz="1600" dirty="0">
                <a:effectLst/>
              </a:rPr>
              <a:t>need to limit foods that are high in potassium.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C570E-D60E-CCDA-BEC3-7892D588A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686" b="94853" l="11067" r="93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376" y="451066"/>
            <a:ext cx="6618735" cy="38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3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53BA93-A312-451A-9E78-76DC76DA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u="sng" dirty="0">
                <a:solidFill>
                  <a:srgbClr val="4495A2"/>
                </a:solidFill>
              </a:rPr>
              <a:t>Macro-minerals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5266-3A42-4985-813C-B87FB91CDB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77AAED-CCA0-4E39-985A-F2A982D0C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273" y="635620"/>
            <a:ext cx="5664820" cy="5696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271E3E-58E0-4A0F-8C16-BDFF52670982}"/>
              </a:ext>
            </a:extLst>
          </p:cNvPr>
          <p:cNvSpPr txBox="1"/>
          <p:nvPr/>
        </p:nvSpPr>
        <p:spPr>
          <a:xfrm>
            <a:off x="5636941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37B2C-3879-46B3-BFCA-6D332BC54B92}"/>
              </a:ext>
            </a:extLst>
          </p:cNvPr>
          <p:cNvSpPr txBox="1"/>
          <p:nvPr/>
        </p:nvSpPr>
        <p:spPr>
          <a:xfrm>
            <a:off x="825189" y="1463286"/>
            <a:ext cx="472672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1"/>
                </a:solidFill>
              </a:rPr>
              <a:t>The importance of minerals does not depend on their amounts in the body ,</a:t>
            </a:r>
          </a:p>
          <a:p>
            <a:pPr algn="just"/>
            <a:endParaRPr lang="en-US" sz="2200" dirty="0">
              <a:solidFill>
                <a:schemeClr val="bg1"/>
              </a:solidFill>
            </a:endParaRPr>
          </a:p>
          <a:p>
            <a:pPr algn="just"/>
            <a:r>
              <a:rPr lang="en-US" sz="2200" dirty="0">
                <a:solidFill>
                  <a:schemeClr val="bg1"/>
                </a:solidFill>
              </a:rPr>
              <a:t>There </a:t>
            </a:r>
            <a:r>
              <a:rPr lang="en-US" sz="2200" dirty="0">
                <a:solidFill>
                  <a:srgbClr val="4495A2"/>
                </a:solidFill>
              </a:rPr>
              <a:t>7</a:t>
            </a:r>
            <a:r>
              <a:rPr lang="en-US" sz="2200" dirty="0">
                <a:solidFill>
                  <a:schemeClr val="bg1"/>
                </a:solidFill>
              </a:rPr>
              <a:t> in number,</a:t>
            </a:r>
          </a:p>
          <a:p>
            <a:pPr algn="just"/>
            <a:endParaRPr lang="en-US" sz="2200" dirty="0">
              <a:solidFill>
                <a:schemeClr val="bg1"/>
              </a:solidFill>
            </a:endParaRPr>
          </a:p>
          <a:p>
            <a:pPr algn="just"/>
            <a:r>
              <a:rPr lang="en-US" sz="2200" dirty="0">
                <a:solidFill>
                  <a:schemeClr val="bg1"/>
                </a:solidFill>
              </a:rPr>
              <a:t>Their names with % body ratio are,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Calcium            (2%)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Phosphorus      (1%)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Potassium     (0.3%)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Sulfur            ( 0.2%)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Sodium          (0.1%)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Chloride         (0.1%)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Magnesium (0.05%)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</a:rPr>
              <a:t>Iron              (0.04%)</a:t>
            </a: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3131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C0890E-DC9C-4BC4-8232-AD460D90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4495A2"/>
                </a:solidFill>
              </a:rPr>
              <a:t>POTASSIUM(K)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D15BB-AF55-43C8-BFFB-902BCBC0BA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4790" y="2031151"/>
            <a:ext cx="4800365" cy="3759844"/>
          </a:xfrm>
        </p:spPr>
        <p:txBody>
          <a:bodyPr/>
          <a:lstStyle/>
          <a:p>
            <a:pPr algn="just"/>
            <a:r>
              <a:rPr lang="en-US" sz="2300" dirty="0"/>
              <a:t>Potassium is the major </a:t>
            </a:r>
            <a:r>
              <a:rPr lang="en-US" sz="2300" dirty="0">
                <a:solidFill>
                  <a:srgbClr val="4495A2"/>
                </a:solidFill>
              </a:rPr>
              <a:t>intra cellular cation </a:t>
            </a:r>
            <a:r>
              <a:rPr lang="en-US" sz="2300" dirty="0"/>
              <a:t>.</a:t>
            </a:r>
          </a:p>
          <a:p>
            <a:pPr algn="just"/>
            <a:r>
              <a:rPr lang="en-US" sz="2300" dirty="0"/>
              <a:t>It is found in both plants and animals</a:t>
            </a:r>
          </a:p>
          <a:p>
            <a:pPr algn="just"/>
            <a:r>
              <a:rPr lang="en-US" sz="2300" dirty="0"/>
              <a:t>It is present in human body as K+ ,whilst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300" dirty="0"/>
              <a:t>Common inorganic ions are Cl , HPO4 , citrate , tartrate, bicarbonate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300" dirty="0"/>
              <a:t>Common organic ions are  gluconate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574E8-C7F6-4DD7-BEAB-57AA7B1F2D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ACC7BF-28A4-4A97-9C2F-F66A16B94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192" y="2219093"/>
            <a:ext cx="4382429" cy="29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2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60A755-2E76-4D20-9576-0FCE18EB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905128" cy="659805"/>
          </a:xfrm>
        </p:spPr>
        <p:txBody>
          <a:bodyPr>
            <a:normAutofit/>
          </a:bodyPr>
          <a:lstStyle/>
          <a:p>
            <a:r>
              <a:rPr lang="en-US" sz="4800" u="sng" dirty="0">
                <a:solidFill>
                  <a:srgbClr val="4495A2"/>
                </a:solidFill>
              </a:rPr>
              <a:t>Properties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A7A6-323A-4EE9-B0DF-080B9E571C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207D55-9BED-42A8-9542-C6458C74F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96" y="1403381"/>
            <a:ext cx="5144404" cy="4928839"/>
          </a:xfrm>
          <a:prstGeom prst="rect">
            <a:avLst/>
          </a:prstGeom>
        </p:spPr>
      </p:pic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AFF10BDA-AB0D-4BC3-8F45-ADFD141EE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89748"/>
              </p:ext>
            </p:extLst>
          </p:nvPr>
        </p:nvGraphicFramePr>
        <p:xfrm>
          <a:off x="6690705" y="3735658"/>
          <a:ext cx="4549699" cy="26811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520202">
                  <a:extLst>
                    <a:ext uri="{9D8B030D-6E8A-4147-A177-3AD203B41FA5}">
                      <a16:colId xmlns:a16="http://schemas.microsoft.com/office/drawing/2014/main" val="2519597440"/>
                    </a:ext>
                  </a:extLst>
                </a:gridCol>
                <a:gridCol w="2029497">
                  <a:extLst>
                    <a:ext uri="{9D8B030D-6E8A-4147-A177-3AD203B41FA5}">
                      <a16:colId xmlns:a16="http://schemas.microsoft.com/office/drawing/2014/main" val="3245088098"/>
                    </a:ext>
                  </a:extLst>
                </a:gridCol>
              </a:tblGrid>
              <a:tr h="479279">
                <a:tc>
                  <a:txBody>
                    <a:bodyPr/>
                    <a:lstStyle/>
                    <a:p>
                      <a:r>
                        <a:rPr lang="en-US" sz="2200" b="0" dirty="0"/>
                        <a:t>MELTING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/>
                        <a:t>63.28 °C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1349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r>
                        <a:rPr lang="en-US" sz="2200" dirty="0"/>
                        <a:t>BOILING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760 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27290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r>
                        <a:rPr lang="en-US" sz="2200" dirty="0"/>
                        <a:t>SPECIFIC GRAVITY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0.862 (at 20 °C)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84501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r>
                        <a:rPr lang="en-US" sz="2200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0.856g/mL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379791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r>
                        <a:rPr lang="en-US" sz="2200" dirty="0"/>
                        <a:t>OXIDATION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i="0" dirty="0">
                          <a:solidFill>
                            <a:srgbClr val="1A1A1A"/>
                          </a:solidFill>
                          <a:effectLst/>
                          <a:latin typeface="+mn-lt"/>
                        </a:rPr>
                        <a:t>+1, −1 (rare)</a:t>
                      </a:r>
                      <a:endParaRPr lang="en-US" sz="2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2071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C327005B-BCA6-4C69-9D4B-65E824AD21A3}"/>
              </a:ext>
            </a:extLst>
          </p:cNvPr>
          <p:cNvSpPr/>
          <p:nvPr/>
        </p:nvSpPr>
        <p:spPr>
          <a:xfrm>
            <a:off x="6703132" y="962697"/>
            <a:ext cx="4537272" cy="24663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/>
              <a:t>DISCOVERY</a:t>
            </a:r>
          </a:p>
          <a:p>
            <a:pPr algn="just"/>
            <a:r>
              <a:rPr lang="en-US" dirty="0"/>
              <a:t>Potassium was the first metal to be isolated by electrolysis, by the English chemist </a:t>
            </a:r>
            <a:r>
              <a:rPr lang="en-US" dirty="0">
                <a:solidFill>
                  <a:srgbClr val="4495A2"/>
                </a:solidFill>
              </a:rPr>
              <a:t>Sir Humphry Davy</a:t>
            </a:r>
            <a:r>
              <a:rPr lang="en-US" dirty="0"/>
              <a:t>, when he obtained the element (1807) by decomposing molten potassium hydroxide (KOH) with a voltaic battery.</a:t>
            </a:r>
          </a:p>
        </p:txBody>
      </p:sp>
    </p:spTree>
    <p:extLst>
      <p:ext uri="{BB962C8B-B14F-4D97-AF65-F5344CB8AC3E}">
        <p14:creationId xmlns:p14="http://schemas.microsoft.com/office/powerpoint/2010/main" val="46043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CF0159-70DE-4810-A0A8-94BAE737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u="sng" dirty="0">
                <a:solidFill>
                  <a:srgbClr val="4495A2"/>
                </a:solidFill>
              </a:rPr>
              <a:t>Plasma levels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5CCEC-E692-44E8-9975-E56D47DE52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BC3A5-7904-4511-8EBC-E4ACC6375855}"/>
              </a:ext>
            </a:extLst>
          </p:cNvPr>
          <p:cNvSpPr txBox="1"/>
          <p:nvPr/>
        </p:nvSpPr>
        <p:spPr>
          <a:xfrm>
            <a:off x="776823" y="1658011"/>
            <a:ext cx="51100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</a:rPr>
              <a:t>Its </a:t>
            </a:r>
            <a:r>
              <a:rPr lang="en-US" sz="2400" b="0" i="0" dirty="0">
                <a:solidFill>
                  <a:srgbClr val="4495A2"/>
                </a:solidFill>
                <a:effectLst/>
              </a:rPr>
              <a:t>body content 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is about 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3500mEq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 , out of which 75% is in skeletal muscles.</a:t>
            </a:r>
          </a:p>
          <a:p>
            <a:pPr algn="just"/>
            <a:endParaRPr lang="en-US" sz="2400" dirty="0">
              <a:solidFill>
                <a:srgbClr val="202124"/>
              </a:solidFill>
            </a:endParaRPr>
          </a:p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</a:rPr>
              <a:t>It exists predominantly in the </a:t>
            </a:r>
            <a:r>
              <a:rPr lang="en-US" sz="2400" b="0" i="0" dirty="0">
                <a:solidFill>
                  <a:srgbClr val="4495A2"/>
                </a:solidFill>
                <a:effectLst/>
              </a:rPr>
              <a:t>intracellular fluid 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at concentrations of 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140 to 150 </a:t>
            </a:r>
            <a:r>
              <a:rPr lang="en-US" sz="2400" b="1" i="0" dirty="0" err="1">
                <a:solidFill>
                  <a:srgbClr val="202124"/>
                </a:solidFill>
                <a:effectLst/>
              </a:rPr>
              <a:t>meq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/liter</a:t>
            </a:r>
          </a:p>
          <a:p>
            <a:pPr algn="just"/>
            <a:endParaRPr lang="en-US" sz="2400" b="1" i="0" dirty="0">
              <a:solidFill>
                <a:srgbClr val="202124"/>
              </a:solidFill>
              <a:effectLst/>
            </a:endParaRPr>
          </a:p>
          <a:p>
            <a:pPr algn="just"/>
            <a:r>
              <a:rPr lang="en-US" sz="2400" b="1" dirty="0">
                <a:solidFill>
                  <a:srgbClr val="202124"/>
                </a:solidFill>
              </a:rPr>
              <a:t>(And)</a:t>
            </a:r>
          </a:p>
          <a:p>
            <a:pPr algn="just"/>
            <a:endParaRPr lang="en-US" sz="2400" b="1" dirty="0">
              <a:solidFill>
                <a:srgbClr val="202124"/>
              </a:solidFill>
            </a:endParaRPr>
          </a:p>
          <a:p>
            <a:pPr algn="just"/>
            <a:r>
              <a:rPr lang="en-US" sz="2400" b="0" i="0" dirty="0">
                <a:solidFill>
                  <a:srgbClr val="202124"/>
                </a:solidFill>
                <a:effectLst/>
              </a:rPr>
              <a:t>in the </a:t>
            </a:r>
            <a:r>
              <a:rPr lang="en-US" sz="2400" b="0" i="0" dirty="0">
                <a:solidFill>
                  <a:srgbClr val="4495A2"/>
                </a:solidFill>
                <a:effectLst/>
              </a:rPr>
              <a:t>extracellular fluid </a:t>
            </a:r>
            <a:r>
              <a:rPr lang="en-US" sz="2400" b="0" i="0" dirty="0">
                <a:solidFill>
                  <a:srgbClr val="202124"/>
                </a:solidFill>
                <a:effectLst/>
              </a:rPr>
              <a:t>at concentrations of 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3.5 to 5 </a:t>
            </a:r>
            <a:r>
              <a:rPr lang="en-US" sz="2400" b="1" i="0" dirty="0" err="1">
                <a:solidFill>
                  <a:srgbClr val="202124"/>
                </a:solidFill>
                <a:effectLst/>
              </a:rPr>
              <a:t>meq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/liter.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F5E5B0-9D5C-41CD-8FF4-4216A46BE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3721"/>
            <a:ext cx="5554502" cy="61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DDF312-0EA0-33B6-9F40-F0FE2BC6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4495A2"/>
                </a:solidFill>
              </a:rPr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F4053-9CCB-4102-3D22-26712DD9AA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CE761-9B0D-A6C1-575E-E56F95A8A23F}"/>
              </a:ext>
            </a:extLst>
          </p:cNvPr>
          <p:cNvSpPr txBox="1"/>
          <p:nvPr/>
        </p:nvSpPr>
        <p:spPr>
          <a:xfrm>
            <a:off x="964023" y="1571877"/>
            <a:ext cx="68208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dirty="0">
                <a:solidFill>
                  <a:schemeClr val="bg1"/>
                </a:solidFill>
                <a:effectLst/>
              </a:rPr>
              <a:t>Potassium is very important in the human body.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Along with sodium, it regulates the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water balance and the acid-base balance 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in the blood and tissues. Potassium enters the cell more readily than does sodium and instigates the brief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sodium-potassium exchange 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across the cell membranes.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In the nerve cells, this sodium-potassium flux generates the electrical potential that aids the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conduction of nerve impulses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. When potassium leaves the cell, it changes the membrane potential and allows the nerve impulse to progress.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2E68E-00D6-8718-040D-3717B9B18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42" y="1090936"/>
            <a:ext cx="4269558" cy="4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2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9BF1-BD46-32A7-0645-ACF8D697FD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78DB1-1928-683E-BB9D-5D32004B01F1}"/>
              </a:ext>
            </a:extLst>
          </p:cNvPr>
          <p:cNvSpPr txBox="1"/>
          <p:nvPr/>
        </p:nvSpPr>
        <p:spPr>
          <a:xfrm>
            <a:off x="826584" y="208896"/>
            <a:ext cx="1091565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The electrical potential gradient, created by the "sodium-potassium pump," helps generate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muscle contractions 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and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regulates the heartbeat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Another of the pump's most important functions is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preventing the swelling of cells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. If sodium is not pumped out, water accumulates within the cell causing it to swell and ultimately burst.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  <a:effectLst/>
              </a:rPr>
              <a:t>Potassium is very important in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cellular biochemical reactions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 and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energy metabolism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;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I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t participates in the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synthesis of protein 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from amino acids in the cell.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Potassium also functions in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carbohydrate metabolism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it is active in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glycogen and glucose metabolism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, converting glucose to glycogen that can be stored in the liver for future energy.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chemeClr val="bg1"/>
                </a:solidFill>
                <a:effectLst/>
              </a:rPr>
              <a:t>Potassium is important for normal growth and for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building muscle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  <a:effectLst/>
              </a:rPr>
              <a:t>Though sodium is readily conserved by the body, there is no effective method for potassium conservation. Even when a potassium shortage exists, the kidneys continue to excrete it. Because the human body relies on potassium balance for a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regularly contracting heart 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and a healthy nervous system, it is essential to strive for this </a:t>
            </a:r>
            <a:r>
              <a:rPr lang="en-US" sz="2400" b="0" dirty="0">
                <a:solidFill>
                  <a:srgbClr val="4495A2"/>
                </a:solidFill>
                <a:effectLst/>
              </a:rPr>
              <a:t>electrolyte's balance</a:t>
            </a:r>
            <a:r>
              <a:rPr lang="en-US" sz="2400" b="0" dirty="0">
                <a:solidFill>
                  <a:schemeClr val="bg1"/>
                </a:solidFill>
                <a:effectLst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3436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purl.org/dc/dcmitype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723</TotalTime>
  <Words>1697</Words>
  <Application>Microsoft Office PowerPoint</Application>
  <PresentationFormat>Widescreen</PresentationFormat>
  <Paragraphs>214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Cambria</vt:lpstr>
      <vt:lpstr>Courier New</vt:lpstr>
      <vt:lpstr>Franklin Gothic Book</vt:lpstr>
      <vt:lpstr>Franklin Gothic Demi</vt:lpstr>
      <vt:lpstr>Mistral</vt:lpstr>
      <vt:lpstr>Source Sans Pro</vt:lpstr>
      <vt:lpstr>Wingdings</vt:lpstr>
      <vt:lpstr>Theme1</vt:lpstr>
      <vt:lpstr>BIOCHEMISTRY</vt:lpstr>
      <vt:lpstr>MINERALS</vt:lpstr>
      <vt:lpstr>Importance:</vt:lpstr>
      <vt:lpstr>Macro-minerals</vt:lpstr>
      <vt:lpstr>POTASSIUM(K)</vt:lpstr>
      <vt:lpstr>Properties</vt:lpstr>
      <vt:lpstr>Plasma levels</vt:lpstr>
      <vt:lpstr>Functions</vt:lpstr>
      <vt:lpstr>PowerPoint Presentation</vt:lpstr>
      <vt:lpstr>Requirements</vt:lpstr>
      <vt:lpstr>Sources</vt:lpstr>
      <vt:lpstr>PowerPoint Presentation</vt:lpstr>
      <vt:lpstr>Absorption and Excretion</vt:lpstr>
      <vt:lpstr>PowerPoint Presentation</vt:lpstr>
      <vt:lpstr>Potassium Homeostasis</vt:lpstr>
      <vt:lpstr>PowerPoint Presentation</vt:lpstr>
      <vt:lpstr>PowerPoint Presentation</vt:lpstr>
      <vt:lpstr>Potassium Imbalance</vt:lpstr>
      <vt:lpstr>Hypokalemia</vt:lpstr>
      <vt:lpstr>PowerPoint Presentation</vt:lpstr>
      <vt:lpstr>PowerPoint Presentation</vt:lpstr>
      <vt:lpstr>Hyperkalemia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BIOCHEMISTRY</dc:title>
  <dc:creator>IdeaL</dc:creator>
  <cp:lastModifiedBy>IdeaL</cp:lastModifiedBy>
  <cp:revision>8</cp:revision>
  <dcterms:created xsi:type="dcterms:W3CDTF">2022-04-23T06:25:34Z</dcterms:created>
  <dcterms:modified xsi:type="dcterms:W3CDTF">2022-05-18T23:52:38Z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