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7" r:id="rId2"/>
    <p:sldId id="286" r:id="rId3"/>
    <p:sldId id="258" r:id="rId4"/>
    <p:sldId id="287" r:id="rId5"/>
    <p:sldId id="277" r:id="rId6"/>
    <p:sldId id="259" r:id="rId7"/>
    <p:sldId id="260" r:id="rId8"/>
    <p:sldId id="261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8" autoAdjust="0"/>
    <p:restoredTop sz="97707" autoAdjust="0"/>
  </p:normalViewPr>
  <p:slideViewPr>
    <p:cSldViewPr snapToGrid="0">
      <p:cViewPr>
        <p:scale>
          <a:sx n="54" d="100"/>
          <a:sy n="54" d="100"/>
        </p:scale>
        <p:origin x="-768" y="-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6/2/2022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522696"/>
            <a:ext cx="6260122" cy="1373070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VITAMIN B5 &amp; B6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08030" y="4519246"/>
            <a:ext cx="826477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anose="020F0704030504030204" pitchFamily="34" charset="0"/>
              </a:rPr>
              <a:t>PRESENTED BY 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        MAIDAH ASHFAQ</a:t>
            </a:r>
          </a:p>
          <a:p>
            <a:r>
              <a:rPr lang="en-US" sz="2800" dirty="0" smtClean="0">
                <a:latin typeface="Arial Rounded MT Bold" panose="020F0704030504030204" pitchFamily="34" charset="0"/>
              </a:rPr>
              <a:t>SUBJECT :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 </a:t>
            </a:r>
            <a:r>
              <a:rPr lang="en-US" sz="2800" dirty="0" smtClean="0">
                <a:latin typeface="Arial Rounded MT Bold" panose="020F0704030504030204" pitchFamily="34" charset="0"/>
              </a:rPr>
              <a:t>                              BIOCHEMISTRY 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354" y="1354015"/>
            <a:ext cx="3903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latin typeface="Arial Rounded MT Bold" panose="020F0704030504030204" pitchFamily="34" charset="0"/>
              </a:rPr>
              <a:t>TOPIC: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COSMETIC USES OF B5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" y="2034238"/>
            <a:ext cx="12192000" cy="462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Vitamin B5 is often added to hair and skin products, as well as makeup.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Dexpanthenol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chemical made from B5, is used in creams and lotions designed to moisturize the skin.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200" b="1" dirty="0" smtClean="0">
                <a:solidFill>
                  <a:schemeClr val="bg1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Hair products,</a:t>
            </a:r>
            <a:r>
              <a:rPr lang="en-US" sz="3200" b="1" dirty="0" smtClean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B5 can help add volume and sheen. It’s also said to 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texture of hair that is damaged by styling or chemicals. </a:t>
            </a:r>
          </a:p>
          <a:p>
            <a:pPr marL="342900" indent="-34290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studyTrusted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Source found that the application of a compound containing </a:t>
            </a:r>
            <a:r>
              <a:rPr lang="en-US" sz="32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panthenol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form of vitamin B5, could help stop thinning hair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139" y="718059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CHEMICALS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5458" y="2464007"/>
            <a:ext cx="1095521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be applied to the skin to relieve itchiness and promote healing from skin conditions, such as: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Eczema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Insect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Poison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Diaper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</a:p>
        </p:txBody>
      </p:sp>
    </p:spTree>
    <p:extLst>
      <p:ext uri="{BB962C8B-B14F-4D97-AF65-F5344CB8AC3E}">
        <p14:creationId xmlns:p14="http://schemas.microsoft.com/office/powerpoint/2010/main" val="184683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 B6 (PYRIDOXINE</a:t>
            </a:r>
            <a:r>
              <a:rPr lang="en-US" sz="32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0645" y="2433100"/>
            <a:ext cx="1070316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 B6,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pyridoxine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water-soluble vitamin that your body needs for several functions.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44" y="4365524"/>
            <a:ext cx="11570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B₆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vitamins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thus an essential nutrient. The term refers to a group of six chemically similar compounds, i.e., 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Vitamers”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interconverted in biological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76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768" y="946659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 B6 (PYRIDOXINE</a:t>
            </a:r>
            <a:r>
              <a:rPr lang="en-US" sz="32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) </a:t>
            </a:r>
            <a:r>
              <a:rPr lang="en-US" sz="3200" dirty="0"/>
              <a:t/>
            </a:r>
            <a:br>
              <a:rPr lang="en-US" sz="3200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9970" y="2527151"/>
            <a:ext cx="12045461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Vitamin B-6 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(pyridoxine)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important for 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brain development and for keeping the nervous system and immune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healthy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214" y="4783015"/>
            <a:ext cx="104100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significant to protein, fat and carbohydrate metabolism and the creation of red blood cells and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neurotransmitters.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SOURCES OF VITAMIN B6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4108" y="1981919"/>
            <a:ext cx="1185789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Food </a:t>
            </a:r>
            <a:r>
              <a:rPr lang="en-US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Sources:</a:t>
            </a:r>
            <a:endParaRPr lang="en-US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Food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 of Vitamin B6 is found in a variety of animal and plant foods.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Fish, Potatoes, Chickpeas,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Bananas and Fortified Cereals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Beef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liver,Tuna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Salmon,Fortified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cereals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Chickpeas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Poultry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vegetables and fruits, especially Dark leafy greens, Banana, Papayas,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780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875" y="946659"/>
            <a:ext cx="10134217" cy="1080938"/>
          </a:xfrm>
        </p:spPr>
        <p:txBody>
          <a:bodyPr>
            <a:normAutofit fontScale="90000"/>
          </a:bodyPr>
          <a:lstStyle/>
          <a:p>
            <a:r>
              <a:rPr lang="en-US" sz="40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MOLECULAR STRUCTURE OF VITAMIN B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6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09" y="2133600"/>
            <a:ext cx="5478218" cy="4540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7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367" y="1034582"/>
            <a:ext cx="9613861" cy="1080938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SIGNS OF DEFICIENCY</a:t>
            </a:r>
            <a:r>
              <a:rPr lang="en-US" b="1" u="sng" dirty="0" smtClean="0">
                <a:latin typeface="Arial Black" panose="020B0A04020102020204" pitchFamily="34" charset="0"/>
              </a:rPr>
              <a:t/>
            </a:r>
            <a:br>
              <a:rPr lang="en-US" b="1" u="sng" dirty="0" smtClean="0">
                <a:latin typeface="Arial Black" panose="020B0A04020102020204" pitchFamily="34" charset="0"/>
              </a:rPr>
            </a:br>
            <a:endParaRPr lang="en-US" u="sng" dirty="0"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937" y="2206658"/>
            <a:ext cx="11394831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DEFICIENCY </a:t>
            </a:r>
            <a:r>
              <a:rPr lang="en-US" sz="28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en-US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vitamin B6 deficiency most often occurs when other B vitamins in the body are low. A mild deficiency may have no symptoms, but a more severe or prolonged deficiency can exhibit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Microcytic anemia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conditions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Lowered immunity</a:t>
            </a:r>
          </a:p>
        </p:txBody>
      </p:sp>
    </p:spTree>
    <p:extLst>
      <p:ext uri="{BB962C8B-B14F-4D97-AF65-F5344CB8AC3E}">
        <p14:creationId xmlns:p14="http://schemas.microsoft.com/office/powerpoint/2010/main" val="2807845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TOXICITY AND 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SYMPTOMS OF B6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2187228"/>
            <a:ext cx="119634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Toxicity :</a:t>
            </a:r>
          </a:p>
          <a:p>
            <a:r>
              <a:rPr lang="en-US" sz="2400" b="1" i="1" dirty="0" smtClean="0"/>
              <a:t> 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quite unlikely to reach a toxic level of vitamin B6 from food sources alone. Vitamin B6 is a water-soluble vitamin so that unused amounts will exit the body through the urine.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196853"/>
            <a:ext cx="3892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Symptoms:</a:t>
            </a:r>
            <a:endParaRPr lang="en-US" sz="2800" b="1" i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5137" y="4720073"/>
            <a:ext cx="1080867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Neuropathy in feet and hands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Ataxia (loss of control of body movements)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Nausea</a:t>
            </a:r>
          </a:p>
        </p:txBody>
      </p:sp>
    </p:spTree>
    <p:extLst>
      <p:ext uri="{BB962C8B-B14F-4D97-AF65-F5344CB8AC3E}">
        <p14:creationId xmlns:p14="http://schemas.microsoft.com/office/powerpoint/2010/main" val="27102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0447"/>
            <a:ext cx="12192000" cy="144193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STAY HEALTHY IN YOUR LIFE</a:t>
            </a:r>
            <a:b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</a:b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               </a:t>
            </a:r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TAKES </a:t>
            </a:r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Bahnschrift SemiBold" panose="020B0502040204020203" pitchFamily="34" charset="0"/>
              </a:rPr>
              <a:t>VITAMINS IN YOUR DIETS!</a:t>
            </a:r>
            <a:r>
              <a:rPr lang="en-US" dirty="0"/>
              <a:t/>
            </a:r>
            <a:br>
              <a:rPr lang="en-US" dirty="0"/>
            </a:b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8230" y="4659921"/>
            <a:ext cx="516987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6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 YOU!</a:t>
            </a:r>
            <a:endParaRPr 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8586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tamin B5 food sou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2" y="337625"/>
            <a:ext cx="10015367" cy="605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20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</a:t>
            </a:r>
            <a:r>
              <a:rPr lang="en-US" b="1" u="sng" dirty="0">
                <a:latin typeface="Arial Black" panose="020B0A04020102020204" pitchFamily="34" charset="0"/>
              </a:rPr>
              <a:t> </a:t>
            </a:r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(PANTOTHENIC ACID)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369" y="2162908"/>
            <a:ext cx="11218985" cy="4501661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Vitamin B5,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sz="3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pantothenic acid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of the most important vitamins for human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effectLst/>
              </a:rPr>
              <a:t>The word pantothenic comes from the Greek word "</a:t>
            </a:r>
            <a:r>
              <a:rPr lang="en-US" sz="3200" dirty="0" err="1">
                <a:solidFill>
                  <a:schemeClr val="bg1"/>
                </a:solidFill>
                <a:effectLst/>
              </a:rPr>
              <a:t>pantou</a:t>
            </a:r>
            <a:r>
              <a:rPr lang="en-US" sz="3200" dirty="0">
                <a:solidFill>
                  <a:schemeClr val="bg1"/>
                </a:solidFill>
                <a:effectLst/>
              </a:rPr>
              <a:t>," which means ‘everywhere’, as almost all foods contain small quantities of pantothenic acid in them.</a:t>
            </a: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necessary for making blood cells, and it helps you convert the food you eat into energy.</a:t>
            </a:r>
          </a:p>
          <a:p>
            <a:pPr marL="0" indent="0"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ACTIVE FORMS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0842" y="2430531"/>
            <a:ext cx="11113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the two active Coenzymes forms of Pantothenic Acid.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384" y="3798276"/>
            <a:ext cx="7638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Coenzyme-A(CoA – SH)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Acyl Carrier Protein (ACP)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9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VITAMIN</a:t>
            </a:r>
            <a:r>
              <a:rPr lang="en-US" b="1" u="sng" dirty="0">
                <a:latin typeface="Arial Black" panose="020B0A04020102020204" pitchFamily="34" charset="0"/>
              </a:rPr>
              <a:t> </a:t>
            </a:r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 (PANTOTHENIC ACID)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737" y="2055519"/>
            <a:ext cx="10169386" cy="3852912"/>
          </a:xfrm>
        </p:spPr>
        <p:txBody>
          <a:bodyPr>
            <a:no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vitamins are also needed for: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skin,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Hairs, Eyes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functioning of the nervous system and liver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digestive tract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red blood cells, which carry oxygen throughout the body</a:t>
            </a:r>
          </a:p>
          <a:p>
            <a:pPr marL="342900" indent="-34290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sex and stress-related hormones in the adrenal glands</a:t>
            </a:r>
          </a:p>
          <a:p>
            <a:pPr marL="342900" indent="-342900"/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8523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615" y="1066380"/>
            <a:ext cx="8000217" cy="1080937"/>
          </a:xfrm>
        </p:spPr>
        <p:txBody>
          <a:bodyPr>
            <a:noAutofit/>
          </a:bodyPr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</a:t>
            </a:r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OURCES</a:t>
            </a:r>
            <a:r>
              <a:rPr lang="en-US" sz="4400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 OF VITAMIN </a:t>
            </a:r>
            <a:r>
              <a:rPr lang="en-US" sz="4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B5</a:t>
            </a:r>
            <a: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4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51692" y="2118070"/>
            <a:ext cx="115355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best way to make sure you’re getting enough vitamin B5 is to eat a healthy, balanced diet every day.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Vitamin B5 is an easy vitamin to incorporate into a good diet. It’s found in most vegetables,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Broccoli, Members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the cabbage family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white and sweet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potatoes, whole-grain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cereals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Healthy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sources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B5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Mushrooms, Nuts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beans, peas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Lentils, meats,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poultry, Dairy 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products, </a:t>
            </a:r>
            <a:r>
              <a:rPr lang="en-US" sz="32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eggs</a:t>
            </a:r>
            <a:endParaRPr lang="en-US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26" y="750578"/>
            <a:ext cx="10480432" cy="1080938"/>
          </a:xfrm>
        </p:spPr>
        <p:txBody>
          <a:bodyPr/>
          <a:lstStyle/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MOLECULAR STRUCTURE OF VITAMIN B5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23" y="2134243"/>
            <a:ext cx="5873262" cy="452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1039659"/>
            <a:ext cx="9999546" cy="894713"/>
          </a:xfrm>
        </p:spPr>
        <p:txBody>
          <a:bodyPr>
            <a:noAutofit/>
          </a:bodyPr>
          <a:lstStyle/>
          <a:p>
            <a: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How much vitamin B5 should </a:t>
            </a:r>
            <a:r>
              <a:rPr lang="en-US" b="1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we </a:t>
            </a:r>
            <a: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get?</a:t>
            </a:r>
            <a:br>
              <a:rPr lang="en-US" b="1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7116" y="1938023"/>
            <a:ext cx="114942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most nutrients, the recommended intake of vitamin B5 varies by age. These are the recommended daily allowances :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768419"/>
              </p:ext>
            </p:extLst>
          </p:nvPr>
        </p:nvGraphicFramePr>
        <p:xfrm>
          <a:off x="756139" y="2972922"/>
          <a:ext cx="9988062" cy="3758373"/>
        </p:xfrm>
        <a:graphic>
          <a:graphicData uri="http://schemas.openxmlformats.org/drawingml/2006/table">
            <a:tbl>
              <a:tblPr/>
              <a:tblGrid>
                <a:gridCol w="3749668"/>
                <a:gridCol w="6238394"/>
              </a:tblGrid>
              <a:tr h="76235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effectLst/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Life Stage Group</a:t>
                      </a:r>
                      <a:endParaRPr lang="en-US" sz="2400" b="1" dirty="0">
                        <a:effectLst/>
                        <a:latin typeface="Arial Black" panose="020B0A040201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952" marR="45952" marT="32166" marB="32166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Arial Black" panose="020B0A04020102020204" pitchFamily="34" charset="0"/>
                          <a:cs typeface="Times New Roman" panose="02020603050405020304" pitchFamily="18" charset="0"/>
                        </a:rPr>
                        <a:t>Recommended Daily Intake of Vitamin B5</a:t>
                      </a:r>
                    </a:p>
                  </a:txBody>
                  <a:tcPr marL="45952" marR="45952" marT="32166" marB="32166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Infants 6 months and younger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1.7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7674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4292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Infants 7 to 12 months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1.8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1-3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2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4-8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3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Children 9-13 years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4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3535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14 years or older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 5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56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Pregnant or breast-feeding women</a:t>
                      </a:r>
                    </a:p>
                  </a:txBody>
                  <a:tcPr marL="45952" marR="45952" marT="36762" marB="27571" anchor="ctr">
                    <a:lnL>
                      <a:noFill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                         7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Arial Rounded MT Bold" panose="020F0704030504030204" pitchFamily="34" charset="0"/>
                          <a:cs typeface="Times New Roman" panose="02020603050405020304" pitchFamily="18" charset="0"/>
                        </a:rPr>
                        <a:t>mg</a:t>
                      </a:r>
                    </a:p>
                  </a:txBody>
                  <a:tcPr marL="45952" marR="45952" marT="36762" marB="2757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07" y="765754"/>
            <a:ext cx="9613861" cy="1080938"/>
          </a:xfrm>
        </p:spPr>
        <p:txBody>
          <a:bodyPr/>
          <a:lstStyle/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anose="020B0A04020102020204" pitchFamily="34" charset="0"/>
              </a:rPr>
              <a:t>SYMPTOMS OF VITAMIN B5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5527" y="1959548"/>
            <a:ext cx="1168887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Vitamin B5 deficiency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rare, but may include symptoms such as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Insomnia,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Vomiting, Stomach pains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Burning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feet, Upper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infections.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Fatigue, Irritability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impaired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muscle coordination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gastrointestinal problems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528" y="5575454"/>
            <a:ext cx="1153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Symptoms generally go away once you start getting enough vitamin B5.</a:t>
            </a:r>
          </a:p>
        </p:txBody>
      </p:sp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681</Words>
  <Application>Microsoft Office PowerPoint</Application>
  <PresentationFormat>Custom</PresentationFormat>
  <Paragraphs>119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1_Berlin</vt:lpstr>
      <vt:lpstr>VITAMIN B5 &amp; B6</vt:lpstr>
      <vt:lpstr>PowerPoint Presentation</vt:lpstr>
      <vt:lpstr>VITAMIN B5 (PANTOTHENIC ACID)</vt:lpstr>
      <vt:lpstr>ACTIVE FORMS</vt:lpstr>
      <vt:lpstr>VITAMIN B5 (PANTOTHENIC ACID)</vt:lpstr>
      <vt:lpstr>SOURCES OF VITAMIN B5 </vt:lpstr>
      <vt:lpstr>MOLECULAR STRUCTURE OF VITAMIN B5</vt:lpstr>
      <vt:lpstr>How much vitamin B5 should we get? </vt:lpstr>
      <vt:lpstr>SYMPTOMS OF VITAMIN B5</vt:lpstr>
      <vt:lpstr>COSMETIC USES OF B5</vt:lpstr>
      <vt:lpstr>B5 CHEMICALS</vt:lpstr>
      <vt:lpstr>VITAMIN B6 (PYRIDOXINE)</vt:lpstr>
      <vt:lpstr>VITAMIN B6 (PYRIDOXINE)  </vt:lpstr>
      <vt:lpstr>SOURCES OF VITAMIN B6</vt:lpstr>
      <vt:lpstr>MOLECULAR STRUCTURE OF VITAMIN B6 </vt:lpstr>
      <vt:lpstr>SIGNS OF DEFICIENCY </vt:lpstr>
      <vt:lpstr>TOXICITY AND SYMPTOMS OF B6</vt:lpstr>
      <vt:lpstr>STAY HEALTHY IN YOUR LIFE                TAKES VITAMINS IN YOUR DIETS!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Tehreem Ashfaq</dc:creator>
  <cp:lastModifiedBy>Windows User</cp:lastModifiedBy>
  <cp:revision>29</cp:revision>
  <dcterms:created xsi:type="dcterms:W3CDTF">2014-04-17T23:07:25Z</dcterms:created>
  <dcterms:modified xsi:type="dcterms:W3CDTF">2022-06-02T07:25:10Z</dcterms:modified>
</cp:coreProperties>
</file>