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41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11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93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9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2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76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4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99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1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136E9E-7834-4EC5-8C18-9F7F41B22BE1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CC343C-94CE-4D6D-BD85-A7DD1C3A7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7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903" y="1259601"/>
            <a:ext cx="10058399" cy="855303"/>
          </a:xfrm>
        </p:spPr>
        <p:txBody>
          <a:bodyPr/>
          <a:lstStyle/>
          <a:p>
            <a:r>
              <a:rPr lang="en-US" b="1" dirty="0" smtClean="0"/>
              <a:t>Statistic Analysis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995006"/>
              </p:ext>
            </p:extLst>
          </p:nvPr>
        </p:nvGraphicFramePr>
        <p:xfrm>
          <a:off x="6961140" y="2512749"/>
          <a:ext cx="4299043" cy="35680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8522">
                  <a:extLst>
                    <a:ext uri="{9D8B030D-6E8A-4147-A177-3AD203B41FA5}">
                      <a16:colId xmlns:a16="http://schemas.microsoft.com/office/drawing/2014/main" val="3744636426"/>
                    </a:ext>
                  </a:extLst>
                </a:gridCol>
                <a:gridCol w="817938">
                  <a:extLst>
                    <a:ext uri="{9D8B030D-6E8A-4147-A177-3AD203B41FA5}">
                      <a16:colId xmlns:a16="http://schemas.microsoft.com/office/drawing/2014/main" val="4263688085"/>
                    </a:ext>
                  </a:extLst>
                </a:gridCol>
                <a:gridCol w="551864">
                  <a:extLst>
                    <a:ext uri="{9D8B030D-6E8A-4147-A177-3AD203B41FA5}">
                      <a16:colId xmlns:a16="http://schemas.microsoft.com/office/drawing/2014/main" val="699183921"/>
                    </a:ext>
                  </a:extLst>
                </a:gridCol>
                <a:gridCol w="561718">
                  <a:extLst>
                    <a:ext uri="{9D8B030D-6E8A-4147-A177-3AD203B41FA5}">
                      <a16:colId xmlns:a16="http://schemas.microsoft.com/office/drawing/2014/main" val="3056155835"/>
                    </a:ext>
                  </a:extLst>
                </a:gridCol>
                <a:gridCol w="561718">
                  <a:extLst>
                    <a:ext uri="{9D8B030D-6E8A-4147-A177-3AD203B41FA5}">
                      <a16:colId xmlns:a16="http://schemas.microsoft.com/office/drawing/2014/main" val="2433176591"/>
                    </a:ext>
                  </a:extLst>
                </a:gridCol>
                <a:gridCol w="554257">
                  <a:extLst>
                    <a:ext uri="{9D8B030D-6E8A-4147-A177-3AD203B41FA5}">
                      <a16:colId xmlns:a16="http://schemas.microsoft.com/office/drawing/2014/main" val="3897366450"/>
                    </a:ext>
                  </a:extLst>
                </a:gridCol>
                <a:gridCol w="473026">
                  <a:extLst>
                    <a:ext uri="{9D8B030D-6E8A-4147-A177-3AD203B41FA5}">
                      <a16:colId xmlns:a16="http://schemas.microsoft.com/office/drawing/2014/main" val="775979187"/>
                    </a:ext>
                  </a:extLst>
                </a:gridCol>
              </a:tblGrid>
              <a:tr h="416142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2297200.86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286397.02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844960"/>
                  </a:ext>
                </a:extLst>
              </a:tr>
              <a:tr h="416142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profit margin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cogs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2010803.84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1948370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87.53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46515244"/>
                  </a:ext>
                </a:extLst>
              </a:tr>
              <a:tr h="416142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sales 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229.86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sales mean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28.66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68831796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54.49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0939929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12.96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7328987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388395.59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variance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54872.31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3847167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623.21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234.25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4095113"/>
                  </a:ext>
                </a:extLst>
              </a:tr>
              <a:tr h="36286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1561.09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76677094"/>
                  </a:ext>
                </a:extLst>
              </a:tr>
              <a:tr h="326128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61834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48949" y="4049486"/>
            <a:ext cx="46635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Average Sale = $229.86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Median Sale = $54.49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Average Profit = $28.66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Median Profit = $8.67</a:t>
            </a:r>
          </a:p>
          <a:p>
            <a:r>
              <a:rPr lang="en-US" dirty="0" smtClean="0"/>
              <a:t>👉 The large gap between average and median values suggests that a few high-value sales skew the average upward, while most sales are lower.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6966" y="2488694"/>
            <a:ext cx="6184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for every $100 in sales, the store keeps $12.47 as profit after covering the cost of goods.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76966" y="3029365"/>
            <a:ext cx="55650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COGS makes up about 87.53% of 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want higher profit, consider reducing COGS by negotiating better supplier rates or optimizing production costs. </a:t>
            </a:r>
          </a:p>
        </p:txBody>
      </p:sp>
    </p:spTree>
    <p:extLst>
      <p:ext uri="{BB962C8B-B14F-4D97-AF65-F5344CB8AC3E}">
        <p14:creationId xmlns:p14="http://schemas.microsoft.com/office/powerpoint/2010/main" val="324657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 (Sale) = $</a:t>
            </a:r>
            <a:r>
              <a:rPr lang="en-US" dirty="0" smtClean="0"/>
              <a:t>12.96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Most sales are around $12.96, indicating many small-value transactions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Sales </a:t>
            </a:r>
            <a:r>
              <a:rPr lang="en-US" dirty="0"/>
              <a:t>Variance = 388,395.59 → </a:t>
            </a:r>
            <a:r>
              <a:rPr lang="en-US" dirty="0" err="1"/>
              <a:t>Std</a:t>
            </a:r>
            <a:r>
              <a:rPr lang="en-US" dirty="0"/>
              <a:t> Dev = 623.21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Variance = 54,872.31 → </a:t>
            </a:r>
            <a:r>
              <a:rPr lang="en-US" dirty="0" err="1"/>
              <a:t>Std</a:t>
            </a:r>
            <a:r>
              <a:rPr lang="en-US" dirty="0"/>
              <a:t> Dev = 234.25</a:t>
            </a:r>
          </a:p>
          <a:p>
            <a:r>
              <a:rPr lang="en-US" dirty="0" smtClean="0"/>
              <a:t> </a:t>
            </a:r>
            <a:r>
              <a:rPr lang="en-US" dirty="0"/>
              <a:t>High variance and standard deviation in sales indicate significant fluctuations in sales values. The same applies to profit, meaning profit per transaction is also inconsistent.</a:t>
            </a:r>
          </a:p>
        </p:txBody>
      </p:sp>
    </p:spTree>
    <p:extLst>
      <p:ext uri="{BB962C8B-B14F-4D97-AF65-F5344CB8AC3E}">
        <p14:creationId xmlns:p14="http://schemas.microsoft.com/office/powerpoint/2010/main" val="50524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Insights from Superstore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op </a:t>
            </a:r>
            <a:r>
              <a:rPr lang="en-US" b="1" dirty="0"/>
              <a:t>Sales States</a:t>
            </a:r>
            <a:r>
              <a:rPr lang="en-US" dirty="0"/>
              <a:t>: California &amp; New York lead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Best Segment</a:t>
            </a:r>
            <a:r>
              <a:rPr lang="en-US" dirty="0"/>
              <a:t>: Consumer (highest sales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b="1" dirty="0"/>
              <a:t>Sales Trend</a:t>
            </a:r>
            <a:r>
              <a:rPr lang="en-US" dirty="0"/>
              <a:t>: Peak in 2013, decline in 2014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Top Category</a:t>
            </a:r>
            <a:r>
              <a:rPr lang="en-US" dirty="0"/>
              <a:t>: Technology drives revenue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Shipping Preference</a:t>
            </a:r>
            <a:r>
              <a:rPr lang="en-US" dirty="0"/>
              <a:t>: Standard Class </a:t>
            </a:r>
            <a:r>
              <a:rPr lang="en-US" dirty="0" smtClean="0"/>
              <a:t>dominates.</a:t>
            </a:r>
          </a:p>
          <a:p>
            <a:r>
              <a:rPr lang="en-US" b="1" dirty="0" smtClean="0"/>
              <a:t>Regional </a:t>
            </a:r>
            <a:r>
              <a:rPr lang="en-US" b="1" dirty="0"/>
              <a:t>Performance</a:t>
            </a:r>
            <a:r>
              <a:rPr lang="en-US" dirty="0"/>
              <a:t>: East &amp; West outperform South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Profitable Cities</a:t>
            </a:r>
            <a:r>
              <a:rPr lang="en-US" dirty="0"/>
              <a:t>: NYC, LA, Seattle, SF.</a:t>
            </a:r>
          </a:p>
        </p:txBody>
      </p:sp>
    </p:spTree>
    <p:extLst>
      <p:ext uri="{BB962C8B-B14F-4D97-AF65-F5344CB8AC3E}">
        <p14:creationId xmlns:p14="http://schemas.microsoft.com/office/powerpoint/2010/main" val="356841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99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Focus </a:t>
            </a:r>
            <a:r>
              <a:rPr lang="en-US" dirty="0"/>
              <a:t>on </a:t>
            </a:r>
            <a:r>
              <a:rPr lang="en-US" b="1" dirty="0"/>
              <a:t>Consumer &amp; Technology</a:t>
            </a:r>
            <a:r>
              <a:rPr lang="en-US" dirty="0"/>
              <a:t> for growth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Investigate </a:t>
            </a:r>
            <a:r>
              <a:rPr lang="en-US" b="1" dirty="0"/>
              <a:t>sales drop after 2013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Improve </a:t>
            </a:r>
            <a:r>
              <a:rPr lang="en-US" b="1" dirty="0"/>
              <a:t>South region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Optimize </a:t>
            </a:r>
            <a:r>
              <a:rPr lang="en-US" b="1" dirty="0"/>
              <a:t>shipping costs &amp; pricing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4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54" y="394303"/>
            <a:ext cx="11267080" cy="6028645"/>
          </a:xfrm>
        </p:spPr>
      </p:pic>
    </p:spTree>
    <p:extLst>
      <p:ext uri="{BB962C8B-B14F-4D97-AF65-F5344CB8AC3E}">
        <p14:creationId xmlns:p14="http://schemas.microsoft.com/office/powerpoint/2010/main" val="150642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310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Superstore analysis</vt:lpstr>
      <vt:lpstr>Statistic Analysis</vt:lpstr>
      <vt:lpstr>Statistic Analysis</vt:lpstr>
      <vt:lpstr>Key Insights from Superstore Dashboard</vt:lpstr>
      <vt:lpstr>Action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Al Makkak Computrer</dc:creator>
  <cp:lastModifiedBy>Al Makkak Computrer</cp:lastModifiedBy>
  <cp:revision>5</cp:revision>
  <dcterms:created xsi:type="dcterms:W3CDTF">2025-03-03T18:47:45Z</dcterms:created>
  <dcterms:modified xsi:type="dcterms:W3CDTF">2025-03-05T17:49:56Z</dcterms:modified>
</cp:coreProperties>
</file>