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6" r:id="rId2"/>
    <p:sldId id="275" r:id="rId3"/>
    <p:sldId id="271" r:id="rId4"/>
    <p:sldId id="267" r:id="rId5"/>
    <p:sldId id="258" r:id="rId6"/>
    <p:sldId id="270" r:id="rId7"/>
    <p:sldId id="264" r:id="rId8"/>
    <p:sldId id="259" r:id="rId9"/>
    <p:sldId id="277" r:id="rId10"/>
    <p:sldId id="265" r:id="rId11"/>
    <p:sldId id="262" r:id="rId12"/>
    <p:sldId id="268" r:id="rId13"/>
    <p:sldId id="266" r:id="rId14"/>
    <p:sldId id="263" r:id="rId15"/>
    <p:sldId id="278" r:id="rId16"/>
    <p:sldId id="279"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917F"/>
    <a:srgbClr val="5EB79F"/>
    <a:srgbClr val="7FFDDF"/>
    <a:srgbClr val="7EF5D5"/>
    <a:srgbClr val="69CBB0"/>
    <a:srgbClr val="73DC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5"/>
    <p:restoredTop sz="94628"/>
  </p:normalViewPr>
  <p:slideViewPr>
    <p:cSldViewPr snapToGrid="0">
      <p:cViewPr varScale="1">
        <p:scale>
          <a:sx n="100" d="100"/>
          <a:sy n="100" d="100"/>
        </p:scale>
        <p:origin x="100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ata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1.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4" Type="http://schemas.openxmlformats.org/officeDocument/2006/relationships/image" Target="../media/image1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515D1-5DAF-4260-AC69-571E97791FE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4D9A1EA-9076-45A0-9CCF-24E02F95B69C}">
      <dgm:prSet/>
      <dgm:spPr/>
      <dgm:t>
        <a:bodyPr/>
        <a:lstStyle/>
        <a:p>
          <a:pPr>
            <a:lnSpc>
              <a:spcPct val="100000"/>
            </a:lnSpc>
          </a:pPr>
          <a:r>
            <a:rPr lang="en-US" dirty="0"/>
            <a:t>Developed a 5-module asynchronous lecture series on AI-Augmented Clinical Pathways.</a:t>
          </a:r>
        </a:p>
      </dgm:t>
    </dgm:pt>
    <dgm:pt modelId="{24208C65-DFF0-4651-B9BE-BC92F9D663A0}" type="parTrans" cxnId="{10388DA0-0E54-4735-A9EC-681A700B3FDE}">
      <dgm:prSet/>
      <dgm:spPr/>
      <dgm:t>
        <a:bodyPr/>
        <a:lstStyle/>
        <a:p>
          <a:endParaRPr lang="en-US"/>
        </a:p>
      </dgm:t>
    </dgm:pt>
    <dgm:pt modelId="{834065F6-A5EA-42E0-98FE-3C28D37E46A5}" type="sibTrans" cxnId="{10388DA0-0E54-4735-A9EC-681A700B3FDE}">
      <dgm:prSet/>
      <dgm:spPr/>
      <dgm:t>
        <a:bodyPr/>
        <a:lstStyle/>
        <a:p>
          <a:endParaRPr lang="en-US"/>
        </a:p>
      </dgm:t>
    </dgm:pt>
    <dgm:pt modelId="{19FFE545-EF9B-4E3F-B58C-E211045785F5}">
      <dgm:prSet/>
      <dgm:spPr/>
      <dgm:t>
        <a:bodyPr/>
        <a:lstStyle/>
        <a:p>
          <a:pPr>
            <a:lnSpc>
              <a:spcPct val="100000"/>
            </a:lnSpc>
          </a:pPr>
          <a:r>
            <a:rPr lang="en-US" dirty="0"/>
            <a:t>Ran three pilots of the course on Leveraging Clinical Pathways to Advance Health Equity at Mount Sinai's Icahn School of Medicine with Emergency Medicine fellows, Master’s in Health Administration students, and trainees in the Graduate Medical Education Leadership Program.</a:t>
          </a:r>
        </a:p>
      </dgm:t>
    </dgm:pt>
    <dgm:pt modelId="{C3F16B83-C411-4889-BA98-9A7730380106}" type="parTrans" cxnId="{C04697E7-903D-4334-808F-CCE01BEC0A3F}">
      <dgm:prSet/>
      <dgm:spPr/>
      <dgm:t>
        <a:bodyPr/>
        <a:lstStyle/>
        <a:p>
          <a:endParaRPr lang="en-US"/>
        </a:p>
      </dgm:t>
    </dgm:pt>
    <dgm:pt modelId="{648B65A3-0238-4EE7-9F7B-B9D99DF100CF}" type="sibTrans" cxnId="{C04697E7-903D-4334-808F-CCE01BEC0A3F}">
      <dgm:prSet/>
      <dgm:spPr/>
      <dgm:t>
        <a:bodyPr/>
        <a:lstStyle/>
        <a:p>
          <a:endParaRPr lang="en-US"/>
        </a:p>
      </dgm:t>
    </dgm:pt>
    <dgm:pt modelId="{0BBFD139-359C-4482-8204-3B67429561F1}">
      <dgm:prSet/>
      <dgm:spPr/>
      <dgm:t>
        <a:bodyPr/>
        <a:lstStyle/>
        <a:p>
          <a:pPr>
            <a:lnSpc>
              <a:spcPct val="100000"/>
            </a:lnSpc>
          </a:pPr>
          <a:r>
            <a:rPr lang="en-US" dirty="0"/>
            <a:t>Decision made to convert the in-person workshop to a virtual AI prompt-engineered practicum. The goal is to partner with the GME Leadership Program to provide more longitudinal  mentorship and support to trainees developing their own clinical pathways. This has already begun with EM residents participating in the Administration &amp; Operations Elective.</a:t>
          </a:r>
        </a:p>
      </dgm:t>
    </dgm:pt>
    <dgm:pt modelId="{DCF8695E-5BDA-4BD1-AD64-96FCDECA70F2}" type="parTrans" cxnId="{B9669E40-B49E-43A4-967F-3CB0071B0F09}">
      <dgm:prSet/>
      <dgm:spPr/>
      <dgm:t>
        <a:bodyPr/>
        <a:lstStyle/>
        <a:p>
          <a:endParaRPr lang="en-US"/>
        </a:p>
      </dgm:t>
    </dgm:pt>
    <dgm:pt modelId="{8DFB2039-4026-48E4-86D4-37B76D52639E}" type="sibTrans" cxnId="{B9669E40-B49E-43A4-967F-3CB0071B0F09}">
      <dgm:prSet/>
      <dgm:spPr/>
      <dgm:t>
        <a:bodyPr/>
        <a:lstStyle/>
        <a:p>
          <a:endParaRPr lang="en-US"/>
        </a:p>
      </dgm:t>
    </dgm:pt>
    <dgm:pt modelId="{DFA78B84-8760-432C-A5EC-712E18D1307F}" type="pres">
      <dgm:prSet presAssocID="{384515D1-5DAF-4260-AC69-571E97791FE5}" presName="root" presStyleCnt="0">
        <dgm:presLayoutVars>
          <dgm:dir/>
          <dgm:resizeHandles val="exact"/>
        </dgm:presLayoutVars>
      </dgm:prSet>
      <dgm:spPr/>
    </dgm:pt>
    <dgm:pt modelId="{FC526603-BC54-42F9-A577-45877A9F5F79}" type="pres">
      <dgm:prSet presAssocID="{19FFE545-EF9B-4E3F-B58C-E211045785F5}" presName="compNode" presStyleCnt="0"/>
      <dgm:spPr/>
    </dgm:pt>
    <dgm:pt modelId="{CF7FD3CB-61C6-40A9-8D91-8C95F00665C3}" type="pres">
      <dgm:prSet presAssocID="{19FFE545-EF9B-4E3F-B58C-E211045785F5}" presName="bgRect" presStyleLbl="bgShp" presStyleIdx="0" presStyleCnt="3"/>
      <dgm:spPr/>
    </dgm:pt>
    <dgm:pt modelId="{B1EC2FBE-69B6-4713-B6B3-B50FAC7AC8FC}" type="pres">
      <dgm:prSet presAssocID="{19FFE545-EF9B-4E3F-B58C-E211045785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ospital"/>
        </a:ext>
      </dgm:extLst>
    </dgm:pt>
    <dgm:pt modelId="{D7CE8F9C-DBE8-4415-866D-A851CC6D7F25}" type="pres">
      <dgm:prSet presAssocID="{19FFE545-EF9B-4E3F-B58C-E211045785F5}" presName="spaceRect" presStyleCnt="0"/>
      <dgm:spPr/>
    </dgm:pt>
    <dgm:pt modelId="{007C736D-CAA5-4BB9-9967-C07EE41C36A8}" type="pres">
      <dgm:prSet presAssocID="{19FFE545-EF9B-4E3F-B58C-E211045785F5}" presName="parTx" presStyleLbl="revTx" presStyleIdx="0" presStyleCnt="3">
        <dgm:presLayoutVars>
          <dgm:chMax val="0"/>
          <dgm:chPref val="0"/>
        </dgm:presLayoutVars>
      </dgm:prSet>
      <dgm:spPr/>
    </dgm:pt>
    <dgm:pt modelId="{5FBBAE97-C92F-409A-A52E-0EAE802407A9}" type="pres">
      <dgm:prSet presAssocID="{648B65A3-0238-4EE7-9F7B-B9D99DF100CF}" presName="sibTrans" presStyleCnt="0"/>
      <dgm:spPr/>
    </dgm:pt>
    <dgm:pt modelId="{28EC0921-B1D7-4E23-BEC9-5D01323B07BA}" type="pres">
      <dgm:prSet presAssocID="{0BBFD139-359C-4482-8204-3B67429561F1}" presName="compNode" presStyleCnt="0"/>
      <dgm:spPr/>
    </dgm:pt>
    <dgm:pt modelId="{44EE67B5-2F94-4CAD-99C8-40FAE49FCB10}" type="pres">
      <dgm:prSet presAssocID="{0BBFD139-359C-4482-8204-3B67429561F1}" presName="bgRect" presStyleLbl="bgShp" presStyleIdx="1" presStyleCnt="3"/>
      <dgm:spPr/>
    </dgm:pt>
    <dgm:pt modelId="{EA99C6DB-8164-46D9-B128-B214DD8805CF}" type="pres">
      <dgm:prSet presAssocID="{0BBFD139-359C-4482-8204-3B67429561F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C5A6E110-FF19-4528-8C14-4789F3282574}" type="pres">
      <dgm:prSet presAssocID="{0BBFD139-359C-4482-8204-3B67429561F1}" presName="spaceRect" presStyleCnt="0"/>
      <dgm:spPr/>
    </dgm:pt>
    <dgm:pt modelId="{5278E44E-B669-4C76-8F72-335D18EDF7DB}" type="pres">
      <dgm:prSet presAssocID="{0BBFD139-359C-4482-8204-3B67429561F1}" presName="parTx" presStyleLbl="revTx" presStyleIdx="1" presStyleCnt="3">
        <dgm:presLayoutVars>
          <dgm:chMax val="0"/>
          <dgm:chPref val="0"/>
        </dgm:presLayoutVars>
      </dgm:prSet>
      <dgm:spPr/>
    </dgm:pt>
    <dgm:pt modelId="{84919FEA-D522-F54B-B741-A8C9F646782B}" type="pres">
      <dgm:prSet presAssocID="{8DFB2039-4026-48E4-86D4-37B76D52639E}" presName="sibTrans" presStyleCnt="0"/>
      <dgm:spPr/>
    </dgm:pt>
    <dgm:pt modelId="{AEBB8473-DE1B-4514-9736-9B9D9169D0E3}" type="pres">
      <dgm:prSet presAssocID="{A4D9A1EA-9076-45A0-9CCF-24E02F95B69C}" presName="compNode" presStyleCnt="0"/>
      <dgm:spPr/>
    </dgm:pt>
    <dgm:pt modelId="{10CB5432-407E-47F2-AA8B-6C0F8C52018E}" type="pres">
      <dgm:prSet presAssocID="{A4D9A1EA-9076-45A0-9CCF-24E02F95B69C}" presName="bgRect" presStyleLbl="bgShp" presStyleIdx="2" presStyleCnt="3"/>
      <dgm:spPr/>
    </dgm:pt>
    <dgm:pt modelId="{90F03854-11AE-475B-A092-7ECBA82D9375}" type="pres">
      <dgm:prSet presAssocID="{A4D9A1EA-9076-45A0-9CCF-24E02F95B6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erson with Idea"/>
        </a:ext>
      </dgm:extLst>
    </dgm:pt>
    <dgm:pt modelId="{AEB942A0-B5DD-4F95-8A1F-283A90AA0225}" type="pres">
      <dgm:prSet presAssocID="{A4D9A1EA-9076-45A0-9CCF-24E02F95B69C}" presName="spaceRect" presStyleCnt="0"/>
      <dgm:spPr/>
    </dgm:pt>
    <dgm:pt modelId="{17798516-C349-40DE-91C0-30E465634CF7}" type="pres">
      <dgm:prSet presAssocID="{A4D9A1EA-9076-45A0-9CCF-24E02F95B69C}" presName="parTx" presStyleLbl="revTx" presStyleIdx="2" presStyleCnt="3">
        <dgm:presLayoutVars>
          <dgm:chMax val="0"/>
          <dgm:chPref val="0"/>
        </dgm:presLayoutVars>
      </dgm:prSet>
      <dgm:spPr/>
    </dgm:pt>
  </dgm:ptLst>
  <dgm:cxnLst>
    <dgm:cxn modelId="{B9669E40-B49E-43A4-967F-3CB0071B0F09}" srcId="{384515D1-5DAF-4260-AC69-571E97791FE5}" destId="{0BBFD139-359C-4482-8204-3B67429561F1}" srcOrd="1" destOrd="0" parTransId="{DCF8695E-5BDA-4BD1-AD64-96FCDECA70F2}" sibTransId="{8DFB2039-4026-48E4-86D4-37B76D52639E}"/>
    <dgm:cxn modelId="{F9322D45-6766-A44F-A2E8-E5219FDBF350}" type="presOf" srcId="{0BBFD139-359C-4482-8204-3B67429561F1}" destId="{5278E44E-B669-4C76-8F72-335D18EDF7DB}" srcOrd="0" destOrd="0" presId="urn:microsoft.com/office/officeart/2018/2/layout/IconVerticalSolidList"/>
    <dgm:cxn modelId="{70B95068-E720-B048-8B70-647CA19A266C}" type="presOf" srcId="{A4D9A1EA-9076-45A0-9CCF-24E02F95B69C}" destId="{17798516-C349-40DE-91C0-30E465634CF7}" srcOrd="0" destOrd="0" presId="urn:microsoft.com/office/officeart/2018/2/layout/IconVerticalSolidList"/>
    <dgm:cxn modelId="{3D12048C-BF93-47F3-9AC5-51A2C498C5CF}" type="presOf" srcId="{384515D1-5DAF-4260-AC69-571E97791FE5}" destId="{DFA78B84-8760-432C-A5EC-712E18D1307F}" srcOrd="0" destOrd="0" presId="urn:microsoft.com/office/officeart/2018/2/layout/IconVerticalSolidList"/>
    <dgm:cxn modelId="{F27E1091-F6C2-E145-8AEA-128A216EF563}" type="presOf" srcId="{19FFE545-EF9B-4E3F-B58C-E211045785F5}" destId="{007C736D-CAA5-4BB9-9967-C07EE41C36A8}" srcOrd="0" destOrd="0" presId="urn:microsoft.com/office/officeart/2018/2/layout/IconVerticalSolidList"/>
    <dgm:cxn modelId="{10388DA0-0E54-4735-A9EC-681A700B3FDE}" srcId="{384515D1-5DAF-4260-AC69-571E97791FE5}" destId="{A4D9A1EA-9076-45A0-9CCF-24E02F95B69C}" srcOrd="2" destOrd="0" parTransId="{24208C65-DFF0-4651-B9BE-BC92F9D663A0}" sibTransId="{834065F6-A5EA-42E0-98FE-3C28D37E46A5}"/>
    <dgm:cxn modelId="{C04697E7-903D-4334-808F-CCE01BEC0A3F}" srcId="{384515D1-5DAF-4260-AC69-571E97791FE5}" destId="{19FFE545-EF9B-4E3F-B58C-E211045785F5}" srcOrd="0" destOrd="0" parTransId="{C3F16B83-C411-4889-BA98-9A7730380106}" sibTransId="{648B65A3-0238-4EE7-9F7B-B9D99DF100CF}"/>
    <dgm:cxn modelId="{F6A10CCC-8B09-3241-9CA5-24759F4706FF}" type="presParOf" srcId="{DFA78B84-8760-432C-A5EC-712E18D1307F}" destId="{FC526603-BC54-42F9-A577-45877A9F5F79}" srcOrd="0" destOrd="0" presId="urn:microsoft.com/office/officeart/2018/2/layout/IconVerticalSolidList"/>
    <dgm:cxn modelId="{B5E46AD4-6F1A-D44D-8940-7A1F48BCDD27}" type="presParOf" srcId="{FC526603-BC54-42F9-A577-45877A9F5F79}" destId="{CF7FD3CB-61C6-40A9-8D91-8C95F00665C3}" srcOrd="0" destOrd="0" presId="urn:microsoft.com/office/officeart/2018/2/layout/IconVerticalSolidList"/>
    <dgm:cxn modelId="{0E1C7351-B19C-D840-B600-E4D70C16B332}" type="presParOf" srcId="{FC526603-BC54-42F9-A577-45877A9F5F79}" destId="{B1EC2FBE-69B6-4713-B6B3-B50FAC7AC8FC}" srcOrd="1" destOrd="0" presId="urn:microsoft.com/office/officeart/2018/2/layout/IconVerticalSolidList"/>
    <dgm:cxn modelId="{2C53964A-CA66-654B-897C-C0A03749C4E7}" type="presParOf" srcId="{FC526603-BC54-42F9-A577-45877A9F5F79}" destId="{D7CE8F9C-DBE8-4415-866D-A851CC6D7F25}" srcOrd="2" destOrd="0" presId="urn:microsoft.com/office/officeart/2018/2/layout/IconVerticalSolidList"/>
    <dgm:cxn modelId="{4E87A243-F564-3247-9600-0AD5C6194FEC}" type="presParOf" srcId="{FC526603-BC54-42F9-A577-45877A9F5F79}" destId="{007C736D-CAA5-4BB9-9967-C07EE41C36A8}" srcOrd="3" destOrd="0" presId="urn:microsoft.com/office/officeart/2018/2/layout/IconVerticalSolidList"/>
    <dgm:cxn modelId="{4F11B62C-9C78-4E4D-AED7-3D6AE09D631F}" type="presParOf" srcId="{DFA78B84-8760-432C-A5EC-712E18D1307F}" destId="{5FBBAE97-C92F-409A-A52E-0EAE802407A9}" srcOrd="1" destOrd="0" presId="urn:microsoft.com/office/officeart/2018/2/layout/IconVerticalSolidList"/>
    <dgm:cxn modelId="{C8FC588E-F8E4-314C-911F-44E1C712EDF1}" type="presParOf" srcId="{DFA78B84-8760-432C-A5EC-712E18D1307F}" destId="{28EC0921-B1D7-4E23-BEC9-5D01323B07BA}" srcOrd="2" destOrd="0" presId="urn:microsoft.com/office/officeart/2018/2/layout/IconVerticalSolidList"/>
    <dgm:cxn modelId="{F21EC9AC-B428-2E4E-A5BE-E31B727998DE}" type="presParOf" srcId="{28EC0921-B1D7-4E23-BEC9-5D01323B07BA}" destId="{44EE67B5-2F94-4CAD-99C8-40FAE49FCB10}" srcOrd="0" destOrd="0" presId="urn:microsoft.com/office/officeart/2018/2/layout/IconVerticalSolidList"/>
    <dgm:cxn modelId="{03ACD25C-3937-974C-BFAC-02496D169700}" type="presParOf" srcId="{28EC0921-B1D7-4E23-BEC9-5D01323B07BA}" destId="{EA99C6DB-8164-46D9-B128-B214DD8805CF}" srcOrd="1" destOrd="0" presId="urn:microsoft.com/office/officeart/2018/2/layout/IconVerticalSolidList"/>
    <dgm:cxn modelId="{17EE670A-0A66-4E48-ABDB-7A1891FF0A6C}" type="presParOf" srcId="{28EC0921-B1D7-4E23-BEC9-5D01323B07BA}" destId="{C5A6E110-FF19-4528-8C14-4789F3282574}" srcOrd="2" destOrd="0" presId="urn:microsoft.com/office/officeart/2018/2/layout/IconVerticalSolidList"/>
    <dgm:cxn modelId="{2B07B893-FD5A-0D48-A8B7-842775567981}" type="presParOf" srcId="{28EC0921-B1D7-4E23-BEC9-5D01323B07BA}" destId="{5278E44E-B669-4C76-8F72-335D18EDF7DB}" srcOrd="3" destOrd="0" presId="urn:microsoft.com/office/officeart/2018/2/layout/IconVerticalSolidList"/>
    <dgm:cxn modelId="{7A3F9042-3FE2-B34E-B088-FD972719561F}" type="presParOf" srcId="{DFA78B84-8760-432C-A5EC-712E18D1307F}" destId="{84919FEA-D522-F54B-B741-A8C9F646782B}" srcOrd="3" destOrd="0" presId="urn:microsoft.com/office/officeart/2018/2/layout/IconVerticalSolidList"/>
    <dgm:cxn modelId="{134DBA95-882D-534C-9301-FB5B40082DD0}" type="presParOf" srcId="{DFA78B84-8760-432C-A5EC-712E18D1307F}" destId="{AEBB8473-DE1B-4514-9736-9B9D9169D0E3}" srcOrd="4" destOrd="0" presId="urn:microsoft.com/office/officeart/2018/2/layout/IconVerticalSolidList"/>
    <dgm:cxn modelId="{C641DC24-18AE-F24F-BAEE-47C59B87BB92}" type="presParOf" srcId="{AEBB8473-DE1B-4514-9736-9B9D9169D0E3}" destId="{10CB5432-407E-47F2-AA8B-6C0F8C52018E}" srcOrd="0" destOrd="0" presId="urn:microsoft.com/office/officeart/2018/2/layout/IconVerticalSolidList"/>
    <dgm:cxn modelId="{F72AC866-B254-2443-8DCD-706B45DE2E98}" type="presParOf" srcId="{AEBB8473-DE1B-4514-9736-9B9D9169D0E3}" destId="{90F03854-11AE-475B-A092-7ECBA82D9375}" srcOrd="1" destOrd="0" presId="urn:microsoft.com/office/officeart/2018/2/layout/IconVerticalSolidList"/>
    <dgm:cxn modelId="{BF5757C8-1D72-0843-9272-765AF1DF3E46}" type="presParOf" srcId="{AEBB8473-DE1B-4514-9736-9B9D9169D0E3}" destId="{AEB942A0-B5DD-4F95-8A1F-283A90AA0225}" srcOrd="2" destOrd="0" presId="urn:microsoft.com/office/officeart/2018/2/layout/IconVerticalSolidList"/>
    <dgm:cxn modelId="{1C9B38B9-2A8E-0542-A54A-8693AB56EF4E}" type="presParOf" srcId="{AEBB8473-DE1B-4514-9736-9B9D9169D0E3}" destId="{17798516-C349-40DE-91C0-30E465634CF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079EFE-C046-4B4E-ABC7-775ED461D9A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91FA6F-8270-46D4-AA7E-071FC946C4F5}">
      <dgm:prSet custT="1"/>
      <dgm:spPr/>
      <dgm:t>
        <a:bodyPr/>
        <a:lstStyle/>
        <a:p>
          <a:pPr>
            <a:lnSpc>
              <a:spcPct val="100000"/>
            </a:lnSpc>
          </a:pPr>
          <a:r>
            <a:rPr lang="en-US" sz="1600" dirty="0"/>
            <a:t>The clinician-in-the-loop approach to large language models enables robust and efficient clinical pathway design and implementation to advance high quality and equitable healthcare.</a:t>
          </a:r>
        </a:p>
      </dgm:t>
    </dgm:pt>
    <dgm:pt modelId="{2A97BE7F-7BE7-4104-ACEA-D481B5639932}" type="parTrans" cxnId="{B723D27B-4159-4EEB-97F8-0A8214038B71}">
      <dgm:prSet/>
      <dgm:spPr/>
      <dgm:t>
        <a:bodyPr/>
        <a:lstStyle/>
        <a:p>
          <a:endParaRPr lang="en-US" sz="1800"/>
        </a:p>
      </dgm:t>
    </dgm:pt>
    <dgm:pt modelId="{4B856DCB-EF1A-4878-A72A-61D4BA874EFB}" type="sibTrans" cxnId="{B723D27B-4159-4EEB-97F8-0A8214038B71}">
      <dgm:prSet/>
      <dgm:spPr/>
      <dgm:t>
        <a:bodyPr/>
        <a:lstStyle/>
        <a:p>
          <a:endParaRPr lang="en-US" sz="1800"/>
        </a:p>
      </dgm:t>
    </dgm:pt>
    <dgm:pt modelId="{AD7A5403-7567-45DD-B9E6-FFB81F5F5454}">
      <dgm:prSet custT="1"/>
      <dgm:spPr/>
      <dgm:t>
        <a:bodyPr/>
        <a:lstStyle/>
        <a:p>
          <a:pPr>
            <a:lnSpc>
              <a:spcPct val="100000"/>
            </a:lnSpc>
          </a:pPr>
          <a:r>
            <a:rPr lang="en-US" sz="1600" dirty="0"/>
            <a:t>There is no “black box”. Clinical reasoning tasks are documented and accessible for clinician review, supporting easy integration of evidence-based medicine into clinical practice. Additionally, workflow automations embedded in clinical pathways free up time for clinicians to be at the patient’s bedside, improving physician wellness and patient satisfaction.</a:t>
          </a:r>
        </a:p>
      </dgm:t>
    </dgm:pt>
    <dgm:pt modelId="{1E00123F-B47A-49AE-9840-8297BE3C2362}" type="parTrans" cxnId="{7C54AEF0-5E82-475C-8DC2-44BEFB83C0F2}">
      <dgm:prSet/>
      <dgm:spPr/>
      <dgm:t>
        <a:bodyPr/>
        <a:lstStyle/>
        <a:p>
          <a:endParaRPr lang="en-US" sz="1800"/>
        </a:p>
      </dgm:t>
    </dgm:pt>
    <dgm:pt modelId="{F101B1C8-DF0F-4C06-B8F8-FF6245DC43B4}" type="sibTrans" cxnId="{7C54AEF0-5E82-475C-8DC2-44BEFB83C0F2}">
      <dgm:prSet/>
      <dgm:spPr/>
      <dgm:t>
        <a:bodyPr/>
        <a:lstStyle/>
        <a:p>
          <a:endParaRPr lang="en-US" sz="1800"/>
        </a:p>
      </dgm:t>
    </dgm:pt>
    <dgm:pt modelId="{B9A61900-4A3F-4BC3-91B0-AA3A11B3D5BA}">
      <dgm:prSet custT="1"/>
      <dgm:spPr/>
      <dgm:t>
        <a:bodyPr/>
        <a:lstStyle/>
        <a:p>
          <a:pPr>
            <a:lnSpc>
              <a:spcPct val="100000"/>
            </a:lnSpc>
          </a:pPr>
          <a:r>
            <a:rPr lang="en-US" sz="1600" dirty="0"/>
            <a:t>Structured pathways generate clean, discrete data to support future non-parametric supervising learning algorithms for evidence-based medicine. Data should be regularly monitored using quality and health equity measures.</a:t>
          </a:r>
        </a:p>
      </dgm:t>
    </dgm:pt>
    <dgm:pt modelId="{D0138D33-BB71-4A4B-9AF0-0697A18F478C}" type="parTrans" cxnId="{307D30B7-EC86-4B7D-9C61-838593431840}">
      <dgm:prSet/>
      <dgm:spPr/>
      <dgm:t>
        <a:bodyPr/>
        <a:lstStyle/>
        <a:p>
          <a:endParaRPr lang="en-US" sz="1800"/>
        </a:p>
      </dgm:t>
    </dgm:pt>
    <dgm:pt modelId="{2A3DBDEC-3708-48FF-BC19-12D7D976E8A1}" type="sibTrans" cxnId="{307D30B7-EC86-4B7D-9C61-838593431840}">
      <dgm:prSet/>
      <dgm:spPr/>
      <dgm:t>
        <a:bodyPr/>
        <a:lstStyle/>
        <a:p>
          <a:endParaRPr lang="en-US" sz="1800"/>
        </a:p>
      </dgm:t>
    </dgm:pt>
    <dgm:pt modelId="{9B2E9753-A8BC-48F7-B6C4-E04B59D23EE7}" type="pres">
      <dgm:prSet presAssocID="{B4079EFE-C046-4B4E-ABC7-775ED461D9A8}" presName="root" presStyleCnt="0">
        <dgm:presLayoutVars>
          <dgm:dir/>
          <dgm:resizeHandles val="exact"/>
        </dgm:presLayoutVars>
      </dgm:prSet>
      <dgm:spPr/>
    </dgm:pt>
    <dgm:pt modelId="{B9BCEABE-7376-410C-BF89-C1723381AFB6}" type="pres">
      <dgm:prSet presAssocID="{6B91FA6F-8270-46D4-AA7E-071FC946C4F5}" presName="compNode" presStyleCnt="0"/>
      <dgm:spPr/>
    </dgm:pt>
    <dgm:pt modelId="{3C54AFE9-F728-4B74-9625-E3C9EB3E333E}" type="pres">
      <dgm:prSet presAssocID="{6B91FA6F-8270-46D4-AA7E-071FC946C4F5}" presName="bgRect" presStyleLbl="bgShp" presStyleIdx="0" presStyleCnt="3"/>
      <dgm:spPr/>
    </dgm:pt>
    <dgm:pt modelId="{0A14A3E9-EAEB-498E-9F18-A77B4247CB0E}" type="pres">
      <dgm:prSet presAssocID="{6B91FA6F-8270-46D4-AA7E-071FC946C4F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tor"/>
        </a:ext>
      </dgm:extLst>
    </dgm:pt>
    <dgm:pt modelId="{2DD6122C-4FD7-4FEF-903E-FA84B7C6BDCD}" type="pres">
      <dgm:prSet presAssocID="{6B91FA6F-8270-46D4-AA7E-071FC946C4F5}" presName="spaceRect" presStyleCnt="0"/>
      <dgm:spPr/>
    </dgm:pt>
    <dgm:pt modelId="{00228B12-BC4D-4E9D-B831-650E899602DE}" type="pres">
      <dgm:prSet presAssocID="{6B91FA6F-8270-46D4-AA7E-071FC946C4F5}" presName="parTx" presStyleLbl="revTx" presStyleIdx="0" presStyleCnt="3">
        <dgm:presLayoutVars>
          <dgm:chMax val="0"/>
          <dgm:chPref val="0"/>
        </dgm:presLayoutVars>
      </dgm:prSet>
      <dgm:spPr/>
    </dgm:pt>
    <dgm:pt modelId="{9CAEDF27-64B5-47FD-BB1B-6B74D513E26C}" type="pres">
      <dgm:prSet presAssocID="{4B856DCB-EF1A-4878-A72A-61D4BA874EFB}" presName="sibTrans" presStyleCnt="0"/>
      <dgm:spPr/>
    </dgm:pt>
    <dgm:pt modelId="{CCD8AD09-B867-45B2-830C-461D36907638}" type="pres">
      <dgm:prSet presAssocID="{AD7A5403-7567-45DD-B9E6-FFB81F5F5454}" presName="compNode" presStyleCnt="0"/>
      <dgm:spPr/>
    </dgm:pt>
    <dgm:pt modelId="{14D183DA-D03F-473C-9F46-70676333F6DD}" type="pres">
      <dgm:prSet presAssocID="{AD7A5403-7567-45DD-B9E6-FFB81F5F5454}" presName="bgRect" presStyleLbl="bgShp" presStyleIdx="1" presStyleCnt="3"/>
      <dgm:spPr/>
    </dgm:pt>
    <dgm:pt modelId="{1FBDC3F8-6206-4B67-9E10-4C438DB02626}" type="pres">
      <dgm:prSet presAssocID="{AD7A5403-7567-45DD-B9E6-FFB81F5F545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F7F566B-6C3F-4EF2-9767-878F73DF1A1A}" type="pres">
      <dgm:prSet presAssocID="{AD7A5403-7567-45DD-B9E6-FFB81F5F5454}" presName="spaceRect" presStyleCnt="0"/>
      <dgm:spPr/>
    </dgm:pt>
    <dgm:pt modelId="{22865465-1CC7-4E50-B77F-B68206AB3E75}" type="pres">
      <dgm:prSet presAssocID="{AD7A5403-7567-45DD-B9E6-FFB81F5F5454}" presName="parTx" presStyleLbl="revTx" presStyleIdx="1" presStyleCnt="3">
        <dgm:presLayoutVars>
          <dgm:chMax val="0"/>
          <dgm:chPref val="0"/>
        </dgm:presLayoutVars>
      </dgm:prSet>
      <dgm:spPr/>
    </dgm:pt>
    <dgm:pt modelId="{24FC4C40-D980-4161-85AD-EBF6504F394D}" type="pres">
      <dgm:prSet presAssocID="{F101B1C8-DF0F-4C06-B8F8-FF6245DC43B4}" presName="sibTrans" presStyleCnt="0"/>
      <dgm:spPr/>
    </dgm:pt>
    <dgm:pt modelId="{401C195D-F137-46F3-9B8A-ACFD8902C6F7}" type="pres">
      <dgm:prSet presAssocID="{B9A61900-4A3F-4BC3-91B0-AA3A11B3D5BA}" presName="compNode" presStyleCnt="0"/>
      <dgm:spPr/>
    </dgm:pt>
    <dgm:pt modelId="{C5AD63A9-35A8-4FF8-ADBD-DBD0C912D3FB}" type="pres">
      <dgm:prSet presAssocID="{B9A61900-4A3F-4BC3-91B0-AA3A11B3D5BA}" presName="bgRect" presStyleLbl="bgShp" presStyleIdx="2" presStyleCnt="3"/>
      <dgm:spPr/>
    </dgm:pt>
    <dgm:pt modelId="{C0F6D0BE-69A7-4B08-921A-F6491B27E217}" type="pres">
      <dgm:prSet presAssocID="{B9A61900-4A3F-4BC3-91B0-AA3A11B3D5B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5D25E3D9-4A2B-464C-BC0C-9C18D0E918B1}" type="pres">
      <dgm:prSet presAssocID="{B9A61900-4A3F-4BC3-91B0-AA3A11B3D5BA}" presName="spaceRect" presStyleCnt="0"/>
      <dgm:spPr/>
    </dgm:pt>
    <dgm:pt modelId="{FF3112D8-73CB-4EE9-BE73-9F02285E275C}" type="pres">
      <dgm:prSet presAssocID="{B9A61900-4A3F-4BC3-91B0-AA3A11B3D5BA}" presName="parTx" presStyleLbl="revTx" presStyleIdx="2" presStyleCnt="3">
        <dgm:presLayoutVars>
          <dgm:chMax val="0"/>
          <dgm:chPref val="0"/>
        </dgm:presLayoutVars>
      </dgm:prSet>
      <dgm:spPr/>
    </dgm:pt>
  </dgm:ptLst>
  <dgm:cxnLst>
    <dgm:cxn modelId="{13270147-7107-41D3-AF1C-619D392D3417}" type="presOf" srcId="{B9A61900-4A3F-4BC3-91B0-AA3A11B3D5BA}" destId="{FF3112D8-73CB-4EE9-BE73-9F02285E275C}" srcOrd="0" destOrd="0" presId="urn:microsoft.com/office/officeart/2018/2/layout/IconVerticalSolidList"/>
    <dgm:cxn modelId="{6A17596F-FDF3-49BC-A3CD-847C2A33D5BE}" type="presOf" srcId="{AD7A5403-7567-45DD-B9E6-FFB81F5F5454}" destId="{22865465-1CC7-4E50-B77F-B68206AB3E75}" srcOrd="0" destOrd="0" presId="urn:microsoft.com/office/officeart/2018/2/layout/IconVerticalSolidList"/>
    <dgm:cxn modelId="{B723D27B-4159-4EEB-97F8-0A8214038B71}" srcId="{B4079EFE-C046-4B4E-ABC7-775ED461D9A8}" destId="{6B91FA6F-8270-46D4-AA7E-071FC946C4F5}" srcOrd="0" destOrd="0" parTransId="{2A97BE7F-7BE7-4104-ACEA-D481B5639932}" sibTransId="{4B856DCB-EF1A-4878-A72A-61D4BA874EFB}"/>
    <dgm:cxn modelId="{CD2C22A7-7D2D-4A42-B485-88C7FFFF97DC}" type="presOf" srcId="{B4079EFE-C046-4B4E-ABC7-775ED461D9A8}" destId="{9B2E9753-A8BC-48F7-B6C4-E04B59D23EE7}" srcOrd="0" destOrd="0" presId="urn:microsoft.com/office/officeart/2018/2/layout/IconVerticalSolidList"/>
    <dgm:cxn modelId="{307D30B7-EC86-4B7D-9C61-838593431840}" srcId="{B4079EFE-C046-4B4E-ABC7-775ED461D9A8}" destId="{B9A61900-4A3F-4BC3-91B0-AA3A11B3D5BA}" srcOrd="2" destOrd="0" parTransId="{D0138D33-BB71-4A4B-9AF0-0697A18F478C}" sibTransId="{2A3DBDEC-3708-48FF-BC19-12D7D976E8A1}"/>
    <dgm:cxn modelId="{664C83B9-3DB9-44B4-8D54-48E3CD67011F}" type="presOf" srcId="{6B91FA6F-8270-46D4-AA7E-071FC946C4F5}" destId="{00228B12-BC4D-4E9D-B831-650E899602DE}" srcOrd="0" destOrd="0" presId="urn:microsoft.com/office/officeart/2018/2/layout/IconVerticalSolidList"/>
    <dgm:cxn modelId="{7C54AEF0-5E82-475C-8DC2-44BEFB83C0F2}" srcId="{B4079EFE-C046-4B4E-ABC7-775ED461D9A8}" destId="{AD7A5403-7567-45DD-B9E6-FFB81F5F5454}" srcOrd="1" destOrd="0" parTransId="{1E00123F-B47A-49AE-9840-8297BE3C2362}" sibTransId="{F101B1C8-DF0F-4C06-B8F8-FF6245DC43B4}"/>
    <dgm:cxn modelId="{872D0293-67D4-49FA-A9FF-93251B38EF1C}" type="presParOf" srcId="{9B2E9753-A8BC-48F7-B6C4-E04B59D23EE7}" destId="{B9BCEABE-7376-410C-BF89-C1723381AFB6}" srcOrd="0" destOrd="0" presId="urn:microsoft.com/office/officeart/2018/2/layout/IconVerticalSolidList"/>
    <dgm:cxn modelId="{F321961E-7600-44A6-843C-137B5E6456D8}" type="presParOf" srcId="{B9BCEABE-7376-410C-BF89-C1723381AFB6}" destId="{3C54AFE9-F728-4B74-9625-E3C9EB3E333E}" srcOrd="0" destOrd="0" presId="urn:microsoft.com/office/officeart/2018/2/layout/IconVerticalSolidList"/>
    <dgm:cxn modelId="{14C7EA85-7086-46C7-988D-D17D78922EDC}" type="presParOf" srcId="{B9BCEABE-7376-410C-BF89-C1723381AFB6}" destId="{0A14A3E9-EAEB-498E-9F18-A77B4247CB0E}" srcOrd="1" destOrd="0" presId="urn:microsoft.com/office/officeart/2018/2/layout/IconVerticalSolidList"/>
    <dgm:cxn modelId="{EAC1EB7C-E549-4233-8C2A-61139E06F6B4}" type="presParOf" srcId="{B9BCEABE-7376-410C-BF89-C1723381AFB6}" destId="{2DD6122C-4FD7-4FEF-903E-FA84B7C6BDCD}" srcOrd="2" destOrd="0" presId="urn:microsoft.com/office/officeart/2018/2/layout/IconVerticalSolidList"/>
    <dgm:cxn modelId="{0322C203-52BE-453E-845E-66BE2C97CC1B}" type="presParOf" srcId="{B9BCEABE-7376-410C-BF89-C1723381AFB6}" destId="{00228B12-BC4D-4E9D-B831-650E899602DE}" srcOrd="3" destOrd="0" presId="urn:microsoft.com/office/officeart/2018/2/layout/IconVerticalSolidList"/>
    <dgm:cxn modelId="{52149CE9-2389-4615-950F-F3646983E112}" type="presParOf" srcId="{9B2E9753-A8BC-48F7-B6C4-E04B59D23EE7}" destId="{9CAEDF27-64B5-47FD-BB1B-6B74D513E26C}" srcOrd="1" destOrd="0" presId="urn:microsoft.com/office/officeart/2018/2/layout/IconVerticalSolidList"/>
    <dgm:cxn modelId="{563D6E70-77D0-4389-A64D-E43644E6D32D}" type="presParOf" srcId="{9B2E9753-A8BC-48F7-B6C4-E04B59D23EE7}" destId="{CCD8AD09-B867-45B2-830C-461D36907638}" srcOrd="2" destOrd="0" presId="urn:microsoft.com/office/officeart/2018/2/layout/IconVerticalSolidList"/>
    <dgm:cxn modelId="{6AA3FC38-54E3-4EF6-BC4B-771306E35015}" type="presParOf" srcId="{CCD8AD09-B867-45B2-830C-461D36907638}" destId="{14D183DA-D03F-473C-9F46-70676333F6DD}" srcOrd="0" destOrd="0" presId="urn:microsoft.com/office/officeart/2018/2/layout/IconVerticalSolidList"/>
    <dgm:cxn modelId="{D9F782A8-421D-4E1E-A353-6746CC70FA35}" type="presParOf" srcId="{CCD8AD09-B867-45B2-830C-461D36907638}" destId="{1FBDC3F8-6206-4B67-9E10-4C438DB02626}" srcOrd="1" destOrd="0" presId="urn:microsoft.com/office/officeart/2018/2/layout/IconVerticalSolidList"/>
    <dgm:cxn modelId="{CD181890-5688-4190-A620-05E0AE47DA13}" type="presParOf" srcId="{CCD8AD09-B867-45B2-830C-461D36907638}" destId="{8F7F566B-6C3F-4EF2-9767-878F73DF1A1A}" srcOrd="2" destOrd="0" presId="urn:microsoft.com/office/officeart/2018/2/layout/IconVerticalSolidList"/>
    <dgm:cxn modelId="{E37146CC-1AEA-4AC7-B201-05093B63311C}" type="presParOf" srcId="{CCD8AD09-B867-45B2-830C-461D36907638}" destId="{22865465-1CC7-4E50-B77F-B68206AB3E75}" srcOrd="3" destOrd="0" presId="urn:microsoft.com/office/officeart/2018/2/layout/IconVerticalSolidList"/>
    <dgm:cxn modelId="{46C43FFA-4269-4E26-B225-D9E531B6C4EC}" type="presParOf" srcId="{9B2E9753-A8BC-48F7-B6C4-E04B59D23EE7}" destId="{24FC4C40-D980-4161-85AD-EBF6504F394D}" srcOrd="3" destOrd="0" presId="urn:microsoft.com/office/officeart/2018/2/layout/IconVerticalSolidList"/>
    <dgm:cxn modelId="{A2FC3F11-CB49-415D-89EE-E354CB3696D7}" type="presParOf" srcId="{9B2E9753-A8BC-48F7-B6C4-E04B59D23EE7}" destId="{401C195D-F137-46F3-9B8A-ACFD8902C6F7}" srcOrd="4" destOrd="0" presId="urn:microsoft.com/office/officeart/2018/2/layout/IconVerticalSolidList"/>
    <dgm:cxn modelId="{81F87E6B-2C6E-4154-923F-B04FC59A4C1B}" type="presParOf" srcId="{401C195D-F137-46F3-9B8A-ACFD8902C6F7}" destId="{C5AD63A9-35A8-4FF8-ADBD-DBD0C912D3FB}" srcOrd="0" destOrd="0" presId="urn:microsoft.com/office/officeart/2018/2/layout/IconVerticalSolidList"/>
    <dgm:cxn modelId="{D50E06E9-E983-4FD5-83A1-0D29BB1F7D19}" type="presParOf" srcId="{401C195D-F137-46F3-9B8A-ACFD8902C6F7}" destId="{C0F6D0BE-69A7-4B08-921A-F6491B27E217}" srcOrd="1" destOrd="0" presId="urn:microsoft.com/office/officeart/2018/2/layout/IconVerticalSolidList"/>
    <dgm:cxn modelId="{E1823F3B-911F-46FB-B469-13B180539545}" type="presParOf" srcId="{401C195D-F137-46F3-9B8A-ACFD8902C6F7}" destId="{5D25E3D9-4A2B-464C-BC0C-9C18D0E918B1}" srcOrd="2" destOrd="0" presId="urn:microsoft.com/office/officeart/2018/2/layout/IconVerticalSolidList"/>
    <dgm:cxn modelId="{676C5901-0CED-46B9-938D-7C2ABAEA9B03}" type="presParOf" srcId="{401C195D-F137-46F3-9B8A-ACFD8902C6F7}" destId="{FF3112D8-73CB-4EE9-BE73-9F02285E275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67D6DC-3479-479B-AB30-D666D56E8AA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8070412-E714-40DB-B78C-16D836B75B73}">
      <dgm:prSet/>
      <dgm:spPr/>
      <dgm:t>
        <a:bodyPr/>
        <a:lstStyle/>
        <a:p>
          <a:pPr>
            <a:lnSpc>
              <a:spcPct val="100000"/>
            </a:lnSpc>
          </a:pPr>
          <a:r>
            <a:rPr lang="en-US" dirty="0"/>
            <a:t>After removing low-grade strength evidence, design the decision tree blueprint.</a:t>
          </a:r>
        </a:p>
      </dgm:t>
    </dgm:pt>
    <dgm:pt modelId="{761CD001-E755-4AD8-88B9-1745E91E68C4}" type="parTrans" cxnId="{C1AD59DA-384D-4853-B6E6-7CB8227AAC37}">
      <dgm:prSet/>
      <dgm:spPr/>
      <dgm:t>
        <a:bodyPr/>
        <a:lstStyle/>
        <a:p>
          <a:endParaRPr lang="en-US"/>
        </a:p>
      </dgm:t>
    </dgm:pt>
    <dgm:pt modelId="{E477A850-4E5B-4F4B-841A-DA842F0CB9EC}" type="sibTrans" cxnId="{C1AD59DA-384D-4853-B6E6-7CB8227AAC37}">
      <dgm:prSet/>
      <dgm:spPr/>
      <dgm:t>
        <a:bodyPr/>
        <a:lstStyle/>
        <a:p>
          <a:endParaRPr lang="en-US"/>
        </a:p>
      </dgm:t>
    </dgm:pt>
    <dgm:pt modelId="{08ABFEEC-1E5D-400B-B4DE-7836BAEDB0BC}">
      <dgm:prSet/>
      <dgm:spPr/>
      <dgm:t>
        <a:bodyPr/>
        <a:lstStyle/>
        <a:p>
          <a:pPr>
            <a:lnSpc>
              <a:spcPct val="100000"/>
            </a:lnSpc>
          </a:pPr>
          <a:r>
            <a:rPr lang="en-US"/>
            <a:t>Large language models can draft branch text and risk-score splits; humans need to identify the removal of nodes for clarity and bias mitigation</a:t>
          </a:r>
        </a:p>
      </dgm:t>
    </dgm:pt>
    <dgm:pt modelId="{D7E0D3DE-71F1-4CDC-AA11-E48D8EBF9BFA}" type="parTrans" cxnId="{84811072-D478-44B6-937F-3999C3103501}">
      <dgm:prSet/>
      <dgm:spPr/>
      <dgm:t>
        <a:bodyPr/>
        <a:lstStyle/>
        <a:p>
          <a:endParaRPr lang="en-US"/>
        </a:p>
      </dgm:t>
    </dgm:pt>
    <dgm:pt modelId="{902D7847-1164-440F-8C3D-1341048FEB59}" type="sibTrans" cxnId="{84811072-D478-44B6-937F-3999C3103501}">
      <dgm:prSet/>
      <dgm:spPr/>
      <dgm:t>
        <a:bodyPr/>
        <a:lstStyle/>
        <a:p>
          <a:endParaRPr lang="en-US"/>
        </a:p>
      </dgm:t>
    </dgm:pt>
    <dgm:pt modelId="{00F39710-BE70-4008-9CF9-081BBB206329}" type="pres">
      <dgm:prSet presAssocID="{CF67D6DC-3479-479B-AB30-D666D56E8AAB}" presName="root" presStyleCnt="0">
        <dgm:presLayoutVars>
          <dgm:dir/>
          <dgm:resizeHandles val="exact"/>
        </dgm:presLayoutVars>
      </dgm:prSet>
      <dgm:spPr/>
    </dgm:pt>
    <dgm:pt modelId="{F319A488-071C-4DE7-B0DC-39C1CD5D2AEE}" type="pres">
      <dgm:prSet presAssocID="{48070412-E714-40DB-B78C-16D836B75B73}" presName="compNode" presStyleCnt="0"/>
      <dgm:spPr/>
    </dgm:pt>
    <dgm:pt modelId="{CE0909DC-0B8B-4654-9D03-C7AEDBA157EE}" type="pres">
      <dgm:prSet presAssocID="{48070412-E714-40DB-B78C-16D836B75B73}" presName="bgRect" presStyleLbl="bgShp" presStyleIdx="0" presStyleCnt="2"/>
      <dgm:spPr/>
    </dgm:pt>
    <dgm:pt modelId="{F6CAFABD-A5B7-4A6D-88AF-9968537841FF}" type="pres">
      <dgm:prSet presAssocID="{48070412-E714-40DB-B78C-16D836B75B7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93122099-AC83-4874-8A99-FDBF1BB0DD2C}" type="pres">
      <dgm:prSet presAssocID="{48070412-E714-40DB-B78C-16D836B75B73}" presName="spaceRect" presStyleCnt="0"/>
      <dgm:spPr/>
    </dgm:pt>
    <dgm:pt modelId="{F3C3FEBB-4CED-4075-A6CB-B20851432EE9}" type="pres">
      <dgm:prSet presAssocID="{48070412-E714-40DB-B78C-16D836B75B73}" presName="parTx" presStyleLbl="revTx" presStyleIdx="0" presStyleCnt="2">
        <dgm:presLayoutVars>
          <dgm:chMax val="0"/>
          <dgm:chPref val="0"/>
        </dgm:presLayoutVars>
      </dgm:prSet>
      <dgm:spPr/>
    </dgm:pt>
    <dgm:pt modelId="{F28E5ACB-EDC0-4070-8AAD-E223DD3A99A3}" type="pres">
      <dgm:prSet presAssocID="{E477A850-4E5B-4F4B-841A-DA842F0CB9EC}" presName="sibTrans" presStyleCnt="0"/>
      <dgm:spPr/>
    </dgm:pt>
    <dgm:pt modelId="{9D5B54A8-1190-44F4-91B4-52A73DCB5F42}" type="pres">
      <dgm:prSet presAssocID="{08ABFEEC-1E5D-400B-B4DE-7836BAEDB0BC}" presName="compNode" presStyleCnt="0"/>
      <dgm:spPr/>
    </dgm:pt>
    <dgm:pt modelId="{478D8893-B2D9-4B2D-9852-EC582EC74031}" type="pres">
      <dgm:prSet presAssocID="{08ABFEEC-1E5D-400B-B4DE-7836BAEDB0BC}" presName="bgRect" presStyleLbl="bgShp" presStyleIdx="1" presStyleCnt="2"/>
      <dgm:spPr/>
    </dgm:pt>
    <dgm:pt modelId="{6389E1CD-712B-4D60-967E-B94D6E5AE9E4}" type="pres">
      <dgm:prSet presAssocID="{08ABFEEC-1E5D-400B-B4DE-7836BAEDB0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connected"/>
        </a:ext>
      </dgm:extLst>
    </dgm:pt>
    <dgm:pt modelId="{CDF9AD1F-E435-4BBB-A7B8-A66D9DC4277A}" type="pres">
      <dgm:prSet presAssocID="{08ABFEEC-1E5D-400B-B4DE-7836BAEDB0BC}" presName="spaceRect" presStyleCnt="0"/>
      <dgm:spPr/>
    </dgm:pt>
    <dgm:pt modelId="{B1B592DE-03F2-445B-BDA8-51BC3154CC0F}" type="pres">
      <dgm:prSet presAssocID="{08ABFEEC-1E5D-400B-B4DE-7836BAEDB0BC}" presName="parTx" presStyleLbl="revTx" presStyleIdx="1" presStyleCnt="2">
        <dgm:presLayoutVars>
          <dgm:chMax val="0"/>
          <dgm:chPref val="0"/>
        </dgm:presLayoutVars>
      </dgm:prSet>
      <dgm:spPr/>
    </dgm:pt>
  </dgm:ptLst>
  <dgm:cxnLst>
    <dgm:cxn modelId="{F2EBB856-EDA0-48AF-BBED-34A62A8C6142}" type="presOf" srcId="{CF67D6DC-3479-479B-AB30-D666D56E8AAB}" destId="{00F39710-BE70-4008-9CF9-081BBB206329}" srcOrd="0" destOrd="0" presId="urn:microsoft.com/office/officeart/2018/2/layout/IconVerticalSolidList"/>
    <dgm:cxn modelId="{84811072-D478-44B6-937F-3999C3103501}" srcId="{CF67D6DC-3479-479B-AB30-D666D56E8AAB}" destId="{08ABFEEC-1E5D-400B-B4DE-7836BAEDB0BC}" srcOrd="1" destOrd="0" parTransId="{D7E0D3DE-71F1-4CDC-AA11-E48D8EBF9BFA}" sibTransId="{902D7847-1164-440F-8C3D-1341048FEB59}"/>
    <dgm:cxn modelId="{22DDACC8-8CB5-4F02-B54A-3812D6703D1C}" type="presOf" srcId="{48070412-E714-40DB-B78C-16D836B75B73}" destId="{F3C3FEBB-4CED-4075-A6CB-B20851432EE9}" srcOrd="0" destOrd="0" presId="urn:microsoft.com/office/officeart/2018/2/layout/IconVerticalSolidList"/>
    <dgm:cxn modelId="{C1AD59DA-384D-4853-B6E6-7CB8227AAC37}" srcId="{CF67D6DC-3479-479B-AB30-D666D56E8AAB}" destId="{48070412-E714-40DB-B78C-16D836B75B73}" srcOrd="0" destOrd="0" parTransId="{761CD001-E755-4AD8-88B9-1745E91E68C4}" sibTransId="{E477A850-4E5B-4F4B-841A-DA842F0CB9EC}"/>
    <dgm:cxn modelId="{19AA94E3-9CB1-40C8-82DB-BF420CE653A8}" type="presOf" srcId="{08ABFEEC-1E5D-400B-B4DE-7836BAEDB0BC}" destId="{B1B592DE-03F2-445B-BDA8-51BC3154CC0F}" srcOrd="0" destOrd="0" presId="urn:microsoft.com/office/officeart/2018/2/layout/IconVerticalSolidList"/>
    <dgm:cxn modelId="{B1BCCDC8-8EA7-44E9-ADC2-02ECFB395BDE}" type="presParOf" srcId="{00F39710-BE70-4008-9CF9-081BBB206329}" destId="{F319A488-071C-4DE7-B0DC-39C1CD5D2AEE}" srcOrd="0" destOrd="0" presId="urn:microsoft.com/office/officeart/2018/2/layout/IconVerticalSolidList"/>
    <dgm:cxn modelId="{B58E181E-8E90-4139-8179-F20B7B06DAF8}" type="presParOf" srcId="{F319A488-071C-4DE7-B0DC-39C1CD5D2AEE}" destId="{CE0909DC-0B8B-4654-9D03-C7AEDBA157EE}" srcOrd="0" destOrd="0" presId="urn:microsoft.com/office/officeart/2018/2/layout/IconVerticalSolidList"/>
    <dgm:cxn modelId="{D0A9CB9D-C10B-4572-B38E-44436C3CDF29}" type="presParOf" srcId="{F319A488-071C-4DE7-B0DC-39C1CD5D2AEE}" destId="{F6CAFABD-A5B7-4A6D-88AF-9968537841FF}" srcOrd="1" destOrd="0" presId="urn:microsoft.com/office/officeart/2018/2/layout/IconVerticalSolidList"/>
    <dgm:cxn modelId="{AE7A317F-03E9-4D57-A994-D571179B9090}" type="presParOf" srcId="{F319A488-071C-4DE7-B0DC-39C1CD5D2AEE}" destId="{93122099-AC83-4874-8A99-FDBF1BB0DD2C}" srcOrd="2" destOrd="0" presId="urn:microsoft.com/office/officeart/2018/2/layout/IconVerticalSolidList"/>
    <dgm:cxn modelId="{13C9D1AD-8D14-4043-B7B3-CE0B1A312EAB}" type="presParOf" srcId="{F319A488-071C-4DE7-B0DC-39C1CD5D2AEE}" destId="{F3C3FEBB-4CED-4075-A6CB-B20851432EE9}" srcOrd="3" destOrd="0" presId="urn:microsoft.com/office/officeart/2018/2/layout/IconVerticalSolidList"/>
    <dgm:cxn modelId="{3323908D-D260-447A-81FE-37A21E2CC6EA}" type="presParOf" srcId="{00F39710-BE70-4008-9CF9-081BBB206329}" destId="{F28E5ACB-EDC0-4070-8AAD-E223DD3A99A3}" srcOrd="1" destOrd="0" presId="urn:microsoft.com/office/officeart/2018/2/layout/IconVerticalSolidList"/>
    <dgm:cxn modelId="{AB492DCF-A7B1-4ED4-9E51-6FBE3E561883}" type="presParOf" srcId="{00F39710-BE70-4008-9CF9-081BBB206329}" destId="{9D5B54A8-1190-44F4-91B4-52A73DCB5F42}" srcOrd="2" destOrd="0" presId="urn:microsoft.com/office/officeart/2018/2/layout/IconVerticalSolidList"/>
    <dgm:cxn modelId="{3A0ABE4C-27E9-4C10-BA9F-217EBF1199BF}" type="presParOf" srcId="{9D5B54A8-1190-44F4-91B4-52A73DCB5F42}" destId="{478D8893-B2D9-4B2D-9852-EC582EC74031}" srcOrd="0" destOrd="0" presId="urn:microsoft.com/office/officeart/2018/2/layout/IconVerticalSolidList"/>
    <dgm:cxn modelId="{10A3321C-210F-44D3-8A54-5C7CCC5DC3DB}" type="presParOf" srcId="{9D5B54A8-1190-44F4-91B4-52A73DCB5F42}" destId="{6389E1CD-712B-4D60-967E-B94D6E5AE9E4}" srcOrd="1" destOrd="0" presId="urn:microsoft.com/office/officeart/2018/2/layout/IconVerticalSolidList"/>
    <dgm:cxn modelId="{922AA6C5-F9CF-405C-91AC-C49B36572D38}" type="presParOf" srcId="{9D5B54A8-1190-44F4-91B4-52A73DCB5F42}" destId="{CDF9AD1F-E435-4BBB-A7B8-A66D9DC4277A}" srcOrd="2" destOrd="0" presId="urn:microsoft.com/office/officeart/2018/2/layout/IconVerticalSolidList"/>
    <dgm:cxn modelId="{09D00ECF-F85B-42DD-BA7F-C630B836390F}" type="presParOf" srcId="{9D5B54A8-1190-44F4-91B4-52A73DCB5F42}" destId="{B1B592DE-03F2-445B-BDA8-51BC3154CC0F}"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4D3324-3E44-4AEF-AE7E-7689C84C511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DD2297-6B09-4A9E-8149-BF80AE4879C9}">
      <dgm:prSet/>
      <dgm:spPr/>
      <dgm:t>
        <a:bodyPr/>
        <a:lstStyle/>
        <a:p>
          <a:pPr>
            <a:lnSpc>
              <a:spcPct val="100000"/>
            </a:lnSpc>
          </a:pPr>
          <a:r>
            <a:rPr lang="en-US"/>
            <a:t>Order-set design often mismatches real clinician workflow; a rubric forces alignment </a:t>
          </a:r>
        </a:p>
      </dgm:t>
    </dgm:pt>
    <dgm:pt modelId="{F872FCC0-994D-422F-8CA9-6C664E512771}" type="parTrans" cxnId="{D542F1C4-BD3A-49FE-98BA-4389067A3576}">
      <dgm:prSet/>
      <dgm:spPr/>
      <dgm:t>
        <a:bodyPr/>
        <a:lstStyle/>
        <a:p>
          <a:endParaRPr lang="en-US"/>
        </a:p>
      </dgm:t>
    </dgm:pt>
    <dgm:pt modelId="{C576962E-A400-4C99-A677-0FCA2E38D477}" type="sibTrans" cxnId="{D542F1C4-BD3A-49FE-98BA-4389067A3576}">
      <dgm:prSet/>
      <dgm:spPr/>
      <dgm:t>
        <a:bodyPr/>
        <a:lstStyle/>
        <a:p>
          <a:endParaRPr lang="en-US"/>
        </a:p>
      </dgm:t>
    </dgm:pt>
    <dgm:pt modelId="{C298D5C4-E33B-4EEC-846A-969D3E112F21}">
      <dgm:prSet/>
      <dgm:spPr/>
      <dgm:t>
        <a:bodyPr/>
        <a:lstStyle/>
        <a:p>
          <a:pPr>
            <a:lnSpc>
              <a:spcPct val="100000"/>
            </a:lnSpc>
          </a:pPr>
          <a:r>
            <a:rPr lang="en-US"/>
            <a:t>Intelligent documentation boost note completeness and coding accuracy when used judiciously  </a:t>
          </a:r>
        </a:p>
      </dgm:t>
    </dgm:pt>
    <dgm:pt modelId="{DAAF8F80-3BD0-45A9-8AA4-F189C0F08E26}" type="parTrans" cxnId="{E79E1A6D-10E2-47B1-B1C2-5418BDD8A303}">
      <dgm:prSet/>
      <dgm:spPr/>
      <dgm:t>
        <a:bodyPr/>
        <a:lstStyle/>
        <a:p>
          <a:endParaRPr lang="en-US"/>
        </a:p>
      </dgm:t>
    </dgm:pt>
    <dgm:pt modelId="{0DF62300-7152-4C89-92FF-DC59C0846905}" type="sibTrans" cxnId="{E79E1A6D-10E2-47B1-B1C2-5418BDD8A303}">
      <dgm:prSet/>
      <dgm:spPr/>
      <dgm:t>
        <a:bodyPr/>
        <a:lstStyle/>
        <a:p>
          <a:endParaRPr lang="en-US"/>
        </a:p>
      </dgm:t>
    </dgm:pt>
    <dgm:pt modelId="{98E36CA0-B249-4C2A-A494-1F06B5015755}">
      <dgm:prSet/>
      <dgm:spPr/>
      <dgm:t>
        <a:bodyPr/>
        <a:lstStyle/>
        <a:p>
          <a:pPr>
            <a:lnSpc>
              <a:spcPct val="100000"/>
            </a:lnSpc>
          </a:pPr>
          <a:r>
            <a:rPr lang="en-US"/>
            <a:t>SBAR improves interdisciplinary communication and reduces</a:t>
          </a:r>
        </a:p>
      </dgm:t>
    </dgm:pt>
    <dgm:pt modelId="{485CA78E-AC13-458C-AEDE-E95B8DFE34ED}" type="parTrans" cxnId="{9AB94680-03CD-4504-851C-01FFE2E0A0E3}">
      <dgm:prSet/>
      <dgm:spPr/>
      <dgm:t>
        <a:bodyPr/>
        <a:lstStyle/>
        <a:p>
          <a:endParaRPr lang="en-US"/>
        </a:p>
      </dgm:t>
    </dgm:pt>
    <dgm:pt modelId="{25BAF356-517D-4C4A-B7A6-B2D906CDA561}" type="sibTrans" cxnId="{9AB94680-03CD-4504-851C-01FFE2E0A0E3}">
      <dgm:prSet/>
      <dgm:spPr/>
      <dgm:t>
        <a:bodyPr/>
        <a:lstStyle/>
        <a:p>
          <a:endParaRPr lang="en-US"/>
        </a:p>
      </dgm:t>
    </dgm:pt>
    <dgm:pt modelId="{88F59B4A-0B6D-4F98-99A7-9173A1FCC238}">
      <dgm:prSet/>
      <dgm:spPr/>
      <dgm:t>
        <a:bodyPr/>
        <a:lstStyle/>
        <a:p>
          <a:pPr>
            <a:lnSpc>
              <a:spcPct val="100000"/>
            </a:lnSpc>
          </a:pPr>
          <a:r>
            <a:rPr lang="en-US"/>
            <a:t>AI-augmented user testing , leveraging Nielsen’s heuristics can efficiently identify the majority of potential human interface issues</a:t>
          </a:r>
        </a:p>
      </dgm:t>
    </dgm:pt>
    <dgm:pt modelId="{34DEA32F-BBB4-4F0B-8B04-D597D3EB53B4}" type="parTrans" cxnId="{B748B7C0-A32D-4244-A653-C2163D5D02D0}">
      <dgm:prSet/>
      <dgm:spPr/>
      <dgm:t>
        <a:bodyPr/>
        <a:lstStyle/>
        <a:p>
          <a:endParaRPr lang="en-US"/>
        </a:p>
      </dgm:t>
    </dgm:pt>
    <dgm:pt modelId="{99DA675E-465D-4B02-A5BD-52917C28A073}" type="sibTrans" cxnId="{B748B7C0-A32D-4244-A653-C2163D5D02D0}">
      <dgm:prSet/>
      <dgm:spPr/>
      <dgm:t>
        <a:bodyPr/>
        <a:lstStyle/>
        <a:p>
          <a:endParaRPr lang="en-US"/>
        </a:p>
      </dgm:t>
    </dgm:pt>
    <dgm:pt modelId="{651029ED-DC97-4F89-9603-AB0909CF1E69}" type="pres">
      <dgm:prSet presAssocID="{9C4D3324-3E44-4AEF-AE7E-7689C84C5117}" presName="root" presStyleCnt="0">
        <dgm:presLayoutVars>
          <dgm:dir/>
          <dgm:resizeHandles val="exact"/>
        </dgm:presLayoutVars>
      </dgm:prSet>
      <dgm:spPr/>
    </dgm:pt>
    <dgm:pt modelId="{E14E892B-743B-49C8-AA46-DC0B09946957}" type="pres">
      <dgm:prSet presAssocID="{F4DD2297-6B09-4A9E-8149-BF80AE4879C9}" presName="compNode" presStyleCnt="0"/>
      <dgm:spPr/>
    </dgm:pt>
    <dgm:pt modelId="{A3E926C0-5229-4EBA-BEE8-767A880D4558}" type="pres">
      <dgm:prSet presAssocID="{F4DD2297-6B09-4A9E-8149-BF80AE4879C9}" presName="bgRect" presStyleLbl="bgShp" presStyleIdx="0" presStyleCnt="4"/>
      <dgm:spPr/>
    </dgm:pt>
    <dgm:pt modelId="{E8B67085-F479-4A79-B9AD-3ED307EA72F3}" type="pres">
      <dgm:prSet presAssocID="{F4DD2297-6B09-4A9E-8149-BF80AE4879C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77D83779-F718-4BE7-AA1E-B3C1F65E9869}" type="pres">
      <dgm:prSet presAssocID="{F4DD2297-6B09-4A9E-8149-BF80AE4879C9}" presName="spaceRect" presStyleCnt="0"/>
      <dgm:spPr/>
    </dgm:pt>
    <dgm:pt modelId="{B90E7693-B1E4-4F40-8922-6A67399678BD}" type="pres">
      <dgm:prSet presAssocID="{F4DD2297-6B09-4A9E-8149-BF80AE4879C9}" presName="parTx" presStyleLbl="revTx" presStyleIdx="0" presStyleCnt="4">
        <dgm:presLayoutVars>
          <dgm:chMax val="0"/>
          <dgm:chPref val="0"/>
        </dgm:presLayoutVars>
      </dgm:prSet>
      <dgm:spPr/>
    </dgm:pt>
    <dgm:pt modelId="{A3494876-82A3-4D19-9CF7-51979ABEB79F}" type="pres">
      <dgm:prSet presAssocID="{C576962E-A400-4C99-A677-0FCA2E38D477}" presName="sibTrans" presStyleCnt="0"/>
      <dgm:spPr/>
    </dgm:pt>
    <dgm:pt modelId="{82DB748D-702E-410B-AF26-E5B9B018642D}" type="pres">
      <dgm:prSet presAssocID="{C298D5C4-E33B-4EEC-846A-969D3E112F21}" presName="compNode" presStyleCnt="0"/>
      <dgm:spPr/>
    </dgm:pt>
    <dgm:pt modelId="{A1294D01-2A59-46B9-B348-9522FDBAD359}" type="pres">
      <dgm:prSet presAssocID="{C298D5C4-E33B-4EEC-846A-969D3E112F21}" presName="bgRect" presStyleLbl="bgShp" presStyleIdx="1" presStyleCnt="4"/>
      <dgm:spPr/>
    </dgm:pt>
    <dgm:pt modelId="{1B3ED507-0F59-4A21-AEDE-15034B5B6726}" type="pres">
      <dgm:prSet presAssocID="{C298D5C4-E33B-4EEC-846A-969D3E112F2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888DB23D-97A6-49D1-B86D-7BD622F35175}" type="pres">
      <dgm:prSet presAssocID="{C298D5C4-E33B-4EEC-846A-969D3E112F21}" presName="spaceRect" presStyleCnt="0"/>
      <dgm:spPr/>
    </dgm:pt>
    <dgm:pt modelId="{7D6B53CB-4143-43F0-8F34-D82BDB0FDDDE}" type="pres">
      <dgm:prSet presAssocID="{C298D5C4-E33B-4EEC-846A-969D3E112F21}" presName="parTx" presStyleLbl="revTx" presStyleIdx="1" presStyleCnt="4">
        <dgm:presLayoutVars>
          <dgm:chMax val="0"/>
          <dgm:chPref val="0"/>
        </dgm:presLayoutVars>
      </dgm:prSet>
      <dgm:spPr/>
    </dgm:pt>
    <dgm:pt modelId="{4E8A30C8-D52B-4CEE-A48B-C63341CEC656}" type="pres">
      <dgm:prSet presAssocID="{0DF62300-7152-4C89-92FF-DC59C0846905}" presName="sibTrans" presStyleCnt="0"/>
      <dgm:spPr/>
    </dgm:pt>
    <dgm:pt modelId="{CB42D590-5C5C-41C9-85FC-A9D727F924AF}" type="pres">
      <dgm:prSet presAssocID="{98E36CA0-B249-4C2A-A494-1F06B5015755}" presName="compNode" presStyleCnt="0"/>
      <dgm:spPr/>
    </dgm:pt>
    <dgm:pt modelId="{9407D028-65A4-4DD8-A5DE-98ED5F7AECB1}" type="pres">
      <dgm:prSet presAssocID="{98E36CA0-B249-4C2A-A494-1F06B5015755}" presName="bgRect" presStyleLbl="bgShp" presStyleIdx="2" presStyleCnt="4"/>
      <dgm:spPr/>
    </dgm:pt>
    <dgm:pt modelId="{98A6FC17-5442-402C-8E93-395EC7897E9B}" type="pres">
      <dgm:prSet presAssocID="{98E36CA0-B249-4C2A-A494-1F06B501575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hat"/>
        </a:ext>
      </dgm:extLst>
    </dgm:pt>
    <dgm:pt modelId="{45604C7B-ACB5-42EC-A633-D614E29488A4}" type="pres">
      <dgm:prSet presAssocID="{98E36CA0-B249-4C2A-A494-1F06B5015755}" presName="spaceRect" presStyleCnt="0"/>
      <dgm:spPr/>
    </dgm:pt>
    <dgm:pt modelId="{AAE9E19D-F7FB-442A-9CAE-8CBA18E5CA38}" type="pres">
      <dgm:prSet presAssocID="{98E36CA0-B249-4C2A-A494-1F06B5015755}" presName="parTx" presStyleLbl="revTx" presStyleIdx="2" presStyleCnt="4">
        <dgm:presLayoutVars>
          <dgm:chMax val="0"/>
          <dgm:chPref val="0"/>
        </dgm:presLayoutVars>
      </dgm:prSet>
      <dgm:spPr/>
    </dgm:pt>
    <dgm:pt modelId="{FCC0610E-5464-4C32-A624-A40480C49ADC}" type="pres">
      <dgm:prSet presAssocID="{25BAF356-517D-4C4A-B7A6-B2D906CDA561}" presName="sibTrans" presStyleCnt="0"/>
      <dgm:spPr/>
    </dgm:pt>
    <dgm:pt modelId="{C17B8538-51BA-49A2-A85C-2CE78718BA9A}" type="pres">
      <dgm:prSet presAssocID="{88F59B4A-0B6D-4F98-99A7-9173A1FCC238}" presName="compNode" presStyleCnt="0"/>
      <dgm:spPr/>
    </dgm:pt>
    <dgm:pt modelId="{7D2BCD8E-05B9-4698-8A25-1A610F325BA2}" type="pres">
      <dgm:prSet presAssocID="{88F59B4A-0B6D-4F98-99A7-9173A1FCC238}" presName="bgRect" presStyleLbl="bgShp" presStyleIdx="3" presStyleCnt="4"/>
      <dgm:spPr/>
    </dgm:pt>
    <dgm:pt modelId="{9C896320-31CD-4836-9D88-3938C53FA573}" type="pres">
      <dgm:prSet presAssocID="{88F59B4A-0B6D-4F98-99A7-9173A1FCC2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ead with Gears"/>
        </a:ext>
      </dgm:extLst>
    </dgm:pt>
    <dgm:pt modelId="{1BEF02F1-2E45-4937-998E-74C88CF3059A}" type="pres">
      <dgm:prSet presAssocID="{88F59B4A-0B6D-4F98-99A7-9173A1FCC238}" presName="spaceRect" presStyleCnt="0"/>
      <dgm:spPr/>
    </dgm:pt>
    <dgm:pt modelId="{8B980CF3-6FC0-42D1-A213-95318F2C84A0}" type="pres">
      <dgm:prSet presAssocID="{88F59B4A-0B6D-4F98-99A7-9173A1FCC238}" presName="parTx" presStyleLbl="revTx" presStyleIdx="3" presStyleCnt="4">
        <dgm:presLayoutVars>
          <dgm:chMax val="0"/>
          <dgm:chPref val="0"/>
        </dgm:presLayoutVars>
      </dgm:prSet>
      <dgm:spPr/>
    </dgm:pt>
  </dgm:ptLst>
  <dgm:cxnLst>
    <dgm:cxn modelId="{CBDCBC16-6C5D-47FD-8E64-ABC583CE5E11}" type="presOf" srcId="{F4DD2297-6B09-4A9E-8149-BF80AE4879C9}" destId="{B90E7693-B1E4-4F40-8922-6A67399678BD}" srcOrd="0" destOrd="0" presId="urn:microsoft.com/office/officeart/2018/2/layout/IconVerticalSolidList"/>
    <dgm:cxn modelId="{0FA6AA1D-4473-441F-B0CB-72D87E5F6B7B}" type="presOf" srcId="{98E36CA0-B249-4C2A-A494-1F06B5015755}" destId="{AAE9E19D-F7FB-442A-9CAE-8CBA18E5CA38}" srcOrd="0" destOrd="0" presId="urn:microsoft.com/office/officeart/2018/2/layout/IconVerticalSolidList"/>
    <dgm:cxn modelId="{2B25883C-DA75-4E46-BDCC-0294D3F69BAE}" type="presOf" srcId="{88F59B4A-0B6D-4F98-99A7-9173A1FCC238}" destId="{8B980CF3-6FC0-42D1-A213-95318F2C84A0}" srcOrd="0" destOrd="0" presId="urn:microsoft.com/office/officeart/2018/2/layout/IconVerticalSolidList"/>
    <dgm:cxn modelId="{E79E1A6D-10E2-47B1-B1C2-5418BDD8A303}" srcId="{9C4D3324-3E44-4AEF-AE7E-7689C84C5117}" destId="{C298D5C4-E33B-4EEC-846A-969D3E112F21}" srcOrd="1" destOrd="0" parTransId="{DAAF8F80-3BD0-45A9-8AA4-F189C0F08E26}" sibTransId="{0DF62300-7152-4C89-92FF-DC59C0846905}"/>
    <dgm:cxn modelId="{7EA2B27E-1991-414F-BB7A-145A4523AB4D}" type="presOf" srcId="{C298D5C4-E33B-4EEC-846A-969D3E112F21}" destId="{7D6B53CB-4143-43F0-8F34-D82BDB0FDDDE}" srcOrd="0" destOrd="0" presId="urn:microsoft.com/office/officeart/2018/2/layout/IconVerticalSolidList"/>
    <dgm:cxn modelId="{9AB94680-03CD-4504-851C-01FFE2E0A0E3}" srcId="{9C4D3324-3E44-4AEF-AE7E-7689C84C5117}" destId="{98E36CA0-B249-4C2A-A494-1F06B5015755}" srcOrd="2" destOrd="0" parTransId="{485CA78E-AC13-458C-AEDE-E95B8DFE34ED}" sibTransId="{25BAF356-517D-4C4A-B7A6-B2D906CDA561}"/>
    <dgm:cxn modelId="{D947E195-2B58-4C1D-B148-7D3A6F3CA5D5}" type="presOf" srcId="{9C4D3324-3E44-4AEF-AE7E-7689C84C5117}" destId="{651029ED-DC97-4F89-9603-AB0909CF1E69}" srcOrd="0" destOrd="0" presId="urn:microsoft.com/office/officeart/2018/2/layout/IconVerticalSolidList"/>
    <dgm:cxn modelId="{B748B7C0-A32D-4244-A653-C2163D5D02D0}" srcId="{9C4D3324-3E44-4AEF-AE7E-7689C84C5117}" destId="{88F59B4A-0B6D-4F98-99A7-9173A1FCC238}" srcOrd="3" destOrd="0" parTransId="{34DEA32F-BBB4-4F0B-8B04-D597D3EB53B4}" sibTransId="{99DA675E-465D-4B02-A5BD-52917C28A073}"/>
    <dgm:cxn modelId="{D542F1C4-BD3A-49FE-98BA-4389067A3576}" srcId="{9C4D3324-3E44-4AEF-AE7E-7689C84C5117}" destId="{F4DD2297-6B09-4A9E-8149-BF80AE4879C9}" srcOrd="0" destOrd="0" parTransId="{F872FCC0-994D-422F-8CA9-6C664E512771}" sibTransId="{C576962E-A400-4C99-A677-0FCA2E38D477}"/>
    <dgm:cxn modelId="{F3862778-81D1-4977-BB99-0C2363D9CE27}" type="presParOf" srcId="{651029ED-DC97-4F89-9603-AB0909CF1E69}" destId="{E14E892B-743B-49C8-AA46-DC0B09946957}" srcOrd="0" destOrd="0" presId="urn:microsoft.com/office/officeart/2018/2/layout/IconVerticalSolidList"/>
    <dgm:cxn modelId="{753612C0-EE16-46FE-9F72-CAD9FE245106}" type="presParOf" srcId="{E14E892B-743B-49C8-AA46-DC0B09946957}" destId="{A3E926C0-5229-4EBA-BEE8-767A880D4558}" srcOrd="0" destOrd="0" presId="urn:microsoft.com/office/officeart/2018/2/layout/IconVerticalSolidList"/>
    <dgm:cxn modelId="{452EDDE9-52A6-41E5-993D-C99351DD3129}" type="presParOf" srcId="{E14E892B-743B-49C8-AA46-DC0B09946957}" destId="{E8B67085-F479-4A79-B9AD-3ED307EA72F3}" srcOrd="1" destOrd="0" presId="urn:microsoft.com/office/officeart/2018/2/layout/IconVerticalSolidList"/>
    <dgm:cxn modelId="{DA142D66-5DD1-4FE7-93A2-2BF5BF5CECCA}" type="presParOf" srcId="{E14E892B-743B-49C8-AA46-DC0B09946957}" destId="{77D83779-F718-4BE7-AA1E-B3C1F65E9869}" srcOrd="2" destOrd="0" presId="urn:microsoft.com/office/officeart/2018/2/layout/IconVerticalSolidList"/>
    <dgm:cxn modelId="{EAE77444-6690-4758-B9AC-71892702DAA0}" type="presParOf" srcId="{E14E892B-743B-49C8-AA46-DC0B09946957}" destId="{B90E7693-B1E4-4F40-8922-6A67399678BD}" srcOrd="3" destOrd="0" presId="urn:microsoft.com/office/officeart/2018/2/layout/IconVerticalSolidList"/>
    <dgm:cxn modelId="{DAA3E9B9-2208-4224-8DCD-820C2DDD7842}" type="presParOf" srcId="{651029ED-DC97-4F89-9603-AB0909CF1E69}" destId="{A3494876-82A3-4D19-9CF7-51979ABEB79F}" srcOrd="1" destOrd="0" presId="urn:microsoft.com/office/officeart/2018/2/layout/IconVerticalSolidList"/>
    <dgm:cxn modelId="{C7F15AF4-D660-474C-880E-E0B406CDEC2F}" type="presParOf" srcId="{651029ED-DC97-4F89-9603-AB0909CF1E69}" destId="{82DB748D-702E-410B-AF26-E5B9B018642D}" srcOrd="2" destOrd="0" presId="urn:microsoft.com/office/officeart/2018/2/layout/IconVerticalSolidList"/>
    <dgm:cxn modelId="{4C9D573A-3C23-4CC3-A017-E09A1BF9DF69}" type="presParOf" srcId="{82DB748D-702E-410B-AF26-E5B9B018642D}" destId="{A1294D01-2A59-46B9-B348-9522FDBAD359}" srcOrd="0" destOrd="0" presId="urn:microsoft.com/office/officeart/2018/2/layout/IconVerticalSolidList"/>
    <dgm:cxn modelId="{ACC8033C-53BA-411B-B609-E566AC25A449}" type="presParOf" srcId="{82DB748D-702E-410B-AF26-E5B9B018642D}" destId="{1B3ED507-0F59-4A21-AEDE-15034B5B6726}" srcOrd="1" destOrd="0" presId="urn:microsoft.com/office/officeart/2018/2/layout/IconVerticalSolidList"/>
    <dgm:cxn modelId="{195C86B4-83D6-4DE9-8ABA-57D8BF3FD6C7}" type="presParOf" srcId="{82DB748D-702E-410B-AF26-E5B9B018642D}" destId="{888DB23D-97A6-49D1-B86D-7BD622F35175}" srcOrd="2" destOrd="0" presId="urn:microsoft.com/office/officeart/2018/2/layout/IconVerticalSolidList"/>
    <dgm:cxn modelId="{CFCE00A8-C627-4EB0-A435-77EA102A2EFA}" type="presParOf" srcId="{82DB748D-702E-410B-AF26-E5B9B018642D}" destId="{7D6B53CB-4143-43F0-8F34-D82BDB0FDDDE}" srcOrd="3" destOrd="0" presId="urn:microsoft.com/office/officeart/2018/2/layout/IconVerticalSolidList"/>
    <dgm:cxn modelId="{025310A9-35A3-4613-B072-D56322D58AD1}" type="presParOf" srcId="{651029ED-DC97-4F89-9603-AB0909CF1E69}" destId="{4E8A30C8-D52B-4CEE-A48B-C63341CEC656}" srcOrd="3" destOrd="0" presId="urn:microsoft.com/office/officeart/2018/2/layout/IconVerticalSolidList"/>
    <dgm:cxn modelId="{BE30FE47-466E-4319-9409-4D996E6A5210}" type="presParOf" srcId="{651029ED-DC97-4F89-9603-AB0909CF1E69}" destId="{CB42D590-5C5C-41C9-85FC-A9D727F924AF}" srcOrd="4" destOrd="0" presId="urn:microsoft.com/office/officeart/2018/2/layout/IconVerticalSolidList"/>
    <dgm:cxn modelId="{1BC9EFF0-E3F6-4EAC-82A2-6DA23E33065D}" type="presParOf" srcId="{CB42D590-5C5C-41C9-85FC-A9D727F924AF}" destId="{9407D028-65A4-4DD8-A5DE-98ED5F7AECB1}" srcOrd="0" destOrd="0" presId="urn:microsoft.com/office/officeart/2018/2/layout/IconVerticalSolidList"/>
    <dgm:cxn modelId="{1221CF94-8B19-4E6A-BB3C-407D5832B0D4}" type="presParOf" srcId="{CB42D590-5C5C-41C9-85FC-A9D727F924AF}" destId="{98A6FC17-5442-402C-8E93-395EC7897E9B}" srcOrd="1" destOrd="0" presId="urn:microsoft.com/office/officeart/2018/2/layout/IconVerticalSolidList"/>
    <dgm:cxn modelId="{65CEE9D1-B397-4FBB-A5C0-97C86188A0CC}" type="presParOf" srcId="{CB42D590-5C5C-41C9-85FC-A9D727F924AF}" destId="{45604C7B-ACB5-42EC-A633-D614E29488A4}" srcOrd="2" destOrd="0" presId="urn:microsoft.com/office/officeart/2018/2/layout/IconVerticalSolidList"/>
    <dgm:cxn modelId="{ACD45338-FDE3-411F-BD3B-96579E68B310}" type="presParOf" srcId="{CB42D590-5C5C-41C9-85FC-A9D727F924AF}" destId="{AAE9E19D-F7FB-442A-9CAE-8CBA18E5CA38}" srcOrd="3" destOrd="0" presId="urn:microsoft.com/office/officeart/2018/2/layout/IconVerticalSolidList"/>
    <dgm:cxn modelId="{4F0549BD-4503-4664-A8FA-71248C2CE2DC}" type="presParOf" srcId="{651029ED-DC97-4F89-9603-AB0909CF1E69}" destId="{FCC0610E-5464-4C32-A624-A40480C49ADC}" srcOrd="5" destOrd="0" presId="urn:microsoft.com/office/officeart/2018/2/layout/IconVerticalSolidList"/>
    <dgm:cxn modelId="{66ED81F9-AD61-4648-8BF4-2445CE929523}" type="presParOf" srcId="{651029ED-DC97-4F89-9603-AB0909CF1E69}" destId="{C17B8538-51BA-49A2-A85C-2CE78718BA9A}" srcOrd="6" destOrd="0" presId="urn:microsoft.com/office/officeart/2018/2/layout/IconVerticalSolidList"/>
    <dgm:cxn modelId="{EC51ED13-48B5-4A4E-8A30-2F3B83DC8F0E}" type="presParOf" srcId="{C17B8538-51BA-49A2-A85C-2CE78718BA9A}" destId="{7D2BCD8E-05B9-4698-8A25-1A610F325BA2}" srcOrd="0" destOrd="0" presId="urn:microsoft.com/office/officeart/2018/2/layout/IconVerticalSolidList"/>
    <dgm:cxn modelId="{C4BDBB14-E085-441C-8896-FB8CFB7A791C}" type="presParOf" srcId="{C17B8538-51BA-49A2-A85C-2CE78718BA9A}" destId="{9C896320-31CD-4836-9D88-3938C53FA573}" srcOrd="1" destOrd="0" presId="urn:microsoft.com/office/officeart/2018/2/layout/IconVerticalSolidList"/>
    <dgm:cxn modelId="{32DDD9A8-1284-4BFB-B496-E6CA37CB3B82}" type="presParOf" srcId="{C17B8538-51BA-49A2-A85C-2CE78718BA9A}" destId="{1BEF02F1-2E45-4937-998E-74C88CF3059A}" srcOrd="2" destOrd="0" presId="urn:microsoft.com/office/officeart/2018/2/layout/IconVerticalSolidList"/>
    <dgm:cxn modelId="{DA33E311-3CCB-4B09-9157-E816477FD88F}" type="presParOf" srcId="{C17B8538-51BA-49A2-A85C-2CE78718BA9A}" destId="{8B980CF3-6FC0-42D1-A213-95318F2C84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FE3C203-E3E1-4288-93E4-2D61BD73300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FCE498C-DCEE-45E0-862C-B563CB1DD044}">
      <dgm:prSet custT="1"/>
      <dgm:spPr/>
      <dgm:t>
        <a:bodyPr/>
        <a:lstStyle/>
        <a:p>
          <a:pPr>
            <a:lnSpc>
              <a:spcPct val="100000"/>
            </a:lnSpc>
          </a:pPr>
          <a:r>
            <a:rPr lang="en-US" sz="1600" dirty="0"/>
            <a:t>Start up costs used for website domain and hosting that embeds a pre- and post-course survey to evaluate impact of this asynchronous medical intervention</a:t>
          </a:r>
        </a:p>
      </dgm:t>
    </dgm:pt>
    <dgm:pt modelId="{FBAF0350-A08A-4977-BEE0-DFF78FC14A56}" type="parTrans" cxnId="{ECA46B2F-BBB2-4CC0-A390-3A476E4AD205}">
      <dgm:prSet/>
      <dgm:spPr/>
      <dgm:t>
        <a:bodyPr/>
        <a:lstStyle/>
        <a:p>
          <a:endParaRPr lang="en-US"/>
        </a:p>
      </dgm:t>
    </dgm:pt>
    <dgm:pt modelId="{2F7B8207-46E1-404C-BA46-3023CD252EAB}" type="sibTrans" cxnId="{ECA46B2F-BBB2-4CC0-A390-3A476E4AD205}">
      <dgm:prSet/>
      <dgm:spPr/>
      <dgm:t>
        <a:bodyPr/>
        <a:lstStyle/>
        <a:p>
          <a:endParaRPr lang="en-US"/>
        </a:p>
      </dgm:t>
    </dgm:pt>
    <dgm:pt modelId="{8D6E5CDF-C984-4D11-ABC0-E5AB8CB97DE6}">
      <dgm:prSet custT="1"/>
      <dgm:spPr/>
      <dgm:t>
        <a:bodyPr/>
        <a:lstStyle/>
        <a:p>
          <a:pPr>
            <a:lnSpc>
              <a:spcPct val="100000"/>
            </a:lnSpc>
          </a:pPr>
          <a:r>
            <a:rPr lang="en-US" sz="1600" dirty="0"/>
            <a:t>Transform static outlines and PowerPoint to animated lectures or dynamic videography</a:t>
          </a:r>
        </a:p>
      </dgm:t>
    </dgm:pt>
    <dgm:pt modelId="{A5377F78-05A9-4F14-AE54-0EA003095679}" type="parTrans" cxnId="{DFEDCF42-2E1B-4D33-8E6A-925551AB0594}">
      <dgm:prSet/>
      <dgm:spPr/>
      <dgm:t>
        <a:bodyPr/>
        <a:lstStyle/>
        <a:p>
          <a:endParaRPr lang="en-US"/>
        </a:p>
      </dgm:t>
    </dgm:pt>
    <dgm:pt modelId="{612E36D7-5521-4341-B2EF-F684C2B61AE5}" type="sibTrans" cxnId="{DFEDCF42-2E1B-4D33-8E6A-925551AB0594}">
      <dgm:prSet/>
      <dgm:spPr/>
      <dgm:t>
        <a:bodyPr/>
        <a:lstStyle/>
        <a:p>
          <a:endParaRPr lang="en-US"/>
        </a:p>
      </dgm:t>
    </dgm:pt>
    <dgm:pt modelId="{E0EAF3D1-7098-4AF7-9930-CF5120D585AC}">
      <dgm:prSet custT="1"/>
      <dgm:spPr/>
      <dgm:t>
        <a:bodyPr/>
        <a:lstStyle/>
        <a:p>
          <a:pPr>
            <a:lnSpc>
              <a:spcPct val="100000"/>
            </a:lnSpc>
          </a:pPr>
          <a:r>
            <a:rPr lang="en-US" sz="1600" dirty="0"/>
            <a:t>Explore the application as a medical education nonprofit to preserve access for trainees at no cost </a:t>
          </a:r>
        </a:p>
      </dgm:t>
    </dgm:pt>
    <dgm:pt modelId="{97FA406F-43D6-4882-AC02-785814FA68D9}" type="parTrans" cxnId="{3BA3D52A-43E4-40F0-9E21-FF4161201478}">
      <dgm:prSet/>
      <dgm:spPr/>
      <dgm:t>
        <a:bodyPr/>
        <a:lstStyle/>
        <a:p>
          <a:endParaRPr lang="en-US"/>
        </a:p>
      </dgm:t>
    </dgm:pt>
    <dgm:pt modelId="{3D1AA5BC-FFF6-48D4-AE5B-A161F814DD95}" type="sibTrans" cxnId="{3BA3D52A-43E4-40F0-9E21-FF4161201478}">
      <dgm:prSet/>
      <dgm:spPr/>
      <dgm:t>
        <a:bodyPr/>
        <a:lstStyle/>
        <a:p>
          <a:endParaRPr lang="en-US"/>
        </a:p>
      </dgm:t>
    </dgm:pt>
    <dgm:pt modelId="{6EF47036-F2BE-4811-9B83-1AFEBF3E3693}" type="pres">
      <dgm:prSet presAssocID="{EFE3C203-E3E1-4288-93E4-2D61BD73300D}" presName="root" presStyleCnt="0">
        <dgm:presLayoutVars>
          <dgm:dir/>
          <dgm:resizeHandles val="exact"/>
        </dgm:presLayoutVars>
      </dgm:prSet>
      <dgm:spPr/>
    </dgm:pt>
    <dgm:pt modelId="{742206FD-8D68-45E5-ABEA-D38AF7748C89}" type="pres">
      <dgm:prSet presAssocID="{7FCE498C-DCEE-45E0-862C-B563CB1DD044}" presName="compNode" presStyleCnt="0"/>
      <dgm:spPr/>
    </dgm:pt>
    <dgm:pt modelId="{33E5647B-4D8A-4DAF-8BBA-A8E2FBCE58D4}" type="pres">
      <dgm:prSet presAssocID="{7FCE498C-DCEE-45E0-862C-B563CB1DD044}" presName="bgRect" presStyleLbl="bgShp" presStyleIdx="0" presStyleCnt="3"/>
      <dgm:spPr/>
    </dgm:pt>
    <dgm:pt modelId="{E82B7409-542C-462B-B3B7-F56288C901D4}" type="pres">
      <dgm:prSet presAssocID="{7FCE498C-DCEE-45E0-862C-B563CB1DD04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aptop"/>
        </a:ext>
      </dgm:extLst>
    </dgm:pt>
    <dgm:pt modelId="{39555DD4-1309-4E8A-910E-F289E053E379}" type="pres">
      <dgm:prSet presAssocID="{7FCE498C-DCEE-45E0-862C-B563CB1DD044}" presName="spaceRect" presStyleCnt="0"/>
      <dgm:spPr/>
    </dgm:pt>
    <dgm:pt modelId="{A211B553-71EA-4CB0-82A8-C10BB8C86F4B}" type="pres">
      <dgm:prSet presAssocID="{7FCE498C-DCEE-45E0-862C-B563CB1DD044}" presName="parTx" presStyleLbl="revTx" presStyleIdx="0" presStyleCnt="3">
        <dgm:presLayoutVars>
          <dgm:chMax val="0"/>
          <dgm:chPref val="0"/>
        </dgm:presLayoutVars>
      </dgm:prSet>
      <dgm:spPr/>
    </dgm:pt>
    <dgm:pt modelId="{95379F2F-9A7F-41EF-92CC-ACB71B8B90FD}" type="pres">
      <dgm:prSet presAssocID="{2F7B8207-46E1-404C-BA46-3023CD252EAB}" presName="sibTrans" presStyleCnt="0"/>
      <dgm:spPr/>
    </dgm:pt>
    <dgm:pt modelId="{A7AEE0F0-F662-4C3C-A9A0-DCDB25C1537F}" type="pres">
      <dgm:prSet presAssocID="{8D6E5CDF-C984-4D11-ABC0-E5AB8CB97DE6}" presName="compNode" presStyleCnt="0"/>
      <dgm:spPr/>
    </dgm:pt>
    <dgm:pt modelId="{15138CCD-BB72-4944-BBAB-AAC68918041C}" type="pres">
      <dgm:prSet presAssocID="{8D6E5CDF-C984-4D11-ABC0-E5AB8CB97DE6}" presName="bgRect" presStyleLbl="bgShp" presStyleIdx="1" presStyleCnt="3"/>
      <dgm:spPr/>
    </dgm:pt>
    <dgm:pt modelId="{E26543C7-9247-4B0E-A5B6-65CF645347BB}" type="pres">
      <dgm:prSet presAssocID="{8D6E5CDF-C984-4D11-ABC0-E5AB8CB97DE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deo camera"/>
        </a:ext>
      </dgm:extLst>
    </dgm:pt>
    <dgm:pt modelId="{31164EF0-FCC0-471E-B9F2-627AFC7BF636}" type="pres">
      <dgm:prSet presAssocID="{8D6E5CDF-C984-4D11-ABC0-E5AB8CB97DE6}" presName="spaceRect" presStyleCnt="0"/>
      <dgm:spPr/>
    </dgm:pt>
    <dgm:pt modelId="{03784CCE-CB22-4129-9531-BDEBB35A3220}" type="pres">
      <dgm:prSet presAssocID="{8D6E5CDF-C984-4D11-ABC0-E5AB8CB97DE6}" presName="parTx" presStyleLbl="revTx" presStyleIdx="1" presStyleCnt="3">
        <dgm:presLayoutVars>
          <dgm:chMax val="0"/>
          <dgm:chPref val="0"/>
        </dgm:presLayoutVars>
      </dgm:prSet>
      <dgm:spPr/>
    </dgm:pt>
    <dgm:pt modelId="{12D5E7D2-8683-4B33-8991-A8EB06AE9184}" type="pres">
      <dgm:prSet presAssocID="{612E36D7-5521-4341-B2EF-F684C2B61AE5}" presName="sibTrans" presStyleCnt="0"/>
      <dgm:spPr/>
    </dgm:pt>
    <dgm:pt modelId="{ABE91425-CEA6-4C3A-895F-C941733C4EE2}" type="pres">
      <dgm:prSet presAssocID="{E0EAF3D1-7098-4AF7-9930-CF5120D585AC}" presName="compNode" presStyleCnt="0"/>
      <dgm:spPr/>
    </dgm:pt>
    <dgm:pt modelId="{60F0C6D8-0A7C-486D-9D1B-9DD62A0DB190}" type="pres">
      <dgm:prSet presAssocID="{E0EAF3D1-7098-4AF7-9930-CF5120D585AC}" presName="bgRect" presStyleLbl="bgShp" presStyleIdx="2" presStyleCnt="3"/>
      <dgm:spPr/>
    </dgm:pt>
    <dgm:pt modelId="{7AA364FD-5D2B-4EE7-9F28-99DCA7E7DE7B}" type="pres">
      <dgm:prSet presAssocID="{E0EAF3D1-7098-4AF7-9930-CF5120D585A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s"/>
        </a:ext>
      </dgm:extLst>
    </dgm:pt>
    <dgm:pt modelId="{375AB03C-EA1F-469E-A744-A2AB3FAC792C}" type="pres">
      <dgm:prSet presAssocID="{E0EAF3D1-7098-4AF7-9930-CF5120D585AC}" presName="spaceRect" presStyleCnt="0"/>
      <dgm:spPr/>
    </dgm:pt>
    <dgm:pt modelId="{9132C276-CF23-489E-A186-0423EE303399}" type="pres">
      <dgm:prSet presAssocID="{E0EAF3D1-7098-4AF7-9930-CF5120D585AC}" presName="parTx" presStyleLbl="revTx" presStyleIdx="2" presStyleCnt="3">
        <dgm:presLayoutVars>
          <dgm:chMax val="0"/>
          <dgm:chPref val="0"/>
        </dgm:presLayoutVars>
      </dgm:prSet>
      <dgm:spPr/>
    </dgm:pt>
  </dgm:ptLst>
  <dgm:cxnLst>
    <dgm:cxn modelId="{3BA3D52A-43E4-40F0-9E21-FF4161201478}" srcId="{EFE3C203-E3E1-4288-93E4-2D61BD73300D}" destId="{E0EAF3D1-7098-4AF7-9930-CF5120D585AC}" srcOrd="2" destOrd="0" parTransId="{97FA406F-43D6-4882-AC02-785814FA68D9}" sibTransId="{3D1AA5BC-FFF6-48D4-AE5B-A161F814DD95}"/>
    <dgm:cxn modelId="{ECA46B2F-BBB2-4CC0-A390-3A476E4AD205}" srcId="{EFE3C203-E3E1-4288-93E4-2D61BD73300D}" destId="{7FCE498C-DCEE-45E0-862C-B563CB1DD044}" srcOrd="0" destOrd="0" parTransId="{FBAF0350-A08A-4977-BEE0-DFF78FC14A56}" sibTransId="{2F7B8207-46E1-404C-BA46-3023CD252EAB}"/>
    <dgm:cxn modelId="{82059234-693E-4653-9101-C53AE9F4FC62}" type="presOf" srcId="{8D6E5CDF-C984-4D11-ABC0-E5AB8CB97DE6}" destId="{03784CCE-CB22-4129-9531-BDEBB35A3220}" srcOrd="0" destOrd="0" presId="urn:microsoft.com/office/officeart/2018/2/layout/IconVerticalSolidList"/>
    <dgm:cxn modelId="{DFEDCF42-2E1B-4D33-8E6A-925551AB0594}" srcId="{EFE3C203-E3E1-4288-93E4-2D61BD73300D}" destId="{8D6E5CDF-C984-4D11-ABC0-E5AB8CB97DE6}" srcOrd="1" destOrd="0" parTransId="{A5377F78-05A9-4F14-AE54-0EA003095679}" sibTransId="{612E36D7-5521-4341-B2EF-F684C2B61AE5}"/>
    <dgm:cxn modelId="{4BACF57A-FE2F-4346-B2D9-A1EC5579AAB3}" type="presOf" srcId="{EFE3C203-E3E1-4288-93E4-2D61BD73300D}" destId="{6EF47036-F2BE-4811-9B83-1AFEBF3E3693}" srcOrd="0" destOrd="0" presId="urn:microsoft.com/office/officeart/2018/2/layout/IconVerticalSolidList"/>
    <dgm:cxn modelId="{9F82D08E-A2B4-4764-9EDF-F6877CC95048}" type="presOf" srcId="{7FCE498C-DCEE-45E0-862C-B563CB1DD044}" destId="{A211B553-71EA-4CB0-82A8-C10BB8C86F4B}" srcOrd="0" destOrd="0" presId="urn:microsoft.com/office/officeart/2018/2/layout/IconVerticalSolidList"/>
    <dgm:cxn modelId="{10D32CFC-D328-42BC-8944-54ED89B47069}" type="presOf" srcId="{E0EAF3D1-7098-4AF7-9930-CF5120D585AC}" destId="{9132C276-CF23-489E-A186-0423EE303399}" srcOrd="0" destOrd="0" presId="urn:microsoft.com/office/officeart/2018/2/layout/IconVerticalSolidList"/>
    <dgm:cxn modelId="{BEA77684-8C20-4F88-8D37-808820D04C2C}" type="presParOf" srcId="{6EF47036-F2BE-4811-9B83-1AFEBF3E3693}" destId="{742206FD-8D68-45E5-ABEA-D38AF7748C89}" srcOrd="0" destOrd="0" presId="urn:microsoft.com/office/officeart/2018/2/layout/IconVerticalSolidList"/>
    <dgm:cxn modelId="{E77CD069-C28C-41DB-BA72-06F1B270A5B9}" type="presParOf" srcId="{742206FD-8D68-45E5-ABEA-D38AF7748C89}" destId="{33E5647B-4D8A-4DAF-8BBA-A8E2FBCE58D4}" srcOrd="0" destOrd="0" presId="urn:microsoft.com/office/officeart/2018/2/layout/IconVerticalSolidList"/>
    <dgm:cxn modelId="{DE84E2CA-2115-430E-9ECD-77760D9F1AA3}" type="presParOf" srcId="{742206FD-8D68-45E5-ABEA-D38AF7748C89}" destId="{E82B7409-542C-462B-B3B7-F56288C901D4}" srcOrd="1" destOrd="0" presId="urn:microsoft.com/office/officeart/2018/2/layout/IconVerticalSolidList"/>
    <dgm:cxn modelId="{D96C9E50-813B-406B-8550-8417228FA81E}" type="presParOf" srcId="{742206FD-8D68-45E5-ABEA-D38AF7748C89}" destId="{39555DD4-1309-4E8A-910E-F289E053E379}" srcOrd="2" destOrd="0" presId="urn:microsoft.com/office/officeart/2018/2/layout/IconVerticalSolidList"/>
    <dgm:cxn modelId="{3EAED4CA-0288-42B2-A183-86CFE857E6E5}" type="presParOf" srcId="{742206FD-8D68-45E5-ABEA-D38AF7748C89}" destId="{A211B553-71EA-4CB0-82A8-C10BB8C86F4B}" srcOrd="3" destOrd="0" presId="urn:microsoft.com/office/officeart/2018/2/layout/IconVerticalSolidList"/>
    <dgm:cxn modelId="{610FD732-C88A-4538-AA2C-9EAE9D881C9E}" type="presParOf" srcId="{6EF47036-F2BE-4811-9B83-1AFEBF3E3693}" destId="{95379F2F-9A7F-41EF-92CC-ACB71B8B90FD}" srcOrd="1" destOrd="0" presId="urn:microsoft.com/office/officeart/2018/2/layout/IconVerticalSolidList"/>
    <dgm:cxn modelId="{EB7D1C5D-6A5F-4A05-B53E-684E69139C92}" type="presParOf" srcId="{6EF47036-F2BE-4811-9B83-1AFEBF3E3693}" destId="{A7AEE0F0-F662-4C3C-A9A0-DCDB25C1537F}" srcOrd="2" destOrd="0" presId="urn:microsoft.com/office/officeart/2018/2/layout/IconVerticalSolidList"/>
    <dgm:cxn modelId="{6CCEC886-5459-4D61-A431-877FBAF6A2B3}" type="presParOf" srcId="{A7AEE0F0-F662-4C3C-A9A0-DCDB25C1537F}" destId="{15138CCD-BB72-4944-BBAB-AAC68918041C}" srcOrd="0" destOrd="0" presId="urn:microsoft.com/office/officeart/2018/2/layout/IconVerticalSolidList"/>
    <dgm:cxn modelId="{E9219A8B-C4CB-410B-8C46-F7438F265F2D}" type="presParOf" srcId="{A7AEE0F0-F662-4C3C-A9A0-DCDB25C1537F}" destId="{E26543C7-9247-4B0E-A5B6-65CF645347BB}" srcOrd="1" destOrd="0" presId="urn:microsoft.com/office/officeart/2018/2/layout/IconVerticalSolidList"/>
    <dgm:cxn modelId="{63540702-D861-414A-B6C1-C7C6C0C47660}" type="presParOf" srcId="{A7AEE0F0-F662-4C3C-A9A0-DCDB25C1537F}" destId="{31164EF0-FCC0-471E-B9F2-627AFC7BF636}" srcOrd="2" destOrd="0" presId="urn:microsoft.com/office/officeart/2018/2/layout/IconVerticalSolidList"/>
    <dgm:cxn modelId="{68A2448C-8D0F-4149-85DE-31ADEB27C9F5}" type="presParOf" srcId="{A7AEE0F0-F662-4C3C-A9A0-DCDB25C1537F}" destId="{03784CCE-CB22-4129-9531-BDEBB35A3220}" srcOrd="3" destOrd="0" presId="urn:microsoft.com/office/officeart/2018/2/layout/IconVerticalSolidList"/>
    <dgm:cxn modelId="{F4693CA3-A6DC-48EE-8A7A-4D969C5DB21C}" type="presParOf" srcId="{6EF47036-F2BE-4811-9B83-1AFEBF3E3693}" destId="{12D5E7D2-8683-4B33-8991-A8EB06AE9184}" srcOrd="3" destOrd="0" presId="urn:microsoft.com/office/officeart/2018/2/layout/IconVerticalSolidList"/>
    <dgm:cxn modelId="{771D03C5-FAC5-4FE5-B640-9E2E5DD71576}" type="presParOf" srcId="{6EF47036-F2BE-4811-9B83-1AFEBF3E3693}" destId="{ABE91425-CEA6-4C3A-895F-C941733C4EE2}" srcOrd="4" destOrd="0" presId="urn:microsoft.com/office/officeart/2018/2/layout/IconVerticalSolidList"/>
    <dgm:cxn modelId="{B4CF6779-45AE-4CE5-9EDF-C8A80C98D983}" type="presParOf" srcId="{ABE91425-CEA6-4C3A-895F-C941733C4EE2}" destId="{60F0C6D8-0A7C-486D-9D1B-9DD62A0DB190}" srcOrd="0" destOrd="0" presId="urn:microsoft.com/office/officeart/2018/2/layout/IconVerticalSolidList"/>
    <dgm:cxn modelId="{6F818369-A361-4803-8ECB-7E53C8429299}" type="presParOf" srcId="{ABE91425-CEA6-4C3A-895F-C941733C4EE2}" destId="{7AA364FD-5D2B-4EE7-9F28-99DCA7E7DE7B}" srcOrd="1" destOrd="0" presId="urn:microsoft.com/office/officeart/2018/2/layout/IconVerticalSolidList"/>
    <dgm:cxn modelId="{5201C194-AF1F-442F-A01C-4331C73A1A39}" type="presParOf" srcId="{ABE91425-CEA6-4C3A-895F-C941733C4EE2}" destId="{375AB03C-EA1F-469E-A744-A2AB3FAC792C}" srcOrd="2" destOrd="0" presId="urn:microsoft.com/office/officeart/2018/2/layout/IconVerticalSolidList"/>
    <dgm:cxn modelId="{84D18CD7-10B2-4C21-B29F-1E2BB71C87ED}" type="presParOf" srcId="{ABE91425-CEA6-4C3A-895F-C941733C4EE2}" destId="{9132C276-CF23-489E-A186-0423EE30339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7FD3CB-61C6-40A9-8D91-8C95F00665C3}">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EC2FBE-69B6-4713-B6B3-B50FAC7AC8FC}">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7C736D-CAA5-4BB9-9967-C07EE41C36A8}">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dirty="0"/>
            <a:t>Ran three pilots of the course on Leveraging Clinical Pathways to Advance Health Equity at Mount Sinai's Icahn School of Medicine with Emergency Medicine fellows, Master’s in Health Administration students, and trainees in the Graduate Medical Education Leadership Program.</a:t>
          </a:r>
        </a:p>
      </dsp:txBody>
      <dsp:txXfrm>
        <a:off x="1435590" y="531"/>
        <a:ext cx="9080009" cy="1242935"/>
      </dsp:txXfrm>
    </dsp:sp>
    <dsp:sp modelId="{44EE67B5-2F94-4CAD-99C8-40FAE49FCB10}">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99C6DB-8164-46D9-B128-B214DD8805CF}">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78E44E-B669-4C76-8F72-335D18EDF7D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dirty="0"/>
            <a:t>Decision made to convert the in-person workshop to a virtual AI prompt-engineered practicum. The goal is to partner with the GME Leadership Program to provide more longitudinal  mentorship and support to trainees developing their own clinical pathways. This has already begun with EM residents participating in the Administration &amp; Operations Elective.</a:t>
          </a:r>
        </a:p>
      </dsp:txBody>
      <dsp:txXfrm>
        <a:off x="1435590" y="1554201"/>
        <a:ext cx="9080009" cy="1242935"/>
      </dsp:txXfrm>
    </dsp:sp>
    <dsp:sp modelId="{10CB5432-407E-47F2-AA8B-6C0F8C52018E}">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F03854-11AE-475B-A092-7ECBA82D9375}">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798516-C349-40DE-91C0-30E465634CF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66750">
            <a:lnSpc>
              <a:spcPct val="100000"/>
            </a:lnSpc>
            <a:spcBef>
              <a:spcPct val="0"/>
            </a:spcBef>
            <a:spcAft>
              <a:spcPct val="35000"/>
            </a:spcAft>
            <a:buNone/>
          </a:pPr>
          <a:r>
            <a:rPr lang="en-US" sz="1500" kern="1200" dirty="0"/>
            <a:t>Developed a 5-module asynchronous lecture series on AI-Augmented Clinical Pathways.</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4AFE9-F728-4B74-9625-E3C9EB3E333E}">
      <dsp:nvSpPr>
        <dsp:cNvPr id="0" name=""/>
        <dsp:cNvSpPr/>
      </dsp:nvSpPr>
      <dsp:spPr>
        <a:xfrm>
          <a:off x="0" y="2655"/>
          <a:ext cx="10515600" cy="1204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14A3E9-EAEB-498E-9F18-A77B4247CB0E}">
      <dsp:nvSpPr>
        <dsp:cNvPr id="0" name=""/>
        <dsp:cNvSpPr/>
      </dsp:nvSpPr>
      <dsp:spPr>
        <a:xfrm>
          <a:off x="364238" y="273576"/>
          <a:ext cx="662899" cy="6622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228B12-BC4D-4E9D-B831-650E899602DE}">
      <dsp:nvSpPr>
        <dsp:cNvPr id="0" name=""/>
        <dsp:cNvSpPr/>
      </dsp:nvSpPr>
      <dsp:spPr>
        <a:xfrm>
          <a:off x="1391376" y="2655"/>
          <a:ext cx="9102796"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711200">
            <a:lnSpc>
              <a:spcPct val="100000"/>
            </a:lnSpc>
            <a:spcBef>
              <a:spcPct val="0"/>
            </a:spcBef>
            <a:spcAft>
              <a:spcPct val="35000"/>
            </a:spcAft>
            <a:buNone/>
          </a:pPr>
          <a:r>
            <a:rPr lang="en-US" sz="1600" kern="1200" dirty="0"/>
            <a:t>The clinician-in-the-loop approach to large language models enables robust and efficient clinical pathway design and implementation to advance high quality and equitable healthcare.</a:t>
          </a:r>
        </a:p>
      </dsp:txBody>
      <dsp:txXfrm>
        <a:off x="1391376" y="2655"/>
        <a:ext cx="9102796" cy="1241722"/>
      </dsp:txXfrm>
    </dsp:sp>
    <dsp:sp modelId="{14D183DA-D03F-473C-9F46-70676333F6DD}">
      <dsp:nvSpPr>
        <dsp:cNvPr id="0" name=""/>
        <dsp:cNvSpPr/>
      </dsp:nvSpPr>
      <dsp:spPr>
        <a:xfrm>
          <a:off x="0" y="1554807"/>
          <a:ext cx="10515600" cy="1204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DC3F8-6206-4B67-9E10-4C438DB02626}">
      <dsp:nvSpPr>
        <dsp:cNvPr id="0" name=""/>
        <dsp:cNvSpPr/>
      </dsp:nvSpPr>
      <dsp:spPr>
        <a:xfrm>
          <a:off x="364238" y="1825729"/>
          <a:ext cx="662899" cy="6622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865465-1CC7-4E50-B77F-B68206AB3E75}">
      <dsp:nvSpPr>
        <dsp:cNvPr id="0" name=""/>
        <dsp:cNvSpPr/>
      </dsp:nvSpPr>
      <dsp:spPr>
        <a:xfrm>
          <a:off x="1391376" y="1554807"/>
          <a:ext cx="9102796"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711200">
            <a:lnSpc>
              <a:spcPct val="100000"/>
            </a:lnSpc>
            <a:spcBef>
              <a:spcPct val="0"/>
            </a:spcBef>
            <a:spcAft>
              <a:spcPct val="35000"/>
            </a:spcAft>
            <a:buNone/>
          </a:pPr>
          <a:r>
            <a:rPr lang="en-US" sz="1600" kern="1200" dirty="0"/>
            <a:t>There is no “black box”. Clinical reasoning tasks are documented and accessible for clinician review, supporting easy integration of evidence-based medicine into clinical practice. Additionally, workflow automations embedded in clinical pathways free up time for clinicians to be at the patient’s bedside, improving physician wellness and patient satisfaction.</a:t>
          </a:r>
        </a:p>
      </dsp:txBody>
      <dsp:txXfrm>
        <a:off x="1391376" y="1554807"/>
        <a:ext cx="9102796" cy="1241722"/>
      </dsp:txXfrm>
    </dsp:sp>
    <dsp:sp modelId="{C5AD63A9-35A8-4FF8-ADBD-DBD0C912D3FB}">
      <dsp:nvSpPr>
        <dsp:cNvPr id="0" name=""/>
        <dsp:cNvSpPr/>
      </dsp:nvSpPr>
      <dsp:spPr>
        <a:xfrm>
          <a:off x="0" y="3106960"/>
          <a:ext cx="10515600" cy="120409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F6D0BE-69A7-4B08-921A-F6491B27E217}">
      <dsp:nvSpPr>
        <dsp:cNvPr id="0" name=""/>
        <dsp:cNvSpPr/>
      </dsp:nvSpPr>
      <dsp:spPr>
        <a:xfrm>
          <a:off x="364238" y="3377881"/>
          <a:ext cx="662899" cy="6622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3112D8-73CB-4EE9-BE73-9F02285E275C}">
      <dsp:nvSpPr>
        <dsp:cNvPr id="0" name=""/>
        <dsp:cNvSpPr/>
      </dsp:nvSpPr>
      <dsp:spPr>
        <a:xfrm>
          <a:off x="1391376" y="3106960"/>
          <a:ext cx="9102796"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711200">
            <a:lnSpc>
              <a:spcPct val="100000"/>
            </a:lnSpc>
            <a:spcBef>
              <a:spcPct val="0"/>
            </a:spcBef>
            <a:spcAft>
              <a:spcPct val="35000"/>
            </a:spcAft>
            <a:buNone/>
          </a:pPr>
          <a:r>
            <a:rPr lang="en-US" sz="1600" kern="1200" dirty="0"/>
            <a:t>Structured pathways generate clean, discrete data to support future non-parametric supervising learning algorithms for evidence-based medicine. Data should be regularly monitored using quality and health equity measures.</a:t>
          </a:r>
        </a:p>
      </dsp:txBody>
      <dsp:txXfrm>
        <a:off x="1391376" y="3106960"/>
        <a:ext cx="9102796" cy="12417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909DC-0B8B-4654-9D03-C7AEDBA157EE}">
      <dsp:nvSpPr>
        <dsp:cNvPr id="0" name=""/>
        <dsp:cNvSpPr/>
      </dsp:nvSpPr>
      <dsp:spPr>
        <a:xfrm>
          <a:off x="0" y="707092"/>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AFABD-A5B7-4A6D-88AF-9968537841FF}">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C3FEBB-4CED-4075-A6CB-B20851432EE9}">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dirty="0"/>
            <a:t>After removing low-grade strength evidence, design the decision tree blueprint.</a:t>
          </a:r>
        </a:p>
      </dsp:txBody>
      <dsp:txXfrm>
        <a:off x="1507738" y="707092"/>
        <a:ext cx="9007861" cy="1305401"/>
      </dsp:txXfrm>
    </dsp:sp>
    <dsp:sp modelId="{478D8893-B2D9-4B2D-9852-EC582EC74031}">
      <dsp:nvSpPr>
        <dsp:cNvPr id="0" name=""/>
        <dsp:cNvSpPr/>
      </dsp:nvSpPr>
      <dsp:spPr>
        <a:xfrm>
          <a:off x="0" y="2338844"/>
          <a:ext cx="105156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89E1CD-712B-4D60-967E-B94D6E5AE9E4}">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592DE-03F2-445B-BDA8-51BC3154CC0F}">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US" sz="2200" kern="1200"/>
            <a:t>Large language models can draft branch text and risk-score splits; humans need to identify the removal of nodes for clarity and bias mitigation</a:t>
          </a:r>
        </a:p>
      </dsp:txBody>
      <dsp:txXfrm>
        <a:off x="1507738" y="2338844"/>
        <a:ext cx="9007861" cy="13054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926C0-5229-4EBA-BEE8-767A880D4558}">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B67085-F479-4A79-B9AD-3ED307EA72F3}">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0E7693-B1E4-4F40-8922-6A67399678BD}">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Order-set design often mismatches real clinician workflow; a rubric forces alignment </a:t>
          </a:r>
        </a:p>
      </dsp:txBody>
      <dsp:txXfrm>
        <a:off x="1057183" y="1805"/>
        <a:ext cx="9458416" cy="915310"/>
      </dsp:txXfrm>
    </dsp:sp>
    <dsp:sp modelId="{A1294D01-2A59-46B9-B348-9522FDBAD359}">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3ED507-0F59-4A21-AEDE-15034B5B6726}">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6B53CB-4143-43F0-8F34-D82BDB0FDDDE}">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Intelligent documentation boost note completeness and coding accuracy when used judiciously  </a:t>
          </a:r>
        </a:p>
      </dsp:txBody>
      <dsp:txXfrm>
        <a:off x="1057183" y="1145944"/>
        <a:ext cx="9458416" cy="915310"/>
      </dsp:txXfrm>
    </dsp:sp>
    <dsp:sp modelId="{9407D028-65A4-4DD8-A5DE-98ED5F7AECB1}">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A6FC17-5442-402C-8E93-395EC7897E9B}">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E9E19D-F7FB-442A-9CAE-8CBA18E5CA38}">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SBAR improves interdisciplinary communication and reduces</a:t>
          </a:r>
        </a:p>
      </dsp:txBody>
      <dsp:txXfrm>
        <a:off x="1057183" y="2290082"/>
        <a:ext cx="9458416" cy="915310"/>
      </dsp:txXfrm>
    </dsp:sp>
    <dsp:sp modelId="{7D2BCD8E-05B9-4698-8A25-1A610F325BA2}">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896320-31CD-4836-9D88-3938C53FA573}">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80CF3-6FC0-42D1-A213-95318F2C84A0}">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a:t>AI-augmented user testing , leveraging Nielsen’s heuristics can efficiently identify the majority of potential human interface issues</a:t>
          </a:r>
        </a:p>
      </dsp:txBody>
      <dsp:txXfrm>
        <a:off x="1057183" y="3434221"/>
        <a:ext cx="9458416" cy="915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647B-4D8A-4DAF-8BBA-A8E2FBCE58D4}">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B7409-542C-462B-B3B7-F56288C901D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11B553-71EA-4CB0-82A8-C10BB8C86F4B}">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dirty="0"/>
            <a:t>Start up costs used for website domain and hosting that embeds a pre- and post-course survey to evaluate impact of this asynchronous medical intervention</a:t>
          </a:r>
        </a:p>
      </dsp:txBody>
      <dsp:txXfrm>
        <a:off x="1435590" y="531"/>
        <a:ext cx="9080009" cy="1242935"/>
      </dsp:txXfrm>
    </dsp:sp>
    <dsp:sp modelId="{15138CCD-BB72-4944-BBAB-AAC68918041C}">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6543C7-9247-4B0E-A5B6-65CF645347BB}">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784CCE-CB22-4129-9531-BDEBB35A322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dirty="0"/>
            <a:t>Transform static outlines and PowerPoint to animated lectures or dynamic videography</a:t>
          </a:r>
        </a:p>
      </dsp:txBody>
      <dsp:txXfrm>
        <a:off x="1435590" y="1554201"/>
        <a:ext cx="9080009" cy="1242935"/>
      </dsp:txXfrm>
    </dsp:sp>
    <dsp:sp modelId="{60F0C6D8-0A7C-486D-9D1B-9DD62A0DB190}">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A364FD-5D2B-4EE7-9F28-99DCA7E7DE7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32C276-CF23-489E-A186-0423EE303399}">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711200">
            <a:lnSpc>
              <a:spcPct val="100000"/>
            </a:lnSpc>
            <a:spcBef>
              <a:spcPct val="0"/>
            </a:spcBef>
            <a:spcAft>
              <a:spcPct val="35000"/>
            </a:spcAft>
            <a:buNone/>
          </a:pPr>
          <a:r>
            <a:rPr lang="en-US" sz="1600" kern="1200" dirty="0"/>
            <a:t>Explore the application as a medical education nonprofit to preserve access for trainees at no cost </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B65D1-60F7-574D-9B1B-EE06AAE195DC}" type="datetimeFigureOut">
              <a:rPr lang="en-US" smtClean="0"/>
              <a:t>6/1/25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8305E8-EC00-5544-B8B0-01E87E65D792}" type="slidenum">
              <a:rPr lang="en-US" smtClean="0"/>
              <a:t>‹#›</a:t>
            </a:fld>
            <a:endParaRPr lang="en-US"/>
          </a:p>
        </p:txBody>
      </p:sp>
    </p:spTree>
    <p:extLst>
      <p:ext uri="{BB962C8B-B14F-4D97-AF65-F5344CB8AC3E}">
        <p14:creationId xmlns:p14="http://schemas.microsoft.com/office/powerpoint/2010/main" val="1272707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8305E8-EC00-5544-B8B0-01E87E65D792}" type="slidenum">
              <a:rPr lang="en-US" smtClean="0"/>
              <a:t>2</a:t>
            </a:fld>
            <a:endParaRPr lang="en-US"/>
          </a:p>
        </p:txBody>
      </p:sp>
    </p:spTree>
    <p:extLst>
      <p:ext uri="{BB962C8B-B14F-4D97-AF65-F5344CB8AC3E}">
        <p14:creationId xmlns:p14="http://schemas.microsoft.com/office/powerpoint/2010/main" val="57852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Epic, you can use </a:t>
            </a:r>
            <a:r>
              <a:rPr lang="en-US" dirty="0" err="1"/>
              <a:t>SmartForms</a:t>
            </a:r>
            <a:r>
              <a:rPr lang="en-US" dirty="0"/>
              <a:t> as well as </a:t>
            </a:r>
            <a:r>
              <a:rPr lang="en-US" dirty="0" err="1"/>
              <a:t>SmartTexts</a:t>
            </a:r>
            <a:r>
              <a:rPr lang="en-US" dirty="0"/>
              <a:t> which can contain </a:t>
            </a:r>
            <a:r>
              <a:rPr lang="en-US" dirty="0" err="1"/>
              <a:t>SmartLists</a:t>
            </a:r>
            <a:r>
              <a:rPr lang="en-US" dirty="0"/>
              <a:t>, </a:t>
            </a:r>
            <a:r>
              <a:rPr lang="en-US" dirty="0" err="1"/>
              <a:t>SmartPhrases</a:t>
            </a:r>
            <a:r>
              <a:rPr lang="en-US" dirty="0"/>
              <a:t>, and  </a:t>
            </a:r>
            <a:r>
              <a:rPr lang="en-US" dirty="0" err="1"/>
              <a:t>SmartLinks</a:t>
            </a:r>
            <a:r>
              <a:rPr lang="en-US" dirty="0"/>
              <a:t>.</a:t>
            </a:r>
          </a:p>
        </p:txBody>
      </p:sp>
      <p:sp>
        <p:nvSpPr>
          <p:cNvPr id="4" name="Slide Number Placeholder 3"/>
          <p:cNvSpPr>
            <a:spLocks noGrp="1"/>
          </p:cNvSpPr>
          <p:nvPr>
            <p:ph type="sldNum" sz="quarter" idx="5"/>
          </p:nvPr>
        </p:nvSpPr>
        <p:spPr/>
        <p:txBody>
          <a:bodyPr/>
          <a:lstStyle/>
          <a:p>
            <a:fld id="{938305E8-EC00-5544-B8B0-01E87E65D792}" type="slidenum">
              <a:rPr lang="en-US" smtClean="0"/>
              <a:t>4</a:t>
            </a:fld>
            <a:endParaRPr lang="en-US"/>
          </a:p>
        </p:txBody>
      </p:sp>
    </p:spTree>
    <p:extLst>
      <p:ext uri="{BB962C8B-B14F-4D97-AF65-F5344CB8AC3E}">
        <p14:creationId xmlns:p14="http://schemas.microsoft.com/office/powerpoint/2010/main" val="225635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32D36-6FAA-0877-469D-881357EF14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546EFA-6921-8EBF-539E-1AB07D6CDC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95725-2DC6-15D1-7240-6D0945652533}"/>
              </a:ext>
            </a:extLst>
          </p:cNvPr>
          <p:cNvSpPr>
            <a:spLocks noGrp="1"/>
          </p:cNvSpPr>
          <p:nvPr>
            <p:ph type="body" idx="1"/>
          </p:nvPr>
        </p:nvSpPr>
        <p:spPr/>
        <p:txBody>
          <a:bodyPr/>
          <a:lstStyle/>
          <a:p>
            <a:r>
              <a:rPr lang="en-US" dirty="0"/>
              <a:t>For Epic, you can use </a:t>
            </a:r>
            <a:r>
              <a:rPr lang="en-US" dirty="0" err="1"/>
              <a:t>SmartForms</a:t>
            </a:r>
            <a:r>
              <a:rPr lang="en-US" dirty="0"/>
              <a:t> as well as </a:t>
            </a:r>
            <a:r>
              <a:rPr lang="en-US" dirty="0" err="1"/>
              <a:t>SmartTexts</a:t>
            </a:r>
            <a:r>
              <a:rPr lang="en-US" dirty="0"/>
              <a:t> which can contain </a:t>
            </a:r>
            <a:r>
              <a:rPr lang="en-US" dirty="0" err="1"/>
              <a:t>SmartLists</a:t>
            </a:r>
            <a:r>
              <a:rPr lang="en-US" dirty="0"/>
              <a:t>, </a:t>
            </a:r>
            <a:r>
              <a:rPr lang="en-US" dirty="0" err="1"/>
              <a:t>SmartPhrases</a:t>
            </a:r>
            <a:r>
              <a:rPr lang="en-US" dirty="0"/>
              <a:t>, and  </a:t>
            </a:r>
            <a:r>
              <a:rPr lang="en-US" dirty="0" err="1"/>
              <a:t>SmartLinks</a:t>
            </a:r>
            <a:r>
              <a:rPr lang="en-US" dirty="0"/>
              <a:t>.</a:t>
            </a:r>
          </a:p>
        </p:txBody>
      </p:sp>
      <p:sp>
        <p:nvSpPr>
          <p:cNvPr id="4" name="Slide Number Placeholder 3">
            <a:extLst>
              <a:ext uri="{FF2B5EF4-FFF2-40B4-BE49-F238E27FC236}">
                <a16:creationId xmlns:a16="http://schemas.microsoft.com/office/drawing/2014/main" id="{477CCBCA-E136-4350-8123-B79064236517}"/>
              </a:ext>
            </a:extLst>
          </p:cNvPr>
          <p:cNvSpPr>
            <a:spLocks noGrp="1"/>
          </p:cNvSpPr>
          <p:nvPr>
            <p:ph type="sldNum" sz="quarter" idx="5"/>
          </p:nvPr>
        </p:nvSpPr>
        <p:spPr/>
        <p:txBody>
          <a:bodyPr/>
          <a:lstStyle/>
          <a:p>
            <a:fld id="{938305E8-EC00-5544-B8B0-01E87E65D792}" type="slidenum">
              <a:rPr lang="en-US" smtClean="0"/>
              <a:t>6</a:t>
            </a:fld>
            <a:endParaRPr lang="en-US"/>
          </a:p>
        </p:txBody>
      </p:sp>
    </p:spTree>
    <p:extLst>
      <p:ext uri="{BB962C8B-B14F-4D97-AF65-F5344CB8AC3E}">
        <p14:creationId xmlns:p14="http://schemas.microsoft.com/office/powerpoint/2010/main" val="162697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3077D-ABFF-FCB1-3A48-66092D9C06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6A90A3-8E40-AEBA-B48F-489E55C6D7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547E8-18AC-03D2-9965-CBFB70882B9E}"/>
              </a:ext>
            </a:extLst>
          </p:cNvPr>
          <p:cNvSpPr>
            <a:spLocks noGrp="1"/>
          </p:cNvSpPr>
          <p:nvPr>
            <p:ph type="body" idx="1"/>
          </p:nvPr>
        </p:nvSpPr>
        <p:spPr/>
        <p:txBody>
          <a:bodyPr/>
          <a:lstStyle/>
          <a:p>
            <a:r>
              <a:rPr lang="en-US" dirty="0"/>
              <a:t>For Epic, you can use </a:t>
            </a:r>
            <a:r>
              <a:rPr lang="en-US" dirty="0" err="1"/>
              <a:t>SmartForms</a:t>
            </a:r>
            <a:r>
              <a:rPr lang="en-US" dirty="0"/>
              <a:t> as well as </a:t>
            </a:r>
            <a:r>
              <a:rPr lang="en-US" dirty="0" err="1"/>
              <a:t>SmartTexts</a:t>
            </a:r>
            <a:r>
              <a:rPr lang="en-US" dirty="0"/>
              <a:t> which can contain </a:t>
            </a:r>
            <a:r>
              <a:rPr lang="en-US" dirty="0" err="1"/>
              <a:t>SmartLists</a:t>
            </a:r>
            <a:r>
              <a:rPr lang="en-US" dirty="0"/>
              <a:t>, </a:t>
            </a:r>
            <a:r>
              <a:rPr lang="en-US" dirty="0" err="1"/>
              <a:t>SmartPhrases</a:t>
            </a:r>
            <a:r>
              <a:rPr lang="en-US" dirty="0"/>
              <a:t>, and  </a:t>
            </a:r>
            <a:r>
              <a:rPr lang="en-US" dirty="0" err="1"/>
              <a:t>SmartLinks</a:t>
            </a:r>
            <a:r>
              <a:rPr lang="en-US" dirty="0"/>
              <a:t>.</a:t>
            </a:r>
          </a:p>
        </p:txBody>
      </p:sp>
      <p:sp>
        <p:nvSpPr>
          <p:cNvPr id="4" name="Slide Number Placeholder 3">
            <a:extLst>
              <a:ext uri="{FF2B5EF4-FFF2-40B4-BE49-F238E27FC236}">
                <a16:creationId xmlns:a16="http://schemas.microsoft.com/office/drawing/2014/main" id="{6A09A92B-3DA1-993B-C4F5-78AE8026FA0B}"/>
              </a:ext>
            </a:extLst>
          </p:cNvPr>
          <p:cNvSpPr>
            <a:spLocks noGrp="1"/>
          </p:cNvSpPr>
          <p:nvPr>
            <p:ph type="sldNum" sz="quarter" idx="5"/>
          </p:nvPr>
        </p:nvSpPr>
        <p:spPr/>
        <p:txBody>
          <a:bodyPr/>
          <a:lstStyle/>
          <a:p>
            <a:fld id="{938305E8-EC00-5544-B8B0-01E87E65D792}" type="slidenum">
              <a:rPr lang="en-US" smtClean="0"/>
              <a:t>9</a:t>
            </a:fld>
            <a:endParaRPr lang="en-US"/>
          </a:p>
        </p:txBody>
      </p:sp>
    </p:spTree>
    <p:extLst>
      <p:ext uri="{BB962C8B-B14F-4D97-AF65-F5344CB8AC3E}">
        <p14:creationId xmlns:p14="http://schemas.microsoft.com/office/powerpoint/2010/main" val="2950681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46C81-5707-23C4-F963-03A3D74261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AECB08-16F9-1471-7905-7C2AB5FBF7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61DD97-1F24-A0AE-BC0C-D674E5A9CF9B}"/>
              </a:ext>
            </a:extLst>
          </p:cNvPr>
          <p:cNvSpPr>
            <a:spLocks noGrp="1"/>
          </p:cNvSpPr>
          <p:nvPr>
            <p:ph type="body" idx="1"/>
          </p:nvPr>
        </p:nvSpPr>
        <p:spPr/>
        <p:txBody>
          <a:bodyPr/>
          <a:lstStyle/>
          <a:p>
            <a:r>
              <a:rPr lang="en-US" dirty="0"/>
              <a:t>For Epic, you can use </a:t>
            </a:r>
            <a:r>
              <a:rPr lang="en-US" dirty="0" err="1"/>
              <a:t>SmartForms</a:t>
            </a:r>
            <a:r>
              <a:rPr lang="en-US" dirty="0"/>
              <a:t> as well as </a:t>
            </a:r>
            <a:r>
              <a:rPr lang="en-US" dirty="0" err="1"/>
              <a:t>SmartTexts</a:t>
            </a:r>
            <a:r>
              <a:rPr lang="en-US" dirty="0"/>
              <a:t> which can contain </a:t>
            </a:r>
            <a:r>
              <a:rPr lang="en-US" dirty="0" err="1"/>
              <a:t>SmartLists</a:t>
            </a:r>
            <a:r>
              <a:rPr lang="en-US" dirty="0"/>
              <a:t>, </a:t>
            </a:r>
            <a:r>
              <a:rPr lang="en-US" dirty="0" err="1"/>
              <a:t>SmartPhrases</a:t>
            </a:r>
            <a:r>
              <a:rPr lang="en-US" dirty="0"/>
              <a:t>, and  </a:t>
            </a:r>
            <a:r>
              <a:rPr lang="en-US" dirty="0" err="1"/>
              <a:t>SmartLinks</a:t>
            </a:r>
            <a:r>
              <a:rPr lang="en-US" dirty="0"/>
              <a:t>.</a:t>
            </a:r>
          </a:p>
          <a:p>
            <a:endParaRPr lang="en-US" dirty="0"/>
          </a:p>
          <a:p>
            <a:r>
              <a:rPr lang="en-US" dirty="0"/>
              <a:t>Order-set design often mismatches real clinician workflow; a rubric forces alignment (https://</a:t>
            </a:r>
            <a:r>
              <a:rPr lang="en-US" dirty="0" err="1"/>
              <a:t>qualitysafety.bmj.com</a:t>
            </a:r>
            <a:r>
              <a:rPr lang="en-US" dirty="0"/>
              <a:t>/content/28/12/987)</a:t>
            </a:r>
          </a:p>
          <a:p>
            <a:r>
              <a:rPr lang="en-US" dirty="0"/>
              <a:t>Intelligent documentation boost note completeness and coding accuracy when used judiciously  (https://</a:t>
            </a:r>
            <a:r>
              <a:rPr lang="en-US" dirty="0" err="1"/>
              <a:t>pmc.ncbi.nlm.nih.gov</a:t>
            </a:r>
            <a:r>
              <a:rPr lang="en-US" dirty="0"/>
              <a:t>/articles/PMC11188808/)</a:t>
            </a:r>
          </a:p>
          <a:p>
            <a:r>
              <a:rPr lang="en-US" dirty="0"/>
              <a:t>SBAR improves interdisciplinary communication and reduces adverse events (https://</a:t>
            </a:r>
            <a:r>
              <a:rPr lang="en-US" dirty="0" err="1"/>
              <a:t>doi.org</a:t>
            </a:r>
            <a:r>
              <a:rPr lang="en-US" dirty="0"/>
              <a:t>/10.1186/s40886-018-0073-1)</a:t>
            </a:r>
          </a:p>
          <a:p>
            <a:endParaRPr lang="en-US" dirty="0"/>
          </a:p>
        </p:txBody>
      </p:sp>
      <p:sp>
        <p:nvSpPr>
          <p:cNvPr id="4" name="Slide Number Placeholder 3">
            <a:extLst>
              <a:ext uri="{FF2B5EF4-FFF2-40B4-BE49-F238E27FC236}">
                <a16:creationId xmlns:a16="http://schemas.microsoft.com/office/drawing/2014/main" id="{99E122DE-CAA1-8F15-A03C-C07DA7D92DA2}"/>
              </a:ext>
            </a:extLst>
          </p:cNvPr>
          <p:cNvSpPr>
            <a:spLocks noGrp="1"/>
          </p:cNvSpPr>
          <p:nvPr>
            <p:ph type="sldNum" sz="quarter" idx="5"/>
          </p:nvPr>
        </p:nvSpPr>
        <p:spPr/>
        <p:txBody>
          <a:bodyPr/>
          <a:lstStyle/>
          <a:p>
            <a:fld id="{938305E8-EC00-5544-B8B0-01E87E65D792}" type="slidenum">
              <a:rPr lang="en-US" smtClean="0"/>
              <a:t>12</a:t>
            </a:fld>
            <a:endParaRPr lang="en-US"/>
          </a:p>
        </p:txBody>
      </p:sp>
    </p:spTree>
    <p:extLst>
      <p:ext uri="{BB962C8B-B14F-4D97-AF65-F5344CB8AC3E}">
        <p14:creationId xmlns:p14="http://schemas.microsoft.com/office/powerpoint/2010/main" val="175774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EF2F5-7C53-6A52-C922-D1FEF36D5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B4F9D7-63D7-78BE-818D-EB5EF70002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9019E2-68BA-8D89-6044-C38EACDD9B10}"/>
              </a:ext>
            </a:extLst>
          </p:cNvPr>
          <p:cNvSpPr>
            <a:spLocks noGrp="1"/>
          </p:cNvSpPr>
          <p:nvPr>
            <p:ph type="body" idx="1"/>
          </p:nvPr>
        </p:nvSpPr>
        <p:spPr/>
        <p:txBody>
          <a:bodyPr/>
          <a:lstStyle/>
          <a:p>
            <a:r>
              <a:rPr lang="en-US" dirty="0"/>
              <a:t>For Epic, you can use </a:t>
            </a:r>
            <a:r>
              <a:rPr lang="en-US" dirty="0" err="1"/>
              <a:t>SmartForms</a:t>
            </a:r>
            <a:r>
              <a:rPr lang="en-US" dirty="0"/>
              <a:t> as well as </a:t>
            </a:r>
            <a:r>
              <a:rPr lang="en-US" dirty="0" err="1"/>
              <a:t>SmartTexts</a:t>
            </a:r>
            <a:r>
              <a:rPr lang="en-US" dirty="0"/>
              <a:t> which can contain </a:t>
            </a:r>
            <a:r>
              <a:rPr lang="en-US" dirty="0" err="1"/>
              <a:t>SmartLists</a:t>
            </a:r>
            <a:r>
              <a:rPr lang="en-US" dirty="0"/>
              <a:t>, </a:t>
            </a:r>
            <a:r>
              <a:rPr lang="en-US" dirty="0" err="1"/>
              <a:t>SmartPhrases</a:t>
            </a:r>
            <a:r>
              <a:rPr lang="en-US" dirty="0"/>
              <a:t>, and  </a:t>
            </a:r>
            <a:r>
              <a:rPr lang="en-US" dirty="0" err="1"/>
              <a:t>SmartLinks</a:t>
            </a:r>
            <a:r>
              <a:rPr lang="en-US" dirty="0"/>
              <a:t>.</a:t>
            </a:r>
          </a:p>
        </p:txBody>
      </p:sp>
      <p:sp>
        <p:nvSpPr>
          <p:cNvPr id="4" name="Slide Number Placeholder 3">
            <a:extLst>
              <a:ext uri="{FF2B5EF4-FFF2-40B4-BE49-F238E27FC236}">
                <a16:creationId xmlns:a16="http://schemas.microsoft.com/office/drawing/2014/main" id="{72C4CE50-EECC-2792-7D20-5B3B74A4E1D1}"/>
              </a:ext>
            </a:extLst>
          </p:cNvPr>
          <p:cNvSpPr>
            <a:spLocks noGrp="1"/>
          </p:cNvSpPr>
          <p:nvPr>
            <p:ph type="sldNum" sz="quarter" idx="5"/>
          </p:nvPr>
        </p:nvSpPr>
        <p:spPr/>
        <p:txBody>
          <a:bodyPr/>
          <a:lstStyle/>
          <a:p>
            <a:fld id="{938305E8-EC00-5544-B8B0-01E87E65D792}" type="slidenum">
              <a:rPr lang="en-US" smtClean="0"/>
              <a:t>17</a:t>
            </a:fld>
            <a:endParaRPr lang="en-US"/>
          </a:p>
        </p:txBody>
      </p:sp>
    </p:spTree>
    <p:extLst>
      <p:ext uri="{BB962C8B-B14F-4D97-AF65-F5344CB8AC3E}">
        <p14:creationId xmlns:p14="http://schemas.microsoft.com/office/powerpoint/2010/main" val="2000745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3401D-D504-EDA5-4254-A9C404C345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8C520B-AD8C-4EF3-DA88-703060CE24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535576-D130-2E28-9600-365A1E274471}"/>
              </a:ext>
            </a:extLst>
          </p:cNvPr>
          <p:cNvSpPr>
            <a:spLocks noGrp="1"/>
          </p:cNvSpPr>
          <p:nvPr>
            <p:ph type="body" idx="1"/>
          </p:nvPr>
        </p:nvSpPr>
        <p:spPr/>
        <p:txBody>
          <a:bodyPr/>
          <a:lstStyle/>
          <a:p>
            <a:r>
              <a:rPr lang="en-US" dirty="0"/>
              <a:t>For Epic, you can use </a:t>
            </a:r>
            <a:r>
              <a:rPr lang="en-US" dirty="0" err="1"/>
              <a:t>SmartForms</a:t>
            </a:r>
            <a:r>
              <a:rPr lang="en-US" dirty="0"/>
              <a:t> as well as </a:t>
            </a:r>
            <a:r>
              <a:rPr lang="en-US" dirty="0" err="1"/>
              <a:t>SmartTexts</a:t>
            </a:r>
            <a:r>
              <a:rPr lang="en-US" dirty="0"/>
              <a:t> which can contain </a:t>
            </a:r>
            <a:r>
              <a:rPr lang="en-US" dirty="0" err="1"/>
              <a:t>SmartLists</a:t>
            </a:r>
            <a:r>
              <a:rPr lang="en-US" dirty="0"/>
              <a:t>, </a:t>
            </a:r>
            <a:r>
              <a:rPr lang="en-US" dirty="0" err="1"/>
              <a:t>SmartPhrases</a:t>
            </a:r>
            <a:r>
              <a:rPr lang="en-US" dirty="0"/>
              <a:t>, and  </a:t>
            </a:r>
            <a:r>
              <a:rPr lang="en-US" dirty="0" err="1"/>
              <a:t>SmartLinks</a:t>
            </a:r>
            <a:r>
              <a:rPr lang="en-US" dirty="0"/>
              <a:t>.</a:t>
            </a:r>
          </a:p>
        </p:txBody>
      </p:sp>
      <p:sp>
        <p:nvSpPr>
          <p:cNvPr id="4" name="Slide Number Placeholder 3">
            <a:extLst>
              <a:ext uri="{FF2B5EF4-FFF2-40B4-BE49-F238E27FC236}">
                <a16:creationId xmlns:a16="http://schemas.microsoft.com/office/drawing/2014/main" id="{8A54B987-5E31-82F4-2177-496CE9594850}"/>
              </a:ext>
            </a:extLst>
          </p:cNvPr>
          <p:cNvSpPr>
            <a:spLocks noGrp="1"/>
          </p:cNvSpPr>
          <p:nvPr>
            <p:ph type="sldNum" sz="quarter" idx="5"/>
          </p:nvPr>
        </p:nvSpPr>
        <p:spPr/>
        <p:txBody>
          <a:bodyPr/>
          <a:lstStyle/>
          <a:p>
            <a:fld id="{938305E8-EC00-5544-B8B0-01E87E65D792}" type="slidenum">
              <a:rPr lang="en-US" smtClean="0"/>
              <a:t>18</a:t>
            </a:fld>
            <a:endParaRPr lang="en-US"/>
          </a:p>
        </p:txBody>
      </p:sp>
    </p:spTree>
    <p:extLst>
      <p:ext uri="{BB962C8B-B14F-4D97-AF65-F5344CB8AC3E}">
        <p14:creationId xmlns:p14="http://schemas.microsoft.com/office/powerpoint/2010/main" val="1324856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C9DD-2325-C043-DDFF-27A3FDEFA9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360455-F2CC-37CF-AE6E-307AD2E7BD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2C2D23-9D22-D450-4B9A-DF08E83B5E33}"/>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5" name="Footer Placeholder 4">
            <a:extLst>
              <a:ext uri="{FF2B5EF4-FFF2-40B4-BE49-F238E27FC236}">
                <a16:creationId xmlns:a16="http://schemas.microsoft.com/office/drawing/2014/main" id="{7B3F8808-BF2C-B633-931F-5790397C05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FBB67-E118-8B9E-E99C-4687EC2CDF55}"/>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151887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026E2-483A-D190-6243-29D0A19A1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162E8D-5FE8-A72D-B2A3-A83A27C2CB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174ED-1DD4-EF71-D7B3-D76EDA59520D}"/>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5" name="Footer Placeholder 4">
            <a:extLst>
              <a:ext uri="{FF2B5EF4-FFF2-40B4-BE49-F238E27FC236}">
                <a16:creationId xmlns:a16="http://schemas.microsoft.com/office/drawing/2014/main" id="{1C50BE17-F89F-D773-1867-A6782168D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68BE06-DEE4-4F0D-751C-4FCC1F37EB38}"/>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408122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4A2265-F8D2-478A-CA90-DFAE8A5ACC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1BB8B7-AB47-3339-FFD5-06F2A1130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BA9335-ACEC-E782-AB72-6FA3CCA55A73}"/>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5" name="Footer Placeholder 4">
            <a:extLst>
              <a:ext uri="{FF2B5EF4-FFF2-40B4-BE49-F238E27FC236}">
                <a16:creationId xmlns:a16="http://schemas.microsoft.com/office/drawing/2014/main" id="{40D30C85-4BBF-439E-D527-43BB0CA30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90681-6B23-A3D7-B1F1-185E0A8C221F}"/>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3743997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F8B87-74A3-0207-C839-C446EEA44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8174C-E7D5-77C6-F187-46DD86D71F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AFA624-B878-0120-E09E-F31183E2FF18}"/>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5" name="Footer Placeholder 4">
            <a:extLst>
              <a:ext uri="{FF2B5EF4-FFF2-40B4-BE49-F238E27FC236}">
                <a16:creationId xmlns:a16="http://schemas.microsoft.com/office/drawing/2014/main" id="{7A470E7B-4434-CDEF-EC5C-08E477315F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E0CAE4-7576-3E4C-BE8B-72D36E41EC09}"/>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1067025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9DCC-464A-2C8F-E832-C342CF6B6A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8D7C6F-7708-502C-BF34-100E78A80C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2BD5F-8F93-2234-B800-20BE02D40224}"/>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5" name="Footer Placeholder 4">
            <a:extLst>
              <a:ext uri="{FF2B5EF4-FFF2-40B4-BE49-F238E27FC236}">
                <a16:creationId xmlns:a16="http://schemas.microsoft.com/office/drawing/2014/main" id="{BC5749A9-21A4-20DD-5D24-EC8E0C557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BAA3AE-488B-91AA-6693-C71AE24667D3}"/>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150499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8B1A-B9D2-24FC-2660-CF9D9B94AC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CD98F-E926-CB8F-C99C-7A3AE29CFC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E2B7BD-2FF2-A8D8-6063-749498B76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8A310E-7DD6-81CC-B39F-09D46D38ABBB}"/>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6" name="Footer Placeholder 5">
            <a:extLst>
              <a:ext uri="{FF2B5EF4-FFF2-40B4-BE49-F238E27FC236}">
                <a16:creationId xmlns:a16="http://schemas.microsoft.com/office/drawing/2014/main" id="{0F15B8CE-8061-83D5-6DAC-E27F4E276A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EA162A-7FE1-8DA8-1549-250066CB8C7A}"/>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1068014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DEC1F-5702-FA61-92BC-8F0749D92D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36166C-2104-7C79-A417-12E1E725B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36C11-6829-D22A-4938-5338235ABA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DD7CAB-7901-95C4-D029-C9DC64CA12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3ED0B3-5280-DA6B-A53E-70BD3FE967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6958D8-BE60-F5EF-3FB7-7E8956B4A29D}"/>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8" name="Footer Placeholder 7">
            <a:extLst>
              <a:ext uri="{FF2B5EF4-FFF2-40B4-BE49-F238E27FC236}">
                <a16:creationId xmlns:a16="http://schemas.microsoft.com/office/drawing/2014/main" id="{E25ED6CB-A8E9-E8D8-8CA2-D899F17B27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7880DF-EB48-EAD2-ADD6-8677C67C4D60}"/>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298380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992D7-4D0A-410A-BA8C-E8538C6CD6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5AC6D-367C-4F90-7413-4FAC2CAB3722}"/>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4" name="Footer Placeholder 3">
            <a:extLst>
              <a:ext uri="{FF2B5EF4-FFF2-40B4-BE49-F238E27FC236}">
                <a16:creationId xmlns:a16="http://schemas.microsoft.com/office/drawing/2014/main" id="{048EB5D8-30A8-2223-55C0-6D2C533B9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96A24B8-E0D9-D497-022D-F72F139EB14C}"/>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2932049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52BFC1-F897-1ACE-DDE8-1BD365E1B9B9}"/>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3" name="Footer Placeholder 2">
            <a:extLst>
              <a:ext uri="{FF2B5EF4-FFF2-40B4-BE49-F238E27FC236}">
                <a16:creationId xmlns:a16="http://schemas.microsoft.com/office/drawing/2014/main" id="{7FEAF36A-EA0E-D0D8-EB7C-8DD4A82F22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435EB-84F8-BA4C-C458-C86337FFAB20}"/>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119472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2859-31E3-9642-BA52-494DBFAC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B7A9E5-46E2-8046-0020-CA60441AC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F6532D-6127-EE47-E32C-B65E200BAA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42C9B-D13B-E59B-B6A8-C202A72F355C}"/>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6" name="Footer Placeholder 5">
            <a:extLst>
              <a:ext uri="{FF2B5EF4-FFF2-40B4-BE49-F238E27FC236}">
                <a16:creationId xmlns:a16="http://schemas.microsoft.com/office/drawing/2014/main" id="{F985E275-15F0-EF67-10B1-ED139EC991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125F8A-1064-8C9C-F1B7-8FBEB15E690C}"/>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134737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D80B-9307-9340-A981-EAA8533902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00CC1D-FEFE-9449-D744-16C2DD69B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BAC215-700E-2480-FAAA-F651542E2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2A3AC-D75B-928C-EE96-3B42F140ACBC}"/>
              </a:ext>
            </a:extLst>
          </p:cNvPr>
          <p:cNvSpPr>
            <a:spLocks noGrp="1"/>
          </p:cNvSpPr>
          <p:nvPr>
            <p:ph type="dt" sz="half" idx="10"/>
          </p:nvPr>
        </p:nvSpPr>
        <p:spPr/>
        <p:txBody>
          <a:bodyPr/>
          <a:lstStyle/>
          <a:p>
            <a:fld id="{17BAECEE-8FFF-754C-96F6-B9F6E1F320E3}" type="datetimeFigureOut">
              <a:rPr lang="en-US" smtClean="0"/>
              <a:t>6/1/25</a:t>
            </a:fld>
            <a:endParaRPr lang="en-US"/>
          </a:p>
        </p:txBody>
      </p:sp>
      <p:sp>
        <p:nvSpPr>
          <p:cNvPr id="6" name="Footer Placeholder 5">
            <a:extLst>
              <a:ext uri="{FF2B5EF4-FFF2-40B4-BE49-F238E27FC236}">
                <a16:creationId xmlns:a16="http://schemas.microsoft.com/office/drawing/2014/main" id="{82509FE5-AE34-BBB3-8690-BF63697CA8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4B7D9F-140E-4790-A8A4-D03BC42FD468}"/>
              </a:ext>
            </a:extLst>
          </p:cNvPr>
          <p:cNvSpPr>
            <a:spLocks noGrp="1"/>
          </p:cNvSpPr>
          <p:nvPr>
            <p:ph type="sldNum" sz="quarter" idx="12"/>
          </p:nvPr>
        </p:nvSpPr>
        <p:spPr/>
        <p:txBody>
          <a:bodyPr/>
          <a:lstStyle/>
          <a:p>
            <a:fld id="{4B62DF95-F0B1-504E-B1E9-17D91D658F08}" type="slidenum">
              <a:rPr lang="en-US" smtClean="0"/>
              <a:t>‹#›</a:t>
            </a:fld>
            <a:endParaRPr lang="en-US"/>
          </a:p>
        </p:txBody>
      </p:sp>
    </p:spTree>
    <p:extLst>
      <p:ext uri="{BB962C8B-B14F-4D97-AF65-F5344CB8AC3E}">
        <p14:creationId xmlns:p14="http://schemas.microsoft.com/office/powerpoint/2010/main" val="1077899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B0D6A3-0808-1949-B59A-784001993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9D2CED-1849-D3C0-D9A7-044009693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7B14B-B251-DF97-A1A1-69ADE135C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BAECEE-8FFF-754C-96F6-B9F6E1F320E3}" type="datetimeFigureOut">
              <a:rPr lang="en-US" smtClean="0"/>
              <a:t>6/1/25</a:t>
            </a:fld>
            <a:endParaRPr lang="en-US"/>
          </a:p>
        </p:txBody>
      </p:sp>
      <p:sp>
        <p:nvSpPr>
          <p:cNvPr id="5" name="Footer Placeholder 4">
            <a:extLst>
              <a:ext uri="{FF2B5EF4-FFF2-40B4-BE49-F238E27FC236}">
                <a16:creationId xmlns:a16="http://schemas.microsoft.com/office/drawing/2014/main" id="{201BD2F8-C910-BCDD-272C-AEF31AC178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7C89D0D-D5C4-E78C-8927-A5F2463C2A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B62DF95-F0B1-504E-B1E9-17D91D658F08}" type="slidenum">
              <a:rPr lang="en-US" smtClean="0"/>
              <a:t>‹#›</a:t>
            </a:fld>
            <a:endParaRPr lang="en-US"/>
          </a:p>
        </p:txBody>
      </p:sp>
    </p:spTree>
    <p:extLst>
      <p:ext uri="{BB962C8B-B14F-4D97-AF65-F5344CB8AC3E}">
        <p14:creationId xmlns:p14="http://schemas.microsoft.com/office/powerpoint/2010/main" val="2189951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rgbClr val="7FFDDF">
                <a:alpha val="16681"/>
              </a:srgbClr>
            </a:gs>
            <a:gs pos="60000">
              <a:srgbClr val="5EB79F"/>
            </a:gs>
            <a:gs pos="75000">
              <a:srgbClr val="5EB79F"/>
            </a:gs>
            <a:gs pos="93000">
              <a:srgbClr val="49917F"/>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2582D8-B39C-AADE-0DB4-39F958F501A4}"/>
              </a:ext>
            </a:extLst>
          </p:cNvPr>
          <p:cNvSpPr>
            <a:spLocks noGrp="1"/>
          </p:cNvSpPr>
          <p:nvPr>
            <p:ph type="ctrTitle"/>
          </p:nvPr>
        </p:nvSpPr>
        <p:spPr>
          <a:xfrm>
            <a:off x="1524000" y="74613"/>
            <a:ext cx="9144000" cy="2387600"/>
          </a:xfrm>
        </p:spPr>
        <p:txBody>
          <a:bodyPr/>
          <a:lstStyle/>
          <a:p>
            <a:r>
              <a:rPr lang="en-US" dirty="0"/>
              <a:t>Leveraging Clinical Pathways to Advance Health Equity</a:t>
            </a:r>
          </a:p>
        </p:txBody>
      </p:sp>
      <p:sp>
        <p:nvSpPr>
          <p:cNvPr id="5" name="Subtitle 4">
            <a:extLst>
              <a:ext uri="{FF2B5EF4-FFF2-40B4-BE49-F238E27FC236}">
                <a16:creationId xmlns:a16="http://schemas.microsoft.com/office/drawing/2014/main" id="{0588241C-4349-906D-2236-50A68C2B716B}"/>
              </a:ext>
            </a:extLst>
          </p:cNvPr>
          <p:cNvSpPr>
            <a:spLocks noGrp="1"/>
          </p:cNvSpPr>
          <p:nvPr>
            <p:ph type="subTitle" idx="1"/>
          </p:nvPr>
        </p:nvSpPr>
        <p:spPr>
          <a:xfrm>
            <a:off x="1524000" y="3602038"/>
            <a:ext cx="9144000" cy="2241550"/>
          </a:xfrm>
        </p:spPr>
        <p:txBody>
          <a:bodyPr>
            <a:normAutofit/>
          </a:bodyPr>
          <a:lstStyle/>
          <a:p>
            <a:r>
              <a:rPr lang="en-US" sz="2800" b="1" dirty="0"/>
              <a:t>Tehreem Rehman, MD MPH MBA</a:t>
            </a:r>
            <a:br>
              <a:rPr lang="en-US" sz="2000" dirty="0"/>
            </a:br>
            <a:r>
              <a:rPr lang="en-US" sz="2000" dirty="0"/>
              <a:t>Assistant Medical Director, Emergency Department, Mount Sinai Hospital</a:t>
            </a:r>
          </a:p>
          <a:p>
            <a:r>
              <a:rPr lang="en-US" sz="2000" dirty="0"/>
              <a:t>Assistant Professor, Division of Clinical Informatics</a:t>
            </a:r>
          </a:p>
          <a:p>
            <a:r>
              <a:rPr lang="en-US" sz="2000" dirty="0"/>
              <a:t>Department of Emergency Medicine, Icahn School of Medicine at Mount Sinai</a:t>
            </a:r>
          </a:p>
          <a:p>
            <a:r>
              <a:rPr lang="en-US" sz="2000" dirty="0"/>
              <a:t>Physician Advisor, Utilization Review, Mount Sinai Health System</a:t>
            </a:r>
          </a:p>
          <a:p>
            <a:endParaRPr lang="en-US" sz="2000" dirty="0"/>
          </a:p>
          <a:p>
            <a:endParaRPr lang="en-US" sz="2000" dirty="0"/>
          </a:p>
        </p:txBody>
      </p:sp>
    </p:spTree>
    <p:extLst>
      <p:ext uri="{BB962C8B-B14F-4D97-AF65-F5344CB8AC3E}">
        <p14:creationId xmlns:p14="http://schemas.microsoft.com/office/powerpoint/2010/main" val="868558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pattFill prst="openDmnd">
          <a:fgClr>
            <a:srgbClr val="73DCBE"/>
          </a:fgClr>
          <a:bgClr>
            <a:schemeClr val="bg1"/>
          </a:bgClr>
        </a:pattFill>
        <a:effectLst/>
      </p:bgPr>
    </p:bg>
    <p:spTree>
      <p:nvGrpSpPr>
        <p:cNvPr id="1" name="">
          <a:extLst>
            <a:ext uri="{FF2B5EF4-FFF2-40B4-BE49-F238E27FC236}">
              <a16:creationId xmlns:a16="http://schemas.microsoft.com/office/drawing/2014/main" id="{B889E5F6-95F9-C299-1C4C-E5A4BE2FDE60}"/>
            </a:ext>
          </a:extLst>
        </p:cNvPr>
        <p:cNvGrpSpPr/>
        <p:nvPr/>
      </p:nvGrpSpPr>
      <p:grpSpPr>
        <a:xfrm>
          <a:off x="0" y="0"/>
          <a:ext cx="0" cy="0"/>
          <a:chOff x="0" y="0"/>
          <a:chExt cx="0" cy="0"/>
        </a:xfrm>
      </p:grpSpPr>
      <p:pic>
        <p:nvPicPr>
          <p:cNvPr id="5" name="Picture 4" descr="A stethoscope and text on a black background&#10;&#10;AI-generated content may be incorrect.">
            <a:extLst>
              <a:ext uri="{FF2B5EF4-FFF2-40B4-BE49-F238E27FC236}">
                <a16:creationId xmlns:a16="http://schemas.microsoft.com/office/drawing/2014/main" id="{595864B3-84E7-32BA-0272-50D929539EF1}"/>
              </a:ext>
            </a:extLst>
          </p:cNvPr>
          <p:cNvPicPr>
            <a:picLocks noChangeAspect="1"/>
          </p:cNvPicPr>
          <p:nvPr/>
        </p:nvPicPr>
        <p:blipFill>
          <a:blip r:embed="rId2"/>
          <a:stretch>
            <a:fillRect/>
          </a:stretch>
        </p:blipFill>
        <p:spPr>
          <a:xfrm>
            <a:off x="237698" y="97735"/>
            <a:ext cx="1387877" cy="854766"/>
          </a:xfrm>
          <a:prstGeom prst="rect">
            <a:avLst/>
          </a:prstGeom>
        </p:spPr>
      </p:pic>
      <p:graphicFrame>
        <p:nvGraphicFramePr>
          <p:cNvPr id="4" name="Table 3">
            <a:extLst>
              <a:ext uri="{FF2B5EF4-FFF2-40B4-BE49-F238E27FC236}">
                <a16:creationId xmlns:a16="http://schemas.microsoft.com/office/drawing/2014/main" id="{434C6948-9240-2D17-E1CC-979538289A69}"/>
              </a:ext>
            </a:extLst>
          </p:cNvPr>
          <p:cNvGraphicFramePr>
            <a:graphicFrameLocks noGrp="1"/>
          </p:cNvGraphicFramePr>
          <p:nvPr>
            <p:extLst>
              <p:ext uri="{D42A27DB-BD31-4B8C-83A1-F6EECF244321}">
                <p14:modId xmlns:p14="http://schemas.microsoft.com/office/powerpoint/2010/main" val="1775768742"/>
              </p:ext>
            </p:extLst>
          </p:nvPr>
        </p:nvGraphicFramePr>
        <p:xfrm>
          <a:off x="1625575" y="952501"/>
          <a:ext cx="10328730" cy="5337212"/>
        </p:xfrm>
        <a:graphic>
          <a:graphicData uri="http://schemas.openxmlformats.org/drawingml/2006/table">
            <a:tbl>
              <a:tblPr/>
              <a:tblGrid>
                <a:gridCol w="2065746">
                  <a:extLst>
                    <a:ext uri="{9D8B030D-6E8A-4147-A177-3AD203B41FA5}">
                      <a16:colId xmlns:a16="http://schemas.microsoft.com/office/drawing/2014/main" val="3093291947"/>
                    </a:ext>
                  </a:extLst>
                </a:gridCol>
                <a:gridCol w="2065746">
                  <a:extLst>
                    <a:ext uri="{9D8B030D-6E8A-4147-A177-3AD203B41FA5}">
                      <a16:colId xmlns:a16="http://schemas.microsoft.com/office/drawing/2014/main" val="50132592"/>
                    </a:ext>
                  </a:extLst>
                </a:gridCol>
                <a:gridCol w="2065746">
                  <a:extLst>
                    <a:ext uri="{9D8B030D-6E8A-4147-A177-3AD203B41FA5}">
                      <a16:colId xmlns:a16="http://schemas.microsoft.com/office/drawing/2014/main" val="1826597967"/>
                    </a:ext>
                  </a:extLst>
                </a:gridCol>
                <a:gridCol w="2065746">
                  <a:extLst>
                    <a:ext uri="{9D8B030D-6E8A-4147-A177-3AD203B41FA5}">
                      <a16:colId xmlns:a16="http://schemas.microsoft.com/office/drawing/2014/main" val="1476168913"/>
                    </a:ext>
                  </a:extLst>
                </a:gridCol>
                <a:gridCol w="2065746">
                  <a:extLst>
                    <a:ext uri="{9D8B030D-6E8A-4147-A177-3AD203B41FA5}">
                      <a16:colId xmlns:a16="http://schemas.microsoft.com/office/drawing/2014/main" val="464155869"/>
                    </a:ext>
                  </a:extLst>
                </a:gridCol>
              </a:tblGrid>
              <a:tr h="802142">
                <a:tc>
                  <a:txBody>
                    <a:bodyPr/>
                    <a:lstStyle/>
                    <a:p>
                      <a:r>
                        <a:rPr lang="en-US" b="1"/>
                        <a:t>Node Type</a:t>
                      </a:r>
                    </a:p>
                  </a:txBody>
                  <a:tcPr anchor="ctr">
                    <a:lnL>
                      <a:noFill/>
                    </a:lnL>
                    <a:lnR>
                      <a:noFill/>
                    </a:lnR>
                    <a:lnT>
                      <a:noFill/>
                    </a:lnT>
                    <a:lnB>
                      <a:noFill/>
                    </a:lnB>
                    <a:noFill/>
                  </a:tcPr>
                </a:tc>
                <a:tc>
                  <a:txBody>
                    <a:bodyPr/>
                    <a:lstStyle/>
                    <a:p>
                      <a:r>
                        <a:rPr lang="en-US" b="1"/>
                        <a:t>Definition (≤20 words)</a:t>
                      </a:r>
                    </a:p>
                  </a:txBody>
                  <a:tcPr anchor="ctr">
                    <a:lnL>
                      <a:noFill/>
                    </a:lnL>
                    <a:lnR>
                      <a:noFill/>
                    </a:lnR>
                    <a:lnT>
                      <a:noFill/>
                    </a:lnT>
                    <a:lnB>
                      <a:noFill/>
                    </a:lnB>
                    <a:noFill/>
                  </a:tcPr>
                </a:tc>
                <a:tc>
                  <a:txBody>
                    <a:bodyPr/>
                    <a:lstStyle/>
                    <a:p>
                      <a:r>
                        <a:rPr lang="en-US" b="1"/>
                        <a:t>Typical Clinical Example</a:t>
                      </a:r>
                    </a:p>
                  </a:txBody>
                  <a:tcPr anchor="ctr">
                    <a:lnL>
                      <a:noFill/>
                    </a:lnL>
                    <a:lnR>
                      <a:noFill/>
                    </a:lnR>
                    <a:lnT>
                      <a:noFill/>
                    </a:lnT>
                    <a:lnB>
                      <a:noFill/>
                    </a:lnB>
                    <a:noFill/>
                  </a:tcPr>
                </a:tc>
                <a:tc>
                  <a:txBody>
                    <a:bodyPr/>
                    <a:lstStyle/>
                    <a:p>
                      <a:r>
                        <a:rPr lang="en-US" b="1"/>
                        <a:t>Required Data Field(s)</a:t>
                      </a:r>
                    </a:p>
                  </a:txBody>
                  <a:tcPr anchor="ctr">
                    <a:lnL>
                      <a:noFill/>
                    </a:lnL>
                    <a:lnR>
                      <a:noFill/>
                    </a:lnR>
                    <a:lnT>
                      <a:noFill/>
                    </a:lnT>
                    <a:lnB>
                      <a:noFill/>
                    </a:lnB>
                    <a:noFill/>
                  </a:tcPr>
                </a:tc>
                <a:tc>
                  <a:txBody>
                    <a:bodyPr/>
                    <a:lstStyle/>
                    <a:p>
                      <a:r>
                        <a:rPr lang="en-US" b="1" dirty="0"/>
                        <a:t>Documentation Tag</a:t>
                      </a:r>
                    </a:p>
                  </a:txBody>
                  <a:tcPr anchor="ctr">
                    <a:lnL>
                      <a:noFill/>
                    </a:lnL>
                    <a:lnR>
                      <a:noFill/>
                    </a:lnR>
                    <a:lnT>
                      <a:noFill/>
                    </a:lnT>
                    <a:lnB>
                      <a:noFill/>
                    </a:lnB>
                    <a:noFill/>
                  </a:tcPr>
                </a:tc>
                <a:extLst>
                  <a:ext uri="{0D108BD9-81ED-4DB2-BD59-A6C34878D82A}">
                    <a16:rowId xmlns:a16="http://schemas.microsoft.com/office/drawing/2014/main" val="633260646"/>
                  </a:ext>
                </a:extLst>
              </a:tr>
              <a:tr h="1145916">
                <a:tc>
                  <a:txBody>
                    <a:bodyPr/>
                    <a:lstStyle/>
                    <a:p>
                      <a:r>
                        <a:rPr lang="en-US"/>
                        <a:t>Root</a:t>
                      </a:r>
                    </a:p>
                  </a:txBody>
                  <a:tcPr anchor="ctr">
                    <a:lnL>
                      <a:noFill/>
                    </a:lnL>
                    <a:lnR>
                      <a:noFill/>
                    </a:lnR>
                    <a:lnT>
                      <a:noFill/>
                    </a:lnT>
                    <a:lnB>
                      <a:noFill/>
                    </a:lnB>
                    <a:noFill/>
                  </a:tcPr>
                </a:tc>
                <a:tc>
                  <a:txBody>
                    <a:bodyPr/>
                    <a:lstStyle/>
                    <a:p>
                      <a:r>
                        <a:rPr lang="en-US" dirty="0"/>
                        <a:t>Entry point that triggers the pathway logic</a:t>
                      </a:r>
                    </a:p>
                  </a:txBody>
                  <a:tcPr anchor="ctr">
                    <a:lnL>
                      <a:noFill/>
                    </a:lnL>
                    <a:lnR>
                      <a:noFill/>
                    </a:lnR>
                    <a:lnT>
                      <a:noFill/>
                    </a:lnT>
                    <a:lnB>
                      <a:noFill/>
                    </a:lnB>
                    <a:noFill/>
                  </a:tcPr>
                </a:tc>
                <a:tc>
                  <a:txBody>
                    <a:bodyPr/>
                    <a:lstStyle/>
                    <a:p>
                      <a:r>
                        <a:rPr lang="en-US" dirty="0"/>
                        <a:t>Chest pain in Emergency Department</a:t>
                      </a:r>
                    </a:p>
                  </a:txBody>
                  <a:tcPr anchor="ctr">
                    <a:lnL>
                      <a:noFill/>
                    </a:lnL>
                    <a:lnR>
                      <a:noFill/>
                    </a:lnR>
                    <a:lnT>
                      <a:noFill/>
                    </a:lnT>
                    <a:lnB>
                      <a:noFill/>
                    </a:lnB>
                    <a:noFill/>
                  </a:tcPr>
                </a:tc>
                <a:tc>
                  <a:txBody>
                    <a:bodyPr/>
                    <a:lstStyle/>
                    <a:p>
                      <a:r>
                        <a:rPr lang="en-US" dirty="0"/>
                        <a:t>Presenting complaint, triage acuity</a:t>
                      </a:r>
                    </a:p>
                  </a:txBody>
                  <a:tcPr anchor="ctr">
                    <a:lnL>
                      <a:noFill/>
                    </a:lnL>
                    <a:lnR>
                      <a:noFill/>
                    </a:lnR>
                    <a:lnT>
                      <a:noFill/>
                    </a:lnT>
                    <a:lnB>
                      <a:noFill/>
                    </a:lnB>
                    <a:noFill/>
                  </a:tcPr>
                </a:tc>
                <a:tc>
                  <a:txBody>
                    <a:bodyPr/>
                    <a:lstStyle/>
                    <a:p>
                      <a:r>
                        <a:rPr lang="en-US" dirty="0"/>
                        <a:t>#</a:t>
                      </a:r>
                      <a:r>
                        <a:rPr lang="en-US" dirty="0" err="1"/>
                        <a:t>PathwayStart</a:t>
                      </a:r>
                      <a:endParaRPr lang="en-US" dirty="0"/>
                    </a:p>
                  </a:txBody>
                  <a:tcPr anchor="ctr">
                    <a:lnL>
                      <a:noFill/>
                    </a:lnL>
                    <a:lnR>
                      <a:noFill/>
                    </a:lnR>
                    <a:lnT>
                      <a:noFill/>
                    </a:lnT>
                    <a:lnB>
                      <a:noFill/>
                    </a:lnB>
                    <a:noFill/>
                  </a:tcPr>
                </a:tc>
                <a:extLst>
                  <a:ext uri="{0D108BD9-81ED-4DB2-BD59-A6C34878D82A}">
                    <a16:rowId xmlns:a16="http://schemas.microsoft.com/office/drawing/2014/main" val="3883788911"/>
                  </a:ext>
                </a:extLst>
              </a:tr>
              <a:tr h="1267917">
                <a:tc>
                  <a:txBody>
                    <a:bodyPr/>
                    <a:lstStyle/>
                    <a:p>
                      <a:r>
                        <a:rPr lang="en-US"/>
                        <a:t>Decision</a:t>
                      </a:r>
                    </a:p>
                  </a:txBody>
                  <a:tcPr anchor="ctr">
                    <a:lnL>
                      <a:noFill/>
                    </a:lnL>
                    <a:lnR>
                      <a:noFill/>
                    </a:lnR>
                    <a:lnT>
                      <a:noFill/>
                    </a:lnT>
                    <a:lnB>
                      <a:noFill/>
                    </a:lnB>
                    <a:noFill/>
                  </a:tcPr>
                </a:tc>
                <a:tc>
                  <a:txBody>
                    <a:bodyPr/>
                    <a:lstStyle/>
                    <a:p>
                      <a:r>
                        <a:rPr lang="en-US"/>
                        <a:t>Branch point based on clinical criteria or risk</a:t>
                      </a:r>
                    </a:p>
                  </a:txBody>
                  <a:tcPr anchor="ctr">
                    <a:lnL>
                      <a:noFill/>
                    </a:lnL>
                    <a:lnR>
                      <a:noFill/>
                    </a:lnR>
                    <a:lnT>
                      <a:noFill/>
                    </a:lnT>
                    <a:lnB>
                      <a:noFill/>
                    </a:lnB>
                    <a:noFill/>
                  </a:tcPr>
                </a:tc>
                <a:tc>
                  <a:txBody>
                    <a:bodyPr/>
                    <a:lstStyle/>
                    <a:p>
                      <a:r>
                        <a:rPr lang="en-US" dirty="0"/>
                        <a:t>HEART score ≥4 triggers admission pathway</a:t>
                      </a:r>
                    </a:p>
                  </a:txBody>
                  <a:tcPr anchor="ctr">
                    <a:lnL>
                      <a:noFill/>
                    </a:lnL>
                    <a:lnR>
                      <a:noFill/>
                    </a:lnR>
                    <a:lnT>
                      <a:noFill/>
                    </a:lnT>
                    <a:lnB>
                      <a:noFill/>
                    </a:lnB>
                    <a:noFill/>
                  </a:tcPr>
                </a:tc>
                <a:tc>
                  <a:txBody>
                    <a:bodyPr/>
                    <a:lstStyle/>
                    <a:p>
                      <a:r>
                        <a:rPr lang="en-US" dirty="0"/>
                        <a:t>Risk score, vitals, labs</a:t>
                      </a:r>
                    </a:p>
                  </a:txBody>
                  <a:tcPr anchor="ctr">
                    <a:lnL>
                      <a:noFill/>
                    </a:lnL>
                    <a:lnR>
                      <a:noFill/>
                    </a:lnR>
                    <a:lnT>
                      <a:noFill/>
                    </a:lnT>
                    <a:lnB>
                      <a:noFill/>
                    </a:lnB>
                    <a:noFill/>
                  </a:tcPr>
                </a:tc>
                <a:tc>
                  <a:txBody>
                    <a:bodyPr/>
                    <a:lstStyle/>
                    <a:p>
                      <a:r>
                        <a:rPr lang="en-US"/>
                        <a:t>#DecisionNode</a:t>
                      </a:r>
                    </a:p>
                  </a:txBody>
                  <a:tcPr anchor="ctr">
                    <a:lnL>
                      <a:noFill/>
                    </a:lnL>
                    <a:lnR>
                      <a:noFill/>
                    </a:lnR>
                    <a:lnT>
                      <a:noFill/>
                    </a:lnT>
                    <a:lnB>
                      <a:noFill/>
                    </a:lnB>
                    <a:noFill/>
                  </a:tcPr>
                </a:tc>
                <a:extLst>
                  <a:ext uri="{0D108BD9-81ED-4DB2-BD59-A6C34878D82A}">
                    <a16:rowId xmlns:a16="http://schemas.microsoft.com/office/drawing/2014/main" val="2096875890"/>
                  </a:ext>
                </a:extLst>
              </a:tr>
              <a:tr h="975321">
                <a:tc>
                  <a:txBody>
                    <a:bodyPr/>
                    <a:lstStyle/>
                    <a:p>
                      <a:r>
                        <a:rPr lang="en-US"/>
                        <a:t>Process</a:t>
                      </a:r>
                    </a:p>
                  </a:txBody>
                  <a:tcPr anchor="ctr">
                    <a:lnL>
                      <a:noFill/>
                    </a:lnL>
                    <a:lnR>
                      <a:noFill/>
                    </a:lnR>
                    <a:lnT>
                      <a:noFill/>
                    </a:lnT>
                    <a:lnB>
                      <a:noFill/>
                    </a:lnB>
                    <a:noFill/>
                  </a:tcPr>
                </a:tc>
                <a:tc>
                  <a:txBody>
                    <a:bodyPr/>
                    <a:lstStyle/>
                    <a:p>
                      <a:r>
                        <a:rPr lang="en-US" dirty="0"/>
                        <a:t>Action taken based on decision logic</a:t>
                      </a:r>
                    </a:p>
                  </a:txBody>
                  <a:tcPr anchor="ctr">
                    <a:lnL>
                      <a:noFill/>
                    </a:lnL>
                    <a:lnR>
                      <a:noFill/>
                    </a:lnR>
                    <a:lnT>
                      <a:noFill/>
                    </a:lnT>
                    <a:lnB>
                      <a:noFill/>
                    </a:lnB>
                    <a:noFill/>
                  </a:tcPr>
                </a:tc>
                <a:tc>
                  <a:txBody>
                    <a:bodyPr/>
                    <a:lstStyle/>
                    <a:p>
                      <a:r>
                        <a:rPr lang="en-US" dirty="0"/>
                        <a:t>Order troponin and EKG</a:t>
                      </a:r>
                    </a:p>
                  </a:txBody>
                  <a:tcPr anchor="ctr">
                    <a:lnL>
                      <a:noFill/>
                    </a:lnL>
                    <a:lnR>
                      <a:noFill/>
                    </a:lnR>
                    <a:lnT>
                      <a:noFill/>
                    </a:lnT>
                    <a:lnB>
                      <a:noFill/>
                    </a:lnB>
                    <a:noFill/>
                  </a:tcPr>
                </a:tc>
                <a:tc>
                  <a:txBody>
                    <a:bodyPr/>
                    <a:lstStyle/>
                    <a:p>
                      <a:r>
                        <a:rPr lang="en-US"/>
                        <a:t>Order set, timestamp</a:t>
                      </a:r>
                    </a:p>
                  </a:txBody>
                  <a:tcPr anchor="ctr">
                    <a:lnL>
                      <a:noFill/>
                    </a:lnL>
                    <a:lnR>
                      <a:noFill/>
                    </a:lnR>
                    <a:lnT>
                      <a:noFill/>
                    </a:lnT>
                    <a:lnB>
                      <a:noFill/>
                    </a:lnB>
                    <a:noFill/>
                  </a:tcPr>
                </a:tc>
                <a:tc>
                  <a:txBody>
                    <a:bodyPr/>
                    <a:lstStyle/>
                    <a:p>
                      <a:r>
                        <a:rPr lang="en-US"/>
                        <a:t>#ProcessStep</a:t>
                      </a:r>
                    </a:p>
                  </a:txBody>
                  <a:tcPr anchor="ctr">
                    <a:lnL>
                      <a:noFill/>
                    </a:lnL>
                    <a:lnR>
                      <a:noFill/>
                    </a:lnR>
                    <a:lnT>
                      <a:noFill/>
                    </a:lnT>
                    <a:lnB>
                      <a:noFill/>
                    </a:lnB>
                    <a:noFill/>
                  </a:tcPr>
                </a:tc>
                <a:extLst>
                  <a:ext uri="{0D108BD9-81ED-4DB2-BD59-A6C34878D82A}">
                    <a16:rowId xmlns:a16="http://schemas.microsoft.com/office/drawing/2014/main" val="1739655299"/>
                  </a:ext>
                </a:extLst>
              </a:tr>
              <a:tr h="1145916">
                <a:tc>
                  <a:txBody>
                    <a:bodyPr/>
                    <a:lstStyle/>
                    <a:p>
                      <a:r>
                        <a:rPr lang="en-US"/>
                        <a:t>Leaf</a:t>
                      </a:r>
                    </a:p>
                  </a:txBody>
                  <a:tcPr anchor="ctr">
                    <a:lnL>
                      <a:noFill/>
                    </a:lnL>
                    <a:lnR>
                      <a:noFill/>
                    </a:lnR>
                    <a:lnT>
                      <a:noFill/>
                    </a:lnT>
                    <a:lnB>
                      <a:noFill/>
                    </a:lnB>
                    <a:noFill/>
                  </a:tcPr>
                </a:tc>
                <a:tc>
                  <a:txBody>
                    <a:bodyPr/>
                    <a:lstStyle/>
                    <a:p>
                      <a:r>
                        <a:rPr lang="en-US"/>
                        <a:t>Final disposition or endpoint of the pathway</a:t>
                      </a:r>
                    </a:p>
                  </a:txBody>
                  <a:tcPr anchor="ctr">
                    <a:lnL>
                      <a:noFill/>
                    </a:lnL>
                    <a:lnR>
                      <a:noFill/>
                    </a:lnR>
                    <a:lnT>
                      <a:noFill/>
                    </a:lnT>
                    <a:lnB>
                      <a:noFill/>
                    </a:lnB>
                    <a:noFill/>
                  </a:tcPr>
                </a:tc>
                <a:tc>
                  <a:txBody>
                    <a:bodyPr/>
                    <a:lstStyle/>
                    <a:p>
                      <a:r>
                        <a:rPr lang="en-US"/>
                        <a:t>Discharge with follow-up scheduled</a:t>
                      </a:r>
                    </a:p>
                  </a:txBody>
                  <a:tcPr anchor="ctr">
                    <a:lnL>
                      <a:noFill/>
                    </a:lnL>
                    <a:lnR>
                      <a:noFill/>
                    </a:lnR>
                    <a:lnT>
                      <a:noFill/>
                    </a:lnT>
                    <a:lnB>
                      <a:noFill/>
                    </a:lnB>
                    <a:noFill/>
                  </a:tcPr>
                </a:tc>
                <a:tc>
                  <a:txBody>
                    <a:bodyPr/>
                    <a:lstStyle/>
                    <a:p>
                      <a:r>
                        <a:rPr lang="en-US"/>
                        <a:t>Disposition decision, follow-up plan</a:t>
                      </a:r>
                    </a:p>
                  </a:txBody>
                  <a:tcPr anchor="ctr">
                    <a:lnL>
                      <a:noFill/>
                    </a:lnL>
                    <a:lnR>
                      <a:noFill/>
                    </a:lnR>
                    <a:lnT>
                      <a:noFill/>
                    </a:lnT>
                    <a:lnB>
                      <a:noFill/>
                    </a:lnB>
                    <a:noFill/>
                  </a:tcPr>
                </a:tc>
                <a:tc>
                  <a:txBody>
                    <a:bodyPr/>
                    <a:lstStyle/>
                    <a:p>
                      <a:r>
                        <a:rPr lang="en-US" dirty="0"/>
                        <a:t>#</a:t>
                      </a:r>
                      <a:r>
                        <a:rPr lang="en-US" dirty="0" err="1"/>
                        <a:t>PathwayEnd</a:t>
                      </a:r>
                      <a:endParaRPr lang="en-US" dirty="0"/>
                    </a:p>
                  </a:txBody>
                  <a:tcPr anchor="ctr">
                    <a:lnL>
                      <a:noFill/>
                    </a:lnL>
                    <a:lnR>
                      <a:noFill/>
                    </a:lnR>
                    <a:lnT>
                      <a:noFill/>
                    </a:lnT>
                    <a:lnB>
                      <a:noFill/>
                    </a:lnB>
                    <a:noFill/>
                  </a:tcPr>
                </a:tc>
                <a:extLst>
                  <a:ext uri="{0D108BD9-81ED-4DB2-BD59-A6C34878D82A}">
                    <a16:rowId xmlns:a16="http://schemas.microsoft.com/office/drawing/2014/main" val="120209332"/>
                  </a:ext>
                </a:extLst>
              </a:tr>
            </a:tbl>
          </a:graphicData>
        </a:graphic>
      </p:graphicFrame>
    </p:spTree>
    <p:extLst>
      <p:ext uri="{BB962C8B-B14F-4D97-AF65-F5344CB8AC3E}">
        <p14:creationId xmlns:p14="http://schemas.microsoft.com/office/powerpoint/2010/main" val="1155272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dkDnDiag">
          <a:fgClr>
            <a:srgbClr val="73DCBE"/>
          </a:fgClr>
          <a:bgClr>
            <a:schemeClr val="bg1"/>
          </a:bgClr>
        </a:pattFill>
        <a:effectLst/>
      </p:bgPr>
    </p:bg>
    <p:spTree>
      <p:nvGrpSpPr>
        <p:cNvPr id="1" name="">
          <a:extLst>
            <a:ext uri="{FF2B5EF4-FFF2-40B4-BE49-F238E27FC236}">
              <a16:creationId xmlns:a16="http://schemas.microsoft.com/office/drawing/2014/main" id="{DAA0D015-40A2-23E7-6086-7F1EDA00DB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8CA4359-7056-4877-0761-CEFF9A24E2FD}"/>
              </a:ext>
            </a:extLst>
          </p:cNvPr>
          <p:cNvSpPr>
            <a:spLocks noGrp="1"/>
          </p:cNvSpPr>
          <p:nvPr>
            <p:ph type="subTitle" idx="1"/>
          </p:nvPr>
        </p:nvSpPr>
        <p:spPr>
          <a:xfrm>
            <a:off x="808384" y="646802"/>
            <a:ext cx="9369286" cy="3898693"/>
          </a:xfrm>
        </p:spPr>
        <p:txBody>
          <a:bodyPr>
            <a:noAutofit/>
          </a:bodyPr>
          <a:lstStyle/>
          <a:p>
            <a:pPr algn="l"/>
            <a:r>
              <a:rPr lang="en-US" sz="6600" b="1" u="sng" dirty="0">
                <a:latin typeface="Aptos" panose="020B0004020202020204" pitchFamily="34" charset="0"/>
                <a:cs typeface="Beirut" pitchFamily="2" charset="-78"/>
              </a:rPr>
              <a:t>Module 4</a:t>
            </a:r>
          </a:p>
          <a:p>
            <a:pPr algn="l"/>
            <a:r>
              <a:rPr lang="en-US" sz="6600" dirty="0">
                <a:latin typeface="Aptos" panose="020B0004020202020204" pitchFamily="34" charset="0"/>
                <a:cs typeface="Beirut" pitchFamily="2" charset="-78"/>
              </a:rPr>
              <a:t>Human Factors Engineering</a:t>
            </a:r>
          </a:p>
        </p:txBody>
      </p:sp>
      <p:pic>
        <p:nvPicPr>
          <p:cNvPr id="5" name="Picture 4" descr="A stethoscope and text on a black background&#10;&#10;AI-generated content may be incorrect.">
            <a:extLst>
              <a:ext uri="{FF2B5EF4-FFF2-40B4-BE49-F238E27FC236}">
                <a16:creationId xmlns:a16="http://schemas.microsoft.com/office/drawing/2014/main" id="{34D3AFF4-A0D5-DC45-DA89-8044B77E6C3B}"/>
              </a:ext>
            </a:extLst>
          </p:cNvPr>
          <p:cNvPicPr>
            <a:picLocks noChangeAspect="1"/>
          </p:cNvPicPr>
          <p:nvPr/>
        </p:nvPicPr>
        <p:blipFill>
          <a:blip r:embed="rId2"/>
          <a:stretch>
            <a:fillRect/>
          </a:stretch>
        </p:blipFill>
        <p:spPr>
          <a:xfrm>
            <a:off x="8980270" y="5088834"/>
            <a:ext cx="2394799" cy="1474909"/>
          </a:xfrm>
          <a:prstGeom prst="rect">
            <a:avLst/>
          </a:prstGeom>
        </p:spPr>
      </p:pic>
    </p:spTree>
    <p:extLst>
      <p:ext uri="{BB962C8B-B14F-4D97-AF65-F5344CB8AC3E}">
        <p14:creationId xmlns:p14="http://schemas.microsoft.com/office/powerpoint/2010/main" val="3240500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2460D-C0BA-21BC-87E6-005EDB809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3B45F-B6A5-A6B5-7A91-2649F196C0CC}"/>
              </a:ext>
            </a:extLst>
          </p:cNvPr>
          <p:cNvSpPr>
            <a:spLocks noGrp="1"/>
          </p:cNvSpPr>
          <p:nvPr>
            <p:ph type="title"/>
          </p:nvPr>
        </p:nvSpPr>
        <p:spPr/>
        <p:txBody>
          <a:bodyPr/>
          <a:lstStyle/>
          <a:p>
            <a:r>
              <a:rPr lang="en-US" dirty="0"/>
              <a:t>Lessons</a:t>
            </a:r>
          </a:p>
        </p:txBody>
      </p:sp>
      <p:graphicFrame>
        <p:nvGraphicFramePr>
          <p:cNvPr id="5" name="Content Placeholder 2">
            <a:extLst>
              <a:ext uri="{FF2B5EF4-FFF2-40B4-BE49-F238E27FC236}">
                <a16:creationId xmlns:a16="http://schemas.microsoft.com/office/drawing/2014/main" id="{30C5216A-5D4B-477B-1BDE-2975AF08A09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7774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openDmnd">
          <a:fgClr>
            <a:srgbClr val="73DCBE"/>
          </a:fgClr>
          <a:bgClr>
            <a:schemeClr val="bg1"/>
          </a:bgClr>
        </a:pattFill>
        <a:effectLst/>
      </p:bgPr>
    </p:bg>
    <p:spTree>
      <p:nvGrpSpPr>
        <p:cNvPr id="1" name="">
          <a:extLst>
            <a:ext uri="{FF2B5EF4-FFF2-40B4-BE49-F238E27FC236}">
              <a16:creationId xmlns:a16="http://schemas.microsoft.com/office/drawing/2014/main" id="{EA793C73-3373-9D1D-7BD9-BD8FF6F5966C}"/>
            </a:ext>
          </a:extLst>
        </p:cNvPr>
        <p:cNvGrpSpPr/>
        <p:nvPr/>
      </p:nvGrpSpPr>
      <p:grpSpPr>
        <a:xfrm>
          <a:off x="0" y="0"/>
          <a:ext cx="0" cy="0"/>
          <a:chOff x="0" y="0"/>
          <a:chExt cx="0" cy="0"/>
        </a:xfrm>
      </p:grpSpPr>
      <p:pic>
        <p:nvPicPr>
          <p:cNvPr id="5" name="Picture 4" descr="A stethoscope and text on a black background&#10;&#10;AI-generated content may be incorrect.">
            <a:extLst>
              <a:ext uri="{FF2B5EF4-FFF2-40B4-BE49-F238E27FC236}">
                <a16:creationId xmlns:a16="http://schemas.microsoft.com/office/drawing/2014/main" id="{4B99C22F-A454-C9BC-0D3B-895320D2050D}"/>
              </a:ext>
            </a:extLst>
          </p:cNvPr>
          <p:cNvPicPr>
            <a:picLocks noChangeAspect="1"/>
          </p:cNvPicPr>
          <p:nvPr/>
        </p:nvPicPr>
        <p:blipFill>
          <a:blip r:embed="rId2"/>
          <a:stretch>
            <a:fillRect/>
          </a:stretch>
        </p:blipFill>
        <p:spPr>
          <a:xfrm>
            <a:off x="237698" y="97735"/>
            <a:ext cx="1387877" cy="854766"/>
          </a:xfrm>
          <a:prstGeom prst="rect">
            <a:avLst/>
          </a:prstGeom>
        </p:spPr>
      </p:pic>
      <p:graphicFrame>
        <p:nvGraphicFramePr>
          <p:cNvPr id="2" name="Table 1">
            <a:extLst>
              <a:ext uri="{FF2B5EF4-FFF2-40B4-BE49-F238E27FC236}">
                <a16:creationId xmlns:a16="http://schemas.microsoft.com/office/drawing/2014/main" id="{B398B875-68E2-534F-20D9-1AE93DC70AD9}"/>
              </a:ext>
            </a:extLst>
          </p:cNvPr>
          <p:cNvGraphicFramePr>
            <a:graphicFrameLocks noGrp="1"/>
          </p:cNvGraphicFramePr>
          <p:nvPr>
            <p:extLst>
              <p:ext uri="{D42A27DB-BD31-4B8C-83A1-F6EECF244321}">
                <p14:modId xmlns:p14="http://schemas.microsoft.com/office/powerpoint/2010/main" val="2218438414"/>
              </p:ext>
            </p:extLst>
          </p:nvPr>
        </p:nvGraphicFramePr>
        <p:xfrm>
          <a:off x="931636" y="1157288"/>
          <a:ext cx="10418790" cy="5429484"/>
        </p:xfrm>
        <a:graphic>
          <a:graphicData uri="http://schemas.openxmlformats.org/drawingml/2006/table">
            <a:tbl>
              <a:tblPr/>
              <a:tblGrid>
                <a:gridCol w="2083758">
                  <a:extLst>
                    <a:ext uri="{9D8B030D-6E8A-4147-A177-3AD203B41FA5}">
                      <a16:colId xmlns:a16="http://schemas.microsoft.com/office/drawing/2014/main" val="2797426864"/>
                    </a:ext>
                  </a:extLst>
                </a:gridCol>
                <a:gridCol w="2083758">
                  <a:extLst>
                    <a:ext uri="{9D8B030D-6E8A-4147-A177-3AD203B41FA5}">
                      <a16:colId xmlns:a16="http://schemas.microsoft.com/office/drawing/2014/main" val="114941911"/>
                    </a:ext>
                  </a:extLst>
                </a:gridCol>
                <a:gridCol w="2083758">
                  <a:extLst>
                    <a:ext uri="{9D8B030D-6E8A-4147-A177-3AD203B41FA5}">
                      <a16:colId xmlns:a16="http://schemas.microsoft.com/office/drawing/2014/main" val="306332344"/>
                    </a:ext>
                  </a:extLst>
                </a:gridCol>
                <a:gridCol w="2083758">
                  <a:extLst>
                    <a:ext uri="{9D8B030D-6E8A-4147-A177-3AD203B41FA5}">
                      <a16:colId xmlns:a16="http://schemas.microsoft.com/office/drawing/2014/main" val="3446868752"/>
                    </a:ext>
                  </a:extLst>
                </a:gridCol>
                <a:gridCol w="2083758">
                  <a:extLst>
                    <a:ext uri="{9D8B030D-6E8A-4147-A177-3AD203B41FA5}">
                      <a16:colId xmlns:a16="http://schemas.microsoft.com/office/drawing/2014/main" val="1526652400"/>
                    </a:ext>
                  </a:extLst>
                </a:gridCol>
              </a:tblGrid>
              <a:tr h="458733">
                <a:tc>
                  <a:txBody>
                    <a:bodyPr/>
                    <a:lstStyle/>
                    <a:p>
                      <a:r>
                        <a:rPr lang="en-US" sz="1400" b="1"/>
                        <a:t>Node Type</a:t>
                      </a:r>
                      <a:endParaRPr lang="en-US" sz="1400"/>
                    </a:p>
                  </a:txBody>
                  <a:tcPr marL="51802" marR="51802" marT="25901" marB="25901" anchor="ctr">
                    <a:lnL>
                      <a:noFill/>
                    </a:lnL>
                    <a:lnR>
                      <a:noFill/>
                    </a:lnR>
                    <a:lnT>
                      <a:noFill/>
                    </a:lnT>
                    <a:lnB>
                      <a:noFill/>
                    </a:lnB>
                    <a:noFill/>
                  </a:tcPr>
                </a:tc>
                <a:tc>
                  <a:txBody>
                    <a:bodyPr/>
                    <a:lstStyle/>
                    <a:p>
                      <a:r>
                        <a:rPr lang="en-US" sz="1400" b="1"/>
                        <a:t>Automation Goal</a:t>
                      </a:r>
                      <a:endParaRPr lang="en-US" sz="1400"/>
                    </a:p>
                  </a:txBody>
                  <a:tcPr marL="51802" marR="51802" marT="25901" marB="25901" anchor="ctr">
                    <a:lnL>
                      <a:noFill/>
                    </a:lnL>
                    <a:lnR>
                      <a:noFill/>
                    </a:lnR>
                    <a:lnT>
                      <a:noFill/>
                    </a:lnT>
                    <a:lnB>
                      <a:noFill/>
                    </a:lnB>
                    <a:noFill/>
                  </a:tcPr>
                </a:tc>
                <a:tc>
                  <a:txBody>
                    <a:bodyPr/>
                    <a:lstStyle/>
                    <a:p>
                      <a:r>
                        <a:rPr lang="en-US" sz="1400" b="1"/>
                        <a:t>Minimum Data Elements</a:t>
                      </a:r>
                      <a:endParaRPr lang="en-US" sz="1400"/>
                    </a:p>
                  </a:txBody>
                  <a:tcPr marL="51802" marR="51802" marT="25901" marB="25901" anchor="ctr">
                    <a:lnL>
                      <a:noFill/>
                    </a:lnL>
                    <a:lnR>
                      <a:noFill/>
                    </a:lnR>
                    <a:lnT>
                      <a:noFill/>
                    </a:lnT>
                    <a:lnB>
                      <a:noFill/>
                    </a:lnB>
                    <a:noFill/>
                  </a:tcPr>
                </a:tc>
                <a:tc>
                  <a:txBody>
                    <a:bodyPr/>
                    <a:lstStyle/>
                    <a:p>
                      <a:r>
                        <a:rPr lang="en-US" sz="1400" b="1"/>
                        <a:t>Documentation Support Tip</a:t>
                      </a:r>
                      <a:endParaRPr lang="en-US" sz="1400"/>
                    </a:p>
                  </a:txBody>
                  <a:tcPr marL="51802" marR="51802" marT="25901" marB="25901" anchor="ctr">
                    <a:lnL>
                      <a:noFill/>
                    </a:lnL>
                    <a:lnR>
                      <a:noFill/>
                    </a:lnR>
                    <a:lnT>
                      <a:noFill/>
                    </a:lnT>
                    <a:lnB>
                      <a:noFill/>
                    </a:lnB>
                    <a:noFill/>
                  </a:tcPr>
                </a:tc>
                <a:tc>
                  <a:txBody>
                    <a:bodyPr/>
                    <a:lstStyle/>
                    <a:p>
                      <a:r>
                        <a:rPr lang="en-US" sz="1400" b="1"/>
                        <a:t>Safety Check</a:t>
                      </a:r>
                      <a:endParaRPr lang="en-US" sz="1400"/>
                    </a:p>
                  </a:txBody>
                  <a:tcPr marL="51802" marR="51802" marT="25901" marB="25901" anchor="ctr">
                    <a:lnL>
                      <a:noFill/>
                    </a:lnL>
                    <a:lnR>
                      <a:noFill/>
                    </a:lnR>
                    <a:lnT>
                      <a:noFill/>
                    </a:lnT>
                    <a:lnB>
                      <a:noFill/>
                    </a:lnB>
                    <a:noFill/>
                  </a:tcPr>
                </a:tc>
                <a:extLst>
                  <a:ext uri="{0D108BD9-81ED-4DB2-BD59-A6C34878D82A}">
                    <a16:rowId xmlns:a16="http://schemas.microsoft.com/office/drawing/2014/main" val="681249392"/>
                  </a:ext>
                </a:extLst>
              </a:tr>
              <a:tr h="835876">
                <a:tc>
                  <a:txBody>
                    <a:bodyPr/>
                    <a:lstStyle/>
                    <a:p>
                      <a:r>
                        <a:rPr lang="en-US" sz="1400" b="1"/>
                        <a:t>Root</a:t>
                      </a:r>
                      <a:endParaRPr lang="en-US" sz="1400"/>
                    </a:p>
                  </a:txBody>
                  <a:tcPr marL="51802" marR="51802" marT="25901" marB="25901" anchor="ctr">
                    <a:lnL>
                      <a:noFill/>
                    </a:lnL>
                    <a:lnR>
                      <a:noFill/>
                    </a:lnR>
                    <a:lnT>
                      <a:noFill/>
                    </a:lnT>
                    <a:lnB>
                      <a:noFill/>
                    </a:lnB>
                    <a:noFill/>
                  </a:tcPr>
                </a:tc>
                <a:tc>
                  <a:txBody>
                    <a:bodyPr/>
                    <a:lstStyle/>
                    <a:p>
                      <a:r>
                        <a:rPr lang="en-US" sz="1400" dirty="0"/>
                        <a:t>Trigger the appropriate </a:t>
                      </a:r>
                      <a:r>
                        <a:rPr lang="en-US" sz="1400" b="1" dirty="0"/>
                        <a:t>clinical pathway workflow</a:t>
                      </a:r>
                      <a:endParaRPr lang="en-US" sz="1400" dirty="0"/>
                    </a:p>
                  </a:txBody>
                  <a:tcPr marL="51802" marR="51802" marT="25901" marB="25901" anchor="ctr">
                    <a:lnL>
                      <a:noFill/>
                    </a:lnL>
                    <a:lnR>
                      <a:noFill/>
                    </a:lnR>
                    <a:lnT>
                      <a:noFill/>
                    </a:lnT>
                    <a:lnB>
                      <a:noFill/>
                    </a:lnB>
                    <a:noFill/>
                  </a:tcPr>
                </a:tc>
                <a:tc>
                  <a:txBody>
                    <a:bodyPr/>
                    <a:lstStyle/>
                    <a:p>
                      <a:r>
                        <a:rPr lang="en-US" sz="1400"/>
                        <a:t>Presenting symptoms, encounter type, age, triage category</a:t>
                      </a:r>
                    </a:p>
                  </a:txBody>
                  <a:tcPr marL="51802" marR="51802" marT="25901" marB="25901" anchor="ctr">
                    <a:lnL>
                      <a:noFill/>
                    </a:lnL>
                    <a:lnR>
                      <a:noFill/>
                    </a:lnR>
                    <a:lnT>
                      <a:noFill/>
                    </a:lnT>
                    <a:lnB>
                      <a:noFill/>
                    </a:lnB>
                    <a:noFill/>
                  </a:tcPr>
                </a:tc>
                <a:tc>
                  <a:txBody>
                    <a:bodyPr/>
                    <a:lstStyle/>
                    <a:p>
                      <a:r>
                        <a:rPr lang="en-US" sz="1400"/>
                        <a:t>Align with presenting complaint or clinical indication</a:t>
                      </a:r>
                    </a:p>
                  </a:txBody>
                  <a:tcPr marL="51802" marR="51802" marT="25901" marB="25901" anchor="ctr">
                    <a:lnL>
                      <a:noFill/>
                    </a:lnL>
                    <a:lnR>
                      <a:noFill/>
                    </a:lnR>
                    <a:lnT>
                      <a:noFill/>
                    </a:lnT>
                    <a:lnB>
                      <a:noFill/>
                    </a:lnB>
                    <a:noFill/>
                  </a:tcPr>
                </a:tc>
                <a:tc>
                  <a:txBody>
                    <a:bodyPr/>
                    <a:lstStyle/>
                    <a:p>
                      <a:r>
                        <a:rPr lang="en-US" sz="1400"/>
                        <a:t>Prevent multiple pathway triggers or non-indicated activations</a:t>
                      </a:r>
                    </a:p>
                  </a:txBody>
                  <a:tcPr marL="51802" marR="51802" marT="25901" marB="25901" anchor="ctr">
                    <a:lnL>
                      <a:noFill/>
                    </a:lnL>
                    <a:lnR>
                      <a:noFill/>
                    </a:lnR>
                    <a:lnT>
                      <a:noFill/>
                    </a:lnT>
                    <a:lnB>
                      <a:noFill/>
                    </a:lnB>
                    <a:noFill/>
                  </a:tcPr>
                </a:tc>
                <a:extLst>
                  <a:ext uri="{0D108BD9-81ED-4DB2-BD59-A6C34878D82A}">
                    <a16:rowId xmlns:a16="http://schemas.microsoft.com/office/drawing/2014/main" val="880985310"/>
                  </a:ext>
                </a:extLst>
              </a:tr>
              <a:tr h="835876">
                <a:tc>
                  <a:txBody>
                    <a:bodyPr/>
                    <a:lstStyle/>
                    <a:p>
                      <a:r>
                        <a:rPr lang="en-US" sz="1400" b="1"/>
                        <a:t>Binary Decision</a:t>
                      </a:r>
                      <a:endParaRPr lang="en-US" sz="1400"/>
                    </a:p>
                  </a:txBody>
                  <a:tcPr marL="51802" marR="51802" marT="25901" marB="25901" anchor="ctr">
                    <a:lnL>
                      <a:noFill/>
                    </a:lnL>
                    <a:lnR>
                      <a:noFill/>
                    </a:lnR>
                    <a:lnT>
                      <a:noFill/>
                    </a:lnT>
                    <a:lnB>
                      <a:noFill/>
                    </a:lnB>
                    <a:noFill/>
                  </a:tcPr>
                </a:tc>
                <a:tc>
                  <a:txBody>
                    <a:bodyPr/>
                    <a:lstStyle/>
                    <a:p>
                      <a:r>
                        <a:rPr lang="en-US" sz="1400" dirty="0"/>
                        <a:t>Support </a:t>
                      </a:r>
                      <a:r>
                        <a:rPr lang="en-US" sz="1400" b="1" dirty="0"/>
                        <a:t>branching logic</a:t>
                      </a:r>
                      <a:r>
                        <a:rPr lang="en-US" sz="1400" dirty="0"/>
                        <a:t> in clinical workflow</a:t>
                      </a:r>
                    </a:p>
                  </a:txBody>
                  <a:tcPr marL="51802" marR="51802" marT="25901" marB="25901" anchor="ctr">
                    <a:lnL>
                      <a:noFill/>
                    </a:lnL>
                    <a:lnR>
                      <a:noFill/>
                    </a:lnR>
                    <a:lnT>
                      <a:noFill/>
                    </a:lnT>
                    <a:lnB>
                      <a:noFill/>
                    </a:lnB>
                    <a:noFill/>
                  </a:tcPr>
                </a:tc>
                <a:tc>
                  <a:txBody>
                    <a:bodyPr/>
                    <a:lstStyle/>
                    <a:p>
                      <a:r>
                        <a:rPr lang="en-US" sz="1400"/>
                        <a:t>Yes/No input from vitals, labs, exam, or imaging findings</a:t>
                      </a:r>
                    </a:p>
                  </a:txBody>
                  <a:tcPr marL="51802" marR="51802" marT="25901" marB="25901" anchor="ctr">
                    <a:lnL>
                      <a:noFill/>
                    </a:lnL>
                    <a:lnR>
                      <a:noFill/>
                    </a:lnR>
                    <a:lnT>
                      <a:noFill/>
                    </a:lnT>
                    <a:lnB>
                      <a:noFill/>
                    </a:lnB>
                    <a:noFill/>
                  </a:tcPr>
                </a:tc>
                <a:tc>
                  <a:txBody>
                    <a:bodyPr/>
                    <a:lstStyle/>
                    <a:p>
                      <a:r>
                        <a:rPr lang="en-US" sz="1400"/>
                        <a:t>Enable clear documentation of clinical reasoning steps</a:t>
                      </a:r>
                    </a:p>
                  </a:txBody>
                  <a:tcPr marL="51802" marR="51802" marT="25901" marB="25901" anchor="ctr">
                    <a:lnL>
                      <a:noFill/>
                    </a:lnL>
                    <a:lnR>
                      <a:noFill/>
                    </a:lnR>
                    <a:lnT>
                      <a:noFill/>
                    </a:lnT>
                    <a:lnB>
                      <a:noFill/>
                    </a:lnB>
                    <a:noFill/>
                  </a:tcPr>
                </a:tc>
                <a:tc>
                  <a:txBody>
                    <a:bodyPr/>
                    <a:lstStyle/>
                    <a:p>
                      <a:r>
                        <a:rPr lang="en-US" sz="1400"/>
                        <a:t>Alert if required assessment elements are missing</a:t>
                      </a:r>
                    </a:p>
                  </a:txBody>
                  <a:tcPr marL="51802" marR="51802" marT="25901" marB="25901" anchor="ctr">
                    <a:lnL>
                      <a:noFill/>
                    </a:lnL>
                    <a:lnR>
                      <a:noFill/>
                    </a:lnR>
                    <a:lnT>
                      <a:noFill/>
                    </a:lnT>
                    <a:lnB>
                      <a:noFill/>
                    </a:lnB>
                    <a:noFill/>
                  </a:tcPr>
                </a:tc>
                <a:extLst>
                  <a:ext uri="{0D108BD9-81ED-4DB2-BD59-A6C34878D82A}">
                    <a16:rowId xmlns:a16="http://schemas.microsoft.com/office/drawing/2014/main" val="1154434542"/>
                  </a:ext>
                </a:extLst>
              </a:tr>
              <a:tr h="1028772">
                <a:tc>
                  <a:txBody>
                    <a:bodyPr/>
                    <a:lstStyle/>
                    <a:p>
                      <a:r>
                        <a:rPr lang="en-US" sz="1400" b="1"/>
                        <a:t>Risk-Score Decision</a:t>
                      </a:r>
                      <a:endParaRPr lang="en-US" sz="1400"/>
                    </a:p>
                  </a:txBody>
                  <a:tcPr marL="51802" marR="51802" marT="25901" marB="25901" anchor="ctr">
                    <a:lnL>
                      <a:noFill/>
                    </a:lnL>
                    <a:lnR>
                      <a:noFill/>
                    </a:lnR>
                    <a:lnT>
                      <a:noFill/>
                    </a:lnT>
                    <a:lnB>
                      <a:noFill/>
                    </a:lnB>
                    <a:noFill/>
                  </a:tcPr>
                </a:tc>
                <a:tc>
                  <a:txBody>
                    <a:bodyPr/>
                    <a:lstStyle/>
                    <a:p>
                      <a:r>
                        <a:rPr lang="en-US" sz="1400"/>
                        <a:t>Automate </a:t>
                      </a:r>
                      <a:r>
                        <a:rPr lang="en-US" sz="1400" b="1"/>
                        <a:t>risk score calculation and interpretation</a:t>
                      </a:r>
                      <a:endParaRPr lang="en-US" sz="1400"/>
                    </a:p>
                  </a:txBody>
                  <a:tcPr marL="51802" marR="51802" marT="25901" marB="25901" anchor="ctr">
                    <a:lnL>
                      <a:noFill/>
                    </a:lnL>
                    <a:lnR>
                      <a:noFill/>
                    </a:lnR>
                    <a:lnT>
                      <a:noFill/>
                    </a:lnT>
                    <a:lnB>
                      <a:noFill/>
                    </a:lnB>
                    <a:noFill/>
                  </a:tcPr>
                </a:tc>
                <a:tc>
                  <a:txBody>
                    <a:bodyPr/>
                    <a:lstStyle/>
                    <a:p>
                      <a:r>
                        <a:rPr lang="en-US" sz="1400"/>
                        <a:t>Structured input fields for validated clinical criteria (e.g., Wells, HEART, qSOFA)</a:t>
                      </a:r>
                    </a:p>
                  </a:txBody>
                  <a:tcPr marL="51802" marR="51802" marT="25901" marB="25901" anchor="ctr">
                    <a:lnL>
                      <a:noFill/>
                    </a:lnL>
                    <a:lnR>
                      <a:noFill/>
                    </a:lnR>
                    <a:lnT>
                      <a:noFill/>
                    </a:lnT>
                    <a:lnB>
                      <a:noFill/>
                    </a:lnB>
                    <a:noFill/>
                  </a:tcPr>
                </a:tc>
                <a:tc>
                  <a:txBody>
                    <a:bodyPr/>
                    <a:lstStyle/>
                    <a:p>
                      <a:r>
                        <a:rPr lang="en-US" sz="1400"/>
                        <a:t>Embed score result and rationale into progress notes or handoffs</a:t>
                      </a:r>
                    </a:p>
                  </a:txBody>
                  <a:tcPr marL="51802" marR="51802" marT="25901" marB="25901" anchor="ctr">
                    <a:lnL>
                      <a:noFill/>
                    </a:lnL>
                    <a:lnR>
                      <a:noFill/>
                    </a:lnR>
                    <a:lnT>
                      <a:noFill/>
                    </a:lnT>
                    <a:lnB>
                      <a:noFill/>
                    </a:lnB>
                    <a:noFill/>
                  </a:tcPr>
                </a:tc>
                <a:tc>
                  <a:txBody>
                    <a:bodyPr/>
                    <a:lstStyle/>
                    <a:p>
                      <a:r>
                        <a:rPr lang="en-US" sz="1400"/>
                        <a:t>Alert if management decisions deviate from validated risk thresholds</a:t>
                      </a:r>
                    </a:p>
                  </a:txBody>
                  <a:tcPr marL="51802" marR="51802" marT="25901" marB="25901" anchor="ctr">
                    <a:lnL>
                      <a:noFill/>
                    </a:lnL>
                    <a:lnR>
                      <a:noFill/>
                    </a:lnR>
                    <a:lnT>
                      <a:noFill/>
                    </a:lnT>
                    <a:lnB>
                      <a:noFill/>
                    </a:lnB>
                    <a:noFill/>
                  </a:tcPr>
                </a:tc>
                <a:extLst>
                  <a:ext uri="{0D108BD9-81ED-4DB2-BD59-A6C34878D82A}">
                    <a16:rowId xmlns:a16="http://schemas.microsoft.com/office/drawing/2014/main" val="501150983"/>
                  </a:ext>
                </a:extLst>
              </a:tr>
              <a:tr h="1221666">
                <a:tc>
                  <a:txBody>
                    <a:bodyPr/>
                    <a:lstStyle/>
                    <a:p>
                      <a:r>
                        <a:rPr lang="en-US" sz="1400" b="1"/>
                        <a:t>Process</a:t>
                      </a:r>
                      <a:endParaRPr lang="en-US" sz="1400"/>
                    </a:p>
                  </a:txBody>
                  <a:tcPr marL="51802" marR="51802" marT="25901" marB="25901" anchor="ctr">
                    <a:lnL>
                      <a:noFill/>
                    </a:lnL>
                    <a:lnR>
                      <a:noFill/>
                    </a:lnR>
                    <a:lnT>
                      <a:noFill/>
                    </a:lnT>
                    <a:lnB>
                      <a:noFill/>
                    </a:lnB>
                    <a:noFill/>
                  </a:tcPr>
                </a:tc>
                <a:tc>
                  <a:txBody>
                    <a:bodyPr/>
                    <a:lstStyle/>
                    <a:p>
                      <a:r>
                        <a:rPr lang="en-US" sz="1400"/>
                        <a:t>Automate </a:t>
                      </a:r>
                      <a:r>
                        <a:rPr lang="en-US" sz="1400" b="1"/>
                        <a:t>common orders, tasks, or actions</a:t>
                      </a:r>
                      <a:r>
                        <a:rPr lang="en-US" sz="1400"/>
                        <a:t> based on logic</a:t>
                      </a:r>
                    </a:p>
                  </a:txBody>
                  <a:tcPr marL="51802" marR="51802" marT="25901" marB="25901" anchor="ctr">
                    <a:lnL>
                      <a:noFill/>
                    </a:lnL>
                    <a:lnR>
                      <a:noFill/>
                    </a:lnR>
                    <a:lnT>
                      <a:noFill/>
                    </a:lnT>
                    <a:lnB>
                      <a:noFill/>
                    </a:lnB>
                    <a:noFill/>
                  </a:tcPr>
                </a:tc>
                <a:tc>
                  <a:txBody>
                    <a:bodyPr/>
                    <a:lstStyle/>
                    <a:p>
                      <a:r>
                        <a:rPr lang="en-US" sz="1400"/>
                        <a:t>Timestamp, ordering rationale, responsible clinician</a:t>
                      </a:r>
                    </a:p>
                  </a:txBody>
                  <a:tcPr marL="51802" marR="51802" marT="25901" marB="25901" anchor="ctr">
                    <a:lnL>
                      <a:noFill/>
                    </a:lnL>
                    <a:lnR>
                      <a:noFill/>
                    </a:lnR>
                    <a:lnT>
                      <a:noFill/>
                    </a:lnT>
                    <a:lnB>
                      <a:noFill/>
                    </a:lnB>
                    <a:noFill/>
                  </a:tcPr>
                </a:tc>
                <a:tc>
                  <a:txBody>
                    <a:bodyPr/>
                    <a:lstStyle/>
                    <a:p>
                      <a:r>
                        <a:rPr lang="en-US" sz="1400"/>
                        <a:t>Pre-fill documentation fields (e.g., “Orders reviewed,” “Treatment initiated”)</a:t>
                      </a:r>
                    </a:p>
                  </a:txBody>
                  <a:tcPr marL="51802" marR="51802" marT="25901" marB="25901" anchor="ctr">
                    <a:lnL>
                      <a:noFill/>
                    </a:lnL>
                    <a:lnR>
                      <a:noFill/>
                    </a:lnR>
                    <a:lnT>
                      <a:noFill/>
                    </a:lnT>
                    <a:lnB>
                      <a:noFill/>
                    </a:lnB>
                    <a:noFill/>
                  </a:tcPr>
                </a:tc>
                <a:tc>
                  <a:txBody>
                    <a:bodyPr/>
                    <a:lstStyle/>
                    <a:p>
                      <a:r>
                        <a:rPr lang="en-US" sz="1400"/>
                        <a:t>Trigger allergy checks, duplicate test suppression, task verification</a:t>
                      </a:r>
                    </a:p>
                  </a:txBody>
                  <a:tcPr marL="51802" marR="51802" marT="25901" marB="25901" anchor="ctr">
                    <a:lnL>
                      <a:noFill/>
                    </a:lnL>
                    <a:lnR>
                      <a:noFill/>
                    </a:lnR>
                    <a:lnT>
                      <a:noFill/>
                    </a:lnT>
                    <a:lnB>
                      <a:noFill/>
                    </a:lnB>
                    <a:noFill/>
                  </a:tcPr>
                </a:tc>
                <a:extLst>
                  <a:ext uri="{0D108BD9-81ED-4DB2-BD59-A6C34878D82A}">
                    <a16:rowId xmlns:a16="http://schemas.microsoft.com/office/drawing/2014/main" val="1898366442"/>
                  </a:ext>
                </a:extLst>
              </a:tr>
              <a:tr h="1028772">
                <a:tc>
                  <a:txBody>
                    <a:bodyPr/>
                    <a:lstStyle/>
                    <a:p>
                      <a:r>
                        <a:rPr lang="en-US" sz="1400" b="1"/>
                        <a:t>Leaf / Disposition</a:t>
                      </a:r>
                      <a:endParaRPr lang="en-US" sz="1400"/>
                    </a:p>
                  </a:txBody>
                  <a:tcPr marL="51802" marR="51802" marT="25901" marB="25901" anchor="ctr">
                    <a:lnL>
                      <a:noFill/>
                    </a:lnL>
                    <a:lnR>
                      <a:noFill/>
                    </a:lnR>
                    <a:lnT>
                      <a:noFill/>
                    </a:lnT>
                    <a:lnB>
                      <a:noFill/>
                    </a:lnB>
                    <a:noFill/>
                  </a:tcPr>
                </a:tc>
                <a:tc>
                  <a:txBody>
                    <a:bodyPr/>
                    <a:lstStyle/>
                    <a:p>
                      <a:r>
                        <a:rPr lang="en-US" sz="1400"/>
                        <a:t>Facilitate </a:t>
                      </a:r>
                      <a:r>
                        <a:rPr lang="en-US" sz="1400" b="1"/>
                        <a:t>discharge, admission, or handoff documentation</a:t>
                      </a:r>
                      <a:endParaRPr lang="en-US" sz="1400"/>
                    </a:p>
                  </a:txBody>
                  <a:tcPr marL="51802" marR="51802" marT="25901" marB="25901" anchor="ctr">
                    <a:lnL>
                      <a:noFill/>
                    </a:lnL>
                    <a:lnR>
                      <a:noFill/>
                    </a:lnR>
                    <a:lnT>
                      <a:noFill/>
                    </a:lnT>
                    <a:lnB>
                      <a:noFill/>
                    </a:lnB>
                    <a:noFill/>
                  </a:tcPr>
                </a:tc>
                <a:tc>
                  <a:txBody>
                    <a:bodyPr/>
                    <a:lstStyle/>
                    <a:p>
                      <a:r>
                        <a:rPr lang="en-US" sz="1400"/>
                        <a:t>Final diagnosis, disposition type, follow-up plan, risk level</a:t>
                      </a:r>
                    </a:p>
                  </a:txBody>
                  <a:tcPr marL="51802" marR="51802" marT="25901" marB="25901" anchor="ctr">
                    <a:lnL>
                      <a:noFill/>
                    </a:lnL>
                    <a:lnR>
                      <a:noFill/>
                    </a:lnR>
                    <a:lnT>
                      <a:noFill/>
                    </a:lnT>
                    <a:lnB>
                      <a:noFill/>
                    </a:lnB>
                    <a:noFill/>
                  </a:tcPr>
                </a:tc>
                <a:tc>
                  <a:txBody>
                    <a:bodyPr/>
                    <a:lstStyle/>
                    <a:p>
                      <a:r>
                        <a:rPr lang="en-US" sz="1400"/>
                        <a:t>Auto-populate summary notes, transition of care fields, and f/u reminders</a:t>
                      </a:r>
                    </a:p>
                  </a:txBody>
                  <a:tcPr marL="51802" marR="51802" marT="25901" marB="25901" anchor="ctr">
                    <a:lnL>
                      <a:noFill/>
                    </a:lnL>
                    <a:lnR>
                      <a:noFill/>
                    </a:lnR>
                    <a:lnT>
                      <a:noFill/>
                    </a:lnT>
                    <a:lnB>
                      <a:noFill/>
                    </a:lnB>
                    <a:noFill/>
                  </a:tcPr>
                </a:tc>
                <a:tc>
                  <a:txBody>
                    <a:bodyPr/>
                    <a:lstStyle/>
                    <a:p>
                      <a:r>
                        <a:rPr lang="en-US" sz="1400" dirty="0"/>
                        <a:t>Ensure follow-up is arranged, education delivered, and meds reconciled</a:t>
                      </a:r>
                    </a:p>
                  </a:txBody>
                  <a:tcPr marL="51802" marR="51802" marT="25901" marB="25901" anchor="ctr">
                    <a:lnL>
                      <a:noFill/>
                    </a:lnL>
                    <a:lnR>
                      <a:noFill/>
                    </a:lnR>
                    <a:lnT>
                      <a:noFill/>
                    </a:lnT>
                    <a:lnB>
                      <a:noFill/>
                    </a:lnB>
                    <a:noFill/>
                  </a:tcPr>
                </a:tc>
                <a:extLst>
                  <a:ext uri="{0D108BD9-81ED-4DB2-BD59-A6C34878D82A}">
                    <a16:rowId xmlns:a16="http://schemas.microsoft.com/office/drawing/2014/main" val="638770187"/>
                  </a:ext>
                </a:extLst>
              </a:tr>
            </a:tbl>
          </a:graphicData>
        </a:graphic>
      </p:graphicFrame>
    </p:spTree>
    <p:extLst>
      <p:ext uri="{BB962C8B-B14F-4D97-AF65-F5344CB8AC3E}">
        <p14:creationId xmlns:p14="http://schemas.microsoft.com/office/powerpoint/2010/main" val="1384965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dkDnDiag">
          <a:fgClr>
            <a:srgbClr val="73DCBE"/>
          </a:fgClr>
          <a:bgClr>
            <a:schemeClr val="bg1"/>
          </a:bgClr>
        </a:pattFill>
        <a:effectLst/>
      </p:bgPr>
    </p:bg>
    <p:spTree>
      <p:nvGrpSpPr>
        <p:cNvPr id="1" name="">
          <a:extLst>
            <a:ext uri="{FF2B5EF4-FFF2-40B4-BE49-F238E27FC236}">
              <a16:creationId xmlns:a16="http://schemas.microsoft.com/office/drawing/2014/main" id="{C71B1C80-FCAD-B9C9-1DBC-C50B87AA5D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FD9867E-5CBA-EDA4-EBFA-E5B571212440}"/>
              </a:ext>
            </a:extLst>
          </p:cNvPr>
          <p:cNvSpPr>
            <a:spLocks noGrp="1"/>
          </p:cNvSpPr>
          <p:nvPr>
            <p:ph type="subTitle" idx="1"/>
          </p:nvPr>
        </p:nvSpPr>
        <p:spPr>
          <a:xfrm>
            <a:off x="808384" y="646802"/>
            <a:ext cx="9369286" cy="3898693"/>
          </a:xfrm>
        </p:spPr>
        <p:txBody>
          <a:bodyPr>
            <a:noAutofit/>
          </a:bodyPr>
          <a:lstStyle/>
          <a:p>
            <a:pPr algn="l"/>
            <a:r>
              <a:rPr lang="en-US" sz="6600" b="1" u="sng" dirty="0">
                <a:latin typeface="Aptos" panose="020B0004020202020204" pitchFamily="34" charset="0"/>
                <a:cs typeface="Beirut" pitchFamily="2" charset="-78"/>
              </a:rPr>
              <a:t>Module 5</a:t>
            </a:r>
          </a:p>
          <a:p>
            <a:pPr algn="l"/>
            <a:r>
              <a:rPr lang="en-US" sz="6600" dirty="0">
                <a:latin typeface="Aptos" panose="020B0004020202020204" pitchFamily="34" charset="0"/>
                <a:cs typeface="Beirut" pitchFamily="2" charset="-78"/>
              </a:rPr>
              <a:t>Operational Execution &amp; Impact</a:t>
            </a:r>
          </a:p>
        </p:txBody>
      </p:sp>
      <p:pic>
        <p:nvPicPr>
          <p:cNvPr id="5" name="Picture 4" descr="A stethoscope and text on a black background&#10;&#10;AI-generated content may be incorrect.">
            <a:extLst>
              <a:ext uri="{FF2B5EF4-FFF2-40B4-BE49-F238E27FC236}">
                <a16:creationId xmlns:a16="http://schemas.microsoft.com/office/drawing/2014/main" id="{823C3C91-1749-A789-DF6F-A2F27CACA21D}"/>
              </a:ext>
            </a:extLst>
          </p:cNvPr>
          <p:cNvPicPr>
            <a:picLocks noChangeAspect="1"/>
          </p:cNvPicPr>
          <p:nvPr/>
        </p:nvPicPr>
        <p:blipFill>
          <a:blip r:embed="rId2"/>
          <a:stretch>
            <a:fillRect/>
          </a:stretch>
        </p:blipFill>
        <p:spPr>
          <a:xfrm>
            <a:off x="8980270" y="5088834"/>
            <a:ext cx="2394799" cy="1474909"/>
          </a:xfrm>
          <a:prstGeom prst="rect">
            <a:avLst/>
          </a:prstGeom>
        </p:spPr>
      </p:pic>
    </p:spTree>
    <p:extLst>
      <p:ext uri="{BB962C8B-B14F-4D97-AF65-F5344CB8AC3E}">
        <p14:creationId xmlns:p14="http://schemas.microsoft.com/office/powerpoint/2010/main" val="4031530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openDmnd">
          <a:fgClr>
            <a:srgbClr val="73DCBE"/>
          </a:fgClr>
          <a:bgClr>
            <a:schemeClr val="bg1"/>
          </a:bgClr>
        </a:pattFill>
        <a:effectLst/>
      </p:bgPr>
    </p:bg>
    <p:spTree>
      <p:nvGrpSpPr>
        <p:cNvPr id="1" name="">
          <a:extLst>
            <a:ext uri="{FF2B5EF4-FFF2-40B4-BE49-F238E27FC236}">
              <a16:creationId xmlns:a16="http://schemas.microsoft.com/office/drawing/2014/main" id="{9410D12A-71CA-9332-F380-FF20054F587F}"/>
            </a:ext>
          </a:extLst>
        </p:cNvPr>
        <p:cNvGrpSpPr/>
        <p:nvPr/>
      </p:nvGrpSpPr>
      <p:grpSpPr>
        <a:xfrm>
          <a:off x="0" y="0"/>
          <a:ext cx="0" cy="0"/>
          <a:chOff x="0" y="0"/>
          <a:chExt cx="0" cy="0"/>
        </a:xfrm>
      </p:grpSpPr>
      <p:pic>
        <p:nvPicPr>
          <p:cNvPr id="5" name="Picture 4" descr="A stethoscope and text on a black background&#10;&#10;AI-generated content may be incorrect.">
            <a:extLst>
              <a:ext uri="{FF2B5EF4-FFF2-40B4-BE49-F238E27FC236}">
                <a16:creationId xmlns:a16="http://schemas.microsoft.com/office/drawing/2014/main" id="{A3DAEBBD-0FE6-8C15-418C-18F5F0A4B28E}"/>
              </a:ext>
            </a:extLst>
          </p:cNvPr>
          <p:cNvPicPr>
            <a:picLocks noChangeAspect="1"/>
          </p:cNvPicPr>
          <p:nvPr/>
        </p:nvPicPr>
        <p:blipFill>
          <a:blip r:embed="rId2"/>
          <a:stretch>
            <a:fillRect/>
          </a:stretch>
        </p:blipFill>
        <p:spPr>
          <a:xfrm>
            <a:off x="237698" y="97735"/>
            <a:ext cx="1387877" cy="854766"/>
          </a:xfrm>
          <a:prstGeom prst="rect">
            <a:avLst/>
          </a:prstGeom>
        </p:spPr>
      </p:pic>
      <p:graphicFrame>
        <p:nvGraphicFramePr>
          <p:cNvPr id="4" name="Table 3">
            <a:extLst>
              <a:ext uri="{FF2B5EF4-FFF2-40B4-BE49-F238E27FC236}">
                <a16:creationId xmlns:a16="http://schemas.microsoft.com/office/drawing/2014/main" id="{634BB844-8637-415B-C107-FCEB08710AB6}"/>
              </a:ext>
            </a:extLst>
          </p:cNvPr>
          <p:cNvGraphicFramePr>
            <a:graphicFrameLocks noGrp="1"/>
          </p:cNvGraphicFramePr>
          <p:nvPr>
            <p:extLst>
              <p:ext uri="{D42A27DB-BD31-4B8C-83A1-F6EECF244321}">
                <p14:modId xmlns:p14="http://schemas.microsoft.com/office/powerpoint/2010/main" val="1896836159"/>
              </p:ext>
            </p:extLst>
          </p:nvPr>
        </p:nvGraphicFramePr>
        <p:xfrm>
          <a:off x="1814515" y="97735"/>
          <a:ext cx="10377485" cy="6896428"/>
        </p:xfrm>
        <a:graphic>
          <a:graphicData uri="http://schemas.openxmlformats.org/drawingml/2006/table">
            <a:tbl>
              <a:tblPr/>
              <a:tblGrid>
                <a:gridCol w="2592215">
                  <a:extLst>
                    <a:ext uri="{9D8B030D-6E8A-4147-A177-3AD203B41FA5}">
                      <a16:colId xmlns:a16="http://schemas.microsoft.com/office/drawing/2014/main" val="2637313403"/>
                    </a:ext>
                  </a:extLst>
                </a:gridCol>
                <a:gridCol w="566827">
                  <a:extLst>
                    <a:ext uri="{9D8B030D-6E8A-4147-A177-3AD203B41FA5}">
                      <a16:colId xmlns:a16="http://schemas.microsoft.com/office/drawing/2014/main" val="3232183155"/>
                    </a:ext>
                  </a:extLst>
                </a:gridCol>
                <a:gridCol w="657002">
                  <a:extLst>
                    <a:ext uri="{9D8B030D-6E8A-4147-A177-3AD203B41FA5}">
                      <a16:colId xmlns:a16="http://schemas.microsoft.com/office/drawing/2014/main" val="2482588598"/>
                    </a:ext>
                  </a:extLst>
                </a:gridCol>
                <a:gridCol w="644121">
                  <a:extLst>
                    <a:ext uri="{9D8B030D-6E8A-4147-A177-3AD203B41FA5}">
                      <a16:colId xmlns:a16="http://schemas.microsoft.com/office/drawing/2014/main" val="3720069553"/>
                    </a:ext>
                  </a:extLst>
                </a:gridCol>
                <a:gridCol w="708534">
                  <a:extLst>
                    <a:ext uri="{9D8B030D-6E8A-4147-A177-3AD203B41FA5}">
                      <a16:colId xmlns:a16="http://schemas.microsoft.com/office/drawing/2014/main" val="1225526265"/>
                    </a:ext>
                  </a:extLst>
                </a:gridCol>
                <a:gridCol w="734297">
                  <a:extLst>
                    <a:ext uri="{9D8B030D-6E8A-4147-A177-3AD203B41FA5}">
                      <a16:colId xmlns:a16="http://schemas.microsoft.com/office/drawing/2014/main" val="39442662"/>
                    </a:ext>
                  </a:extLst>
                </a:gridCol>
                <a:gridCol w="682768">
                  <a:extLst>
                    <a:ext uri="{9D8B030D-6E8A-4147-A177-3AD203B41FA5}">
                      <a16:colId xmlns:a16="http://schemas.microsoft.com/office/drawing/2014/main" val="2145074102"/>
                    </a:ext>
                  </a:extLst>
                </a:gridCol>
                <a:gridCol w="657002">
                  <a:extLst>
                    <a:ext uri="{9D8B030D-6E8A-4147-A177-3AD203B41FA5}">
                      <a16:colId xmlns:a16="http://schemas.microsoft.com/office/drawing/2014/main" val="2547144832"/>
                    </a:ext>
                  </a:extLst>
                </a:gridCol>
                <a:gridCol w="657003">
                  <a:extLst>
                    <a:ext uri="{9D8B030D-6E8A-4147-A177-3AD203B41FA5}">
                      <a16:colId xmlns:a16="http://schemas.microsoft.com/office/drawing/2014/main" val="3280427677"/>
                    </a:ext>
                  </a:extLst>
                </a:gridCol>
                <a:gridCol w="657002">
                  <a:extLst>
                    <a:ext uri="{9D8B030D-6E8A-4147-A177-3AD203B41FA5}">
                      <a16:colId xmlns:a16="http://schemas.microsoft.com/office/drawing/2014/main" val="4096429465"/>
                    </a:ext>
                  </a:extLst>
                </a:gridCol>
                <a:gridCol w="747179">
                  <a:extLst>
                    <a:ext uri="{9D8B030D-6E8A-4147-A177-3AD203B41FA5}">
                      <a16:colId xmlns:a16="http://schemas.microsoft.com/office/drawing/2014/main" val="2277916809"/>
                    </a:ext>
                  </a:extLst>
                </a:gridCol>
                <a:gridCol w="1073535">
                  <a:extLst>
                    <a:ext uri="{9D8B030D-6E8A-4147-A177-3AD203B41FA5}">
                      <a16:colId xmlns:a16="http://schemas.microsoft.com/office/drawing/2014/main" val="1408847098"/>
                    </a:ext>
                  </a:extLst>
                </a:gridCol>
              </a:tblGrid>
              <a:tr h="350934">
                <a:tc>
                  <a:txBody>
                    <a:bodyPr/>
                    <a:lstStyle/>
                    <a:p>
                      <a:r>
                        <a:rPr lang="en-US" sz="1200" b="1" dirty="0"/>
                        <a:t>Task (by Phase)</a:t>
                      </a:r>
                    </a:p>
                  </a:txBody>
                  <a:tcPr marL="13389" marR="13389" marT="6694" marB="6694" anchor="ctr">
                    <a:lnL>
                      <a:noFill/>
                    </a:lnL>
                    <a:lnR>
                      <a:noFill/>
                    </a:lnR>
                    <a:lnT>
                      <a:noFill/>
                    </a:lnT>
                    <a:lnB>
                      <a:noFill/>
                    </a:lnB>
                    <a:noFill/>
                  </a:tcPr>
                </a:tc>
                <a:tc>
                  <a:txBody>
                    <a:bodyPr/>
                    <a:lstStyle/>
                    <a:p>
                      <a:r>
                        <a:rPr lang="en-US" sz="1200" b="1" dirty="0"/>
                        <a:t>W1</a:t>
                      </a:r>
                    </a:p>
                  </a:txBody>
                  <a:tcPr marL="13389" marR="13389" marT="6694" marB="6694" anchor="ctr">
                    <a:lnL>
                      <a:noFill/>
                    </a:lnL>
                    <a:lnR>
                      <a:noFill/>
                    </a:lnR>
                    <a:lnT>
                      <a:noFill/>
                    </a:lnT>
                    <a:lnB>
                      <a:noFill/>
                    </a:lnB>
                    <a:noFill/>
                  </a:tcPr>
                </a:tc>
                <a:tc>
                  <a:txBody>
                    <a:bodyPr/>
                    <a:lstStyle/>
                    <a:p>
                      <a:r>
                        <a:rPr lang="en-US" sz="1200" b="1" dirty="0"/>
                        <a:t>W2</a:t>
                      </a:r>
                    </a:p>
                  </a:txBody>
                  <a:tcPr marL="13389" marR="13389" marT="6694" marB="6694" anchor="ctr">
                    <a:lnL>
                      <a:noFill/>
                    </a:lnL>
                    <a:lnR>
                      <a:noFill/>
                    </a:lnR>
                    <a:lnT>
                      <a:noFill/>
                    </a:lnT>
                    <a:lnB>
                      <a:noFill/>
                    </a:lnB>
                    <a:noFill/>
                  </a:tcPr>
                </a:tc>
                <a:tc>
                  <a:txBody>
                    <a:bodyPr/>
                    <a:lstStyle/>
                    <a:p>
                      <a:r>
                        <a:rPr lang="en-US" sz="1200" b="1" dirty="0"/>
                        <a:t>W3</a:t>
                      </a:r>
                    </a:p>
                  </a:txBody>
                  <a:tcPr marL="13389" marR="13389" marT="6694" marB="6694" anchor="ctr">
                    <a:lnL>
                      <a:noFill/>
                    </a:lnL>
                    <a:lnR>
                      <a:noFill/>
                    </a:lnR>
                    <a:lnT>
                      <a:noFill/>
                    </a:lnT>
                    <a:lnB>
                      <a:noFill/>
                    </a:lnB>
                    <a:noFill/>
                  </a:tcPr>
                </a:tc>
                <a:tc>
                  <a:txBody>
                    <a:bodyPr/>
                    <a:lstStyle/>
                    <a:p>
                      <a:r>
                        <a:rPr lang="en-US" sz="1200" b="1" dirty="0"/>
                        <a:t>W4</a:t>
                      </a:r>
                    </a:p>
                  </a:txBody>
                  <a:tcPr marL="13389" marR="13389" marT="6694" marB="6694" anchor="ctr">
                    <a:lnL>
                      <a:noFill/>
                    </a:lnL>
                    <a:lnR>
                      <a:noFill/>
                    </a:lnR>
                    <a:lnT>
                      <a:noFill/>
                    </a:lnT>
                    <a:lnB>
                      <a:noFill/>
                    </a:lnB>
                    <a:noFill/>
                  </a:tcPr>
                </a:tc>
                <a:tc>
                  <a:txBody>
                    <a:bodyPr/>
                    <a:lstStyle/>
                    <a:p>
                      <a:r>
                        <a:rPr lang="en-US" sz="1200" b="1" dirty="0"/>
                        <a:t>W5</a:t>
                      </a:r>
                    </a:p>
                  </a:txBody>
                  <a:tcPr marL="13389" marR="13389" marT="6694" marB="6694" anchor="ctr">
                    <a:lnL>
                      <a:noFill/>
                    </a:lnL>
                    <a:lnR>
                      <a:noFill/>
                    </a:lnR>
                    <a:lnT>
                      <a:noFill/>
                    </a:lnT>
                    <a:lnB>
                      <a:noFill/>
                    </a:lnB>
                    <a:noFill/>
                  </a:tcPr>
                </a:tc>
                <a:tc>
                  <a:txBody>
                    <a:bodyPr/>
                    <a:lstStyle/>
                    <a:p>
                      <a:r>
                        <a:rPr lang="en-US" sz="1200" b="1" dirty="0"/>
                        <a:t>W6</a:t>
                      </a:r>
                    </a:p>
                  </a:txBody>
                  <a:tcPr marL="13389" marR="13389" marT="6694" marB="6694" anchor="ctr">
                    <a:lnL>
                      <a:noFill/>
                    </a:lnL>
                    <a:lnR>
                      <a:noFill/>
                    </a:lnR>
                    <a:lnT>
                      <a:noFill/>
                    </a:lnT>
                    <a:lnB>
                      <a:noFill/>
                    </a:lnB>
                    <a:noFill/>
                  </a:tcPr>
                </a:tc>
                <a:tc>
                  <a:txBody>
                    <a:bodyPr/>
                    <a:lstStyle/>
                    <a:p>
                      <a:r>
                        <a:rPr lang="en-US" sz="1200" b="1"/>
                        <a:t>W7</a:t>
                      </a:r>
                    </a:p>
                  </a:txBody>
                  <a:tcPr marL="13389" marR="13389" marT="6694" marB="6694" anchor="ctr">
                    <a:lnL>
                      <a:noFill/>
                    </a:lnL>
                    <a:lnR>
                      <a:noFill/>
                    </a:lnR>
                    <a:lnT>
                      <a:noFill/>
                    </a:lnT>
                    <a:lnB>
                      <a:noFill/>
                    </a:lnB>
                    <a:noFill/>
                  </a:tcPr>
                </a:tc>
                <a:tc>
                  <a:txBody>
                    <a:bodyPr/>
                    <a:lstStyle/>
                    <a:p>
                      <a:r>
                        <a:rPr lang="en-US" sz="1200" b="1"/>
                        <a:t>W8</a:t>
                      </a:r>
                    </a:p>
                  </a:txBody>
                  <a:tcPr marL="13389" marR="13389" marT="6694" marB="6694" anchor="ctr">
                    <a:lnL>
                      <a:noFill/>
                    </a:lnL>
                    <a:lnR>
                      <a:noFill/>
                    </a:lnR>
                    <a:lnT>
                      <a:noFill/>
                    </a:lnT>
                    <a:lnB>
                      <a:noFill/>
                    </a:lnB>
                    <a:noFill/>
                  </a:tcPr>
                </a:tc>
                <a:tc>
                  <a:txBody>
                    <a:bodyPr/>
                    <a:lstStyle/>
                    <a:p>
                      <a:r>
                        <a:rPr lang="en-US" sz="1200" b="1" dirty="0"/>
                        <a:t>W9</a:t>
                      </a:r>
                    </a:p>
                  </a:txBody>
                  <a:tcPr marL="13389" marR="13389" marT="6694" marB="6694" anchor="ctr">
                    <a:lnL>
                      <a:noFill/>
                    </a:lnL>
                    <a:lnR>
                      <a:noFill/>
                    </a:lnR>
                    <a:lnT>
                      <a:noFill/>
                    </a:lnT>
                    <a:lnB>
                      <a:noFill/>
                    </a:lnB>
                    <a:noFill/>
                  </a:tcPr>
                </a:tc>
                <a:tc>
                  <a:txBody>
                    <a:bodyPr/>
                    <a:lstStyle/>
                    <a:p>
                      <a:r>
                        <a:rPr lang="en-US" sz="1200" b="1" dirty="0"/>
                        <a:t>W10</a:t>
                      </a:r>
                    </a:p>
                  </a:txBody>
                  <a:tcPr marL="13389" marR="13389" marT="6694" marB="6694" anchor="ctr">
                    <a:lnL>
                      <a:noFill/>
                    </a:lnL>
                    <a:lnR>
                      <a:noFill/>
                    </a:lnR>
                    <a:lnT>
                      <a:noFill/>
                    </a:lnT>
                    <a:lnB>
                      <a:noFill/>
                    </a:lnB>
                    <a:noFill/>
                  </a:tcPr>
                </a:tc>
                <a:tc>
                  <a:txBody>
                    <a:bodyPr/>
                    <a:lstStyle/>
                    <a:p>
                      <a:r>
                        <a:rPr lang="en-US" sz="1200" b="1" dirty="0"/>
                        <a:t>Owner</a:t>
                      </a:r>
                    </a:p>
                  </a:txBody>
                  <a:tcPr marL="13389" marR="13389" marT="6694" marB="6694" anchor="ctr">
                    <a:lnL>
                      <a:noFill/>
                    </a:lnL>
                    <a:lnR>
                      <a:noFill/>
                    </a:lnR>
                    <a:lnT>
                      <a:noFill/>
                    </a:lnT>
                    <a:lnB>
                      <a:noFill/>
                    </a:lnB>
                    <a:noFill/>
                  </a:tcPr>
                </a:tc>
                <a:extLst>
                  <a:ext uri="{0D108BD9-81ED-4DB2-BD59-A6C34878D82A}">
                    <a16:rowId xmlns:a16="http://schemas.microsoft.com/office/drawing/2014/main" val="2073519097"/>
                  </a:ext>
                </a:extLst>
              </a:tr>
              <a:tr h="196675">
                <a:tc>
                  <a:txBody>
                    <a:bodyPr/>
                    <a:lstStyle/>
                    <a:p>
                      <a:r>
                        <a:rPr lang="en-US" sz="1200" b="1" dirty="0"/>
                        <a:t>Evidence Appraisal</a:t>
                      </a:r>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extLst>
                  <a:ext uri="{0D108BD9-81ED-4DB2-BD59-A6C34878D82A}">
                    <a16:rowId xmlns:a16="http://schemas.microsoft.com/office/drawing/2014/main" val="1363035328"/>
                  </a:ext>
                </a:extLst>
              </a:tr>
              <a:tr h="379935">
                <a:tc>
                  <a:txBody>
                    <a:bodyPr/>
                    <a:lstStyle/>
                    <a:p>
                      <a:r>
                        <a:rPr lang="en-US" sz="1200" dirty="0"/>
                        <a:t>Literature Review &amp; Data Extraction</a:t>
                      </a:r>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Clinical Librarian</a:t>
                      </a:r>
                    </a:p>
                  </a:txBody>
                  <a:tcPr marL="13389" marR="13389" marT="6694" marB="6694" anchor="ctr">
                    <a:lnL>
                      <a:noFill/>
                    </a:lnL>
                    <a:lnR>
                      <a:noFill/>
                    </a:lnR>
                    <a:lnT>
                      <a:noFill/>
                    </a:lnT>
                    <a:lnB>
                      <a:noFill/>
                    </a:lnB>
                    <a:noFill/>
                  </a:tcPr>
                </a:tc>
                <a:extLst>
                  <a:ext uri="{0D108BD9-81ED-4DB2-BD59-A6C34878D82A}">
                    <a16:rowId xmlns:a16="http://schemas.microsoft.com/office/drawing/2014/main" val="3972228080"/>
                  </a:ext>
                </a:extLst>
              </a:tr>
              <a:tr h="375883">
                <a:tc>
                  <a:txBody>
                    <a:bodyPr/>
                    <a:lstStyle/>
                    <a:p>
                      <a:r>
                        <a:rPr lang="en-US" sz="1200" dirty="0"/>
                        <a:t>Appraise Evidence (GRADE)</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r>
                        <a:rPr lang="en-US" sz="1200" dirty="0"/>
                        <a:t>Evidence Lead</a:t>
                      </a:r>
                    </a:p>
                  </a:txBody>
                  <a:tcPr marL="13389" marR="13389" marT="6694" marB="6694" anchor="ctr">
                    <a:lnL>
                      <a:noFill/>
                    </a:lnL>
                    <a:lnR>
                      <a:noFill/>
                    </a:lnR>
                    <a:lnT>
                      <a:noFill/>
                    </a:lnT>
                    <a:lnB>
                      <a:noFill/>
                    </a:lnB>
                    <a:noFill/>
                  </a:tcPr>
                </a:tc>
                <a:extLst>
                  <a:ext uri="{0D108BD9-81ED-4DB2-BD59-A6C34878D82A}">
                    <a16:rowId xmlns:a16="http://schemas.microsoft.com/office/drawing/2014/main" val="1001128385"/>
                  </a:ext>
                </a:extLst>
              </a:tr>
              <a:tr h="375883">
                <a:tc>
                  <a:txBody>
                    <a:bodyPr/>
                    <a:lstStyle/>
                    <a:p>
                      <a:r>
                        <a:rPr lang="en-US" sz="1200" dirty="0"/>
                        <a:t>Synthesize Findings &amp; Summary</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Evidence Lead</a:t>
                      </a:r>
                    </a:p>
                  </a:txBody>
                  <a:tcPr marL="13389" marR="13389" marT="6694" marB="6694" anchor="ctr">
                    <a:lnL>
                      <a:noFill/>
                    </a:lnL>
                    <a:lnR>
                      <a:noFill/>
                    </a:lnR>
                    <a:lnT>
                      <a:noFill/>
                    </a:lnT>
                    <a:lnB>
                      <a:noFill/>
                    </a:lnB>
                    <a:noFill/>
                  </a:tcPr>
                </a:tc>
                <a:extLst>
                  <a:ext uri="{0D108BD9-81ED-4DB2-BD59-A6C34878D82A}">
                    <a16:rowId xmlns:a16="http://schemas.microsoft.com/office/drawing/2014/main" val="4198984852"/>
                  </a:ext>
                </a:extLst>
              </a:tr>
              <a:tr h="253573">
                <a:tc>
                  <a:txBody>
                    <a:bodyPr/>
                    <a:lstStyle/>
                    <a:p>
                      <a:r>
                        <a:rPr lang="en-US" sz="1200" b="1"/>
                        <a:t>Decision-Tree Drafting</a:t>
                      </a:r>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extLst>
                  <a:ext uri="{0D108BD9-81ED-4DB2-BD59-A6C34878D82A}">
                    <a16:rowId xmlns:a16="http://schemas.microsoft.com/office/drawing/2014/main" val="2470533754"/>
                  </a:ext>
                </a:extLst>
              </a:tr>
              <a:tr h="379935">
                <a:tc>
                  <a:txBody>
                    <a:bodyPr/>
                    <a:lstStyle/>
                    <a:p>
                      <a:r>
                        <a:rPr lang="en-US" sz="1200" dirty="0"/>
                        <a:t>Draft Decision-Tree Nodes</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dirty="0"/>
                        <a:t>Clinical. Informaticist</a:t>
                      </a:r>
                    </a:p>
                  </a:txBody>
                  <a:tcPr marL="13389" marR="13389" marT="6694" marB="6694" anchor="ctr">
                    <a:lnL>
                      <a:noFill/>
                    </a:lnL>
                    <a:lnR>
                      <a:noFill/>
                    </a:lnR>
                    <a:lnT>
                      <a:noFill/>
                    </a:lnT>
                    <a:lnB>
                      <a:noFill/>
                    </a:lnB>
                    <a:noFill/>
                  </a:tcPr>
                </a:tc>
                <a:extLst>
                  <a:ext uri="{0D108BD9-81ED-4DB2-BD59-A6C34878D82A}">
                    <a16:rowId xmlns:a16="http://schemas.microsoft.com/office/drawing/2014/main" val="1991730071"/>
                  </a:ext>
                </a:extLst>
              </a:tr>
              <a:tr h="365336">
                <a:tc>
                  <a:txBody>
                    <a:bodyPr/>
                    <a:lstStyle/>
                    <a:p>
                      <a:r>
                        <a:rPr lang="en-US" sz="1200"/>
                        <a:t>Peer Review &amp; Revise Tree</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dirty="0"/>
                        <a:t>SME Panel</a:t>
                      </a:r>
                    </a:p>
                  </a:txBody>
                  <a:tcPr marL="13389" marR="13389" marT="6694" marB="6694" anchor="ctr">
                    <a:lnL>
                      <a:noFill/>
                    </a:lnL>
                    <a:lnR>
                      <a:noFill/>
                    </a:lnR>
                    <a:lnT>
                      <a:noFill/>
                    </a:lnT>
                    <a:lnB>
                      <a:noFill/>
                    </a:lnB>
                    <a:noFill/>
                  </a:tcPr>
                </a:tc>
                <a:extLst>
                  <a:ext uri="{0D108BD9-81ED-4DB2-BD59-A6C34878D82A}">
                    <a16:rowId xmlns:a16="http://schemas.microsoft.com/office/drawing/2014/main" val="494661541"/>
                  </a:ext>
                </a:extLst>
              </a:tr>
              <a:tr h="379935">
                <a:tc>
                  <a:txBody>
                    <a:bodyPr/>
                    <a:lstStyle/>
                    <a:p>
                      <a:r>
                        <a:rPr lang="en-US" sz="1200" dirty="0"/>
                        <a:t>Finalize Decision Tree </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Pathway Committee</a:t>
                      </a:r>
                    </a:p>
                  </a:txBody>
                  <a:tcPr marL="13389" marR="13389" marT="6694" marB="6694" anchor="ctr">
                    <a:lnL>
                      <a:noFill/>
                    </a:lnL>
                    <a:lnR>
                      <a:noFill/>
                    </a:lnR>
                    <a:lnT>
                      <a:noFill/>
                    </a:lnT>
                    <a:lnB>
                      <a:noFill/>
                    </a:lnB>
                    <a:noFill/>
                  </a:tcPr>
                </a:tc>
                <a:extLst>
                  <a:ext uri="{0D108BD9-81ED-4DB2-BD59-A6C34878D82A}">
                    <a16:rowId xmlns:a16="http://schemas.microsoft.com/office/drawing/2014/main" val="2255238713"/>
                  </a:ext>
                </a:extLst>
              </a:tr>
              <a:tr h="253573">
                <a:tc>
                  <a:txBody>
                    <a:bodyPr/>
                    <a:lstStyle/>
                    <a:p>
                      <a:r>
                        <a:rPr lang="en-US" sz="1200" b="1"/>
                        <a:t>Workflow Automation</a:t>
                      </a:r>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extLst>
                  <a:ext uri="{0D108BD9-81ED-4DB2-BD59-A6C34878D82A}">
                    <a16:rowId xmlns:a16="http://schemas.microsoft.com/office/drawing/2014/main" val="3440467859"/>
                  </a:ext>
                </a:extLst>
              </a:tr>
              <a:tr h="253573">
                <a:tc>
                  <a:txBody>
                    <a:bodyPr/>
                    <a:lstStyle/>
                    <a:p>
                      <a:r>
                        <a:rPr lang="en-US" sz="1200"/>
                        <a:t>Build EHR Order Sets</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dirty="0"/>
                        <a:t>EHR Analyst</a:t>
                      </a:r>
                    </a:p>
                  </a:txBody>
                  <a:tcPr marL="13389" marR="13389" marT="6694" marB="6694" anchor="ctr">
                    <a:lnL>
                      <a:noFill/>
                    </a:lnL>
                    <a:lnR>
                      <a:noFill/>
                    </a:lnR>
                    <a:lnT>
                      <a:noFill/>
                    </a:lnT>
                    <a:lnB>
                      <a:noFill/>
                    </a:lnB>
                    <a:noFill/>
                  </a:tcPr>
                </a:tc>
                <a:extLst>
                  <a:ext uri="{0D108BD9-81ED-4DB2-BD59-A6C34878D82A}">
                    <a16:rowId xmlns:a16="http://schemas.microsoft.com/office/drawing/2014/main" val="892869589"/>
                  </a:ext>
                </a:extLst>
              </a:tr>
              <a:tr h="365336">
                <a:tc>
                  <a:txBody>
                    <a:bodyPr/>
                    <a:lstStyle/>
                    <a:p>
                      <a:r>
                        <a:rPr lang="en-US" sz="1200" dirty="0"/>
                        <a:t>Create Smart Documentation</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EHR Analyst</a:t>
                      </a:r>
                    </a:p>
                  </a:txBody>
                  <a:tcPr marL="13389" marR="13389" marT="6694" marB="6694" anchor="ctr">
                    <a:lnL>
                      <a:noFill/>
                    </a:lnL>
                    <a:lnR>
                      <a:noFill/>
                    </a:lnR>
                    <a:lnT>
                      <a:noFill/>
                    </a:lnT>
                    <a:lnB>
                      <a:noFill/>
                    </a:lnB>
                    <a:noFill/>
                  </a:tcPr>
                </a:tc>
                <a:extLst>
                  <a:ext uri="{0D108BD9-81ED-4DB2-BD59-A6C34878D82A}">
                    <a16:rowId xmlns:a16="http://schemas.microsoft.com/office/drawing/2014/main" val="2205329395"/>
                  </a:ext>
                </a:extLst>
              </a:tr>
              <a:tr h="379935">
                <a:tc>
                  <a:txBody>
                    <a:bodyPr/>
                    <a:lstStyle/>
                    <a:p>
                      <a:r>
                        <a:rPr lang="en-US" sz="1200"/>
                        <a:t>Integrate CDS Rules</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dirty="0"/>
                        <a:t>Clinical Informaticist</a:t>
                      </a:r>
                    </a:p>
                  </a:txBody>
                  <a:tcPr marL="13389" marR="13389" marT="6694" marB="6694" anchor="ctr">
                    <a:lnL>
                      <a:noFill/>
                    </a:lnL>
                    <a:lnR>
                      <a:noFill/>
                    </a:lnR>
                    <a:lnT>
                      <a:noFill/>
                    </a:lnT>
                    <a:lnB>
                      <a:noFill/>
                    </a:lnB>
                    <a:noFill/>
                  </a:tcPr>
                </a:tc>
                <a:extLst>
                  <a:ext uri="{0D108BD9-81ED-4DB2-BD59-A6C34878D82A}">
                    <a16:rowId xmlns:a16="http://schemas.microsoft.com/office/drawing/2014/main" val="3479059191"/>
                  </a:ext>
                </a:extLst>
              </a:tr>
              <a:tr h="253573">
                <a:tc>
                  <a:txBody>
                    <a:bodyPr/>
                    <a:lstStyle/>
                    <a:p>
                      <a:r>
                        <a:rPr lang="en-US" sz="1200" b="1"/>
                        <a:t>End-User Testing</a:t>
                      </a:r>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extLst>
                  <a:ext uri="{0D108BD9-81ED-4DB2-BD59-A6C34878D82A}">
                    <a16:rowId xmlns:a16="http://schemas.microsoft.com/office/drawing/2014/main" val="1027320958"/>
                  </a:ext>
                </a:extLst>
              </a:tr>
              <a:tr h="361102">
                <a:tc>
                  <a:txBody>
                    <a:bodyPr/>
                    <a:lstStyle/>
                    <a:p>
                      <a:r>
                        <a:rPr lang="en-US" sz="1200"/>
                        <a:t>Pilot in Test Environment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Pilot ED Team</a:t>
                      </a:r>
                    </a:p>
                  </a:txBody>
                  <a:tcPr marL="13389" marR="13389" marT="6694" marB="6694" anchor="ctr">
                    <a:lnL>
                      <a:noFill/>
                    </a:lnL>
                    <a:lnR>
                      <a:noFill/>
                    </a:lnR>
                    <a:lnT>
                      <a:noFill/>
                    </a:lnT>
                    <a:lnB>
                      <a:noFill/>
                    </a:lnB>
                    <a:noFill/>
                  </a:tcPr>
                </a:tc>
                <a:extLst>
                  <a:ext uri="{0D108BD9-81ED-4DB2-BD59-A6C34878D82A}">
                    <a16:rowId xmlns:a16="http://schemas.microsoft.com/office/drawing/2014/main" val="1827407693"/>
                  </a:ext>
                </a:extLst>
              </a:tr>
              <a:tr h="375883">
                <a:tc>
                  <a:txBody>
                    <a:bodyPr/>
                    <a:lstStyle/>
                    <a:p>
                      <a:r>
                        <a:rPr lang="en-US" sz="1200"/>
                        <a:t>Collect Feedback &amp; Fix Bugs</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EHR Analyst</a:t>
                      </a:r>
                    </a:p>
                  </a:txBody>
                  <a:tcPr marL="13389" marR="13389" marT="6694" marB="6694" anchor="ctr">
                    <a:lnL>
                      <a:noFill/>
                    </a:lnL>
                    <a:lnR>
                      <a:noFill/>
                    </a:lnR>
                    <a:lnT>
                      <a:noFill/>
                    </a:lnT>
                    <a:lnB>
                      <a:noFill/>
                    </a:lnB>
                    <a:noFill/>
                  </a:tcPr>
                </a:tc>
                <a:extLst>
                  <a:ext uri="{0D108BD9-81ED-4DB2-BD59-A6C34878D82A}">
                    <a16:rowId xmlns:a16="http://schemas.microsoft.com/office/drawing/2014/main" val="2512303833"/>
                  </a:ext>
                </a:extLst>
              </a:tr>
              <a:tr h="196675">
                <a:tc>
                  <a:txBody>
                    <a:bodyPr/>
                    <a:lstStyle/>
                    <a:p>
                      <a:r>
                        <a:rPr lang="en-US" sz="1200" b="1"/>
                        <a:t>Staff Education</a:t>
                      </a:r>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extLst>
                  <a:ext uri="{0D108BD9-81ED-4DB2-BD59-A6C34878D82A}">
                    <a16:rowId xmlns:a16="http://schemas.microsoft.com/office/drawing/2014/main" val="1742519641"/>
                  </a:ext>
                </a:extLst>
              </a:tr>
              <a:tr h="375883">
                <a:tc>
                  <a:txBody>
                    <a:bodyPr/>
                    <a:lstStyle/>
                    <a:p>
                      <a:r>
                        <a:rPr lang="en-US" sz="1200" dirty="0"/>
                        <a:t>Develop Training Materials</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Education Lead</a:t>
                      </a:r>
                    </a:p>
                  </a:txBody>
                  <a:tcPr marL="13389" marR="13389" marT="6694" marB="6694" anchor="ctr">
                    <a:lnL>
                      <a:noFill/>
                    </a:lnL>
                    <a:lnR>
                      <a:noFill/>
                    </a:lnR>
                    <a:lnT>
                      <a:noFill/>
                    </a:lnT>
                    <a:lnB>
                      <a:noFill/>
                    </a:lnB>
                    <a:noFill/>
                  </a:tcPr>
                </a:tc>
                <a:extLst>
                  <a:ext uri="{0D108BD9-81ED-4DB2-BD59-A6C34878D82A}">
                    <a16:rowId xmlns:a16="http://schemas.microsoft.com/office/drawing/2014/main" val="2028178847"/>
                  </a:ext>
                </a:extLst>
              </a:tr>
              <a:tr h="375883">
                <a:tc>
                  <a:txBody>
                    <a:bodyPr/>
                    <a:lstStyle/>
                    <a:p>
                      <a:r>
                        <a:rPr lang="en-US" sz="1200"/>
                        <a:t>Conduct Training Sessions</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dirty="0"/>
                        <a:t>Education Lead</a:t>
                      </a:r>
                    </a:p>
                  </a:txBody>
                  <a:tcPr marL="13389" marR="13389" marT="6694" marB="6694" anchor="ctr">
                    <a:lnL>
                      <a:noFill/>
                    </a:lnL>
                    <a:lnR>
                      <a:noFill/>
                    </a:lnR>
                    <a:lnT>
                      <a:noFill/>
                    </a:lnT>
                    <a:lnB>
                      <a:noFill/>
                    </a:lnB>
                    <a:noFill/>
                  </a:tcPr>
                </a:tc>
                <a:extLst>
                  <a:ext uri="{0D108BD9-81ED-4DB2-BD59-A6C34878D82A}">
                    <a16:rowId xmlns:a16="http://schemas.microsoft.com/office/drawing/2014/main" val="1940009189"/>
                  </a:ext>
                </a:extLst>
              </a:tr>
              <a:tr h="196675">
                <a:tc>
                  <a:txBody>
                    <a:bodyPr/>
                    <a:lstStyle/>
                    <a:p>
                      <a:r>
                        <a:rPr lang="en-US" sz="1200" b="1"/>
                        <a:t>Go-Live</a:t>
                      </a:r>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extLst>
                  <a:ext uri="{0D108BD9-81ED-4DB2-BD59-A6C34878D82A}">
                    <a16:rowId xmlns:a16="http://schemas.microsoft.com/office/drawing/2014/main" val="3879849488"/>
                  </a:ext>
                </a:extLst>
              </a:tr>
              <a:tr h="253573">
                <a:tc>
                  <a:txBody>
                    <a:bodyPr/>
                    <a:lstStyle/>
                    <a:p>
                      <a:r>
                        <a:rPr lang="en-US" sz="1200" dirty="0"/>
                        <a:t>Production Deployment</a:t>
                      </a:r>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r>
                        <a:rPr lang="en-US" sz="1200"/>
                        <a:t>●</a:t>
                      </a:r>
                    </a:p>
                  </a:txBody>
                  <a:tcPr marL="13389" marR="13389" marT="6694" marB="6694" anchor="ctr">
                    <a:lnL>
                      <a:noFill/>
                    </a:lnL>
                    <a:lnR>
                      <a:noFill/>
                    </a:lnR>
                    <a:lnT>
                      <a:noFill/>
                    </a:lnT>
                    <a:lnB>
                      <a:noFill/>
                    </a:lnB>
                    <a:noFill/>
                  </a:tcPr>
                </a:tc>
                <a:tc>
                  <a:txBody>
                    <a:bodyPr/>
                    <a:lstStyle/>
                    <a:p>
                      <a:r>
                        <a:rPr lang="en-US" sz="1200" dirty="0"/>
                        <a:t>Go-Live Team</a:t>
                      </a:r>
                    </a:p>
                  </a:txBody>
                  <a:tcPr marL="13389" marR="13389" marT="6694" marB="6694" anchor="ctr">
                    <a:lnL>
                      <a:noFill/>
                    </a:lnL>
                    <a:lnR>
                      <a:noFill/>
                    </a:lnR>
                    <a:lnT>
                      <a:noFill/>
                    </a:lnT>
                    <a:lnB>
                      <a:noFill/>
                    </a:lnB>
                    <a:noFill/>
                  </a:tcPr>
                </a:tc>
                <a:extLst>
                  <a:ext uri="{0D108BD9-81ED-4DB2-BD59-A6C34878D82A}">
                    <a16:rowId xmlns:a16="http://schemas.microsoft.com/office/drawing/2014/main" val="2344900590"/>
                  </a:ext>
                </a:extLst>
              </a:tr>
              <a:tr h="196675">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tc>
                  <a:txBody>
                    <a:bodyPr/>
                    <a:lstStyle/>
                    <a:p>
                      <a:endParaRPr lang="en-US" sz="1200" dirty="0"/>
                    </a:p>
                  </a:txBody>
                  <a:tcPr marL="13389" marR="13389" marT="6694" marB="6694" anchor="ctr">
                    <a:lnL>
                      <a:noFill/>
                    </a:lnL>
                    <a:lnR>
                      <a:noFill/>
                    </a:lnR>
                    <a:lnT>
                      <a:noFill/>
                    </a:lnT>
                    <a:lnB>
                      <a:noFill/>
                    </a:lnB>
                    <a:noFill/>
                  </a:tcPr>
                </a:tc>
                <a:extLst>
                  <a:ext uri="{0D108BD9-81ED-4DB2-BD59-A6C34878D82A}">
                    <a16:rowId xmlns:a16="http://schemas.microsoft.com/office/drawing/2014/main" val="881832418"/>
                  </a:ext>
                </a:extLst>
              </a:tr>
            </a:tbl>
          </a:graphicData>
        </a:graphic>
      </p:graphicFrame>
    </p:spTree>
    <p:extLst>
      <p:ext uri="{BB962C8B-B14F-4D97-AF65-F5344CB8AC3E}">
        <p14:creationId xmlns:p14="http://schemas.microsoft.com/office/powerpoint/2010/main" val="47609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openDmnd">
          <a:fgClr>
            <a:srgbClr val="73DCBE"/>
          </a:fgClr>
          <a:bgClr>
            <a:schemeClr val="bg1"/>
          </a:bgClr>
        </a:pattFill>
        <a:effectLst/>
      </p:bgPr>
    </p:bg>
    <p:spTree>
      <p:nvGrpSpPr>
        <p:cNvPr id="1" name="">
          <a:extLst>
            <a:ext uri="{FF2B5EF4-FFF2-40B4-BE49-F238E27FC236}">
              <a16:creationId xmlns:a16="http://schemas.microsoft.com/office/drawing/2014/main" id="{DB00D218-5E05-59A6-881F-FAD3E5C509A9}"/>
            </a:ext>
          </a:extLst>
        </p:cNvPr>
        <p:cNvGrpSpPr/>
        <p:nvPr/>
      </p:nvGrpSpPr>
      <p:grpSpPr>
        <a:xfrm>
          <a:off x="0" y="0"/>
          <a:ext cx="0" cy="0"/>
          <a:chOff x="0" y="0"/>
          <a:chExt cx="0" cy="0"/>
        </a:xfrm>
      </p:grpSpPr>
      <p:pic>
        <p:nvPicPr>
          <p:cNvPr id="5" name="Picture 4" descr="A stethoscope and text on a black background&#10;&#10;AI-generated content may be incorrect.">
            <a:extLst>
              <a:ext uri="{FF2B5EF4-FFF2-40B4-BE49-F238E27FC236}">
                <a16:creationId xmlns:a16="http://schemas.microsoft.com/office/drawing/2014/main" id="{5A06F31B-DC90-26E3-7F2A-7B6646F7EC8C}"/>
              </a:ext>
            </a:extLst>
          </p:cNvPr>
          <p:cNvPicPr>
            <a:picLocks noChangeAspect="1"/>
          </p:cNvPicPr>
          <p:nvPr/>
        </p:nvPicPr>
        <p:blipFill>
          <a:blip r:embed="rId2"/>
          <a:stretch>
            <a:fillRect/>
          </a:stretch>
        </p:blipFill>
        <p:spPr>
          <a:xfrm>
            <a:off x="237698" y="97735"/>
            <a:ext cx="1387877" cy="854766"/>
          </a:xfrm>
          <a:prstGeom prst="rect">
            <a:avLst/>
          </a:prstGeom>
        </p:spPr>
      </p:pic>
      <p:graphicFrame>
        <p:nvGraphicFramePr>
          <p:cNvPr id="2" name="Table 1">
            <a:extLst>
              <a:ext uri="{FF2B5EF4-FFF2-40B4-BE49-F238E27FC236}">
                <a16:creationId xmlns:a16="http://schemas.microsoft.com/office/drawing/2014/main" id="{3F0C4559-1C9B-2A37-72C1-01255798D32B}"/>
              </a:ext>
            </a:extLst>
          </p:cNvPr>
          <p:cNvGraphicFramePr>
            <a:graphicFrameLocks noGrp="1"/>
          </p:cNvGraphicFramePr>
          <p:nvPr>
            <p:extLst>
              <p:ext uri="{D42A27DB-BD31-4B8C-83A1-F6EECF244321}">
                <p14:modId xmlns:p14="http://schemas.microsoft.com/office/powerpoint/2010/main" val="1632736166"/>
              </p:ext>
            </p:extLst>
          </p:nvPr>
        </p:nvGraphicFramePr>
        <p:xfrm>
          <a:off x="1695449" y="952501"/>
          <a:ext cx="8801101" cy="5826198"/>
        </p:xfrm>
        <a:graphic>
          <a:graphicData uri="http://schemas.openxmlformats.org/drawingml/2006/table">
            <a:tbl>
              <a:tblPr/>
              <a:tblGrid>
                <a:gridCol w="1728529">
                  <a:extLst>
                    <a:ext uri="{9D8B030D-6E8A-4147-A177-3AD203B41FA5}">
                      <a16:colId xmlns:a16="http://schemas.microsoft.com/office/drawing/2014/main" val="1586092401"/>
                    </a:ext>
                  </a:extLst>
                </a:gridCol>
                <a:gridCol w="2171958">
                  <a:extLst>
                    <a:ext uri="{9D8B030D-6E8A-4147-A177-3AD203B41FA5}">
                      <a16:colId xmlns:a16="http://schemas.microsoft.com/office/drawing/2014/main" val="1857992759"/>
                    </a:ext>
                  </a:extLst>
                </a:gridCol>
                <a:gridCol w="1071563">
                  <a:extLst>
                    <a:ext uri="{9D8B030D-6E8A-4147-A177-3AD203B41FA5}">
                      <a16:colId xmlns:a16="http://schemas.microsoft.com/office/drawing/2014/main" val="2448953190"/>
                    </a:ext>
                  </a:extLst>
                </a:gridCol>
                <a:gridCol w="1265063">
                  <a:extLst>
                    <a:ext uri="{9D8B030D-6E8A-4147-A177-3AD203B41FA5}">
                      <a16:colId xmlns:a16="http://schemas.microsoft.com/office/drawing/2014/main" val="2477653363"/>
                    </a:ext>
                  </a:extLst>
                </a:gridCol>
                <a:gridCol w="1097138">
                  <a:extLst>
                    <a:ext uri="{9D8B030D-6E8A-4147-A177-3AD203B41FA5}">
                      <a16:colId xmlns:a16="http://schemas.microsoft.com/office/drawing/2014/main" val="1783709420"/>
                    </a:ext>
                  </a:extLst>
                </a:gridCol>
                <a:gridCol w="1466850">
                  <a:extLst>
                    <a:ext uri="{9D8B030D-6E8A-4147-A177-3AD203B41FA5}">
                      <a16:colId xmlns:a16="http://schemas.microsoft.com/office/drawing/2014/main" val="3023640642"/>
                    </a:ext>
                  </a:extLst>
                </a:gridCol>
              </a:tblGrid>
              <a:tr h="77272">
                <a:tc>
                  <a:txBody>
                    <a:bodyPr/>
                    <a:lstStyle/>
                    <a:p>
                      <a:r>
                        <a:rPr lang="en-US" sz="1300" b="1"/>
                        <a:t>Domain</a:t>
                      </a:r>
                    </a:p>
                  </a:txBody>
                  <a:tcPr marL="33472" marR="33472" marT="16736" marB="16736" anchor="ctr">
                    <a:lnL>
                      <a:noFill/>
                    </a:lnL>
                    <a:lnR>
                      <a:noFill/>
                    </a:lnR>
                    <a:lnT>
                      <a:noFill/>
                    </a:lnT>
                    <a:lnB>
                      <a:noFill/>
                    </a:lnB>
                    <a:noFill/>
                  </a:tcPr>
                </a:tc>
                <a:tc>
                  <a:txBody>
                    <a:bodyPr/>
                    <a:lstStyle/>
                    <a:p>
                      <a:r>
                        <a:rPr lang="en-US" sz="1300" b="1"/>
                        <a:t>Metric</a:t>
                      </a:r>
                    </a:p>
                  </a:txBody>
                  <a:tcPr marL="33472" marR="33472" marT="16736" marB="16736" anchor="ctr">
                    <a:lnL>
                      <a:noFill/>
                    </a:lnL>
                    <a:lnR>
                      <a:noFill/>
                    </a:lnR>
                    <a:lnT>
                      <a:noFill/>
                    </a:lnT>
                    <a:lnB>
                      <a:noFill/>
                    </a:lnB>
                    <a:noFill/>
                  </a:tcPr>
                </a:tc>
                <a:tc>
                  <a:txBody>
                    <a:bodyPr/>
                    <a:lstStyle/>
                    <a:p>
                      <a:r>
                        <a:rPr lang="en-US" sz="1300" b="1" dirty="0"/>
                        <a:t>Data Source</a:t>
                      </a:r>
                    </a:p>
                  </a:txBody>
                  <a:tcPr marL="33472" marR="33472" marT="16736" marB="16736" anchor="ctr">
                    <a:lnL>
                      <a:noFill/>
                    </a:lnL>
                    <a:lnR>
                      <a:noFill/>
                    </a:lnR>
                    <a:lnT>
                      <a:noFill/>
                    </a:lnT>
                    <a:lnB>
                      <a:noFill/>
                    </a:lnB>
                    <a:noFill/>
                  </a:tcPr>
                </a:tc>
                <a:tc>
                  <a:txBody>
                    <a:bodyPr/>
                    <a:lstStyle/>
                    <a:p>
                      <a:r>
                        <a:rPr lang="en-US" sz="1300" b="1" dirty="0"/>
                        <a:t>Baseline Value</a:t>
                      </a:r>
                    </a:p>
                  </a:txBody>
                  <a:tcPr marL="33472" marR="33472" marT="16736" marB="16736" anchor="ctr">
                    <a:lnL>
                      <a:noFill/>
                    </a:lnL>
                    <a:lnR>
                      <a:noFill/>
                    </a:lnR>
                    <a:lnT>
                      <a:noFill/>
                    </a:lnT>
                    <a:lnB>
                      <a:noFill/>
                    </a:lnB>
                    <a:noFill/>
                  </a:tcPr>
                </a:tc>
                <a:tc>
                  <a:txBody>
                    <a:bodyPr/>
                    <a:lstStyle/>
                    <a:p>
                      <a:r>
                        <a:rPr lang="en-US" sz="1300" b="1" dirty="0"/>
                        <a:t>Target Value</a:t>
                      </a:r>
                    </a:p>
                  </a:txBody>
                  <a:tcPr marL="33472" marR="33472" marT="16736" marB="16736" anchor="ctr">
                    <a:lnL>
                      <a:noFill/>
                    </a:lnL>
                    <a:lnR>
                      <a:noFill/>
                    </a:lnR>
                    <a:lnT>
                      <a:noFill/>
                    </a:lnT>
                    <a:lnB>
                      <a:noFill/>
                    </a:lnB>
                    <a:noFill/>
                  </a:tcPr>
                </a:tc>
                <a:tc>
                  <a:txBody>
                    <a:bodyPr/>
                    <a:lstStyle/>
                    <a:p>
                      <a:r>
                        <a:rPr lang="en-US" sz="1300" b="1" dirty="0"/>
                        <a:t>Review Frequency</a:t>
                      </a:r>
                    </a:p>
                  </a:txBody>
                  <a:tcPr marL="33472" marR="33472" marT="16736" marB="16736" anchor="ctr">
                    <a:lnL>
                      <a:noFill/>
                    </a:lnL>
                    <a:lnR>
                      <a:noFill/>
                    </a:lnR>
                    <a:lnT>
                      <a:noFill/>
                    </a:lnT>
                    <a:lnB>
                      <a:noFill/>
                    </a:lnB>
                    <a:noFill/>
                  </a:tcPr>
                </a:tc>
                <a:extLst>
                  <a:ext uri="{0D108BD9-81ED-4DB2-BD59-A6C34878D82A}">
                    <a16:rowId xmlns:a16="http://schemas.microsoft.com/office/drawing/2014/main" val="1546583524"/>
                  </a:ext>
                </a:extLst>
              </a:tr>
              <a:tr h="220146">
                <a:tc>
                  <a:txBody>
                    <a:bodyPr/>
                    <a:lstStyle/>
                    <a:p>
                      <a:r>
                        <a:rPr lang="en-US" sz="1300" dirty="0"/>
                        <a:t>Throughput</a:t>
                      </a:r>
                    </a:p>
                  </a:txBody>
                  <a:tcPr marL="33472" marR="33472" marT="16736" marB="16736" anchor="ctr">
                    <a:lnL>
                      <a:noFill/>
                    </a:lnL>
                    <a:lnR>
                      <a:noFill/>
                    </a:lnR>
                    <a:lnT>
                      <a:noFill/>
                    </a:lnT>
                    <a:lnB>
                      <a:noFill/>
                    </a:lnB>
                    <a:noFill/>
                  </a:tcPr>
                </a:tc>
                <a:tc>
                  <a:txBody>
                    <a:bodyPr/>
                    <a:lstStyle/>
                    <a:p>
                      <a:r>
                        <a:rPr lang="en-US" sz="1300"/>
                        <a:t>Length of Stay</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680728876"/>
                  </a:ext>
                </a:extLst>
              </a:tr>
              <a:tr h="303789">
                <a:tc>
                  <a:txBody>
                    <a:bodyPr/>
                    <a:lstStyle/>
                    <a:p>
                      <a:r>
                        <a:rPr lang="en-US" sz="1300"/>
                        <a:t>Hospital Capacity</a:t>
                      </a:r>
                    </a:p>
                  </a:txBody>
                  <a:tcPr marL="33472" marR="33472" marT="16736" marB="16736" anchor="ctr">
                    <a:lnL>
                      <a:noFill/>
                    </a:lnL>
                    <a:lnR>
                      <a:noFill/>
                    </a:lnR>
                    <a:lnT>
                      <a:noFill/>
                    </a:lnT>
                    <a:lnB>
                      <a:noFill/>
                    </a:lnB>
                    <a:noFill/>
                  </a:tcPr>
                </a:tc>
                <a:tc>
                  <a:txBody>
                    <a:bodyPr/>
                    <a:lstStyle/>
                    <a:p>
                      <a:r>
                        <a:rPr lang="en-US" sz="1300"/>
                        <a:t>Hospital Admissions</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dirty="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1397729878"/>
                  </a:ext>
                </a:extLst>
              </a:tr>
              <a:tr h="566383">
                <a:tc>
                  <a:txBody>
                    <a:bodyPr/>
                    <a:lstStyle/>
                    <a:p>
                      <a:r>
                        <a:rPr lang="en-US" sz="1300"/>
                        <a:t>Quality &amp; Patient Safety</a:t>
                      </a:r>
                    </a:p>
                  </a:txBody>
                  <a:tcPr marL="33472" marR="33472" marT="16736" marB="16736" anchor="ctr">
                    <a:lnL>
                      <a:noFill/>
                    </a:lnL>
                    <a:lnR>
                      <a:noFill/>
                    </a:lnR>
                    <a:lnT>
                      <a:noFill/>
                    </a:lnT>
                    <a:lnB>
                      <a:noFill/>
                    </a:lnB>
                    <a:noFill/>
                  </a:tcPr>
                </a:tc>
                <a:tc>
                  <a:txBody>
                    <a:bodyPr/>
                    <a:lstStyle/>
                    <a:p>
                      <a:r>
                        <a:rPr lang="en-US" sz="1300"/>
                        <a:t>30-Day Unscheduled Acute Care Revisits</a:t>
                      </a:r>
                    </a:p>
                  </a:txBody>
                  <a:tcPr marL="33472" marR="33472" marT="16736" marB="16736" anchor="ctr">
                    <a:lnL>
                      <a:noFill/>
                    </a:lnL>
                    <a:lnR>
                      <a:noFill/>
                    </a:lnR>
                    <a:lnT>
                      <a:noFill/>
                    </a:lnT>
                    <a:lnB>
                      <a:noFill/>
                    </a:lnB>
                    <a:noFill/>
                  </a:tcPr>
                </a:tc>
                <a:tc>
                  <a:txBody>
                    <a:bodyPr/>
                    <a:lstStyle/>
                    <a:p>
                      <a:endParaRPr lang="en-US" sz="1300" dirty="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3082720570"/>
                  </a:ext>
                </a:extLst>
              </a:tr>
              <a:tr h="435087">
                <a:tc>
                  <a:txBody>
                    <a:bodyPr/>
                    <a:lstStyle/>
                    <a:p>
                      <a:r>
                        <a:rPr lang="en-US" sz="1300"/>
                        <a:t>Quality &amp; Patient Safety</a:t>
                      </a:r>
                    </a:p>
                  </a:txBody>
                  <a:tcPr marL="33472" marR="33472" marT="16736" marB="16736" anchor="ctr">
                    <a:lnL>
                      <a:noFill/>
                    </a:lnL>
                    <a:lnR>
                      <a:noFill/>
                    </a:lnR>
                    <a:lnT>
                      <a:noFill/>
                    </a:lnT>
                    <a:lnB>
                      <a:noFill/>
                    </a:lnB>
                    <a:noFill/>
                  </a:tcPr>
                </a:tc>
                <a:tc>
                  <a:txBody>
                    <a:bodyPr/>
                    <a:lstStyle/>
                    <a:p>
                      <a:r>
                        <a:rPr lang="en-US" sz="1300"/>
                        <a:t>Adherence to Clinical Pathway</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dirty="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3746202799"/>
                  </a:ext>
                </a:extLst>
              </a:tr>
              <a:tr h="435087">
                <a:tc>
                  <a:txBody>
                    <a:bodyPr/>
                    <a:lstStyle/>
                    <a:p>
                      <a:r>
                        <a:rPr lang="en-US" sz="1300" dirty="0"/>
                        <a:t>Quality &amp; Patient Safety</a:t>
                      </a:r>
                    </a:p>
                  </a:txBody>
                  <a:tcPr marL="33472" marR="33472" marT="16736" marB="16736" anchor="ctr">
                    <a:lnL>
                      <a:noFill/>
                    </a:lnL>
                    <a:lnR>
                      <a:noFill/>
                    </a:lnR>
                    <a:lnT>
                      <a:noFill/>
                    </a:lnT>
                    <a:lnB>
                      <a:noFill/>
                    </a:lnB>
                    <a:noFill/>
                  </a:tcPr>
                </a:tc>
                <a:tc>
                  <a:txBody>
                    <a:bodyPr/>
                    <a:lstStyle/>
                    <a:p>
                      <a:r>
                        <a:rPr lang="en-US" sz="1300"/>
                        <a:t>Specialist Consultation Rate</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2283041680"/>
                  </a:ext>
                </a:extLst>
              </a:tr>
              <a:tr h="697680">
                <a:tc>
                  <a:txBody>
                    <a:bodyPr/>
                    <a:lstStyle/>
                    <a:p>
                      <a:r>
                        <a:rPr lang="en-US" sz="1300"/>
                        <a:t>Quality &amp; Patient Safety</a:t>
                      </a:r>
                    </a:p>
                  </a:txBody>
                  <a:tcPr marL="33472" marR="33472" marT="16736" marB="16736" anchor="ctr">
                    <a:lnL>
                      <a:noFill/>
                    </a:lnL>
                    <a:lnR>
                      <a:noFill/>
                    </a:lnR>
                    <a:lnT>
                      <a:noFill/>
                    </a:lnT>
                    <a:lnB>
                      <a:noFill/>
                    </a:lnB>
                    <a:noFill/>
                  </a:tcPr>
                </a:tc>
                <a:tc>
                  <a:txBody>
                    <a:bodyPr/>
                    <a:lstStyle/>
                    <a:p>
                      <a:r>
                        <a:rPr lang="en-US" sz="1300" dirty="0"/>
                        <a:t>Improved Compliance with Regulatory Standards</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4010852116"/>
                  </a:ext>
                </a:extLst>
              </a:tr>
              <a:tr h="435087">
                <a:tc>
                  <a:txBody>
                    <a:bodyPr/>
                    <a:lstStyle/>
                    <a:p>
                      <a:r>
                        <a:rPr lang="en-US" sz="1300"/>
                        <a:t>Quality &amp; Patient Safety</a:t>
                      </a:r>
                    </a:p>
                  </a:txBody>
                  <a:tcPr marL="33472" marR="33472" marT="16736" marB="16736" anchor="ctr">
                    <a:lnL>
                      <a:noFill/>
                    </a:lnL>
                    <a:lnR>
                      <a:noFill/>
                    </a:lnR>
                    <a:lnT>
                      <a:noFill/>
                    </a:lnT>
                    <a:lnB>
                      <a:noFill/>
                    </a:lnB>
                    <a:noFill/>
                  </a:tcPr>
                </a:tc>
                <a:tc>
                  <a:txBody>
                    <a:bodyPr/>
                    <a:lstStyle/>
                    <a:p>
                      <a:r>
                        <a:rPr lang="en-US" sz="1300" dirty="0"/>
                        <a:t>30-Day Hospital Readmission</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2480043405"/>
                  </a:ext>
                </a:extLst>
              </a:tr>
              <a:tr h="592320">
                <a:tc>
                  <a:txBody>
                    <a:bodyPr/>
                    <a:lstStyle/>
                    <a:p>
                      <a:r>
                        <a:rPr lang="en-US" sz="1300"/>
                        <a:t>Revenue Cycle Management</a:t>
                      </a:r>
                    </a:p>
                  </a:txBody>
                  <a:tcPr marL="33472" marR="33472" marT="16736" marB="16736" anchor="ctr">
                    <a:lnL>
                      <a:noFill/>
                    </a:lnL>
                    <a:lnR>
                      <a:noFill/>
                    </a:lnR>
                    <a:lnT>
                      <a:noFill/>
                    </a:lnT>
                    <a:lnB>
                      <a:noFill/>
                    </a:lnB>
                    <a:noFill/>
                  </a:tcPr>
                </a:tc>
                <a:tc>
                  <a:txBody>
                    <a:bodyPr/>
                    <a:lstStyle/>
                    <a:p>
                      <a:r>
                        <a:rPr lang="en-US" sz="1300" dirty="0"/>
                        <a:t>Level 4 &amp; 5 Evaluation and Management (E/M) Charts</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2481151028"/>
                  </a:ext>
                </a:extLst>
              </a:tr>
              <a:tr h="435087">
                <a:tc>
                  <a:txBody>
                    <a:bodyPr/>
                    <a:lstStyle/>
                    <a:p>
                      <a:r>
                        <a:rPr lang="en-US" sz="1300" dirty="0"/>
                        <a:t>Revenue Cycle Management</a:t>
                      </a:r>
                    </a:p>
                  </a:txBody>
                  <a:tcPr marL="33472" marR="33472" marT="16736" marB="16736" anchor="ctr">
                    <a:lnL>
                      <a:noFill/>
                    </a:lnL>
                    <a:lnR>
                      <a:noFill/>
                    </a:lnR>
                    <a:lnT>
                      <a:noFill/>
                    </a:lnT>
                    <a:lnB>
                      <a:noFill/>
                    </a:lnB>
                    <a:noFill/>
                  </a:tcPr>
                </a:tc>
                <a:tc>
                  <a:txBody>
                    <a:bodyPr/>
                    <a:lstStyle/>
                    <a:p>
                      <a:r>
                        <a:rPr lang="en-US" sz="1300"/>
                        <a:t>Denials of Inpatient Level of Care</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2858062304"/>
                  </a:ext>
                </a:extLst>
              </a:tr>
              <a:tr h="435087">
                <a:tc>
                  <a:txBody>
                    <a:bodyPr/>
                    <a:lstStyle/>
                    <a:p>
                      <a:r>
                        <a:rPr lang="en-US" sz="1300"/>
                        <a:t>Patient Satisfaction</a:t>
                      </a:r>
                    </a:p>
                  </a:txBody>
                  <a:tcPr marL="33472" marR="33472" marT="16736" marB="16736" anchor="ctr">
                    <a:lnL>
                      <a:noFill/>
                    </a:lnL>
                    <a:lnR>
                      <a:noFill/>
                    </a:lnR>
                    <a:lnT>
                      <a:noFill/>
                    </a:lnT>
                    <a:lnB>
                      <a:noFill/>
                    </a:lnB>
                    <a:noFill/>
                  </a:tcPr>
                </a:tc>
                <a:tc>
                  <a:txBody>
                    <a:bodyPr/>
                    <a:lstStyle/>
                    <a:p>
                      <a:r>
                        <a:rPr lang="en-US" sz="1300"/>
                        <a:t>Patient Satisfaction Scores</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extLst>
                  <a:ext uri="{0D108BD9-81ED-4DB2-BD59-A6C34878D82A}">
                    <a16:rowId xmlns:a16="http://schemas.microsoft.com/office/drawing/2014/main" val="1201319568"/>
                  </a:ext>
                </a:extLst>
              </a:tr>
              <a:tr h="592320">
                <a:tc>
                  <a:txBody>
                    <a:bodyPr/>
                    <a:lstStyle/>
                    <a:p>
                      <a:r>
                        <a:rPr lang="en-US" sz="1300"/>
                        <a:t>Patient Satisfaction</a:t>
                      </a:r>
                    </a:p>
                  </a:txBody>
                  <a:tcPr marL="33472" marR="33472" marT="16736" marB="16736" anchor="ctr">
                    <a:lnL>
                      <a:noFill/>
                    </a:lnL>
                    <a:lnR>
                      <a:noFill/>
                    </a:lnR>
                    <a:lnT>
                      <a:noFill/>
                    </a:lnT>
                    <a:lnB>
                      <a:noFill/>
                    </a:lnB>
                    <a:noFill/>
                  </a:tcPr>
                </a:tc>
                <a:tc>
                  <a:txBody>
                    <a:bodyPr/>
                    <a:lstStyle/>
                    <a:p>
                      <a:r>
                        <a:rPr lang="en-US" sz="1300"/>
                        <a:t>% of Patients Understanding Discharge Instructions</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dirty="0"/>
                    </a:p>
                  </a:txBody>
                  <a:tcPr marL="33472" marR="33472" marT="16736" marB="16736" anchor="ctr">
                    <a:lnL>
                      <a:noFill/>
                    </a:lnL>
                    <a:lnR>
                      <a:noFill/>
                    </a:lnR>
                    <a:lnT>
                      <a:noFill/>
                    </a:lnT>
                    <a:lnB>
                      <a:noFill/>
                    </a:lnB>
                    <a:noFill/>
                  </a:tcPr>
                </a:tc>
                <a:extLst>
                  <a:ext uri="{0D108BD9-81ED-4DB2-BD59-A6C34878D82A}">
                    <a16:rowId xmlns:a16="http://schemas.microsoft.com/office/drawing/2014/main" val="2700280017"/>
                  </a:ext>
                </a:extLst>
              </a:tr>
              <a:tr h="435087">
                <a:tc>
                  <a:txBody>
                    <a:bodyPr/>
                    <a:lstStyle/>
                    <a:p>
                      <a:r>
                        <a:rPr lang="en-US" sz="1300"/>
                        <a:t>Staff Well-being</a:t>
                      </a:r>
                    </a:p>
                  </a:txBody>
                  <a:tcPr marL="33472" marR="33472" marT="16736" marB="16736" anchor="ctr">
                    <a:lnL>
                      <a:noFill/>
                    </a:lnL>
                    <a:lnR>
                      <a:noFill/>
                    </a:lnR>
                    <a:lnT>
                      <a:noFill/>
                    </a:lnT>
                    <a:lnB>
                      <a:noFill/>
                    </a:lnB>
                    <a:noFill/>
                  </a:tcPr>
                </a:tc>
                <a:tc>
                  <a:txBody>
                    <a:bodyPr/>
                    <a:lstStyle/>
                    <a:p>
                      <a:r>
                        <a:rPr lang="en-US" sz="1300"/>
                        <a:t>Staff Satisfaction and Morale</a:t>
                      </a:r>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a:p>
                  </a:txBody>
                  <a:tcPr marL="33472" marR="33472" marT="16736" marB="16736" anchor="ctr">
                    <a:lnL>
                      <a:noFill/>
                    </a:lnL>
                    <a:lnR>
                      <a:noFill/>
                    </a:lnR>
                    <a:lnT>
                      <a:noFill/>
                    </a:lnT>
                    <a:lnB>
                      <a:noFill/>
                    </a:lnB>
                    <a:noFill/>
                  </a:tcPr>
                </a:tc>
                <a:tc>
                  <a:txBody>
                    <a:bodyPr/>
                    <a:lstStyle/>
                    <a:p>
                      <a:endParaRPr lang="en-US" sz="1300" dirty="0"/>
                    </a:p>
                  </a:txBody>
                  <a:tcPr marL="33472" marR="33472" marT="16736" marB="16736" anchor="ctr">
                    <a:lnL>
                      <a:noFill/>
                    </a:lnL>
                    <a:lnR>
                      <a:noFill/>
                    </a:lnR>
                    <a:lnT>
                      <a:noFill/>
                    </a:lnT>
                    <a:lnB>
                      <a:noFill/>
                    </a:lnB>
                    <a:noFill/>
                  </a:tcPr>
                </a:tc>
                <a:extLst>
                  <a:ext uri="{0D108BD9-81ED-4DB2-BD59-A6C34878D82A}">
                    <a16:rowId xmlns:a16="http://schemas.microsoft.com/office/drawing/2014/main" val="359783833"/>
                  </a:ext>
                </a:extLst>
              </a:tr>
            </a:tbl>
          </a:graphicData>
        </a:graphic>
      </p:graphicFrame>
    </p:spTree>
    <p:extLst>
      <p:ext uri="{BB962C8B-B14F-4D97-AF65-F5344CB8AC3E}">
        <p14:creationId xmlns:p14="http://schemas.microsoft.com/office/powerpoint/2010/main" val="851657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FDE2F-6DD4-573D-013D-24A0D6E35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2D375-705B-DBBC-0AEC-0F47B566281A}"/>
              </a:ext>
            </a:extLst>
          </p:cNvPr>
          <p:cNvSpPr>
            <a:spLocks noGrp="1"/>
          </p:cNvSpPr>
          <p:nvPr>
            <p:ph type="title"/>
          </p:nvPr>
        </p:nvSpPr>
        <p:spPr/>
        <p:txBody>
          <a:bodyPr/>
          <a:lstStyle/>
          <a:p>
            <a:r>
              <a:rPr lang="en-US" dirty="0"/>
              <a:t>Next Steps</a:t>
            </a:r>
          </a:p>
        </p:txBody>
      </p:sp>
      <p:graphicFrame>
        <p:nvGraphicFramePr>
          <p:cNvPr id="5" name="Content Placeholder 2">
            <a:extLst>
              <a:ext uri="{FF2B5EF4-FFF2-40B4-BE49-F238E27FC236}">
                <a16:creationId xmlns:a16="http://schemas.microsoft.com/office/drawing/2014/main" id="{56CAF06A-06BA-DB47-F048-D6C2AB3BCA3C}"/>
              </a:ext>
            </a:extLst>
          </p:cNvPr>
          <p:cNvGraphicFramePr>
            <a:graphicFrameLocks noGrp="1"/>
          </p:cNvGraphicFramePr>
          <p:nvPr>
            <p:ph idx="1"/>
            <p:extLst>
              <p:ext uri="{D42A27DB-BD31-4B8C-83A1-F6EECF244321}">
                <p14:modId xmlns:p14="http://schemas.microsoft.com/office/powerpoint/2010/main" val="33159545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37195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DE13F-3274-2D96-9E44-D561EA0E33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53ED9-05ED-7FA4-3D97-613340328A17}"/>
              </a:ext>
            </a:extLst>
          </p:cNvPr>
          <p:cNvSpPr>
            <a:spLocks noGrp="1"/>
          </p:cNvSpPr>
          <p:nvPr>
            <p:ph type="title"/>
          </p:nvPr>
        </p:nvSpPr>
        <p:spPr/>
        <p:txBody>
          <a:bodyPr/>
          <a:lstStyle/>
          <a:p>
            <a:r>
              <a:rPr lang="en-US" b="1"/>
              <a:t>Thank You!</a:t>
            </a:r>
            <a:endParaRPr lang="en-US" b="1" dirty="0"/>
          </a:p>
        </p:txBody>
      </p:sp>
      <p:pic>
        <p:nvPicPr>
          <p:cNvPr id="7" name="Content Placeholder 6" descr="A close-up of a logo&#10;&#10;AI-generated content may be incorrect.">
            <a:extLst>
              <a:ext uri="{FF2B5EF4-FFF2-40B4-BE49-F238E27FC236}">
                <a16:creationId xmlns:a16="http://schemas.microsoft.com/office/drawing/2014/main" id="{071FADB9-5F7B-7F34-38E3-2DE627990575}"/>
              </a:ext>
            </a:extLst>
          </p:cNvPr>
          <p:cNvPicPr>
            <a:picLocks noGrp="1" noChangeAspect="1"/>
          </p:cNvPicPr>
          <p:nvPr>
            <p:ph idx="1"/>
          </p:nvPr>
        </p:nvPicPr>
        <p:blipFill>
          <a:blip r:embed="rId3"/>
          <a:srcRect l="3248" t="6282" r="3124" b="7058"/>
          <a:stretch>
            <a:fillRect/>
          </a:stretch>
        </p:blipFill>
        <p:spPr>
          <a:xfrm>
            <a:off x="100014" y="2528888"/>
            <a:ext cx="11701462" cy="3586162"/>
          </a:xfrm>
        </p:spPr>
      </p:pic>
    </p:spTree>
    <p:extLst>
      <p:ext uri="{BB962C8B-B14F-4D97-AF65-F5344CB8AC3E}">
        <p14:creationId xmlns:p14="http://schemas.microsoft.com/office/powerpoint/2010/main" val="3094506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3E342-1A50-5FDE-A40A-39728475CEC2}"/>
              </a:ext>
            </a:extLst>
          </p:cNvPr>
          <p:cNvSpPr>
            <a:spLocks noGrp="1"/>
          </p:cNvSpPr>
          <p:nvPr>
            <p:ph type="title"/>
          </p:nvPr>
        </p:nvSpPr>
        <p:spPr/>
        <p:txBody>
          <a:bodyPr/>
          <a:lstStyle/>
          <a:p>
            <a:r>
              <a:rPr lang="en-US" dirty="0"/>
              <a:t>Progress So Far</a:t>
            </a:r>
          </a:p>
        </p:txBody>
      </p:sp>
      <p:graphicFrame>
        <p:nvGraphicFramePr>
          <p:cNvPr id="5" name="Content Placeholder 2">
            <a:extLst>
              <a:ext uri="{FF2B5EF4-FFF2-40B4-BE49-F238E27FC236}">
                <a16:creationId xmlns:a16="http://schemas.microsoft.com/office/drawing/2014/main" id="{D68C247C-15ED-0BD9-0F07-705D998B8E64}"/>
              </a:ext>
            </a:extLst>
          </p:cNvPr>
          <p:cNvGraphicFramePr>
            <a:graphicFrameLocks noGrp="1"/>
          </p:cNvGraphicFramePr>
          <p:nvPr>
            <p:ph idx="1"/>
            <p:extLst>
              <p:ext uri="{D42A27DB-BD31-4B8C-83A1-F6EECF244321}">
                <p14:modId xmlns:p14="http://schemas.microsoft.com/office/powerpoint/2010/main" val="39948275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4225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kDnDiag">
          <a:fgClr>
            <a:srgbClr val="73DCBE"/>
          </a:fgClr>
          <a:bgClr>
            <a:schemeClr val="bg1"/>
          </a:bgClr>
        </a:pattFill>
        <a:effectLst/>
      </p:bgPr>
    </p:bg>
    <p:spTree>
      <p:nvGrpSpPr>
        <p:cNvPr id="1" name="">
          <a:extLst>
            <a:ext uri="{FF2B5EF4-FFF2-40B4-BE49-F238E27FC236}">
              <a16:creationId xmlns:a16="http://schemas.microsoft.com/office/drawing/2014/main" id="{8CAB2A9B-1CF7-F2D7-9C0B-B88585B5E90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EED9D23-5F33-11D4-78F6-B98ADEC41F13}"/>
              </a:ext>
            </a:extLst>
          </p:cNvPr>
          <p:cNvSpPr>
            <a:spLocks noGrp="1"/>
          </p:cNvSpPr>
          <p:nvPr>
            <p:ph type="subTitle" idx="1"/>
          </p:nvPr>
        </p:nvSpPr>
        <p:spPr>
          <a:xfrm>
            <a:off x="808384" y="646802"/>
            <a:ext cx="9369286" cy="3898693"/>
          </a:xfrm>
        </p:spPr>
        <p:txBody>
          <a:bodyPr>
            <a:noAutofit/>
          </a:bodyPr>
          <a:lstStyle/>
          <a:p>
            <a:pPr algn="l"/>
            <a:r>
              <a:rPr lang="en-US" sz="6600" b="1" u="sng" dirty="0">
                <a:latin typeface="Aptos" panose="020B0004020202020204" pitchFamily="34" charset="0"/>
                <a:cs typeface="Beirut" pitchFamily="2" charset="-78"/>
              </a:rPr>
              <a:t>Module 1</a:t>
            </a:r>
          </a:p>
          <a:p>
            <a:pPr algn="l"/>
            <a:r>
              <a:rPr lang="en-US" sz="6600" dirty="0">
                <a:latin typeface="Aptos" panose="020B0004020202020204" pitchFamily="34" charset="0"/>
                <a:cs typeface="Beirut" pitchFamily="2" charset="-78"/>
              </a:rPr>
              <a:t>Pillars &amp; Promise</a:t>
            </a:r>
          </a:p>
        </p:txBody>
      </p:sp>
      <p:pic>
        <p:nvPicPr>
          <p:cNvPr id="5" name="Picture 4" descr="A stethoscope and text on a black background&#10;&#10;AI-generated content may be incorrect.">
            <a:extLst>
              <a:ext uri="{FF2B5EF4-FFF2-40B4-BE49-F238E27FC236}">
                <a16:creationId xmlns:a16="http://schemas.microsoft.com/office/drawing/2014/main" id="{0F762507-964A-2251-061C-6BF0E458A311}"/>
              </a:ext>
            </a:extLst>
          </p:cNvPr>
          <p:cNvPicPr>
            <a:picLocks noChangeAspect="1"/>
          </p:cNvPicPr>
          <p:nvPr/>
        </p:nvPicPr>
        <p:blipFill>
          <a:blip r:embed="rId2"/>
          <a:stretch>
            <a:fillRect/>
          </a:stretch>
        </p:blipFill>
        <p:spPr>
          <a:xfrm>
            <a:off x="8980270" y="5088834"/>
            <a:ext cx="2394799" cy="1474909"/>
          </a:xfrm>
          <a:prstGeom prst="rect">
            <a:avLst/>
          </a:prstGeom>
        </p:spPr>
      </p:pic>
    </p:spTree>
    <p:extLst>
      <p:ext uri="{BB962C8B-B14F-4D97-AF65-F5344CB8AC3E}">
        <p14:creationId xmlns:p14="http://schemas.microsoft.com/office/powerpoint/2010/main" val="1644387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B37D-DF6B-70DD-C648-D2F40B10B8E3}"/>
              </a:ext>
            </a:extLst>
          </p:cNvPr>
          <p:cNvSpPr>
            <a:spLocks noGrp="1"/>
          </p:cNvSpPr>
          <p:nvPr>
            <p:ph type="title"/>
          </p:nvPr>
        </p:nvSpPr>
        <p:spPr/>
        <p:txBody>
          <a:bodyPr/>
          <a:lstStyle/>
          <a:p>
            <a:r>
              <a:rPr lang="en-US" dirty="0"/>
              <a:t>Lessons</a:t>
            </a:r>
          </a:p>
        </p:txBody>
      </p:sp>
      <p:graphicFrame>
        <p:nvGraphicFramePr>
          <p:cNvPr id="5" name="Content Placeholder 2">
            <a:extLst>
              <a:ext uri="{FF2B5EF4-FFF2-40B4-BE49-F238E27FC236}">
                <a16:creationId xmlns:a16="http://schemas.microsoft.com/office/drawing/2014/main" id="{75D43AC2-2C8A-ACD0-5D78-F718036CC4D3}"/>
              </a:ext>
            </a:extLst>
          </p:cNvPr>
          <p:cNvGraphicFramePr>
            <a:graphicFrameLocks noGrp="1"/>
          </p:cNvGraphicFramePr>
          <p:nvPr>
            <p:ph idx="1"/>
            <p:extLst>
              <p:ext uri="{D42A27DB-BD31-4B8C-83A1-F6EECF244321}">
                <p14:modId xmlns:p14="http://schemas.microsoft.com/office/powerpoint/2010/main" val="9633053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7079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kDnDiag">
          <a:fgClr>
            <a:srgbClr val="73DCBE"/>
          </a:fgClr>
          <a:bgClr>
            <a:schemeClr val="bg1"/>
          </a:bgClr>
        </a:pattFill>
        <a:effectLst/>
      </p:bgPr>
    </p:bg>
    <p:spTree>
      <p:nvGrpSpPr>
        <p:cNvPr id="1" name="">
          <a:extLst>
            <a:ext uri="{FF2B5EF4-FFF2-40B4-BE49-F238E27FC236}">
              <a16:creationId xmlns:a16="http://schemas.microsoft.com/office/drawing/2014/main" id="{7920E7C9-D7A3-1B3B-9240-EB22AC64A09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AE5A299-29E2-AC5D-3FF6-F4DF0374E247}"/>
              </a:ext>
            </a:extLst>
          </p:cNvPr>
          <p:cNvSpPr>
            <a:spLocks noGrp="1"/>
          </p:cNvSpPr>
          <p:nvPr>
            <p:ph type="subTitle" idx="1"/>
          </p:nvPr>
        </p:nvSpPr>
        <p:spPr>
          <a:xfrm>
            <a:off x="808384" y="646802"/>
            <a:ext cx="9369286" cy="3898693"/>
          </a:xfrm>
        </p:spPr>
        <p:txBody>
          <a:bodyPr>
            <a:noAutofit/>
          </a:bodyPr>
          <a:lstStyle/>
          <a:p>
            <a:pPr algn="l"/>
            <a:r>
              <a:rPr lang="en-US" sz="6600" b="1" u="sng" dirty="0">
                <a:latin typeface="Aptos" panose="020B0004020202020204" pitchFamily="34" charset="0"/>
                <a:cs typeface="Beirut" pitchFamily="2" charset="-78"/>
              </a:rPr>
              <a:t>Module 2</a:t>
            </a:r>
          </a:p>
          <a:p>
            <a:pPr algn="l"/>
            <a:r>
              <a:rPr lang="en-US" sz="6600" dirty="0">
                <a:latin typeface="Aptos" panose="020B0004020202020204" pitchFamily="34" charset="0"/>
                <a:cs typeface="Beirut" pitchFamily="2" charset="-78"/>
              </a:rPr>
              <a:t>Rapid Evidence Appraisal</a:t>
            </a:r>
          </a:p>
        </p:txBody>
      </p:sp>
      <p:pic>
        <p:nvPicPr>
          <p:cNvPr id="5" name="Picture 4" descr="A stethoscope and text on a black background&#10;&#10;AI-generated content may be incorrect.">
            <a:extLst>
              <a:ext uri="{FF2B5EF4-FFF2-40B4-BE49-F238E27FC236}">
                <a16:creationId xmlns:a16="http://schemas.microsoft.com/office/drawing/2014/main" id="{0EC8C634-BF6D-FAAC-95D0-CBA6B3C1699E}"/>
              </a:ext>
            </a:extLst>
          </p:cNvPr>
          <p:cNvPicPr>
            <a:picLocks noChangeAspect="1"/>
          </p:cNvPicPr>
          <p:nvPr/>
        </p:nvPicPr>
        <p:blipFill>
          <a:blip r:embed="rId2"/>
          <a:stretch>
            <a:fillRect/>
          </a:stretch>
        </p:blipFill>
        <p:spPr>
          <a:xfrm>
            <a:off x="8980270" y="5088834"/>
            <a:ext cx="2394799" cy="1474909"/>
          </a:xfrm>
          <a:prstGeom prst="rect">
            <a:avLst/>
          </a:prstGeom>
        </p:spPr>
      </p:pic>
    </p:spTree>
    <p:extLst>
      <p:ext uri="{BB962C8B-B14F-4D97-AF65-F5344CB8AC3E}">
        <p14:creationId xmlns:p14="http://schemas.microsoft.com/office/powerpoint/2010/main" val="3890193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8ECF-DB46-9FBC-C4E6-271967678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0891B-E16E-48EA-2386-2CA30124152F}"/>
              </a:ext>
            </a:extLst>
          </p:cNvPr>
          <p:cNvSpPr>
            <a:spLocks noGrp="1"/>
          </p:cNvSpPr>
          <p:nvPr>
            <p:ph type="title"/>
          </p:nvPr>
        </p:nvSpPr>
        <p:spPr/>
        <p:txBody>
          <a:bodyPr/>
          <a:lstStyle/>
          <a:p>
            <a:r>
              <a:rPr lang="en-US" dirty="0"/>
              <a:t>Lesson</a:t>
            </a:r>
          </a:p>
        </p:txBody>
      </p:sp>
      <p:sp>
        <p:nvSpPr>
          <p:cNvPr id="3" name="Content Placeholder 2">
            <a:extLst>
              <a:ext uri="{FF2B5EF4-FFF2-40B4-BE49-F238E27FC236}">
                <a16:creationId xmlns:a16="http://schemas.microsoft.com/office/drawing/2014/main" id="{3405ADEA-0992-5CF1-DAC4-6D0F84386228}"/>
              </a:ext>
            </a:extLst>
          </p:cNvPr>
          <p:cNvSpPr>
            <a:spLocks noGrp="1"/>
          </p:cNvSpPr>
          <p:nvPr>
            <p:ph idx="1"/>
          </p:nvPr>
        </p:nvSpPr>
        <p:spPr/>
        <p:txBody>
          <a:bodyPr>
            <a:normAutofit/>
          </a:bodyPr>
          <a:lstStyle/>
          <a:p>
            <a:r>
              <a:rPr lang="en-US" dirty="0"/>
              <a:t>Adoption of the GRADE framework in evaluating systematic reviews and the AHRQ Evidence-based Practice Center’s Approach to grading the strength of evidence in comparative effectiveness reviews</a:t>
            </a:r>
          </a:p>
          <a:p>
            <a:endParaRPr lang="en-US" dirty="0"/>
          </a:p>
        </p:txBody>
      </p:sp>
    </p:spTree>
    <p:extLst>
      <p:ext uri="{BB962C8B-B14F-4D97-AF65-F5344CB8AC3E}">
        <p14:creationId xmlns:p14="http://schemas.microsoft.com/office/powerpoint/2010/main" val="2051152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openDmnd">
          <a:fgClr>
            <a:srgbClr val="73DCBE"/>
          </a:fgClr>
          <a:bgClr>
            <a:schemeClr val="bg1"/>
          </a:bgClr>
        </a:pattFill>
        <a:effectLst/>
      </p:bgPr>
    </p:bg>
    <p:spTree>
      <p:nvGrpSpPr>
        <p:cNvPr id="1" name="">
          <a:extLst>
            <a:ext uri="{FF2B5EF4-FFF2-40B4-BE49-F238E27FC236}">
              <a16:creationId xmlns:a16="http://schemas.microsoft.com/office/drawing/2014/main" id="{625F06AA-4C3D-FDCC-C280-08CC687AC43B}"/>
            </a:ext>
          </a:extLst>
        </p:cNvPr>
        <p:cNvGrpSpPr/>
        <p:nvPr/>
      </p:nvGrpSpPr>
      <p:grpSpPr>
        <a:xfrm>
          <a:off x="0" y="0"/>
          <a:ext cx="0" cy="0"/>
          <a:chOff x="0" y="0"/>
          <a:chExt cx="0" cy="0"/>
        </a:xfrm>
      </p:grpSpPr>
      <p:pic>
        <p:nvPicPr>
          <p:cNvPr id="5" name="Picture 4" descr="A stethoscope and text on a black background&#10;&#10;AI-generated content may be incorrect.">
            <a:extLst>
              <a:ext uri="{FF2B5EF4-FFF2-40B4-BE49-F238E27FC236}">
                <a16:creationId xmlns:a16="http://schemas.microsoft.com/office/drawing/2014/main" id="{9F056F70-8310-85D0-1645-2954D45273D7}"/>
              </a:ext>
            </a:extLst>
          </p:cNvPr>
          <p:cNvPicPr>
            <a:picLocks noChangeAspect="1"/>
          </p:cNvPicPr>
          <p:nvPr/>
        </p:nvPicPr>
        <p:blipFill>
          <a:blip r:embed="rId2"/>
          <a:stretch>
            <a:fillRect/>
          </a:stretch>
        </p:blipFill>
        <p:spPr>
          <a:xfrm>
            <a:off x="237698" y="97735"/>
            <a:ext cx="1387877" cy="854766"/>
          </a:xfrm>
          <a:prstGeom prst="rect">
            <a:avLst/>
          </a:prstGeom>
        </p:spPr>
      </p:pic>
      <p:graphicFrame>
        <p:nvGraphicFramePr>
          <p:cNvPr id="6" name="Table 5">
            <a:extLst>
              <a:ext uri="{FF2B5EF4-FFF2-40B4-BE49-F238E27FC236}">
                <a16:creationId xmlns:a16="http://schemas.microsoft.com/office/drawing/2014/main" id="{28D859B8-1E40-2E64-E565-3B33CA71BB71}"/>
              </a:ext>
            </a:extLst>
          </p:cNvPr>
          <p:cNvGraphicFramePr>
            <a:graphicFrameLocks noGrp="1"/>
          </p:cNvGraphicFramePr>
          <p:nvPr>
            <p:extLst>
              <p:ext uri="{D42A27DB-BD31-4B8C-83A1-F6EECF244321}">
                <p14:modId xmlns:p14="http://schemas.microsoft.com/office/powerpoint/2010/main" val="1244957623"/>
              </p:ext>
            </p:extLst>
          </p:nvPr>
        </p:nvGraphicFramePr>
        <p:xfrm>
          <a:off x="2043112" y="265890"/>
          <a:ext cx="9911190" cy="6326219"/>
        </p:xfrm>
        <a:graphic>
          <a:graphicData uri="http://schemas.openxmlformats.org/drawingml/2006/table">
            <a:tbl>
              <a:tblPr/>
              <a:tblGrid>
                <a:gridCol w="1651865">
                  <a:extLst>
                    <a:ext uri="{9D8B030D-6E8A-4147-A177-3AD203B41FA5}">
                      <a16:colId xmlns:a16="http://schemas.microsoft.com/office/drawing/2014/main" val="1092720994"/>
                    </a:ext>
                  </a:extLst>
                </a:gridCol>
                <a:gridCol w="1651865">
                  <a:extLst>
                    <a:ext uri="{9D8B030D-6E8A-4147-A177-3AD203B41FA5}">
                      <a16:colId xmlns:a16="http://schemas.microsoft.com/office/drawing/2014/main" val="2965361081"/>
                    </a:ext>
                  </a:extLst>
                </a:gridCol>
                <a:gridCol w="1651865">
                  <a:extLst>
                    <a:ext uri="{9D8B030D-6E8A-4147-A177-3AD203B41FA5}">
                      <a16:colId xmlns:a16="http://schemas.microsoft.com/office/drawing/2014/main" val="4202246122"/>
                    </a:ext>
                  </a:extLst>
                </a:gridCol>
                <a:gridCol w="1651865">
                  <a:extLst>
                    <a:ext uri="{9D8B030D-6E8A-4147-A177-3AD203B41FA5}">
                      <a16:colId xmlns:a16="http://schemas.microsoft.com/office/drawing/2014/main" val="1716545033"/>
                    </a:ext>
                  </a:extLst>
                </a:gridCol>
                <a:gridCol w="1651865">
                  <a:extLst>
                    <a:ext uri="{9D8B030D-6E8A-4147-A177-3AD203B41FA5}">
                      <a16:colId xmlns:a16="http://schemas.microsoft.com/office/drawing/2014/main" val="3500257984"/>
                    </a:ext>
                  </a:extLst>
                </a:gridCol>
                <a:gridCol w="1651865">
                  <a:extLst>
                    <a:ext uri="{9D8B030D-6E8A-4147-A177-3AD203B41FA5}">
                      <a16:colId xmlns:a16="http://schemas.microsoft.com/office/drawing/2014/main" val="3770195491"/>
                    </a:ext>
                  </a:extLst>
                </a:gridCol>
              </a:tblGrid>
              <a:tr h="661982">
                <a:tc>
                  <a:txBody>
                    <a:bodyPr/>
                    <a:lstStyle/>
                    <a:p>
                      <a:r>
                        <a:rPr lang="en-US" sz="1400" b="1"/>
                        <a:t>Domain</a:t>
                      </a:r>
                      <a:endParaRPr lang="en-US" sz="1400" dirty="0"/>
                    </a:p>
                  </a:txBody>
                  <a:tcPr marL="41441" marR="41441" marT="20721" marB="20721" anchor="ctr">
                    <a:lnL>
                      <a:noFill/>
                    </a:lnL>
                    <a:lnR>
                      <a:noFill/>
                    </a:lnR>
                    <a:lnT>
                      <a:noFill/>
                    </a:lnT>
                    <a:lnB>
                      <a:noFill/>
                    </a:lnB>
                    <a:noFill/>
                  </a:tcPr>
                </a:tc>
                <a:tc>
                  <a:txBody>
                    <a:bodyPr/>
                    <a:lstStyle/>
                    <a:p>
                      <a:r>
                        <a:rPr lang="en-US" sz="1400" b="1"/>
                        <a:t>Definition</a:t>
                      </a:r>
                      <a:endParaRPr lang="en-US" sz="1400" dirty="0"/>
                    </a:p>
                  </a:txBody>
                  <a:tcPr marL="41441" marR="41441" marT="20721" marB="20721" anchor="ctr">
                    <a:lnL>
                      <a:noFill/>
                    </a:lnL>
                    <a:lnR>
                      <a:noFill/>
                    </a:lnR>
                    <a:lnT>
                      <a:noFill/>
                    </a:lnT>
                    <a:lnB>
                      <a:noFill/>
                    </a:lnB>
                    <a:noFill/>
                  </a:tcPr>
                </a:tc>
                <a:tc>
                  <a:txBody>
                    <a:bodyPr/>
                    <a:lstStyle/>
                    <a:p>
                      <a:r>
                        <a:rPr lang="en-US" sz="1400" b="1"/>
                        <a:t>High</a:t>
                      </a:r>
                      <a:endParaRPr lang="en-US" sz="1400"/>
                    </a:p>
                  </a:txBody>
                  <a:tcPr marL="41441" marR="41441" marT="20721" marB="20721" anchor="ctr">
                    <a:lnL>
                      <a:noFill/>
                    </a:lnL>
                    <a:lnR>
                      <a:noFill/>
                    </a:lnR>
                    <a:lnT>
                      <a:noFill/>
                    </a:lnT>
                    <a:lnB>
                      <a:noFill/>
                    </a:lnB>
                    <a:noFill/>
                  </a:tcPr>
                </a:tc>
                <a:tc>
                  <a:txBody>
                    <a:bodyPr/>
                    <a:lstStyle/>
                    <a:p>
                      <a:r>
                        <a:rPr lang="en-US" sz="1400" b="1"/>
                        <a:t>Moderate</a:t>
                      </a:r>
                      <a:endParaRPr lang="en-US" sz="1400"/>
                    </a:p>
                  </a:txBody>
                  <a:tcPr marL="41441" marR="41441" marT="20721" marB="20721" anchor="ctr">
                    <a:lnL>
                      <a:noFill/>
                    </a:lnL>
                    <a:lnR>
                      <a:noFill/>
                    </a:lnR>
                    <a:lnT>
                      <a:noFill/>
                    </a:lnT>
                    <a:lnB>
                      <a:noFill/>
                    </a:lnB>
                    <a:noFill/>
                  </a:tcPr>
                </a:tc>
                <a:tc>
                  <a:txBody>
                    <a:bodyPr/>
                    <a:lstStyle/>
                    <a:p>
                      <a:r>
                        <a:rPr lang="en-US" sz="1400" b="1"/>
                        <a:t>Low</a:t>
                      </a:r>
                      <a:endParaRPr lang="en-US" sz="1400"/>
                    </a:p>
                  </a:txBody>
                  <a:tcPr marL="41441" marR="41441" marT="20721" marB="20721" anchor="ctr">
                    <a:lnL>
                      <a:noFill/>
                    </a:lnL>
                    <a:lnR>
                      <a:noFill/>
                    </a:lnR>
                    <a:lnT>
                      <a:noFill/>
                    </a:lnT>
                    <a:lnB>
                      <a:noFill/>
                    </a:lnB>
                    <a:noFill/>
                  </a:tcPr>
                </a:tc>
                <a:tc>
                  <a:txBody>
                    <a:bodyPr/>
                    <a:lstStyle/>
                    <a:p>
                      <a:r>
                        <a:rPr lang="en-US" sz="1400" b="1"/>
                        <a:t>Sample Downgrade Criteria</a:t>
                      </a:r>
                      <a:endParaRPr lang="en-US" sz="1400"/>
                    </a:p>
                  </a:txBody>
                  <a:tcPr marL="41441" marR="41441" marT="20721" marB="20721" anchor="ctr">
                    <a:lnL>
                      <a:noFill/>
                    </a:lnL>
                    <a:lnR>
                      <a:noFill/>
                    </a:lnR>
                    <a:lnT>
                      <a:noFill/>
                    </a:lnT>
                    <a:lnB>
                      <a:noFill/>
                    </a:lnB>
                    <a:noFill/>
                  </a:tcPr>
                </a:tc>
                <a:extLst>
                  <a:ext uri="{0D108BD9-81ED-4DB2-BD59-A6C34878D82A}">
                    <a16:rowId xmlns:a16="http://schemas.microsoft.com/office/drawing/2014/main" val="295277033"/>
                  </a:ext>
                </a:extLst>
              </a:tr>
              <a:tr h="1079641">
                <a:tc>
                  <a:txBody>
                    <a:bodyPr/>
                    <a:lstStyle/>
                    <a:p>
                      <a:r>
                        <a:rPr lang="en-US" sz="1400" b="1"/>
                        <a:t>Risk of Bias / Study Limitations</a:t>
                      </a:r>
                      <a:endParaRPr lang="en-US" sz="1400" dirty="0"/>
                    </a:p>
                  </a:txBody>
                  <a:tcPr marL="41441" marR="41441" marT="20721" marB="20721" anchor="ctr">
                    <a:lnL>
                      <a:noFill/>
                    </a:lnL>
                    <a:lnR>
                      <a:noFill/>
                    </a:lnR>
                    <a:lnT>
                      <a:noFill/>
                    </a:lnT>
                    <a:lnB>
                      <a:noFill/>
                    </a:lnB>
                    <a:noFill/>
                  </a:tcPr>
                </a:tc>
                <a:tc>
                  <a:txBody>
                    <a:bodyPr/>
                    <a:lstStyle/>
                    <a:p>
                      <a:r>
                        <a:rPr lang="en-US" sz="1400"/>
                        <a:t>Extent to which design and conduct prevent systematic errors.</a:t>
                      </a:r>
                      <a:endParaRPr lang="en-US" sz="1400" dirty="0"/>
                    </a:p>
                  </a:txBody>
                  <a:tcPr marL="41441" marR="41441" marT="20721" marB="20721" anchor="ctr">
                    <a:lnL>
                      <a:noFill/>
                    </a:lnL>
                    <a:lnR>
                      <a:noFill/>
                    </a:lnR>
                    <a:lnT>
                      <a:noFill/>
                    </a:lnT>
                    <a:lnB>
                      <a:noFill/>
                    </a:lnB>
                    <a:noFill/>
                  </a:tcPr>
                </a:tc>
                <a:tc>
                  <a:txBody>
                    <a:bodyPr/>
                    <a:lstStyle/>
                    <a:p>
                      <a:r>
                        <a:rPr lang="en-US" sz="1400"/>
                        <a:t>RCTs with low risk; well-controlled</a:t>
                      </a:r>
                    </a:p>
                  </a:txBody>
                  <a:tcPr marL="41441" marR="41441" marT="20721" marB="20721" anchor="ctr">
                    <a:lnL>
                      <a:noFill/>
                    </a:lnL>
                    <a:lnR>
                      <a:noFill/>
                    </a:lnR>
                    <a:lnT>
                      <a:noFill/>
                    </a:lnT>
                    <a:lnB>
                      <a:noFill/>
                    </a:lnB>
                    <a:noFill/>
                  </a:tcPr>
                </a:tc>
                <a:tc>
                  <a:txBody>
                    <a:bodyPr/>
                    <a:lstStyle/>
                    <a:p>
                      <a:r>
                        <a:rPr lang="en-US" sz="1400"/>
                        <a:t>Some concerns in design or conduct</a:t>
                      </a:r>
                    </a:p>
                  </a:txBody>
                  <a:tcPr marL="41441" marR="41441" marT="20721" marB="20721" anchor="ctr">
                    <a:lnL>
                      <a:noFill/>
                    </a:lnL>
                    <a:lnR>
                      <a:noFill/>
                    </a:lnR>
                    <a:lnT>
                      <a:noFill/>
                    </a:lnT>
                    <a:lnB>
                      <a:noFill/>
                    </a:lnB>
                    <a:noFill/>
                  </a:tcPr>
                </a:tc>
                <a:tc>
                  <a:txBody>
                    <a:bodyPr/>
                    <a:lstStyle/>
                    <a:p>
                      <a:r>
                        <a:rPr lang="en-US" sz="1400"/>
                        <a:t>Major flaws or uncontrolled confounding</a:t>
                      </a:r>
                    </a:p>
                  </a:txBody>
                  <a:tcPr marL="41441" marR="41441" marT="20721" marB="20721" anchor="ctr">
                    <a:lnL>
                      <a:noFill/>
                    </a:lnL>
                    <a:lnR>
                      <a:noFill/>
                    </a:lnR>
                    <a:lnT>
                      <a:noFill/>
                    </a:lnT>
                    <a:lnB>
                      <a:noFill/>
                    </a:lnB>
                    <a:noFill/>
                  </a:tcPr>
                </a:tc>
                <a:tc>
                  <a:txBody>
                    <a:bodyPr/>
                    <a:lstStyle/>
                    <a:p>
                      <a:r>
                        <a:rPr lang="en-US" sz="1400"/>
                        <a:t>Open-label trials, lack of allocation concealment, high loss to follow-up</a:t>
                      </a:r>
                      <a:endParaRPr lang="en-US" sz="1400" dirty="0"/>
                    </a:p>
                  </a:txBody>
                  <a:tcPr marL="41441" marR="41441" marT="20721" marB="20721" anchor="ctr">
                    <a:lnL>
                      <a:noFill/>
                    </a:lnL>
                    <a:lnR>
                      <a:noFill/>
                    </a:lnR>
                    <a:lnT>
                      <a:noFill/>
                    </a:lnT>
                    <a:lnB>
                      <a:noFill/>
                    </a:lnB>
                    <a:noFill/>
                  </a:tcPr>
                </a:tc>
                <a:extLst>
                  <a:ext uri="{0D108BD9-81ED-4DB2-BD59-A6C34878D82A}">
                    <a16:rowId xmlns:a16="http://schemas.microsoft.com/office/drawing/2014/main" val="3017666522"/>
                  </a:ext>
                </a:extLst>
              </a:tr>
              <a:tr h="890383">
                <a:tc>
                  <a:txBody>
                    <a:bodyPr/>
                    <a:lstStyle/>
                    <a:p>
                      <a:r>
                        <a:rPr lang="en-US" sz="1400" b="1"/>
                        <a:t>Inconsistency / Consistency</a:t>
                      </a:r>
                      <a:endParaRPr lang="en-US" sz="1400" dirty="0"/>
                    </a:p>
                  </a:txBody>
                  <a:tcPr marL="41441" marR="41441" marT="20721" marB="20721" anchor="ctr">
                    <a:lnL>
                      <a:noFill/>
                    </a:lnL>
                    <a:lnR>
                      <a:noFill/>
                    </a:lnR>
                    <a:lnT>
                      <a:noFill/>
                    </a:lnT>
                    <a:lnB>
                      <a:noFill/>
                    </a:lnB>
                    <a:noFill/>
                  </a:tcPr>
                </a:tc>
                <a:tc>
                  <a:txBody>
                    <a:bodyPr/>
                    <a:lstStyle/>
                    <a:p>
                      <a:r>
                        <a:rPr lang="en-US" sz="1400"/>
                        <a:t>Degree of similarity across study results.</a:t>
                      </a:r>
                      <a:endParaRPr lang="en-US" sz="1400" dirty="0"/>
                    </a:p>
                  </a:txBody>
                  <a:tcPr marL="41441" marR="41441" marT="20721" marB="20721" anchor="ctr">
                    <a:lnL>
                      <a:noFill/>
                    </a:lnL>
                    <a:lnR>
                      <a:noFill/>
                    </a:lnR>
                    <a:lnT>
                      <a:noFill/>
                    </a:lnT>
                    <a:lnB>
                      <a:noFill/>
                    </a:lnB>
                    <a:noFill/>
                  </a:tcPr>
                </a:tc>
                <a:tc>
                  <a:txBody>
                    <a:bodyPr/>
                    <a:lstStyle/>
                    <a:p>
                      <a:r>
                        <a:rPr lang="en-US" sz="1400"/>
                        <a:t>Consistent direction and magnitude</a:t>
                      </a:r>
                    </a:p>
                  </a:txBody>
                  <a:tcPr marL="41441" marR="41441" marT="20721" marB="20721" anchor="ctr">
                    <a:lnL>
                      <a:noFill/>
                    </a:lnL>
                    <a:lnR>
                      <a:noFill/>
                    </a:lnR>
                    <a:lnT>
                      <a:noFill/>
                    </a:lnT>
                    <a:lnB>
                      <a:noFill/>
                    </a:lnB>
                    <a:noFill/>
                  </a:tcPr>
                </a:tc>
                <a:tc>
                  <a:txBody>
                    <a:bodyPr/>
                    <a:lstStyle/>
                    <a:p>
                      <a:r>
                        <a:rPr lang="en-US" sz="1400"/>
                        <a:t>Some variation in effects</a:t>
                      </a:r>
                      <a:endParaRPr lang="en-US" sz="1400" dirty="0"/>
                    </a:p>
                  </a:txBody>
                  <a:tcPr marL="41441" marR="41441" marT="20721" marB="20721" anchor="ctr">
                    <a:lnL>
                      <a:noFill/>
                    </a:lnL>
                    <a:lnR>
                      <a:noFill/>
                    </a:lnR>
                    <a:lnT>
                      <a:noFill/>
                    </a:lnT>
                    <a:lnB>
                      <a:noFill/>
                    </a:lnB>
                    <a:noFill/>
                  </a:tcPr>
                </a:tc>
                <a:tc>
                  <a:txBody>
                    <a:bodyPr/>
                    <a:lstStyle/>
                    <a:p>
                      <a:r>
                        <a:rPr lang="en-US" sz="1400"/>
                        <a:t>Widely differing results</a:t>
                      </a:r>
                    </a:p>
                  </a:txBody>
                  <a:tcPr marL="41441" marR="41441" marT="20721" marB="20721" anchor="ctr">
                    <a:lnL>
                      <a:noFill/>
                    </a:lnL>
                    <a:lnR>
                      <a:noFill/>
                    </a:lnR>
                    <a:lnT>
                      <a:noFill/>
                    </a:lnT>
                    <a:lnB>
                      <a:noFill/>
                    </a:lnB>
                    <a:noFill/>
                  </a:tcPr>
                </a:tc>
                <a:tc>
                  <a:txBody>
                    <a:bodyPr/>
                    <a:lstStyle/>
                    <a:p>
                      <a:r>
                        <a:rPr lang="en-US" sz="1400"/>
                        <a:t>Non-overlapping CIs, high heterogeneity (I² &gt; 75%)</a:t>
                      </a:r>
                    </a:p>
                  </a:txBody>
                  <a:tcPr marL="41441" marR="41441" marT="20721" marB="20721" anchor="ctr">
                    <a:lnL>
                      <a:noFill/>
                    </a:lnL>
                    <a:lnR>
                      <a:noFill/>
                    </a:lnR>
                    <a:lnT>
                      <a:noFill/>
                    </a:lnT>
                    <a:lnB>
                      <a:noFill/>
                    </a:lnB>
                    <a:noFill/>
                  </a:tcPr>
                </a:tc>
                <a:extLst>
                  <a:ext uri="{0D108BD9-81ED-4DB2-BD59-A6C34878D82A}">
                    <a16:rowId xmlns:a16="http://schemas.microsoft.com/office/drawing/2014/main" val="1004461710"/>
                  </a:ext>
                </a:extLst>
              </a:tr>
              <a:tr h="1314957">
                <a:tc>
                  <a:txBody>
                    <a:bodyPr/>
                    <a:lstStyle/>
                    <a:p>
                      <a:r>
                        <a:rPr lang="en-US" sz="1400" b="1"/>
                        <a:t>Indirectness / Directness</a:t>
                      </a:r>
                      <a:endParaRPr lang="en-US" sz="1400" dirty="0"/>
                    </a:p>
                  </a:txBody>
                  <a:tcPr marL="41441" marR="41441" marT="20721" marB="20721" anchor="ctr">
                    <a:lnL>
                      <a:noFill/>
                    </a:lnL>
                    <a:lnR>
                      <a:noFill/>
                    </a:lnR>
                    <a:lnT>
                      <a:noFill/>
                    </a:lnT>
                    <a:lnB>
                      <a:noFill/>
                    </a:lnB>
                    <a:noFill/>
                  </a:tcPr>
                </a:tc>
                <a:tc>
                  <a:txBody>
                    <a:bodyPr/>
                    <a:lstStyle/>
                    <a:p>
                      <a:r>
                        <a:rPr lang="en-US" sz="1400"/>
                        <a:t>Relevance of population, intervention, comparator, or outcome to the question.</a:t>
                      </a:r>
                    </a:p>
                  </a:txBody>
                  <a:tcPr marL="41441" marR="41441" marT="20721" marB="20721" anchor="ctr">
                    <a:lnL>
                      <a:noFill/>
                    </a:lnL>
                    <a:lnR>
                      <a:noFill/>
                    </a:lnR>
                    <a:lnT>
                      <a:noFill/>
                    </a:lnT>
                    <a:lnB>
                      <a:noFill/>
                    </a:lnB>
                    <a:noFill/>
                  </a:tcPr>
                </a:tc>
                <a:tc>
                  <a:txBody>
                    <a:bodyPr/>
                    <a:lstStyle/>
                    <a:p>
                      <a:r>
                        <a:rPr lang="en-US" sz="1400"/>
                        <a:t>Direct evidence for all key elements</a:t>
                      </a:r>
                    </a:p>
                  </a:txBody>
                  <a:tcPr marL="41441" marR="41441" marT="20721" marB="20721" anchor="ctr">
                    <a:lnL>
                      <a:noFill/>
                    </a:lnL>
                    <a:lnR>
                      <a:noFill/>
                    </a:lnR>
                    <a:lnT>
                      <a:noFill/>
                    </a:lnT>
                    <a:lnB>
                      <a:noFill/>
                    </a:lnB>
                    <a:noFill/>
                  </a:tcPr>
                </a:tc>
                <a:tc>
                  <a:txBody>
                    <a:bodyPr/>
                    <a:lstStyle/>
                    <a:p>
                      <a:r>
                        <a:rPr lang="en-US" sz="1400"/>
                        <a:t>Minor differences in PICO elements</a:t>
                      </a:r>
                    </a:p>
                  </a:txBody>
                  <a:tcPr marL="41441" marR="41441" marT="20721" marB="20721" anchor="ctr">
                    <a:lnL>
                      <a:noFill/>
                    </a:lnL>
                    <a:lnR>
                      <a:noFill/>
                    </a:lnR>
                    <a:lnT>
                      <a:noFill/>
                    </a:lnT>
                    <a:lnB>
                      <a:noFill/>
                    </a:lnB>
                    <a:noFill/>
                  </a:tcPr>
                </a:tc>
                <a:tc>
                  <a:txBody>
                    <a:bodyPr/>
                    <a:lstStyle/>
                    <a:p>
                      <a:r>
                        <a:rPr lang="en-US" sz="1400"/>
                        <a:t>Major mismatch in PICO elements</a:t>
                      </a:r>
                    </a:p>
                  </a:txBody>
                  <a:tcPr marL="41441" marR="41441" marT="20721" marB="20721" anchor="ctr">
                    <a:lnL>
                      <a:noFill/>
                    </a:lnL>
                    <a:lnR>
                      <a:noFill/>
                    </a:lnR>
                    <a:lnT>
                      <a:noFill/>
                    </a:lnT>
                    <a:lnB>
                      <a:noFill/>
                    </a:lnB>
                    <a:noFill/>
                  </a:tcPr>
                </a:tc>
                <a:tc>
                  <a:txBody>
                    <a:bodyPr/>
                    <a:lstStyle/>
                    <a:p>
                      <a:r>
                        <a:rPr lang="en-US" sz="1400"/>
                        <a:t>Surrogate outcomes, indirect comparisons, dissimilar population</a:t>
                      </a:r>
                    </a:p>
                  </a:txBody>
                  <a:tcPr marL="41441" marR="41441" marT="20721" marB="20721" anchor="ctr">
                    <a:lnL>
                      <a:noFill/>
                    </a:lnL>
                    <a:lnR>
                      <a:noFill/>
                    </a:lnR>
                    <a:lnT>
                      <a:noFill/>
                    </a:lnT>
                    <a:lnB>
                      <a:noFill/>
                    </a:lnB>
                    <a:noFill/>
                  </a:tcPr>
                </a:tc>
                <a:extLst>
                  <a:ext uri="{0D108BD9-81ED-4DB2-BD59-A6C34878D82A}">
                    <a16:rowId xmlns:a16="http://schemas.microsoft.com/office/drawing/2014/main" val="1499208453"/>
                  </a:ext>
                </a:extLst>
              </a:tr>
              <a:tr h="1079641">
                <a:tc>
                  <a:txBody>
                    <a:bodyPr/>
                    <a:lstStyle/>
                    <a:p>
                      <a:r>
                        <a:rPr lang="en-US" sz="1400" b="1"/>
                        <a:t>Imprecision / Precision</a:t>
                      </a:r>
                      <a:endParaRPr lang="en-US" sz="1400"/>
                    </a:p>
                  </a:txBody>
                  <a:tcPr marL="41441" marR="41441" marT="20721" marB="20721" anchor="ctr">
                    <a:lnL>
                      <a:noFill/>
                    </a:lnL>
                    <a:lnR>
                      <a:noFill/>
                    </a:lnR>
                    <a:lnT>
                      <a:noFill/>
                    </a:lnT>
                    <a:lnB>
                      <a:noFill/>
                    </a:lnB>
                    <a:noFill/>
                  </a:tcPr>
                </a:tc>
                <a:tc>
                  <a:txBody>
                    <a:bodyPr/>
                    <a:lstStyle/>
                    <a:p>
                      <a:r>
                        <a:rPr lang="en-US" sz="1400"/>
                        <a:t>Certainty of effect estimates based on confidence intervals and sample size.</a:t>
                      </a:r>
                    </a:p>
                  </a:txBody>
                  <a:tcPr marL="41441" marR="41441" marT="20721" marB="20721" anchor="ctr">
                    <a:lnL>
                      <a:noFill/>
                    </a:lnL>
                    <a:lnR>
                      <a:noFill/>
                    </a:lnR>
                    <a:lnT>
                      <a:noFill/>
                    </a:lnT>
                    <a:lnB>
                      <a:noFill/>
                    </a:lnB>
                    <a:noFill/>
                  </a:tcPr>
                </a:tc>
                <a:tc>
                  <a:txBody>
                    <a:bodyPr/>
                    <a:lstStyle/>
                    <a:p>
                      <a:r>
                        <a:rPr lang="en-US" sz="1400"/>
                        <a:t>Narrow CI excludes meaningful harm/benefit</a:t>
                      </a:r>
                    </a:p>
                  </a:txBody>
                  <a:tcPr marL="41441" marR="41441" marT="20721" marB="20721" anchor="ctr">
                    <a:lnL>
                      <a:noFill/>
                    </a:lnL>
                    <a:lnR>
                      <a:noFill/>
                    </a:lnR>
                    <a:lnT>
                      <a:noFill/>
                    </a:lnT>
                    <a:lnB>
                      <a:noFill/>
                    </a:lnB>
                    <a:noFill/>
                  </a:tcPr>
                </a:tc>
                <a:tc>
                  <a:txBody>
                    <a:bodyPr/>
                    <a:lstStyle/>
                    <a:p>
                      <a:r>
                        <a:rPr lang="en-US" sz="1400"/>
                        <a:t>CI includes minimal meaningful effect</a:t>
                      </a:r>
                    </a:p>
                  </a:txBody>
                  <a:tcPr marL="41441" marR="41441" marT="20721" marB="20721" anchor="ctr">
                    <a:lnL>
                      <a:noFill/>
                    </a:lnL>
                    <a:lnR>
                      <a:noFill/>
                    </a:lnR>
                    <a:lnT>
                      <a:noFill/>
                    </a:lnT>
                    <a:lnB>
                      <a:noFill/>
                    </a:lnB>
                    <a:noFill/>
                  </a:tcPr>
                </a:tc>
                <a:tc>
                  <a:txBody>
                    <a:bodyPr/>
                    <a:lstStyle/>
                    <a:p>
                      <a:r>
                        <a:rPr lang="en-US" sz="1400"/>
                        <a:t>CI includes both benefit and harm</a:t>
                      </a:r>
                    </a:p>
                  </a:txBody>
                  <a:tcPr marL="41441" marR="41441" marT="20721" marB="20721" anchor="ctr">
                    <a:lnL>
                      <a:noFill/>
                    </a:lnL>
                    <a:lnR>
                      <a:noFill/>
                    </a:lnR>
                    <a:lnT>
                      <a:noFill/>
                    </a:lnT>
                    <a:lnB>
                      <a:noFill/>
                    </a:lnB>
                    <a:noFill/>
                  </a:tcPr>
                </a:tc>
                <a:tc>
                  <a:txBody>
                    <a:bodyPr/>
                    <a:lstStyle/>
                    <a:p>
                      <a:r>
                        <a:rPr lang="en-US" sz="1400"/>
                        <a:t>Small sample sizes, wide CIs, low event rates</a:t>
                      </a:r>
                    </a:p>
                  </a:txBody>
                  <a:tcPr marL="41441" marR="41441" marT="20721" marB="20721" anchor="ctr">
                    <a:lnL>
                      <a:noFill/>
                    </a:lnL>
                    <a:lnR>
                      <a:noFill/>
                    </a:lnR>
                    <a:lnT>
                      <a:noFill/>
                    </a:lnT>
                    <a:lnB>
                      <a:noFill/>
                    </a:lnB>
                    <a:noFill/>
                  </a:tcPr>
                </a:tc>
                <a:extLst>
                  <a:ext uri="{0D108BD9-81ED-4DB2-BD59-A6C34878D82A}">
                    <a16:rowId xmlns:a16="http://schemas.microsoft.com/office/drawing/2014/main" val="1601607294"/>
                  </a:ext>
                </a:extLst>
              </a:tr>
              <a:tr h="1288471">
                <a:tc>
                  <a:txBody>
                    <a:bodyPr/>
                    <a:lstStyle/>
                    <a:p>
                      <a:r>
                        <a:rPr lang="en-US" sz="1400" b="1"/>
                        <a:t>Publication / Reporting Bias</a:t>
                      </a:r>
                      <a:endParaRPr lang="en-US" sz="1400"/>
                    </a:p>
                  </a:txBody>
                  <a:tcPr marL="41441" marR="41441" marT="20721" marB="20721" anchor="ctr">
                    <a:lnL>
                      <a:noFill/>
                    </a:lnL>
                    <a:lnR>
                      <a:noFill/>
                    </a:lnR>
                    <a:lnT>
                      <a:noFill/>
                    </a:lnT>
                    <a:lnB>
                      <a:noFill/>
                    </a:lnB>
                    <a:noFill/>
                  </a:tcPr>
                </a:tc>
                <a:tc>
                  <a:txBody>
                    <a:bodyPr/>
                    <a:lstStyle/>
                    <a:p>
                      <a:r>
                        <a:rPr lang="en-US" sz="1400"/>
                        <a:t>Risk that published results are systematically unrepresentative.</a:t>
                      </a:r>
                    </a:p>
                  </a:txBody>
                  <a:tcPr marL="41441" marR="41441" marT="20721" marB="20721" anchor="ctr">
                    <a:lnL>
                      <a:noFill/>
                    </a:lnL>
                    <a:lnR>
                      <a:noFill/>
                    </a:lnR>
                    <a:lnT>
                      <a:noFill/>
                    </a:lnT>
                    <a:lnB>
                      <a:noFill/>
                    </a:lnB>
                    <a:noFill/>
                  </a:tcPr>
                </a:tc>
                <a:tc>
                  <a:txBody>
                    <a:bodyPr/>
                    <a:lstStyle/>
                    <a:p>
                      <a:r>
                        <a:rPr lang="en-US" sz="1400"/>
                        <a:t>No suspicion of bias; registered trials</a:t>
                      </a:r>
                    </a:p>
                  </a:txBody>
                  <a:tcPr marL="41441" marR="41441" marT="20721" marB="20721" anchor="ctr">
                    <a:lnL>
                      <a:noFill/>
                    </a:lnL>
                    <a:lnR>
                      <a:noFill/>
                    </a:lnR>
                    <a:lnT>
                      <a:noFill/>
                    </a:lnT>
                    <a:lnB>
                      <a:noFill/>
                    </a:lnB>
                    <a:noFill/>
                  </a:tcPr>
                </a:tc>
                <a:tc>
                  <a:txBody>
                    <a:bodyPr/>
                    <a:lstStyle/>
                    <a:p>
                      <a:r>
                        <a:rPr lang="en-US" sz="1400"/>
                        <a:t>Some missing data or unregistered trials</a:t>
                      </a:r>
                    </a:p>
                  </a:txBody>
                  <a:tcPr marL="41441" marR="41441" marT="20721" marB="20721" anchor="ctr">
                    <a:lnL>
                      <a:noFill/>
                    </a:lnL>
                    <a:lnR>
                      <a:noFill/>
                    </a:lnR>
                    <a:lnT>
                      <a:noFill/>
                    </a:lnT>
                    <a:lnB>
                      <a:noFill/>
                    </a:lnB>
                    <a:noFill/>
                  </a:tcPr>
                </a:tc>
                <a:tc>
                  <a:txBody>
                    <a:bodyPr/>
                    <a:lstStyle/>
                    <a:p>
                      <a:r>
                        <a:rPr lang="en-US" sz="1400"/>
                        <a:t>Strong suspicion of suppression or selective reporting</a:t>
                      </a:r>
                    </a:p>
                  </a:txBody>
                  <a:tcPr marL="41441" marR="41441" marT="20721" marB="20721" anchor="ctr">
                    <a:lnL>
                      <a:noFill/>
                    </a:lnL>
                    <a:lnR>
                      <a:noFill/>
                    </a:lnR>
                    <a:lnT>
                      <a:noFill/>
                    </a:lnT>
                    <a:lnB>
                      <a:noFill/>
                    </a:lnB>
                    <a:noFill/>
                  </a:tcPr>
                </a:tc>
                <a:tc>
                  <a:txBody>
                    <a:bodyPr/>
                    <a:lstStyle/>
                    <a:p>
                      <a:r>
                        <a:rPr lang="en-US" sz="1400"/>
                        <a:t>Funnel plot asymmetry, outcome switching, unavailable protocols</a:t>
                      </a:r>
                      <a:endParaRPr lang="en-US" sz="1400" dirty="0"/>
                    </a:p>
                  </a:txBody>
                  <a:tcPr marL="41441" marR="41441" marT="20721" marB="20721" anchor="ctr">
                    <a:lnL>
                      <a:noFill/>
                    </a:lnL>
                    <a:lnR>
                      <a:noFill/>
                    </a:lnR>
                    <a:lnT>
                      <a:noFill/>
                    </a:lnT>
                    <a:lnB>
                      <a:noFill/>
                    </a:lnB>
                    <a:noFill/>
                  </a:tcPr>
                </a:tc>
                <a:extLst>
                  <a:ext uri="{0D108BD9-81ED-4DB2-BD59-A6C34878D82A}">
                    <a16:rowId xmlns:a16="http://schemas.microsoft.com/office/drawing/2014/main" val="832509901"/>
                  </a:ext>
                </a:extLst>
              </a:tr>
            </a:tbl>
          </a:graphicData>
        </a:graphic>
      </p:graphicFrame>
    </p:spTree>
    <p:extLst>
      <p:ext uri="{BB962C8B-B14F-4D97-AF65-F5344CB8AC3E}">
        <p14:creationId xmlns:p14="http://schemas.microsoft.com/office/powerpoint/2010/main" val="89370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kDnDiag">
          <a:fgClr>
            <a:srgbClr val="73DCBE"/>
          </a:fgClr>
          <a:bgClr>
            <a:schemeClr val="bg1"/>
          </a:bgClr>
        </a:pattFill>
        <a:effectLst/>
      </p:bgPr>
    </p:bg>
    <p:spTree>
      <p:nvGrpSpPr>
        <p:cNvPr id="1" name="">
          <a:extLst>
            <a:ext uri="{FF2B5EF4-FFF2-40B4-BE49-F238E27FC236}">
              <a16:creationId xmlns:a16="http://schemas.microsoft.com/office/drawing/2014/main" id="{FF71B754-A721-CF40-528C-18D9F5EE5B8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B65C6BA-A47A-32E2-01A1-596E1C001DFB}"/>
              </a:ext>
            </a:extLst>
          </p:cNvPr>
          <p:cNvSpPr>
            <a:spLocks noGrp="1"/>
          </p:cNvSpPr>
          <p:nvPr>
            <p:ph type="subTitle" idx="1"/>
          </p:nvPr>
        </p:nvSpPr>
        <p:spPr>
          <a:xfrm>
            <a:off x="808384" y="646802"/>
            <a:ext cx="9369286" cy="3898693"/>
          </a:xfrm>
        </p:spPr>
        <p:txBody>
          <a:bodyPr>
            <a:noAutofit/>
          </a:bodyPr>
          <a:lstStyle/>
          <a:p>
            <a:pPr algn="l"/>
            <a:r>
              <a:rPr lang="en-US" sz="6600" b="1" u="sng" dirty="0">
                <a:latin typeface="Aptos" panose="020B0004020202020204" pitchFamily="34" charset="0"/>
                <a:cs typeface="Beirut" pitchFamily="2" charset="-78"/>
              </a:rPr>
              <a:t>Module 3</a:t>
            </a:r>
          </a:p>
          <a:p>
            <a:pPr algn="l"/>
            <a:r>
              <a:rPr lang="en-US" sz="6600" dirty="0">
                <a:latin typeface="Aptos" panose="020B0004020202020204" pitchFamily="34" charset="0"/>
                <a:cs typeface="Beirut" pitchFamily="2" charset="-78"/>
              </a:rPr>
              <a:t>Decision Science &amp; Transparent AI</a:t>
            </a:r>
          </a:p>
        </p:txBody>
      </p:sp>
      <p:pic>
        <p:nvPicPr>
          <p:cNvPr id="5" name="Picture 4" descr="A stethoscope and text on a black background&#10;&#10;AI-generated content may be incorrect.">
            <a:extLst>
              <a:ext uri="{FF2B5EF4-FFF2-40B4-BE49-F238E27FC236}">
                <a16:creationId xmlns:a16="http://schemas.microsoft.com/office/drawing/2014/main" id="{4A172681-DCFA-5C62-9C63-9D6D8DAC1740}"/>
              </a:ext>
            </a:extLst>
          </p:cNvPr>
          <p:cNvPicPr>
            <a:picLocks noChangeAspect="1"/>
          </p:cNvPicPr>
          <p:nvPr/>
        </p:nvPicPr>
        <p:blipFill>
          <a:blip r:embed="rId2"/>
          <a:stretch>
            <a:fillRect/>
          </a:stretch>
        </p:blipFill>
        <p:spPr>
          <a:xfrm>
            <a:off x="8980270" y="5088834"/>
            <a:ext cx="2394799" cy="1474909"/>
          </a:xfrm>
          <a:prstGeom prst="rect">
            <a:avLst/>
          </a:prstGeom>
        </p:spPr>
      </p:pic>
    </p:spTree>
    <p:extLst>
      <p:ext uri="{BB962C8B-B14F-4D97-AF65-F5344CB8AC3E}">
        <p14:creationId xmlns:p14="http://schemas.microsoft.com/office/powerpoint/2010/main" val="3585242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91ECE-A872-4503-0DDC-F5467AC25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28D4F-8786-3693-4C1A-3E58D8D71BDE}"/>
              </a:ext>
            </a:extLst>
          </p:cNvPr>
          <p:cNvSpPr>
            <a:spLocks noGrp="1"/>
          </p:cNvSpPr>
          <p:nvPr>
            <p:ph type="title"/>
          </p:nvPr>
        </p:nvSpPr>
        <p:spPr/>
        <p:txBody>
          <a:bodyPr/>
          <a:lstStyle/>
          <a:p>
            <a:r>
              <a:rPr lang="en-US" dirty="0"/>
              <a:t>Lessons</a:t>
            </a:r>
          </a:p>
        </p:txBody>
      </p:sp>
      <p:graphicFrame>
        <p:nvGraphicFramePr>
          <p:cNvPr id="5" name="Content Placeholder 2">
            <a:extLst>
              <a:ext uri="{FF2B5EF4-FFF2-40B4-BE49-F238E27FC236}">
                <a16:creationId xmlns:a16="http://schemas.microsoft.com/office/drawing/2014/main" id="{EFBCCA73-8A65-717D-EBCF-A25073945BD4}"/>
              </a:ext>
            </a:extLst>
          </p:cNvPr>
          <p:cNvGraphicFramePr>
            <a:graphicFrameLocks noGrp="1"/>
          </p:cNvGraphicFramePr>
          <p:nvPr>
            <p:ph idx="1"/>
            <p:extLst>
              <p:ext uri="{D42A27DB-BD31-4B8C-83A1-F6EECF244321}">
                <p14:modId xmlns:p14="http://schemas.microsoft.com/office/powerpoint/2010/main" val="39339476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2750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400</TotalTime>
  <Words>1423</Words>
  <Application>Microsoft Macintosh PowerPoint</Application>
  <PresentationFormat>Widescreen</PresentationFormat>
  <Paragraphs>237</Paragraphs>
  <Slides>18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Leveraging Clinical Pathways to Advance Health Equity</vt:lpstr>
      <vt:lpstr>Progress So Far</vt:lpstr>
      <vt:lpstr>PowerPoint Presentation</vt:lpstr>
      <vt:lpstr>Lessons</vt:lpstr>
      <vt:lpstr>PowerPoint Presentation</vt:lpstr>
      <vt:lpstr>Lesson</vt:lpstr>
      <vt:lpstr>PowerPoint Presentation</vt:lpstr>
      <vt:lpstr>PowerPoint Presentation</vt:lpstr>
      <vt:lpstr>Lessons</vt:lpstr>
      <vt:lpstr>PowerPoint Presentation</vt:lpstr>
      <vt:lpstr>PowerPoint Presentation</vt:lpstr>
      <vt:lpstr>Lessons</vt:lpstr>
      <vt:lpstr>PowerPoint Presentation</vt:lpstr>
      <vt:lpstr>PowerPoint Presentation</vt:lpstr>
      <vt:lpstr>PowerPoint Presentation</vt:lpstr>
      <vt:lpstr>PowerPoint Presentation</vt:lpstr>
      <vt:lpstr>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Tehreem Rehman</dc:creator>
  <cp:lastModifiedBy>Tehreem Rehman</cp:lastModifiedBy>
  <cp:revision>10</cp:revision>
  <dcterms:created xsi:type="dcterms:W3CDTF">2025-06-01T13:18:06Z</dcterms:created>
  <dcterms:modified xsi:type="dcterms:W3CDTF">2025-06-02T05:24:37Z</dcterms:modified>
</cp:coreProperties>
</file>