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0382-0F79-4D68-860E-9BB7BC1F871D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424CD-A169-4EC8-B013-8CA2E61E8B3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Shell sort: O(n^2) Boyer-Moore: O(n+m)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24CD-A169-4EC8-B013-8CA2E61E8B3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24CD-A169-4EC8-B013-8CA2E61E8B3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01BE-96C6-4358-B2C3-F026CEADA762}" type="datetimeFigureOut">
              <a:rPr lang="cs-CZ" smtClean="0"/>
              <a:pPr/>
              <a:t>16.12.2016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17AB-6D67-44C8-AE82-6F97CF08B0D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Interpret jazyka IFJ16</a:t>
            </a:r>
            <a:endParaRPr lang="cs-CZ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638296"/>
          </a:xfrm>
        </p:spPr>
        <p:txBody>
          <a:bodyPr>
            <a:normAutofit/>
          </a:bodyPr>
          <a:lstStyle/>
          <a:p>
            <a:r>
              <a:rPr lang="cs-CZ" sz="2800" dirty="0" smtClean="0">
                <a:solidFill>
                  <a:schemeClr val="tx1"/>
                </a:solidFill>
              </a:rPr>
              <a:t>Miroslava Míšová (vedoucí), Jiří Matějka, </a:t>
            </a:r>
            <a:r>
              <a:rPr lang="cs-CZ" sz="2800" dirty="0" err="1">
                <a:solidFill>
                  <a:schemeClr val="tx1"/>
                </a:solidFill>
              </a:rPr>
              <a:t>Sava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 smtClean="0">
                <a:solidFill>
                  <a:schemeClr val="tx1"/>
                </a:solidFill>
              </a:rPr>
              <a:t>Nedeljković</a:t>
            </a:r>
            <a:r>
              <a:rPr lang="cs-CZ" sz="2800" dirty="0" smtClean="0">
                <a:solidFill>
                  <a:schemeClr val="tx1"/>
                </a:solidFill>
              </a:rPr>
              <a:t>, </a:t>
            </a:r>
            <a:r>
              <a:rPr lang="cs-CZ" sz="2800" dirty="0" err="1">
                <a:solidFill>
                  <a:schemeClr val="tx1"/>
                </a:solidFill>
              </a:rPr>
              <a:t>Nemanja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 smtClean="0">
                <a:solidFill>
                  <a:schemeClr val="tx1"/>
                </a:solidFill>
              </a:rPr>
              <a:t>Vasiljević</a:t>
            </a:r>
            <a:r>
              <a:rPr lang="cs-CZ" sz="2800" dirty="0" smtClean="0">
                <a:solidFill>
                  <a:schemeClr val="tx1"/>
                </a:solidFill>
              </a:rPr>
              <a:t>, </a:t>
            </a:r>
            <a:r>
              <a:rPr lang="cs-CZ" sz="2800" dirty="0">
                <a:solidFill>
                  <a:schemeClr val="tx1"/>
                </a:solidFill>
              </a:rPr>
              <a:t>Kryštof Michal</a:t>
            </a: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357290" y="307181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Tým 078, varianta b/3/II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Práce v týmu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komunikace</a:t>
            </a:r>
          </a:p>
          <a:p>
            <a:pPr lvl="1"/>
            <a:r>
              <a:rPr lang="cs-CZ" dirty="0" smtClean="0"/>
              <a:t>sociální síť</a:t>
            </a:r>
          </a:p>
          <a:p>
            <a:pPr lvl="1"/>
            <a:r>
              <a:rPr lang="cs-CZ" dirty="0" smtClean="0"/>
              <a:t>pravidelné schůzky</a:t>
            </a:r>
          </a:p>
          <a:p>
            <a:pPr lvl="1"/>
            <a:endParaRPr lang="cs-CZ" dirty="0"/>
          </a:p>
          <a:p>
            <a:r>
              <a:rPr lang="cs-CZ" dirty="0" smtClean="0"/>
              <a:t>implementace</a:t>
            </a:r>
          </a:p>
          <a:p>
            <a:pPr lvl="1"/>
            <a:r>
              <a:rPr lang="cs-CZ" dirty="0" err="1" smtClean="0"/>
              <a:t>verzovací</a:t>
            </a:r>
            <a:r>
              <a:rPr lang="cs-CZ" dirty="0" smtClean="0"/>
              <a:t> systém GIT</a:t>
            </a:r>
          </a:p>
          <a:p>
            <a:pPr lvl="1"/>
            <a:r>
              <a:rPr lang="cs-CZ" dirty="0" smtClean="0"/>
              <a:t>testování (</a:t>
            </a:r>
            <a:r>
              <a:rPr lang="cs-CZ" dirty="0" err="1" smtClean="0"/>
              <a:t>merlin</a:t>
            </a:r>
            <a:r>
              <a:rPr lang="cs-CZ" dirty="0" smtClean="0"/>
              <a:t> – výpisy, </a:t>
            </a:r>
            <a:r>
              <a:rPr lang="cs-CZ" dirty="0" err="1" smtClean="0"/>
              <a:t>valgrind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Děkujeme za pozornost.</a:t>
            </a:r>
            <a:endParaRPr lang="cs-CZ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Boyer</a:t>
            </a:r>
            <a:r>
              <a:rPr lang="cs-CZ" dirty="0" smtClean="0"/>
              <a:t>-</a:t>
            </a:r>
            <a:r>
              <a:rPr lang="cs-CZ" dirty="0" err="1" smtClean="0"/>
              <a:t>Mooreův</a:t>
            </a:r>
            <a:r>
              <a:rPr lang="cs-CZ" dirty="0" smtClean="0"/>
              <a:t> </a:t>
            </a:r>
            <a:r>
              <a:rPr lang="cs-CZ" dirty="0" smtClean="0"/>
              <a:t>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dirty="0" smtClean="0"/>
              <a:t>složitost </a:t>
            </a:r>
            <a:r>
              <a:rPr lang="pt-BR" dirty="0" smtClean="0"/>
              <a:t>O(n+m)</a:t>
            </a:r>
            <a:endParaRPr lang="cs-CZ" dirty="0" smtClean="0"/>
          </a:p>
          <a:p>
            <a:r>
              <a:rPr lang="cs-CZ" i="1" dirty="0" err="1" smtClean="0"/>
              <a:t>bad</a:t>
            </a:r>
            <a:r>
              <a:rPr lang="cs-CZ" i="1" dirty="0" smtClean="0"/>
              <a:t>-</a:t>
            </a:r>
            <a:r>
              <a:rPr lang="cs-CZ" i="1" dirty="0" err="1" smtClean="0"/>
              <a:t>character</a:t>
            </a:r>
            <a:r>
              <a:rPr lang="cs-CZ" dirty="0" smtClean="0"/>
              <a:t> </a:t>
            </a:r>
            <a:r>
              <a:rPr lang="cs-CZ" dirty="0" smtClean="0"/>
              <a:t>heuristika</a:t>
            </a:r>
          </a:p>
          <a:p>
            <a:endParaRPr lang="cs-CZ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434975" y="3073400"/>
          <a:ext cx="8394700" cy="2247900"/>
        </p:xfrm>
        <a:graphic>
          <a:graphicData uri="http://schemas.openxmlformats.org/presentationml/2006/ole">
            <p:oleObj spid="_x0000_s1026" name="List" r:id="rId3" imgW="7210391" imgH="1933534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Shell</a:t>
            </a:r>
            <a:r>
              <a:rPr lang="cs-CZ" dirty="0" smtClean="0"/>
              <a:t> </a:t>
            </a:r>
            <a:r>
              <a:rPr lang="cs-CZ" dirty="0" smtClean="0"/>
              <a:t>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sz="3200" dirty="0" smtClean="0"/>
              <a:t>složitost </a:t>
            </a:r>
            <a:r>
              <a:rPr lang="pt-BR" sz="3200" dirty="0" smtClean="0"/>
              <a:t>O(n²)</a:t>
            </a:r>
            <a:endParaRPr lang="cs-CZ" sz="3200" dirty="0" smtClean="0"/>
          </a:p>
          <a:p>
            <a:r>
              <a:rPr lang="cs-CZ" dirty="0" smtClean="0"/>
              <a:t>TODO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Abstraktní datové typy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zásobníky</a:t>
            </a:r>
          </a:p>
          <a:p>
            <a:pPr lvl="1"/>
            <a:r>
              <a:rPr lang="cs-CZ" dirty="0" err="1" smtClean="0"/>
              <a:t>integerů</a:t>
            </a:r>
            <a:r>
              <a:rPr lang="cs-CZ" dirty="0" smtClean="0"/>
              <a:t> (</a:t>
            </a:r>
            <a:r>
              <a:rPr lang="cs-CZ" dirty="0" smtClean="0"/>
              <a:t>stavy), tabulek s </a:t>
            </a:r>
            <a:r>
              <a:rPr lang="cs-CZ" dirty="0" err="1" smtClean="0"/>
              <a:t>roz</a:t>
            </a:r>
            <a:r>
              <a:rPr lang="cs-CZ" dirty="0" smtClean="0"/>
              <a:t>. </a:t>
            </a:r>
            <a:r>
              <a:rPr lang="cs-CZ" dirty="0" err="1" smtClean="0"/>
              <a:t>pol</a:t>
            </a:r>
            <a:r>
              <a:rPr lang="cs-CZ" dirty="0" smtClean="0"/>
              <a:t>. (rozšířený)</a:t>
            </a:r>
            <a:endParaRPr lang="cs-CZ" dirty="0" smtClean="0"/>
          </a:p>
          <a:p>
            <a:pPr lvl="1"/>
            <a:r>
              <a:rPr lang="cs-CZ" dirty="0" err="1" smtClean="0"/>
              <a:t>tokenů</a:t>
            </a:r>
            <a:r>
              <a:rPr lang="cs-CZ" dirty="0" smtClean="0"/>
              <a:t>, instrukcí</a:t>
            </a:r>
            <a:endParaRPr lang="cs-CZ" dirty="0" smtClean="0"/>
          </a:p>
          <a:p>
            <a:r>
              <a:rPr lang="cs-CZ" dirty="0" smtClean="0"/>
              <a:t>tabulka </a:t>
            </a:r>
            <a:r>
              <a:rPr lang="cs-CZ" dirty="0"/>
              <a:t>s rozptýlenými </a:t>
            </a:r>
            <a:r>
              <a:rPr lang="cs-CZ" dirty="0" smtClean="0"/>
              <a:t>položkami</a:t>
            </a:r>
          </a:p>
          <a:p>
            <a:pPr lvl="1"/>
            <a:r>
              <a:rPr lang="cs-CZ" dirty="0" smtClean="0"/>
              <a:t>explicitně zřetězený seznam synonym</a:t>
            </a:r>
          </a:p>
          <a:p>
            <a:r>
              <a:rPr lang="cs-CZ" dirty="0" smtClean="0"/>
              <a:t>pole </a:t>
            </a:r>
            <a:r>
              <a:rPr lang="cs-CZ" dirty="0"/>
              <a:t>s </a:t>
            </a:r>
            <a:r>
              <a:rPr lang="cs-CZ" dirty="0" smtClean="0"/>
              <a:t>proměnnou velikostí</a:t>
            </a:r>
          </a:p>
          <a:p>
            <a:pPr lvl="1"/>
            <a:r>
              <a:rPr lang="cs-CZ" dirty="0" smtClean="0"/>
              <a:t>řetězců (názvy tříd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Algoritmy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Boyer</a:t>
            </a:r>
            <a:r>
              <a:rPr lang="cs-CZ" dirty="0"/>
              <a:t>-</a:t>
            </a:r>
            <a:r>
              <a:rPr lang="cs-CZ" dirty="0" err="1"/>
              <a:t>Mooreův</a:t>
            </a:r>
            <a:r>
              <a:rPr lang="cs-CZ" dirty="0"/>
              <a:t> </a:t>
            </a:r>
            <a:r>
              <a:rPr lang="cs-CZ" dirty="0" smtClean="0"/>
              <a:t>algoritmus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O(n+m)</a:t>
            </a:r>
            <a:endParaRPr lang="cs-CZ" dirty="0"/>
          </a:p>
          <a:p>
            <a:r>
              <a:rPr lang="cs-CZ" dirty="0" err="1"/>
              <a:t>Shell</a:t>
            </a:r>
            <a:r>
              <a:rPr lang="cs-CZ" dirty="0"/>
              <a:t> </a:t>
            </a:r>
            <a:r>
              <a:rPr lang="cs-CZ" dirty="0" smtClean="0"/>
              <a:t>sort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O(n²)</a:t>
            </a:r>
            <a:endParaRPr lang="cs-CZ" dirty="0"/>
          </a:p>
          <a:p>
            <a:r>
              <a:rPr lang="cs-CZ" dirty="0"/>
              <a:t>Tabulka s rozptýlenými </a:t>
            </a:r>
            <a:r>
              <a:rPr lang="cs-CZ" dirty="0" smtClean="0"/>
              <a:t>položkami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</a:t>
            </a:r>
            <a:r>
              <a:rPr lang="cs-CZ" dirty="0" smtClean="0"/>
              <a:t>1+</a:t>
            </a:r>
            <a:r>
              <a:rPr lang="pt-BR" dirty="0" smtClean="0"/>
              <a:t>n) 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Tabulka symbolů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610"/>
          </a:xfrm>
        </p:spPr>
        <p:txBody>
          <a:bodyPr>
            <a:normAutofit fontScale="92500" lnSpcReduction="20000"/>
          </a:bodyPr>
          <a:lstStyle/>
          <a:p>
            <a:r>
              <a:rPr lang="cs-CZ" sz="3800" dirty="0" smtClean="0"/>
              <a:t>tabulka s rozptýlenými </a:t>
            </a:r>
            <a:r>
              <a:rPr lang="cs-CZ" sz="3800" dirty="0" smtClean="0"/>
              <a:t>položkami</a:t>
            </a:r>
          </a:p>
          <a:p>
            <a:pPr lvl="1"/>
            <a:r>
              <a:rPr lang="cs-CZ" dirty="0" smtClean="0"/>
              <a:t>explicitně </a:t>
            </a:r>
            <a:r>
              <a:rPr lang="cs-CZ" dirty="0" smtClean="0"/>
              <a:t>zřetězený seznam </a:t>
            </a:r>
            <a:r>
              <a:rPr lang="cs-CZ" dirty="0" smtClean="0"/>
              <a:t>synonym</a:t>
            </a:r>
            <a:endParaRPr lang="cs-CZ" dirty="0" smtClean="0"/>
          </a:p>
          <a:p>
            <a:r>
              <a:rPr lang="cs-CZ" sz="3800" dirty="0" smtClean="0"/>
              <a:t>položka: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071670" y="2786058"/>
            <a:ext cx="4143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cs-CZ" sz="2800" dirty="0" smtClean="0"/>
              <a:t>klíč</a:t>
            </a:r>
          </a:p>
          <a:p>
            <a:pPr lvl="1"/>
            <a:r>
              <a:rPr lang="cs-CZ" sz="2800" dirty="0" smtClean="0"/>
              <a:t>datový typ</a:t>
            </a:r>
          </a:p>
          <a:p>
            <a:pPr lvl="1"/>
            <a:r>
              <a:rPr lang="cs-CZ" sz="2800" dirty="0" smtClean="0"/>
              <a:t>funkce nebo proměnná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14744" y="4786322"/>
            <a:ext cx="500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ukazatel na data</a:t>
            </a:r>
          </a:p>
          <a:p>
            <a:r>
              <a:rPr lang="cs-CZ" sz="2800" dirty="0" err="1" smtClean="0"/>
              <a:t>inicializovanost</a:t>
            </a:r>
            <a:endParaRPr lang="cs-CZ" sz="2800" dirty="0" smtClean="0"/>
          </a:p>
          <a:p>
            <a:r>
              <a:rPr lang="cs-CZ" sz="2800" dirty="0" smtClean="0"/>
              <a:t>pořadí v rámci argumentů funkce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71472" y="4542076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pole </a:t>
            </a:r>
            <a:r>
              <a:rPr lang="cs-CZ" sz="2800" dirty="0" err="1" smtClean="0"/>
              <a:t>d</a:t>
            </a:r>
            <a:r>
              <a:rPr lang="cs-CZ" sz="2800" dirty="0" smtClean="0"/>
              <a:t>. </a:t>
            </a:r>
            <a:r>
              <a:rPr lang="cs-CZ" sz="2800" dirty="0" err="1" smtClean="0"/>
              <a:t>t</a:t>
            </a:r>
            <a:r>
              <a:rPr lang="cs-CZ" sz="2800" dirty="0" smtClean="0"/>
              <a:t>. argumentů</a:t>
            </a:r>
            <a:endParaRPr lang="cs-CZ" sz="2800" dirty="0" smtClean="0"/>
          </a:p>
          <a:p>
            <a:r>
              <a:rPr lang="cs-CZ" sz="2800" dirty="0" smtClean="0"/>
              <a:t>počet argumentů</a:t>
            </a:r>
          </a:p>
          <a:p>
            <a:r>
              <a:rPr lang="cs-CZ" sz="2800" dirty="0" smtClean="0"/>
              <a:t>lokální tabulka</a:t>
            </a:r>
          </a:p>
          <a:p>
            <a:r>
              <a:rPr lang="cs-CZ" sz="2800" dirty="0" smtClean="0"/>
              <a:t>instrukční páska</a:t>
            </a:r>
            <a:endParaRPr lang="cs-CZ" sz="2800" dirty="0"/>
          </a:p>
        </p:txBody>
      </p:sp>
      <p:cxnSp>
        <p:nvCxnSpPr>
          <p:cNvPr id="9" name="Přímá spojovací šipka 8"/>
          <p:cNvCxnSpPr/>
          <p:nvPr/>
        </p:nvCxnSpPr>
        <p:spPr>
          <a:xfrm rot="5400000">
            <a:off x="4643438" y="4429132"/>
            <a:ext cx="78581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endCxn id="7" idx="0"/>
          </p:cNvCxnSpPr>
          <p:nvPr/>
        </p:nvCxnSpPr>
        <p:spPr>
          <a:xfrm rot="10800000" flipV="1">
            <a:off x="2178828" y="4071942"/>
            <a:ext cx="750111" cy="470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endParaRPr lang="cs-CZ" b="1" dirty="0"/>
          </a:p>
        </p:txBody>
      </p:sp>
      <p:sp>
        <p:nvSpPr>
          <p:cNvPr id="4" name="Zaoblený obdélník 3"/>
          <p:cNvSpPr/>
          <p:nvPr/>
        </p:nvSpPr>
        <p:spPr>
          <a:xfrm>
            <a:off x="714348" y="3000372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Lexikální analyzátor</a:t>
            </a:r>
            <a:endParaRPr lang="cs-CZ" sz="3200" dirty="0"/>
          </a:p>
        </p:txBody>
      </p:sp>
      <p:sp>
        <p:nvSpPr>
          <p:cNvPr id="5" name="Zaoblený obdélník 4"/>
          <p:cNvSpPr/>
          <p:nvPr/>
        </p:nvSpPr>
        <p:spPr>
          <a:xfrm>
            <a:off x="3428992" y="1571612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Syntaktický analyzátor</a:t>
            </a:r>
            <a:endParaRPr lang="cs-CZ" sz="3200" dirty="0"/>
          </a:p>
        </p:txBody>
      </p:sp>
      <p:sp>
        <p:nvSpPr>
          <p:cNvPr id="6" name="Zaoblený obdélník 5"/>
          <p:cNvSpPr/>
          <p:nvPr/>
        </p:nvSpPr>
        <p:spPr>
          <a:xfrm>
            <a:off x="6215074" y="2928934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Interpret</a:t>
            </a:r>
            <a:endParaRPr lang="cs-CZ" sz="3200" dirty="0"/>
          </a:p>
        </p:txBody>
      </p:sp>
      <p:sp>
        <p:nvSpPr>
          <p:cNvPr id="8" name="Zaoblený obdélník 7"/>
          <p:cNvSpPr/>
          <p:nvPr/>
        </p:nvSpPr>
        <p:spPr>
          <a:xfrm>
            <a:off x="3428992" y="4429132"/>
            <a:ext cx="2214578" cy="1571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Prediktivní analyzátor výrazu</a:t>
            </a:r>
            <a:endParaRPr lang="cs-CZ" sz="3200" dirty="0"/>
          </a:p>
        </p:txBody>
      </p:sp>
      <p:cxnSp>
        <p:nvCxnSpPr>
          <p:cNvPr id="10" name="Přímá spojovací šipka 9"/>
          <p:cNvCxnSpPr>
            <a:stCxn id="5" idx="1"/>
            <a:endCxn id="4" idx="0"/>
          </p:cNvCxnSpPr>
          <p:nvPr/>
        </p:nvCxnSpPr>
        <p:spPr>
          <a:xfrm rot="10800000" flipV="1">
            <a:off x="1821638" y="2250272"/>
            <a:ext cx="1607355" cy="750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8" idx="1"/>
            <a:endCxn id="4" idx="2"/>
          </p:cNvCxnSpPr>
          <p:nvPr/>
        </p:nvCxnSpPr>
        <p:spPr>
          <a:xfrm rot="10800000">
            <a:off x="1821638" y="4357694"/>
            <a:ext cx="1607355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5" idx="3"/>
            <a:endCxn id="6" idx="0"/>
          </p:cNvCxnSpPr>
          <p:nvPr/>
        </p:nvCxnSpPr>
        <p:spPr>
          <a:xfrm>
            <a:off x="5643570" y="2250273"/>
            <a:ext cx="1678793" cy="678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>
            <a:stCxn id="5" idx="2"/>
            <a:endCxn id="8" idx="0"/>
          </p:cNvCxnSpPr>
          <p:nvPr/>
        </p:nvCxnSpPr>
        <p:spPr>
          <a:xfrm rot="5400000">
            <a:off x="3786182" y="3679033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Lexikální analyzátor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stavové automaty</a:t>
            </a:r>
          </a:p>
          <a:p>
            <a:r>
              <a:rPr lang="cs-CZ" dirty="0" smtClean="0"/>
              <a:t>generování </a:t>
            </a:r>
            <a:r>
              <a:rPr lang="cs-CZ" dirty="0" err="1" smtClean="0"/>
              <a:t>tokenů</a:t>
            </a:r>
            <a:endParaRPr lang="cs-CZ" dirty="0" smtClean="0"/>
          </a:p>
          <a:p>
            <a:pPr lvl="1"/>
            <a:r>
              <a:rPr lang="cs-CZ" dirty="0" smtClean="0"/>
              <a:t>typ </a:t>
            </a:r>
            <a:r>
              <a:rPr lang="cs-CZ" dirty="0" err="1" smtClean="0"/>
              <a:t>tokenu</a:t>
            </a:r>
            <a:endParaRPr lang="cs-CZ" dirty="0" smtClean="0"/>
          </a:p>
          <a:p>
            <a:pPr lvl="1"/>
            <a:r>
              <a:rPr lang="cs-CZ" dirty="0" smtClean="0"/>
              <a:t>ukazatel na data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Syntaktický analyzátor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2 průchody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tabulky symbolů</a:t>
            </a:r>
          </a:p>
          <a:p>
            <a:r>
              <a:rPr lang="cs-CZ" dirty="0" smtClean="0"/>
              <a:t>generování vnitřního kódu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Prediktivní analyzátor výrazu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zpracování výrazu na posloupnost </a:t>
            </a:r>
            <a:r>
              <a:rPr lang="cs-CZ" dirty="0" err="1" smtClean="0"/>
              <a:t>tokenů</a:t>
            </a:r>
            <a:r>
              <a:rPr lang="cs-CZ" dirty="0" smtClean="0"/>
              <a:t> ve formátu postfix</a:t>
            </a:r>
          </a:p>
          <a:p>
            <a:r>
              <a:rPr lang="cs-CZ" dirty="0" smtClean="0"/>
              <a:t>případné rekurzivní volání sama sebe</a:t>
            </a:r>
          </a:p>
          <a:p>
            <a:r>
              <a:rPr lang="cs-CZ" dirty="0" smtClean="0"/>
              <a:t>precedenční tabulka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Interpret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interpretace </a:t>
            </a:r>
            <a:r>
              <a:rPr lang="cs-CZ" dirty="0" smtClean="0"/>
              <a:t>tří adresného </a:t>
            </a:r>
            <a:r>
              <a:rPr lang="cs-CZ" dirty="0" smtClean="0"/>
              <a:t>kódu</a:t>
            </a:r>
          </a:p>
          <a:p>
            <a:r>
              <a:rPr lang="cs-CZ" dirty="0" smtClean="0"/>
              <a:t>zpracovávání instrukční pásky</a:t>
            </a:r>
          </a:p>
          <a:p>
            <a:r>
              <a:rPr lang="cs-CZ" dirty="0" smtClean="0"/>
              <a:t>zásobník tabulek symbolů</a:t>
            </a:r>
          </a:p>
          <a:p>
            <a:r>
              <a:rPr lang="cs-CZ" dirty="0" smtClean="0"/>
              <a:t>zásobník pro zpracování výrazu v postfixu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00438"/>
            <a:ext cx="1571636" cy="863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364188"/>
            <a:ext cx="714380" cy="493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236</Words>
  <Application>Microsoft Office PowerPoint</Application>
  <PresentationFormat>Předvádění na obrazovce (4:3)</PresentationFormat>
  <Paragraphs>90</Paragraphs>
  <Slides>13</Slides>
  <Notes>2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5" baseType="lpstr">
      <vt:lpstr>Motiv sady Office</vt:lpstr>
      <vt:lpstr>List aplikace Microsoft Office Excel</vt:lpstr>
      <vt:lpstr>Interpret jazyka IFJ16</vt:lpstr>
      <vt:lpstr>Abstraktní datové typy</vt:lpstr>
      <vt:lpstr>Algoritmy</vt:lpstr>
      <vt:lpstr>Tabulka symbolů</vt:lpstr>
      <vt:lpstr>Implementace</vt:lpstr>
      <vt:lpstr>Lexikální analyzátor</vt:lpstr>
      <vt:lpstr>Syntaktický analyzátor</vt:lpstr>
      <vt:lpstr>Prediktivní analyzátor výrazu</vt:lpstr>
      <vt:lpstr>Interpret</vt:lpstr>
      <vt:lpstr>Práce v týmu</vt:lpstr>
      <vt:lpstr>Děkujeme za pozornost.</vt:lpstr>
      <vt:lpstr>Boyer-Mooreův algoritmus</vt:lpstr>
      <vt:lpstr>Shell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Mirka</dc:creator>
  <cp:lastModifiedBy>Mirka</cp:lastModifiedBy>
  <cp:revision>22</cp:revision>
  <dcterms:created xsi:type="dcterms:W3CDTF">2016-12-15T09:25:51Z</dcterms:created>
  <dcterms:modified xsi:type="dcterms:W3CDTF">2016-12-16T11:33:51Z</dcterms:modified>
</cp:coreProperties>
</file>