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66" r:id="rId5"/>
    <p:sldId id="271" r:id="rId6"/>
    <p:sldId id="267" r:id="rId7"/>
    <p:sldId id="272" r:id="rId8"/>
    <p:sldId id="273" r:id="rId9"/>
    <p:sldId id="274" r:id="rId10"/>
    <p:sldId id="275" r:id="rId11"/>
    <p:sldId id="262" r:id="rId12"/>
    <p:sldId id="269" r:id="rId13"/>
    <p:sldId id="258" r:id="rId14"/>
    <p:sldId id="270" r:id="rId15"/>
    <p:sldId id="259" r:id="rId16"/>
    <p:sldId id="264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80" autoAdjust="0"/>
  </p:normalViewPr>
  <p:slideViewPr>
    <p:cSldViewPr snapToGrid="0">
      <p:cViewPr varScale="1">
        <p:scale>
          <a:sx n="70" d="100"/>
          <a:sy n="70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85C3-5862-4072-8857-18CC8ECF60B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2C8E-E5CF-472D-B1CC-470A2580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2C8E-E5CF-472D-B1CC-470A258043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2C8E-E5CF-472D-B1CC-470A258043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2C8E-E5CF-472D-B1CC-470A258043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2C8E-E5CF-472D-B1CC-470A258043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BE13-76D7-4AA8-AD26-E32F2DB2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1EAE-0B9A-4112-A195-3332FE16E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E01E-4D54-4BB4-8443-B79AABD8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D2CD-1585-42F0-811B-C38D453F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1E57-4CEE-44C9-8538-D02B67DE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3EF4-A967-4568-B291-976A119A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06AB9-1F15-4127-B177-9123DD3B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4794-0024-4C1B-9F07-FDCD7C75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892C-8665-47D0-A183-47EACB80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3FE6-E2B4-41D6-8591-4523397B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1D4DD-BF5B-44EC-A2CD-5FD9CA58F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FF26-BA95-4DB8-A986-F6EF08162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93B5-3196-4820-949A-8C498C1F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12E8-3C41-49B4-9115-3EC1A49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57A6-75F8-4201-A0AF-88612148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8FAC-F6B7-4625-963A-B8CAB72A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DD03-C521-4FDF-9271-246A1EBE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6748-1132-4B57-808E-855F3F1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080E-B7FD-45EE-AEC8-52B9CB43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C173-B967-4F35-8851-E9636EE4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CD26-12F5-4121-9FB5-185CE0C0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4DF90-43A6-47AD-BCF3-F3FC9E12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EEF3-2EB0-4C7E-BA18-EDF706A9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8196-7B2C-477A-B0ED-BA2A8B92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0F1F-97E9-4480-B9F9-8ABC56F2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C205-8939-423D-A6D4-2AAA00D9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DAA-19B6-4777-BDC0-0129EBF33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B9CE5-009F-4A4D-80C7-44D238BC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2D22-6D55-4131-8E5D-422DB08A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DC6D-962A-4D36-9DF2-AEEF410D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8BB4-B346-4B43-A626-EEE560D5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687E-E228-450C-9942-7B37947D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0750E-8F7F-4E3A-861D-39D87BA8C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93D04-B717-4D78-8538-EF207FFF2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ABB88-9C3A-411C-AE0B-B19448E0E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C55FD-9EEB-4B90-ABCD-9C6063F81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FA1A-0814-4F2A-A91B-D0DD2EE7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CFA2A-CEDA-4E58-9665-3514B62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705-E744-4F3E-8F62-62F85C5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289-6027-4F2E-A284-1BF0C3DF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6A3D1-8D9C-43D9-9B25-C14B03B0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08413-7727-41E1-9353-1285AF45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E48A6-CE8E-45E9-AD18-CC20CF01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0AFA4-FFA2-46F1-8EE3-5556EFB5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8F32B-17C1-4C01-BC88-B64C8D2F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1E93-B008-4069-9EE4-35FB6626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A063-6AE9-47F5-953F-EC90294B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1AA8-91AC-4025-831A-513D5EF2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1CA1-C580-4B8D-8FB9-E92A925F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5D3B8-9B00-4C86-9A9D-4D62DE80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44A3-0B4F-4071-BAEA-7F02F17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80672-A08D-47F3-861D-DE919BBB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6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A276-D6EB-4C14-8ECE-25C8CBA7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E9526-CE83-47FB-942A-FAE8709AB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52B1-35B7-4335-8D66-D35DC8A1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E1CBD-FCA2-4499-8B09-AD9B1274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C292-E1F5-4CDD-A3EE-EB2EBE7D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B48B-2D13-445D-8BB5-8C9B0548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E6491-10FF-45BC-95EE-412C8AF7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9EAD-F49A-46AC-8877-80D20AAD4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E13C-E15B-4CAD-9815-9668AA0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4C7B1-21AB-4D68-B171-5EFACB38FBF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73CA-DD7B-4C40-8477-1FA3BA10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DBF3-9945-41B2-BF98-136F8BFA0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1FEB-346C-4CE7-806C-436AAE158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E29-958A-4E48-89E8-FD2BBBBF1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Holmusk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Healthcare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FFED-7084-47C3-A633-5F68ECE95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Teh Tian Yan</a:t>
            </a:r>
            <a:br>
              <a:rPr lang="en-US" dirty="0"/>
            </a:br>
            <a:r>
              <a:rPr lang="en-US" dirty="0"/>
              <a:t>Updated on: 10 Dec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C12D7-25C5-4D88-B00B-8C017710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B247F-1160-4918-BD6B-54B5B51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826" y="4039393"/>
            <a:ext cx="3914775" cy="2886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AEE41-3E90-45A4-A71E-007EF2FD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538" y="7148672"/>
            <a:ext cx="3943350" cy="2933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5AF25F-9983-4463-BE2B-10804A20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48" y="4039393"/>
            <a:ext cx="3914775" cy="29051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417159A-DB1B-4886-98E9-37DD6480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3565" y="7091043"/>
            <a:ext cx="3924300" cy="293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3ECFA-4631-4B69-A6BF-962280C04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D6FC0E-FD84-4AB8-8E07-59A0AFAD8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42" y="1825625"/>
            <a:ext cx="3495675" cy="2571750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769B7-2C0D-4048-B1A2-4876D20D65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752" y="1825625"/>
            <a:ext cx="3533775" cy="2600325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AB901D-9216-412E-A6FB-E933E9C07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0499" y="1844527"/>
            <a:ext cx="3543301" cy="2638426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244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data cleaning done:</a:t>
            </a:r>
          </a:p>
          <a:p>
            <a:pPr lvl="1"/>
            <a:r>
              <a:rPr lang="en-US" dirty="0"/>
              <a:t>Medical_history_3 (Changed “No” to 0, “Yes” to 1)</a:t>
            </a:r>
          </a:p>
          <a:p>
            <a:pPr lvl="1"/>
            <a:r>
              <a:rPr lang="en-US" dirty="0"/>
              <a:t>Gender (Standardized “F” and “Female” to “Female” only, same for “M”)</a:t>
            </a:r>
          </a:p>
          <a:p>
            <a:pPr lvl="1"/>
            <a:r>
              <a:rPr lang="en-US" dirty="0"/>
              <a:t>Race (Standardized “India” and “Indian” to “Indian” only)</a:t>
            </a:r>
          </a:p>
          <a:p>
            <a:pPr lvl="1"/>
            <a:r>
              <a:rPr lang="en-US" dirty="0" err="1"/>
              <a:t>Resident_status</a:t>
            </a:r>
            <a:r>
              <a:rPr lang="en-US" dirty="0"/>
              <a:t> (Standardized “Singaporean Citizen” and “Singaporean” to “Singaporean” only)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F7B7E-7619-47A9-8748-7263B065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0147CAE-A499-4F1D-A624-5AA40240D0C9}"/>
              </a:ext>
            </a:extLst>
          </p:cNvPr>
          <p:cNvSpPr/>
          <p:nvPr/>
        </p:nvSpPr>
        <p:spPr>
          <a:xfrm>
            <a:off x="5122606" y="5348748"/>
            <a:ext cx="973394" cy="294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02DD3-B914-4F7D-92CA-CFE5D8AC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73" y="4191000"/>
            <a:ext cx="3533775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7C8E0E-6FCA-4350-A826-C8736C17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9" y="4177019"/>
            <a:ext cx="3590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3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1C9A0-EE38-41D4-A616-E153251C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9726" cy="4351338"/>
          </a:xfrm>
        </p:spPr>
        <p:txBody>
          <a:bodyPr/>
          <a:lstStyle/>
          <a:p>
            <a:r>
              <a:rPr lang="en-US" dirty="0"/>
              <a:t>Aggregate bill amounts data to by “</a:t>
            </a:r>
            <a:r>
              <a:rPr lang="en-US" dirty="0" err="1"/>
              <a:t>patient_id</a:t>
            </a:r>
            <a:r>
              <a:rPr lang="en-US" dirty="0"/>
              <a:t>” and “</a:t>
            </a:r>
            <a:r>
              <a:rPr lang="en-US" dirty="0" err="1"/>
              <a:t>date_of_admission</a:t>
            </a:r>
            <a:r>
              <a:rPr lang="en-US" dirty="0"/>
              <a:t>”.</a:t>
            </a:r>
          </a:p>
          <a:p>
            <a:r>
              <a:rPr lang="en-US" dirty="0"/>
              <a:t>Log transformed the response variable.</a:t>
            </a:r>
          </a:p>
          <a:p>
            <a:r>
              <a:rPr lang="en-US" dirty="0"/>
              <a:t>Added  new features: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 err="1"/>
              <a:t>Hospitalisation</a:t>
            </a:r>
            <a:r>
              <a:rPr lang="en-US" dirty="0"/>
              <a:t> duration in days</a:t>
            </a:r>
          </a:p>
          <a:p>
            <a:pPr lvl="1"/>
            <a:r>
              <a:rPr lang="en-US" dirty="0"/>
              <a:t>No. of </a:t>
            </a:r>
            <a:r>
              <a:rPr lang="en-US" dirty="0" err="1"/>
              <a:t>hospitalisations</a:t>
            </a:r>
            <a:r>
              <a:rPr lang="en-US" dirty="0"/>
              <a:t> to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85E87-D6D0-4543-BEEE-A8936C76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60" y="3356210"/>
            <a:ext cx="2876995" cy="2145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D35765-DFDB-4125-85B2-2D01009E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969" y="3356210"/>
            <a:ext cx="2783204" cy="214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4EFA6-617C-4765-AF83-40ED62C506E0}"/>
              </a:ext>
            </a:extLst>
          </p:cNvPr>
          <p:cNvSpPr txBox="1"/>
          <p:nvPr/>
        </p:nvSpPr>
        <p:spPr>
          <a:xfrm>
            <a:off x="10042186" y="5530632"/>
            <a:ext cx="226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by hospitalization visit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901E5-D46A-4CB8-970B-C94A9C692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FB7AFA9-9CAA-4E3D-AB35-3F749147A77A}"/>
              </a:ext>
            </a:extLst>
          </p:cNvPr>
          <p:cNvSpPr/>
          <p:nvPr/>
        </p:nvSpPr>
        <p:spPr>
          <a:xfrm>
            <a:off x="8708835" y="4134078"/>
            <a:ext cx="536765" cy="294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6.85% of “medical_history_2” data is and 8.94% of “medical_history_5” data were missing from the dataset. 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Missing data are missing completely at random (MCAR).</a:t>
            </a:r>
          </a:p>
          <a:p>
            <a:pPr lvl="1"/>
            <a:r>
              <a:rPr lang="en-US" dirty="0"/>
              <a:t>Medical histories are lifelong conditions that remains constant in a patient’s life. </a:t>
            </a:r>
          </a:p>
          <a:p>
            <a:r>
              <a:rPr lang="en-US" dirty="0"/>
              <a:t>22.75% of missing data in “medical_history_2” and 21.71% of missing data in “medical_history_5” were restored based on existing patient records. The rest were imputed based on the modal class, “0”.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55BDB-D8BF-451F-95BC-65CA6E9E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5" y="1250331"/>
            <a:ext cx="6207125" cy="4636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3C951-E298-4979-A348-7571C0F6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>
            <a:normAutofit/>
          </a:bodyPr>
          <a:lstStyle/>
          <a:p>
            <a:r>
              <a:rPr lang="en-US" dirty="0" err="1"/>
              <a:t>asdf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586EC-375D-4D9E-927D-BF18A8A1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487" y="1690688"/>
            <a:ext cx="3781425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2D0E3-D876-4514-BC10-7100E0CF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1693862"/>
            <a:ext cx="4152900" cy="3190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E023F-5FE7-4184-AE4B-05944B243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7" y="1608137"/>
            <a:ext cx="3857625" cy="320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B177FD-0EB6-4F91-B24E-27C18E545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74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Pearson’s correlation matrix was used to assess correlation between the predictors to the response variable. </a:t>
            </a:r>
          </a:p>
          <a:p>
            <a:r>
              <a:rPr lang="en-US" dirty="0"/>
              <a:t>Collinearity can also be observed among the categorical data.</a:t>
            </a:r>
          </a:p>
          <a:p>
            <a:r>
              <a:rPr lang="en-US" dirty="0"/>
              <a:t>Feature selection is carried out to utilize predictors with maximum correlation with the response variable and minimum collinearity with other predictors.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E4AA4-9601-4883-A00D-9F382C1B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476250"/>
            <a:ext cx="6105525" cy="629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4FBC1-600C-4B68-A830-1943AD81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Collinearity is measured using the Variance Inflation Factor (VIF). Ideally, predictors with a VIF &lt; 5 is used for model fitting. This feature selection is conducted iteratively as removal of a predictor affects the VIF for other predictors.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6FC-AFD6-44F4-BE6D-3DD2D622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6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Fitting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59FE29-EA64-424D-B0AE-50907A58F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06285"/>
              </p:ext>
            </p:extLst>
          </p:nvPr>
        </p:nvGraphicFramePr>
        <p:xfrm>
          <a:off x="7112000" y="2692400"/>
          <a:ext cx="4921252" cy="209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059">
                  <a:extLst>
                    <a:ext uri="{9D8B030D-6E8A-4147-A177-3AD203B41FA5}">
                      <a16:colId xmlns:a16="http://schemas.microsoft.com/office/drawing/2014/main" val="1805749820"/>
                    </a:ext>
                  </a:extLst>
                </a:gridCol>
                <a:gridCol w="912046">
                  <a:extLst>
                    <a:ext uri="{9D8B030D-6E8A-4147-A177-3AD203B41FA5}">
                      <a16:colId xmlns:a16="http://schemas.microsoft.com/office/drawing/2014/main" val="515109227"/>
                    </a:ext>
                  </a:extLst>
                </a:gridCol>
                <a:gridCol w="950049">
                  <a:extLst>
                    <a:ext uri="{9D8B030D-6E8A-4147-A177-3AD203B41FA5}">
                      <a16:colId xmlns:a16="http://schemas.microsoft.com/office/drawing/2014/main" val="1116714032"/>
                    </a:ext>
                  </a:extLst>
                </a:gridCol>
                <a:gridCol w="950049">
                  <a:extLst>
                    <a:ext uri="{9D8B030D-6E8A-4147-A177-3AD203B41FA5}">
                      <a16:colId xmlns:a16="http://schemas.microsoft.com/office/drawing/2014/main" val="1795646296"/>
                    </a:ext>
                  </a:extLst>
                </a:gridCol>
                <a:gridCol w="950049">
                  <a:extLst>
                    <a:ext uri="{9D8B030D-6E8A-4147-A177-3AD203B41FA5}">
                      <a16:colId xmlns:a16="http://schemas.microsoft.com/office/drawing/2014/main" val="24861182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No. of variables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22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 dirty="0">
                          <a:effectLst/>
                        </a:rPr>
                        <a:t>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35431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R-squared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0.982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0.969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0.969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>
                          <a:effectLst/>
                        </a:rPr>
                        <a:t>0.969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4734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RMSE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1.3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1.75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>
                          <a:effectLst/>
                        </a:rPr>
                        <a:t>1.7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486606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AIC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8712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1.01E+04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1.01E+04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>
                          <a:effectLst/>
                        </a:rPr>
                        <a:t>1.01E+04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77382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BIC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8840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>
                          <a:effectLst/>
                        </a:rPr>
                        <a:t>1.02E+04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u="none" strike="noStrike" dirty="0">
                          <a:effectLst/>
                        </a:rPr>
                        <a:t>1.01E+04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u="none" strike="noStrike" dirty="0">
                          <a:effectLst/>
                        </a:rPr>
                        <a:t>1.02E+04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04754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2D1A03-F52B-4647-8980-E49CB2E218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R-squared and RMSE metrics were used to measure goodness of fit. </a:t>
            </a:r>
          </a:p>
          <a:p>
            <a:r>
              <a:rPr lang="en-US" dirty="0"/>
              <a:t>AIC and BIC criterion metrics were used to compare the quality and parsimony of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920DC-BD08-411A-9073-8ADB63015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8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the inflation of hospitalization cost on an annual basis using time series analysis (Naïve, ARIMA,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Use Little’s MCAR test (one way chi squared test) to confirm the nature of missing data. </a:t>
            </a:r>
          </a:p>
          <a:p>
            <a:r>
              <a:rPr lang="en-US" dirty="0"/>
              <a:t>Apply the same assumption that the medical history is constant to the patient’s lifetime to the remaining medical history data. </a:t>
            </a:r>
          </a:p>
          <a:p>
            <a:r>
              <a:rPr lang="en-US" dirty="0"/>
              <a:t>Further research to be done on influenceable features (similar to weight, lab_result_1, lab_result_2, lab_result_3) and establish its relationship to hospitalization cost.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B3507-619D-4F33-BF4E-75C85763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of Cost of Care: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 (Chinese / Malay)</a:t>
            </a:r>
          </a:p>
          <a:p>
            <a:pPr lvl="1"/>
            <a:r>
              <a:rPr lang="en-US" dirty="0"/>
              <a:t>Resident Status (Singaporean/ Foreigner)</a:t>
            </a:r>
          </a:p>
          <a:p>
            <a:pPr lvl="1"/>
            <a:r>
              <a:rPr lang="en-US" dirty="0"/>
              <a:t>Symptoms (3 &amp; 5)</a:t>
            </a:r>
          </a:p>
          <a:p>
            <a:r>
              <a:rPr lang="en-US" dirty="0"/>
              <a:t>A Multiple Linear Regression was fitted to explain the relationship of these drivers to the patient’s hospitalization cost.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85497-7F05-44F7-AD9F-2548AC95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4E129-D898-44CE-84BC-683BA54C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464926"/>
            <a:ext cx="6660439" cy="5227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18E2D4-E1A3-4F7D-BC35-2095FBA7D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03"/>
            <a:ext cx="10515600" cy="4351338"/>
          </a:xfrm>
        </p:spPr>
        <p:txBody>
          <a:bodyPr/>
          <a:lstStyle/>
          <a:p>
            <a:r>
              <a:rPr lang="en-US" dirty="0"/>
              <a:t>The continuous predictors are normally distributed. </a:t>
            </a:r>
          </a:p>
          <a:p>
            <a:r>
              <a:rPr lang="en-US" dirty="0"/>
              <a:t>The continuous response variable is right-skewed distribution.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AB4B41-A29E-4077-B872-6AD4C541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D9606-20B1-47C4-93B7-DFBA147B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48" y="2564728"/>
            <a:ext cx="2841431" cy="2140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83972-F7B3-4F4C-9527-8201B2C91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73" y="4696091"/>
            <a:ext cx="2841431" cy="21892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937595-32C2-44F6-9364-C358EF1A8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008" y="2564728"/>
            <a:ext cx="2805320" cy="21402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1C9E13-5B74-4EA4-B847-80B42D0C3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698" y="2564728"/>
            <a:ext cx="2742021" cy="21402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C6AB5D-F47A-460C-8DE9-D0BFFB4DD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699" y="4707667"/>
            <a:ext cx="2742021" cy="2120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F82435-FF4E-496D-B36A-0AD45D265A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335" y="4696091"/>
            <a:ext cx="2805320" cy="21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03"/>
            <a:ext cx="10515600" cy="4351338"/>
          </a:xfrm>
        </p:spPr>
        <p:txBody>
          <a:bodyPr/>
          <a:lstStyle/>
          <a:p>
            <a:r>
              <a:rPr lang="en-US" dirty="0"/>
              <a:t>3 date datatype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AB4B41-A29E-4077-B872-6AD4C541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A41F70-4B94-40A1-A37E-8A1A3C24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02" y="2538566"/>
            <a:ext cx="3552825" cy="2686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367046-79BB-4DD5-AC0E-6FEBC009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27" y="2571903"/>
            <a:ext cx="3524250" cy="2619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851AE8-0D83-4236-A315-A8FECC5F3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2557616"/>
            <a:ext cx="34956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categorical data: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Resident status</a:t>
            </a:r>
          </a:p>
          <a:p>
            <a:pPr lvl="1"/>
            <a:r>
              <a:rPr lang="en-US" dirty="0" err="1"/>
              <a:t>Medical_history</a:t>
            </a:r>
            <a:r>
              <a:rPr lang="en-US" dirty="0"/>
              <a:t> (1 – 7)</a:t>
            </a:r>
          </a:p>
          <a:p>
            <a:pPr lvl="1"/>
            <a:r>
              <a:rPr lang="en-US" dirty="0"/>
              <a:t>Preops Medication (1 – 6)</a:t>
            </a:r>
          </a:p>
          <a:p>
            <a:pPr lvl="1"/>
            <a:r>
              <a:rPr lang="en-US" dirty="0"/>
              <a:t>Symptom (1 – 5)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B247F-1160-4918-BD6B-54B5B51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826" y="4039393"/>
            <a:ext cx="3914775" cy="2886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AEE41-3E90-45A4-A71E-007EF2FD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538" y="7148672"/>
            <a:ext cx="3943350" cy="2933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5AF25F-9983-4463-BE2B-10804A20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48" y="4039393"/>
            <a:ext cx="3914775" cy="29051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417159A-DB1B-4886-98E9-37DD6480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3565" y="7091043"/>
            <a:ext cx="3924300" cy="293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3ECFA-4631-4B69-A6BF-962280C04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3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B247F-1160-4918-BD6B-54B5B51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826" y="4039393"/>
            <a:ext cx="3914775" cy="2886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AEE41-3E90-45A4-A71E-007EF2FD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538" y="7148672"/>
            <a:ext cx="3943350" cy="2933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5AF25F-9983-4463-BE2B-10804A20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48" y="4039393"/>
            <a:ext cx="3914775" cy="29051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417159A-DB1B-4886-98E9-37DD6480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3565" y="7091043"/>
            <a:ext cx="3924300" cy="293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3ECFA-4631-4B69-A6BF-962280C04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E0EB6-52ED-44B3-A2A4-12983EFBA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76" y="1551305"/>
            <a:ext cx="3505200" cy="263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B6B1A-9239-47B6-9271-A56DE4E0CF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1776" y="1604646"/>
            <a:ext cx="3495675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289A5-1942-4BAC-89A9-3BBF82FD2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0013" y="1459226"/>
            <a:ext cx="3562350" cy="2638425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1F97B-7768-4052-A1D8-3AEA9A739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830" y="4189730"/>
            <a:ext cx="3495675" cy="265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5268EE-FB93-483A-B7C6-7E2F2A0AE2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8601" y="4233385"/>
            <a:ext cx="3533775" cy="2609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008E7-AFEC-4DE6-8C08-9398966986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0013" y="4200525"/>
            <a:ext cx="35433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B247F-1160-4918-BD6B-54B5B51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826" y="4039393"/>
            <a:ext cx="3914775" cy="2886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AEE41-3E90-45A4-A71E-007EF2FD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538" y="7148672"/>
            <a:ext cx="3943350" cy="2933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5AF25F-9983-4463-BE2B-10804A20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48" y="4039393"/>
            <a:ext cx="3914775" cy="29051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417159A-DB1B-4886-98E9-37DD6480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3565" y="7091043"/>
            <a:ext cx="3924300" cy="293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3ECFA-4631-4B69-A6BF-962280C04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37C690-7BC3-4595-BF56-2E4B62CF1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26" y="1531302"/>
            <a:ext cx="3581400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00E3E-C2FB-4FBE-884C-505899409F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661" y="4163217"/>
            <a:ext cx="3514725" cy="2638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7FC61-7D8E-41DD-BA45-6659AAAEC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061" y="1531302"/>
            <a:ext cx="3533775" cy="265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5CD37-E20E-4B92-80FC-AF41CE8683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7621" y="4188777"/>
            <a:ext cx="3524250" cy="2647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4142F2-D5C9-483B-8F53-684AD4D5E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8883" y="1445337"/>
            <a:ext cx="3505200" cy="2657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9AA74E-210F-4F4D-B569-FED768B089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68883" y="4163217"/>
            <a:ext cx="3505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5D5-C6DB-4A6E-92CF-3AA8E3B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54A6-021A-4EE2-8779-156116DE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57B247F-1160-4918-BD6B-54B5B51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826" y="4039393"/>
            <a:ext cx="3914775" cy="2886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AEE41-3E90-45A4-A71E-007EF2FD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6538" y="7148672"/>
            <a:ext cx="3943350" cy="2933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5AF25F-9983-4463-BE2B-10804A20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8648" y="4039393"/>
            <a:ext cx="3914775" cy="29051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417159A-DB1B-4886-98E9-37DD64808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3565" y="7091043"/>
            <a:ext cx="3924300" cy="2933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63ECFA-4631-4B69-A6BF-962280C04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29" y="228600"/>
            <a:ext cx="184594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186F9-A67E-478F-B726-8822DCF7E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92" y="1541145"/>
            <a:ext cx="3533775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076B10-0534-4890-8C84-E8A08C418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792" y="4150995"/>
            <a:ext cx="3495675" cy="26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2E8F11-FF12-4C9F-B72B-85DA4F980F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67" y="1474470"/>
            <a:ext cx="3524250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47AE2-9270-4A1A-9435-E10F7BB8F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1107" y="4137660"/>
            <a:ext cx="3495675" cy="2638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79E56-DA45-4193-B602-1945DD4675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5864" y="1490821"/>
            <a:ext cx="3590925" cy="2609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447EFB-C1FD-430C-89AF-C017F97FE5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726" y="410067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7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634</Words>
  <Application>Microsoft Office PowerPoint</Application>
  <PresentationFormat>Widescreen</PresentationFormat>
  <Paragraphs>92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Office Theme</vt:lpstr>
      <vt:lpstr>Holmusk Healthcare Dataset Challenge</vt:lpstr>
      <vt:lpstr>Abstract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Pre-processing</vt:lpstr>
      <vt:lpstr>Data Pre-processing</vt:lpstr>
      <vt:lpstr>Missing values</vt:lpstr>
      <vt:lpstr>Preliminary Analysis</vt:lpstr>
      <vt:lpstr>Feature Selection</vt:lpstr>
      <vt:lpstr>Collinearity</vt:lpstr>
      <vt:lpstr>Model Fitting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 Bruce</dc:creator>
  <cp:lastModifiedBy>Master Bruce</cp:lastModifiedBy>
  <cp:revision>10</cp:revision>
  <dcterms:created xsi:type="dcterms:W3CDTF">2021-12-05T09:07:02Z</dcterms:created>
  <dcterms:modified xsi:type="dcterms:W3CDTF">2021-12-09T23:42:55Z</dcterms:modified>
</cp:coreProperties>
</file>