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Silkscreen"/>
      <p:regular r:id="rId19"/>
      <p:bold r:id="rId20"/>
    </p:embeddedFont>
    <p:embeddedFont>
      <p:font typeface="Montserrat"/>
      <p:regular r:id="rId21"/>
      <p:bold r:id="rId22"/>
      <p:italic r:id="rId23"/>
      <p:boldItalic r:id="rId24"/>
    </p:embeddedFont>
    <p:embeddedFont>
      <p:font typeface="Montserrat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7FE9AE-C32B-4600-A0D5-EB087A70FC07}">
  <a:tblStyle styleId="{E37FE9AE-C32B-4600-A0D5-EB087A70FC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font" Target="fonts/MontserratMedium-bold.fntdata"/><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1" Type="http://schemas.openxmlformats.org/officeDocument/2006/relationships/font" Target="fonts/Montserrat-regular.fntdata"/><Relationship Id="rId3" Type="http://schemas.openxmlformats.org/officeDocument/2006/relationships/presProps" Target="presProps.xml"/><Relationship Id="rId25" Type="http://schemas.openxmlformats.org/officeDocument/2006/relationships/font" Target="fonts/MontserratMedium-regular.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0" Type="http://schemas.openxmlformats.org/officeDocument/2006/relationships/font" Target="fonts/Silkscreen-bold.fntdata"/><Relationship Id="rId2" Type="http://schemas.openxmlformats.org/officeDocument/2006/relationships/viewProps" Target="viewProps.xml"/><Relationship Id="rId16" Type="http://schemas.openxmlformats.org/officeDocument/2006/relationships/slide" Target="slides/slide10.xml"/><Relationship Id="rId29" Type="http://schemas.openxmlformats.org/officeDocument/2006/relationships/customXml" Target="../customXml/item1.xml"/><Relationship Id="rId24" Type="http://schemas.openxmlformats.org/officeDocument/2006/relationships/font" Target="fonts/Montserrat-boldItalic.fntdata"/><Relationship Id="rId1" Type="http://schemas.openxmlformats.org/officeDocument/2006/relationships/theme" Target="theme/theme1.xml"/><Relationship Id="rId6" Type="http://schemas.openxmlformats.org/officeDocument/2006/relationships/notesMaster" Target="notesMasters/notesMaster1.xml"/><Relationship Id="rId11" Type="http://schemas.openxmlformats.org/officeDocument/2006/relationships/slide" Target="slides/slide5.xml"/><Relationship Id="rId23" Type="http://schemas.openxmlformats.org/officeDocument/2006/relationships/font" Target="fonts/Montserrat-italic.fntdata"/><Relationship Id="rId28" Type="http://schemas.openxmlformats.org/officeDocument/2006/relationships/font" Target="fonts/MontserratMedium-boldItalic.fntdata"/><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font" Target="fonts/Silkscreen-regular.fntdata"/><Relationship Id="rId31" Type="http://schemas.openxmlformats.org/officeDocument/2006/relationships/customXml" Target="../customXml/item3.xml"/><Relationship Id="rId22" Type="http://schemas.openxmlformats.org/officeDocument/2006/relationships/font" Target="fonts/Montserrat-bold.fntdata"/><Relationship Id="rId4" Type="http://schemas.openxmlformats.org/officeDocument/2006/relationships/tableStyles" Target="tableStyles.xml"/><Relationship Id="rId9" Type="http://schemas.openxmlformats.org/officeDocument/2006/relationships/slide" Target="slides/slide3.xml"/><Relationship Id="rId27" Type="http://schemas.openxmlformats.org/officeDocument/2006/relationships/font" Target="fonts/MontserratMedium-italic.fntdata"/><Relationship Id="rId14" Type="http://schemas.openxmlformats.org/officeDocument/2006/relationships/slide" Target="slides/slide8.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0c31ff9f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0c31ff9f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0c31ff9f5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0c31ff9f5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0c31ff9f5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0c31ff9f5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0c31ff9f5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0c31ff9f5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the pictures of both the home screen when not logged in and when logged in.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0c31ff9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0c31ff9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a:t>
            </a:r>
            <a:r>
              <a:rPr i="1" lang="en">
                <a:solidFill>
                  <a:schemeClr val="dk1"/>
                </a:solidFill>
              </a:rPr>
              <a:t>ft_transcendence </a:t>
            </a:r>
            <a:r>
              <a:rPr lang="en">
                <a:solidFill>
                  <a:schemeClr val="dk1"/>
                </a:solidFill>
              </a:rPr>
              <a:t>project involves making a web application that delivers a multiplayer gaming experience focused on Pong, with the choice of an additional game such as Tic-Tac-Toe. The project integrates modern web development practices to enhance user interaction and create a secure, responsive environment.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Technologies Used</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"We used Django as our primary backend framework due to its security features and scalability. PostgreSQL is our choice for the database because of its robust data handling capabilities. We deployed the app using Nginx to efficiently serve static files, and Bootstrap was used for frontend styling, ensuring a responsive and user-friendly interface. For added security, we implemented JWT and Two-Factor Authentication to keep user data safe."</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0c31ff9f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0c31ff9f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each major module and briefly explain its role in the platform.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0c31ff9f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0c31ff9f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that the project used a structured SDLC with a modified Waterfall model to allow flexibility while keeping the project on track.</a:t>
            </a:r>
            <a:endParaRPr/>
          </a:p>
          <a:p>
            <a:pPr indent="0" lvl="0" marL="0" rtl="0" algn="l">
              <a:spcBef>
                <a:spcPts val="0"/>
              </a:spcBef>
              <a:spcAft>
                <a:spcPts val="0"/>
              </a:spcAft>
              <a:buNone/>
            </a:pPr>
            <a:r>
              <a:rPr lang="en"/>
              <a:t>Talk about our weekly meetings on weekends to accommodate everyone’s schedules.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0c31ff9f5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0c31ff9f5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how the project started and how tasks were done in what order.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0c31ff9f5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0c31ff9f5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0c31ff9f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0c31ff9f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a:t>
            </a:r>
            <a:r>
              <a:rPr lang="en"/>
              <a:t> a demo if necessary.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0c31ff9f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0c31ff9f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24211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Montserrat"/>
              <a:buChar char="●"/>
              <a:defRPr sz="1800">
                <a:solidFill>
                  <a:schemeClr val="lt2"/>
                </a:solidFill>
                <a:latin typeface="Montserrat"/>
                <a:ea typeface="Montserrat"/>
                <a:cs typeface="Montserrat"/>
                <a:sym typeface="Montserrat"/>
              </a:defRPr>
            </a:lvl1pPr>
            <a:lvl2pPr indent="-317500" lvl="1" marL="9144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2pPr>
            <a:lvl3pPr indent="-317500" lvl="2" marL="13716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3pPr>
            <a:lvl4pPr indent="-317500" lvl="3" marL="18288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4pPr>
            <a:lvl5pPr indent="-317500" lvl="4" marL="22860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5pPr>
            <a:lvl6pPr indent="-317500" lvl="5" marL="27432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6pPr>
            <a:lvl7pPr indent="-317500" lvl="6" marL="32004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7pPr>
            <a:lvl8pPr indent="-317500" lvl="7" marL="36576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8pPr>
            <a:lvl9pPr indent="-317500" lvl="8" marL="41148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Montserrat"/>
                <a:ea typeface="Montserrat"/>
                <a:cs typeface="Montserrat"/>
                <a:sym typeface="Montserrat"/>
              </a:defRPr>
            </a:lvl1pPr>
            <a:lvl2pPr lvl="1" algn="r">
              <a:buNone/>
              <a:defRPr sz="1000">
                <a:solidFill>
                  <a:schemeClr val="dk2"/>
                </a:solidFill>
                <a:latin typeface="Montserrat"/>
                <a:ea typeface="Montserrat"/>
                <a:cs typeface="Montserrat"/>
                <a:sym typeface="Montserrat"/>
              </a:defRPr>
            </a:lvl2pPr>
            <a:lvl3pPr lvl="2" algn="r">
              <a:buNone/>
              <a:defRPr sz="1000">
                <a:solidFill>
                  <a:schemeClr val="dk2"/>
                </a:solidFill>
                <a:latin typeface="Montserrat"/>
                <a:ea typeface="Montserrat"/>
                <a:cs typeface="Montserrat"/>
                <a:sym typeface="Montserrat"/>
              </a:defRPr>
            </a:lvl3pPr>
            <a:lvl4pPr lvl="3" algn="r">
              <a:buNone/>
              <a:defRPr sz="1000">
                <a:solidFill>
                  <a:schemeClr val="dk2"/>
                </a:solidFill>
                <a:latin typeface="Montserrat"/>
                <a:ea typeface="Montserrat"/>
                <a:cs typeface="Montserrat"/>
                <a:sym typeface="Montserrat"/>
              </a:defRPr>
            </a:lvl4pPr>
            <a:lvl5pPr lvl="4" algn="r">
              <a:buNone/>
              <a:defRPr sz="1000">
                <a:solidFill>
                  <a:schemeClr val="dk2"/>
                </a:solidFill>
                <a:latin typeface="Montserrat"/>
                <a:ea typeface="Montserrat"/>
                <a:cs typeface="Montserrat"/>
                <a:sym typeface="Montserrat"/>
              </a:defRPr>
            </a:lvl5pPr>
            <a:lvl6pPr lvl="5" algn="r">
              <a:buNone/>
              <a:defRPr sz="1000">
                <a:solidFill>
                  <a:schemeClr val="dk2"/>
                </a:solidFill>
                <a:latin typeface="Montserrat"/>
                <a:ea typeface="Montserrat"/>
                <a:cs typeface="Montserrat"/>
                <a:sym typeface="Montserrat"/>
              </a:defRPr>
            </a:lvl6pPr>
            <a:lvl7pPr lvl="6" algn="r">
              <a:buNone/>
              <a:defRPr sz="1000">
                <a:solidFill>
                  <a:schemeClr val="dk2"/>
                </a:solidFill>
                <a:latin typeface="Montserrat"/>
                <a:ea typeface="Montserrat"/>
                <a:cs typeface="Montserrat"/>
                <a:sym typeface="Montserrat"/>
              </a:defRPr>
            </a:lvl7pPr>
            <a:lvl8pPr lvl="7" algn="r">
              <a:buNone/>
              <a:defRPr sz="1000">
                <a:solidFill>
                  <a:schemeClr val="dk2"/>
                </a:solidFill>
                <a:latin typeface="Montserrat"/>
                <a:ea typeface="Montserrat"/>
                <a:cs typeface="Montserrat"/>
                <a:sym typeface="Montserrat"/>
              </a:defRPr>
            </a:lvl8pPr>
            <a:lvl9pPr lvl="8" algn="r">
              <a:buNone/>
              <a:defRPr sz="10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211A"/>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898950"/>
            <a:ext cx="8520600" cy="1189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chemeClr val="lt2"/>
                </a:solidFill>
                <a:latin typeface="Montserrat Medium"/>
                <a:ea typeface="Montserrat Medium"/>
                <a:cs typeface="Montserrat Medium"/>
                <a:sym typeface="Montserrat Medium"/>
              </a:rPr>
              <a:t>42 Abu Dhabi Cursus’ Final Project:</a:t>
            </a:r>
            <a:endParaRPr sz="1800">
              <a:solidFill>
                <a:schemeClr val="lt2"/>
              </a:solidFill>
              <a:latin typeface="Montserrat Medium"/>
              <a:ea typeface="Montserrat Medium"/>
              <a:cs typeface="Montserrat Medium"/>
              <a:sym typeface="Montserrat Medium"/>
            </a:endParaRPr>
          </a:p>
          <a:p>
            <a:pPr indent="0" lvl="0" marL="0" rtl="0" algn="ctr">
              <a:spcBef>
                <a:spcPts val="0"/>
              </a:spcBef>
              <a:spcAft>
                <a:spcPts val="0"/>
              </a:spcAft>
              <a:buNone/>
            </a:pPr>
            <a:r>
              <a:rPr b="1" lang="en" sz="3700">
                <a:solidFill>
                  <a:srgbClr val="F39C12"/>
                </a:solidFill>
                <a:latin typeface="Silkscreen"/>
                <a:ea typeface="Silkscreen"/>
                <a:cs typeface="Silkscreen"/>
                <a:sym typeface="Silkscreen"/>
              </a:rPr>
              <a:t>ft_transcendence</a:t>
            </a:r>
            <a:endParaRPr b="1" sz="3700">
              <a:solidFill>
                <a:srgbClr val="F39C12"/>
              </a:solidFill>
              <a:latin typeface="Silkscreen"/>
              <a:ea typeface="Silkscreen"/>
              <a:cs typeface="Silkscreen"/>
              <a:sym typeface="Silkscreen"/>
            </a:endParaRPr>
          </a:p>
        </p:txBody>
      </p:sp>
      <p:sp>
        <p:nvSpPr>
          <p:cNvPr id="55" name="Google Shape;55;p13"/>
          <p:cNvSpPr txBox="1"/>
          <p:nvPr>
            <p:ph idx="1" type="subTitle"/>
          </p:nvPr>
        </p:nvSpPr>
        <p:spPr>
          <a:xfrm>
            <a:off x="311700" y="2236925"/>
            <a:ext cx="8520600" cy="21561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800"/>
              <a:t>Malik Alzubaidi (</a:t>
            </a:r>
            <a:r>
              <a:rPr lang="en" sz="1800"/>
              <a:t>maalzuba)</a:t>
            </a:r>
            <a:endParaRPr sz="1800"/>
          </a:p>
          <a:p>
            <a:pPr indent="0" lvl="0" marL="0" rtl="0" algn="ctr">
              <a:lnSpc>
                <a:spcPct val="150000"/>
              </a:lnSpc>
              <a:spcBef>
                <a:spcPts val="0"/>
              </a:spcBef>
              <a:spcAft>
                <a:spcPts val="0"/>
              </a:spcAft>
              <a:buNone/>
            </a:pPr>
            <a:r>
              <a:rPr lang="en" sz="1800"/>
              <a:t>Paula Balbino (pbalbino)</a:t>
            </a:r>
            <a:endParaRPr sz="1800"/>
          </a:p>
          <a:p>
            <a:pPr indent="0" lvl="0" marL="0" rtl="0" algn="ctr">
              <a:lnSpc>
                <a:spcPct val="150000"/>
              </a:lnSpc>
              <a:spcBef>
                <a:spcPts val="0"/>
              </a:spcBef>
              <a:spcAft>
                <a:spcPts val="0"/>
              </a:spcAft>
              <a:buNone/>
            </a:pPr>
            <a:r>
              <a:rPr lang="en" sz="1800"/>
              <a:t>Samih Abdelrahman (sabdelra)</a:t>
            </a:r>
            <a:endParaRPr sz="1800"/>
          </a:p>
          <a:p>
            <a:pPr indent="0" lvl="0" marL="0" rtl="0" algn="ctr">
              <a:lnSpc>
                <a:spcPct val="150000"/>
              </a:lnSpc>
              <a:spcBef>
                <a:spcPts val="0"/>
              </a:spcBef>
              <a:spcAft>
                <a:spcPts val="0"/>
              </a:spcAft>
              <a:buNone/>
            </a:pPr>
            <a:r>
              <a:rPr lang="en" sz="1800"/>
              <a:t>Tanvir Ahmed Anas (tanas)</a:t>
            </a:r>
            <a:endParaRPr sz="1800"/>
          </a:p>
          <a:p>
            <a:pPr indent="0" lvl="0" marL="0" rtl="0" algn="ctr">
              <a:lnSpc>
                <a:spcPct val="150000"/>
              </a:lnSpc>
              <a:spcBef>
                <a:spcPts val="0"/>
              </a:spcBef>
              <a:spcAft>
                <a:spcPts val="0"/>
              </a:spcAft>
              <a:buNone/>
            </a:pPr>
            <a:r>
              <a:rPr lang="en" sz="1800"/>
              <a:t>Tehuan De Melo (tde-melo)</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10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39C12"/>
                </a:solidFill>
                <a:latin typeface="Silkscreen"/>
                <a:ea typeface="Silkscreen"/>
                <a:cs typeface="Silkscreen"/>
                <a:sym typeface="Silkscreen"/>
              </a:rPr>
              <a:t>Application Limitations</a:t>
            </a:r>
            <a:endParaRPr>
              <a:solidFill>
                <a:srgbClr val="F39C12"/>
              </a:solidFill>
            </a:endParaRPr>
          </a:p>
        </p:txBody>
      </p:sp>
      <p:sp>
        <p:nvSpPr>
          <p:cNvPr id="121" name="Google Shape;121;p22"/>
          <p:cNvSpPr txBox="1"/>
          <p:nvPr>
            <p:ph idx="1" type="body"/>
          </p:nvPr>
        </p:nvSpPr>
        <p:spPr>
          <a:xfrm>
            <a:off x="311700" y="948725"/>
            <a:ext cx="8061000" cy="3815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Only two games are currently available.</a:t>
            </a:r>
            <a:endParaRPr/>
          </a:p>
          <a:p>
            <a:pPr indent="-342900" lvl="0" marL="457200" rtl="0" algn="l">
              <a:lnSpc>
                <a:spcPct val="150000"/>
              </a:lnSpc>
              <a:spcBef>
                <a:spcPts val="1000"/>
              </a:spcBef>
              <a:spcAft>
                <a:spcPts val="0"/>
              </a:spcAft>
              <a:buSzPts val="1800"/>
              <a:buChar char="●"/>
            </a:pPr>
            <a:r>
              <a:rPr lang="en"/>
              <a:t>Pong's Tournament mode supports up to 4 players at a time.</a:t>
            </a:r>
            <a:endParaRPr/>
          </a:p>
          <a:p>
            <a:pPr indent="-342900" lvl="0" marL="457200" rtl="0" algn="l">
              <a:lnSpc>
                <a:spcPct val="150000"/>
              </a:lnSpc>
              <a:spcBef>
                <a:spcPts val="1000"/>
              </a:spcBef>
              <a:spcAft>
                <a:spcPts val="0"/>
              </a:spcAft>
              <a:buSzPts val="1800"/>
              <a:buChar char="●"/>
            </a:pPr>
            <a:r>
              <a:rPr lang="en"/>
              <a:t>Matches must be hosted locally, as there is no option to play with remote players online.</a:t>
            </a:r>
            <a:endParaRPr/>
          </a:p>
          <a:p>
            <a:pPr indent="-342900" lvl="0" marL="457200" rtl="0" algn="l">
              <a:lnSpc>
                <a:spcPct val="150000"/>
              </a:lnSpc>
              <a:spcBef>
                <a:spcPts val="1000"/>
              </a:spcBef>
              <a:spcAft>
                <a:spcPts val="0"/>
              </a:spcAft>
              <a:buSzPts val="1800"/>
              <a:buChar char="●"/>
            </a:pPr>
            <a:r>
              <a:rPr lang="en"/>
              <a:t>Chat functionality is not yet implemented, so users cannot communicate with friends.</a:t>
            </a:r>
            <a:endParaRPr/>
          </a:p>
          <a:p>
            <a:pPr indent="-342900" lvl="0" marL="457200" rtl="0" algn="l">
              <a:lnSpc>
                <a:spcPct val="150000"/>
              </a:lnSpc>
              <a:spcBef>
                <a:spcPts val="1000"/>
              </a:spcBef>
              <a:spcAft>
                <a:spcPts val="1000"/>
              </a:spcAft>
              <a:buSzPts val="1800"/>
              <a:buChar char="●"/>
            </a:pPr>
            <a:r>
              <a:rPr lang="en"/>
              <a:t>Games are not compatible with mobile touch screens.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5098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solidFill>
                  <a:srgbClr val="F39C12"/>
                </a:solidFill>
                <a:latin typeface="Silkscreen"/>
                <a:ea typeface="Silkscreen"/>
                <a:cs typeface="Silkscreen"/>
                <a:sym typeface="Silkscreen"/>
              </a:rPr>
              <a:t>Recommended Further Improvements</a:t>
            </a:r>
            <a:endParaRPr sz="2420">
              <a:solidFill>
                <a:srgbClr val="F39C12"/>
              </a:solidFill>
            </a:endParaRPr>
          </a:p>
        </p:txBody>
      </p:sp>
      <p:sp>
        <p:nvSpPr>
          <p:cNvPr id="127" name="Google Shape;127;p23"/>
          <p:cNvSpPr txBox="1"/>
          <p:nvPr>
            <p:ph idx="1" type="body"/>
          </p:nvPr>
        </p:nvSpPr>
        <p:spPr>
          <a:xfrm>
            <a:off x="311700" y="1217275"/>
            <a:ext cx="83262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Expanding the game portfolio to offer a more diverse user experience.</a:t>
            </a:r>
            <a:endParaRPr/>
          </a:p>
          <a:p>
            <a:pPr indent="-342900" lvl="0" marL="457200" rtl="0" algn="l">
              <a:lnSpc>
                <a:spcPct val="150000"/>
              </a:lnSpc>
              <a:spcBef>
                <a:spcPts val="1000"/>
              </a:spcBef>
              <a:spcAft>
                <a:spcPts val="0"/>
              </a:spcAft>
              <a:buSzPts val="1800"/>
              <a:buChar char="●"/>
            </a:pPr>
            <a:r>
              <a:rPr lang="en"/>
              <a:t>Enhancing accessibility with additional features.</a:t>
            </a:r>
            <a:endParaRPr/>
          </a:p>
          <a:p>
            <a:pPr indent="-342900" lvl="0" marL="457200" rtl="0" algn="l">
              <a:lnSpc>
                <a:spcPct val="150000"/>
              </a:lnSpc>
              <a:spcBef>
                <a:spcPts val="1000"/>
              </a:spcBef>
              <a:spcAft>
                <a:spcPts val="0"/>
              </a:spcAft>
              <a:buSzPts val="1800"/>
              <a:buChar char="●"/>
            </a:pPr>
            <a:r>
              <a:rPr lang="en"/>
              <a:t>Developing a matchmaking system powered by AI-driven algorithms to optimize player pairing and engagement.</a:t>
            </a:r>
            <a:endParaRPr/>
          </a:p>
          <a:p>
            <a:pPr indent="-342900" lvl="0" marL="457200" rtl="0" algn="l">
              <a:lnSpc>
                <a:spcPct val="150000"/>
              </a:lnSpc>
              <a:spcBef>
                <a:spcPts val="1000"/>
              </a:spcBef>
              <a:spcAft>
                <a:spcPts val="1000"/>
              </a:spcAft>
              <a:buSzPts val="1800"/>
              <a:buChar char="●"/>
            </a:pPr>
            <a:r>
              <a:rPr lang="en"/>
              <a:t>Introducing an AI opponent, allowing users to enjoy solo gameplay.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675950" y="399750"/>
            <a:ext cx="7561500" cy="1530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4120">
                <a:solidFill>
                  <a:srgbClr val="F39C12"/>
                </a:solidFill>
                <a:latin typeface="Silkscreen"/>
                <a:ea typeface="Silkscreen"/>
                <a:cs typeface="Silkscreen"/>
                <a:sym typeface="Silkscreen"/>
              </a:rPr>
              <a:t>That is all!</a:t>
            </a:r>
            <a:endParaRPr b="1" sz="4120">
              <a:solidFill>
                <a:srgbClr val="F39C12"/>
              </a:solidFill>
              <a:latin typeface="Silkscreen"/>
              <a:ea typeface="Silkscreen"/>
              <a:cs typeface="Silkscreen"/>
              <a:sym typeface="Silkscreen"/>
            </a:endParaRPr>
          </a:p>
          <a:p>
            <a:pPr indent="0" lvl="0" marL="0" rtl="0" algn="ctr">
              <a:lnSpc>
                <a:spcPct val="100000"/>
              </a:lnSpc>
              <a:spcBef>
                <a:spcPts val="0"/>
              </a:spcBef>
              <a:spcAft>
                <a:spcPts val="0"/>
              </a:spcAft>
              <a:buClr>
                <a:schemeClr val="dk1"/>
              </a:buClr>
              <a:buSzPts val="1100"/>
              <a:buFont typeface="Arial"/>
              <a:buNone/>
            </a:pPr>
            <a:r>
              <a:rPr b="1" lang="en" sz="4120">
                <a:solidFill>
                  <a:srgbClr val="F39C12"/>
                </a:solidFill>
                <a:latin typeface="Silkscreen"/>
                <a:ea typeface="Silkscreen"/>
                <a:cs typeface="Silkscreen"/>
                <a:sym typeface="Silkscreen"/>
              </a:rPr>
              <a:t>Any questions?</a:t>
            </a:r>
            <a:endParaRPr b="1" sz="4120">
              <a:solidFill>
                <a:srgbClr val="F39C12"/>
              </a:solidFill>
              <a:latin typeface="Silkscreen"/>
              <a:ea typeface="Silkscreen"/>
              <a:cs typeface="Silkscreen"/>
              <a:sym typeface="Silkscreen"/>
            </a:endParaRPr>
          </a:p>
        </p:txBody>
      </p:sp>
      <p:pic>
        <p:nvPicPr>
          <p:cNvPr descr="a game of ping pong with the numbers 15 and 12 (Fornecido por Tenor)" id="133" name="Google Shape;133;p24"/>
          <p:cNvPicPr preferRelativeResize="0"/>
          <p:nvPr/>
        </p:nvPicPr>
        <p:blipFill>
          <a:blip r:embed="rId3">
            <a:alphaModFix/>
          </a:blip>
          <a:stretch>
            <a:fillRect/>
          </a:stretch>
        </p:blipFill>
        <p:spPr>
          <a:xfrm>
            <a:off x="3231575" y="2467950"/>
            <a:ext cx="2848871" cy="2362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39C12"/>
                </a:solidFill>
                <a:latin typeface="Silkscreen"/>
                <a:ea typeface="Silkscreen"/>
                <a:cs typeface="Silkscreen"/>
                <a:sym typeface="Silkscreen"/>
              </a:rPr>
              <a:t>Introduction</a:t>
            </a:r>
            <a:endParaRPr b="1">
              <a:solidFill>
                <a:srgbClr val="F39C12"/>
              </a:solidFill>
              <a:latin typeface="Silkscreen"/>
              <a:ea typeface="Silkscreen"/>
              <a:cs typeface="Silkscreen"/>
              <a:sym typeface="Silkscreen"/>
            </a:endParaRPr>
          </a:p>
        </p:txBody>
      </p:sp>
      <p:pic>
        <p:nvPicPr>
          <p:cNvPr id="61" name="Google Shape;61;p14"/>
          <p:cNvPicPr preferRelativeResize="0"/>
          <p:nvPr/>
        </p:nvPicPr>
        <p:blipFill>
          <a:blip r:embed="rId3">
            <a:alphaModFix/>
          </a:blip>
          <a:stretch>
            <a:fillRect/>
          </a:stretch>
        </p:blipFill>
        <p:spPr>
          <a:xfrm>
            <a:off x="357974" y="1352628"/>
            <a:ext cx="4167752" cy="2068388"/>
          </a:xfrm>
          <a:prstGeom prst="rect">
            <a:avLst/>
          </a:prstGeom>
          <a:noFill/>
          <a:ln cap="flat" cmpd="sng" w="9525">
            <a:solidFill>
              <a:schemeClr val="lt2"/>
            </a:solidFill>
            <a:prstDash val="solid"/>
            <a:round/>
            <a:headEnd len="sm" w="sm" type="none"/>
            <a:tailEnd len="sm" w="sm" type="none"/>
          </a:ln>
        </p:spPr>
      </p:pic>
      <p:pic>
        <p:nvPicPr>
          <p:cNvPr id="62" name="Google Shape;62;p14"/>
          <p:cNvPicPr preferRelativeResize="0"/>
          <p:nvPr/>
        </p:nvPicPr>
        <p:blipFill>
          <a:blip r:embed="rId4">
            <a:alphaModFix/>
          </a:blip>
          <a:stretch>
            <a:fillRect/>
          </a:stretch>
        </p:blipFill>
        <p:spPr>
          <a:xfrm>
            <a:off x="4618275" y="1360441"/>
            <a:ext cx="4167751" cy="2037119"/>
          </a:xfrm>
          <a:prstGeom prst="rect">
            <a:avLst/>
          </a:prstGeom>
          <a:noFill/>
          <a:ln cap="flat" cmpd="sng" w="9525">
            <a:solidFill>
              <a:schemeClr val="lt2"/>
            </a:solidFill>
            <a:prstDash val="solid"/>
            <a:round/>
            <a:headEnd len="sm" w="sm" type="none"/>
            <a:tailEnd len="sm" w="sm" type="none"/>
          </a:ln>
        </p:spPr>
      </p:pic>
      <p:sp>
        <p:nvSpPr>
          <p:cNvPr id="63" name="Google Shape;63;p14"/>
          <p:cNvSpPr txBox="1"/>
          <p:nvPr/>
        </p:nvSpPr>
        <p:spPr>
          <a:xfrm>
            <a:off x="4618275" y="3321359"/>
            <a:ext cx="4167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2"/>
                </a:solidFill>
                <a:latin typeface="Montserrat"/>
                <a:ea typeface="Montserrat"/>
                <a:cs typeface="Montserrat"/>
                <a:sym typeface="Montserrat"/>
              </a:rPr>
              <a:t>Home Page after login</a:t>
            </a:r>
            <a:endParaRPr sz="1800">
              <a:solidFill>
                <a:schemeClr val="lt2"/>
              </a:solidFill>
              <a:latin typeface="Montserrat"/>
              <a:ea typeface="Montserrat"/>
              <a:cs typeface="Montserrat"/>
              <a:sym typeface="Montserrat"/>
            </a:endParaRPr>
          </a:p>
        </p:txBody>
      </p:sp>
      <p:sp>
        <p:nvSpPr>
          <p:cNvPr id="64" name="Google Shape;64;p14"/>
          <p:cNvSpPr txBox="1"/>
          <p:nvPr/>
        </p:nvSpPr>
        <p:spPr>
          <a:xfrm>
            <a:off x="357975" y="3329172"/>
            <a:ext cx="4167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2"/>
                </a:solidFill>
                <a:latin typeface="Montserrat"/>
                <a:ea typeface="Montserrat"/>
                <a:cs typeface="Montserrat"/>
                <a:sym typeface="Montserrat"/>
              </a:rPr>
              <a:t>Home Page</a:t>
            </a:r>
            <a:endParaRPr sz="1800">
              <a:solidFill>
                <a:schemeClr val="lt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39C12"/>
                </a:solidFill>
                <a:latin typeface="Silkscreen"/>
                <a:ea typeface="Silkscreen"/>
                <a:cs typeface="Silkscreen"/>
                <a:sym typeface="Silkscreen"/>
              </a:rPr>
              <a:t>Introduction</a:t>
            </a:r>
            <a:endParaRPr b="1">
              <a:solidFill>
                <a:srgbClr val="F39C12"/>
              </a:solidFill>
              <a:latin typeface="Silkscreen"/>
              <a:ea typeface="Silkscreen"/>
              <a:cs typeface="Silkscreen"/>
              <a:sym typeface="Silkscreen"/>
            </a:endParaRPr>
          </a:p>
        </p:txBody>
      </p:sp>
      <p:sp>
        <p:nvSpPr>
          <p:cNvPr id="70" name="Google Shape;70;p15"/>
          <p:cNvSpPr txBox="1"/>
          <p:nvPr>
            <p:ph idx="1" type="body"/>
          </p:nvPr>
        </p:nvSpPr>
        <p:spPr>
          <a:xfrm>
            <a:off x="311700" y="1152475"/>
            <a:ext cx="3932400" cy="3316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a:t>Technology Stack:</a:t>
            </a:r>
            <a:endParaRPr b="1"/>
          </a:p>
          <a:p>
            <a:pPr indent="-342900" lvl="0" marL="457200" rtl="0" algn="l">
              <a:lnSpc>
                <a:spcPct val="150000"/>
              </a:lnSpc>
              <a:spcBef>
                <a:spcPts val="1200"/>
              </a:spcBef>
              <a:spcAft>
                <a:spcPts val="0"/>
              </a:spcAft>
              <a:buSzPts val="1800"/>
              <a:buChar char="●"/>
            </a:pPr>
            <a:r>
              <a:rPr lang="en"/>
              <a:t>Docker &amp; Docker Compose</a:t>
            </a:r>
            <a:endParaRPr/>
          </a:p>
          <a:p>
            <a:pPr indent="-342900" lvl="0" marL="457200" rtl="0" algn="l">
              <a:lnSpc>
                <a:spcPct val="150000"/>
              </a:lnSpc>
              <a:spcBef>
                <a:spcPts val="0"/>
              </a:spcBef>
              <a:spcAft>
                <a:spcPts val="0"/>
              </a:spcAft>
              <a:buSzPts val="1800"/>
              <a:buChar char="●"/>
            </a:pPr>
            <a:r>
              <a:rPr lang="en"/>
              <a:t>Django (backend)</a:t>
            </a:r>
            <a:endParaRPr/>
          </a:p>
          <a:p>
            <a:pPr indent="-342900" lvl="0" marL="457200" rtl="0" algn="l">
              <a:lnSpc>
                <a:spcPct val="150000"/>
              </a:lnSpc>
              <a:spcBef>
                <a:spcPts val="0"/>
              </a:spcBef>
              <a:spcAft>
                <a:spcPts val="0"/>
              </a:spcAft>
              <a:buSzPts val="1800"/>
              <a:buChar char="●"/>
            </a:pPr>
            <a:r>
              <a:rPr lang="en"/>
              <a:t>PostgreSQL (database)</a:t>
            </a:r>
            <a:endParaRPr/>
          </a:p>
          <a:p>
            <a:pPr indent="-342900" lvl="0" marL="457200" rtl="0" algn="l">
              <a:lnSpc>
                <a:spcPct val="150000"/>
              </a:lnSpc>
              <a:spcBef>
                <a:spcPts val="0"/>
              </a:spcBef>
              <a:spcAft>
                <a:spcPts val="0"/>
              </a:spcAft>
              <a:buSzPts val="1800"/>
              <a:buChar char="●"/>
            </a:pPr>
            <a:r>
              <a:rPr lang="en"/>
              <a:t>HTML 5, CSS 3, JS and Bootstrap (frontend)</a:t>
            </a:r>
            <a:endParaRPr/>
          </a:p>
        </p:txBody>
      </p:sp>
      <p:pic>
        <p:nvPicPr>
          <p:cNvPr id="71" name="Google Shape;71;p15"/>
          <p:cNvPicPr preferRelativeResize="0"/>
          <p:nvPr/>
        </p:nvPicPr>
        <p:blipFill>
          <a:blip r:embed="rId3">
            <a:alphaModFix/>
          </a:blip>
          <a:stretch>
            <a:fillRect/>
          </a:stretch>
        </p:blipFill>
        <p:spPr>
          <a:xfrm>
            <a:off x="4339275" y="1271238"/>
            <a:ext cx="1087200" cy="1087172"/>
          </a:xfrm>
          <a:prstGeom prst="rect">
            <a:avLst/>
          </a:prstGeom>
          <a:noFill/>
          <a:ln>
            <a:noFill/>
          </a:ln>
        </p:spPr>
      </p:pic>
      <p:pic>
        <p:nvPicPr>
          <p:cNvPr id="72" name="Google Shape;72;p15"/>
          <p:cNvPicPr preferRelativeResize="0"/>
          <p:nvPr/>
        </p:nvPicPr>
        <p:blipFill rotWithShape="1">
          <a:blip r:embed="rId4">
            <a:alphaModFix/>
          </a:blip>
          <a:srcRect b="7312" l="0" r="0" t="9402"/>
          <a:stretch/>
        </p:blipFill>
        <p:spPr>
          <a:xfrm>
            <a:off x="5898550" y="1243287"/>
            <a:ext cx="1087200" cy="1007500"/>
          </a:xfrm>
          <a:prstGeom prst="rect">
            <a:avLst/>
          </a:prstGeom>
          <a:noFill/>
          <a:ln>
            <a:noFill/>
          </a:ln>
        </p:spPr>
      </p:pic>
      <p:pic>
        <p:nvPicPr>
          <p:cNvPr descr="HTML, JS, CSS and Bootstrap Logos" id="73" name="Google Shape;73;p15"/>
          <p:cNvPicPr preferRelativeResize="0"/>
          <p:nvPr/>
        </p:nvPicPr>
        <p:blipFill rotWithShape="1">
          <a:blip r:embed="rId5">
            <a:alphaModFix/>
          </a:blip>
          <a:srcRect b="43765" l="3832" r="76461" t="16152"/>
          <a:stretch/>
        </p:blipFill>
        <p:spPr>
          <a:xfrm>
            <a:off x="4339267" y="2690513"/>
            <a:ext cx="951626" cy="1209700"/>
          </a:xfrm>
          <a:prstGeom prst="rect">
            <a:avLst/>
          </a:prstGeom>
          <a:noFill/>
          <a:ln>
            <a:noFill/>
          </a:ln>
        </p:spPr>
      </p:pic>
      <p:pic>
        <p:nvPicPr>
          <p:cNvPr id="74" name="Google Shape;74;p15"/>
          <p:cNvPicPr preferRelativeResize="0"/>
          <p:nvPr/>
        </p:nvPicPr>
        <p:blipFill rotWithShape="1">
          <a:blip r:embed="rId6">
            <a:alphaModFix/>
          </a:blip>
          <a:srcRect b="34932" l="36429" r="37377" t="36202"/>
          <a:stretch/>
        </p:blipFill>
        <p:spPr>
          <a:xfrm>
            <a:off x="7593393" y="1243288"/>
            <a:ext cx="1369333" cy="1007500"/>
          </a:xfrm>
          <a:prstGeom prst="rect">
            <a:avLst/>
          </a:prstGeom>
          <a:noFill/>
          <a:ln>
            <a:noFill/>
          </a:ln>
        </p:spPr>
      </p:pic>
      <p:pic>
        <p:nvPicPr>
          <p:cNvPr descr="HTML, JS, CSS and Bootstrap Logos" id="75" name="Google Shape;75;p15"/>
          <p:cNvPicPr preferRelativeResize="0"/>
          <p:nvPr/>
        </p:nvPicPr>
        <p:blipFill rotWithShape="1">
          <a:blip r:embed="rId5">
            <a:alphaModFix/>
          </a:blip>
          <a:srcRect b="43765" l="27041" r="53252" t="16152"/>
          <a:stretch/>
        </p:blipFill>
        <p:spPr>
          <a:xfrm>
            <a:off x="5518023" y="2690513"/>
            <a:ext cx="951626" cy="1209700"/>
          </a:xfrm>
          <a:prstGeom prst="rect">
            <a:avLst/>
          </a:prstGeom>
          <a:noFill/>
          <a:ln>
            <a:noFill/>
          </a:ln>
        </p:spPr>
      </p:pic>
      <p:pic>
        <p:nvPicPr>
          <p:cNvPr descr="HTML, JS, CSS and Bootstrap Logos" id="76" name="Google Shape;76;p15"/>
          <p:cNvPicPr preferRelativeResize="0"/>
          <p:nvPr/>
        </p:nvPicPr>
        <p:blipFill rotWithShape="1">
          <a:blip r:embed="rId5">
            <a:alphaModFix/>
          </a:blip>
          <a:srcRect b="43765" l="50710" r="29583" t="16152"/>
          <a:stretch/>
        </p:blipFill>
        <p:spPr>
          <a:xfrm>
            <a:off x="6696775" y="2690513"/>
            <a:ext cx="951626" cy="1209700"/>
          </a:xfrm>
          <a:prstGeom prst="rect">
            <a:avLst/>
          </a:prstGeom>
          <a:noFill/>
          <a:ln>
            <a:noFill/>
          </a:ln>
        </p:spPr>
      </p:pic>
      <p:pic>
        <p:nvPicPr>
          <p:cNvPr descr="HTML, JS, CSS and Bootstrap Logos" id="77" name="Google Shape;77;p15"/>
          <p:cNvPicPr preferRelativeResize="0"/>
          <p:nvPr/>
        </p:nvPicPr>
        <p:blipFill rotWithShape="1">
          <a:blip r:embed="rId5">
            <a:alphaModFix/>
          </a:blip>
          <a:srcRect b="43765" l="74359" r="3127" t="16152"/>
          <a:stretch/>
        </p:blipFill>
        <p:spPr>
          <a:xfrm>
            <a:off x="7875516" y="2690513"/>
            <a:ext cx="1087200" cy="120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graphicFrame>
        <p:nvGraphicFramePr>
          <p:cNvPr id="82" name="Google Shape;82;p16"/>
          <p:cNvGraphicFramePr/>
          <p:nvPr/>
        </p:nvGraphicFramePr>
        <p:xfrm>
          <a:off x="2255750" y="194538"/>
          <a:ext cx="3000000" cy="3000000"/>
        </p:xfrm>
        <a:graphic>
          <a:graphicData uri="http://schemas.openxmlformats.org/drawingml/2006/table">
            <a:tbl>
              <a:tblPr>
                <a:noFill/>
                <a:tableStyleId>{E37FE9AE-C32B-4600-A0D5-EB087A70FC07}</a:tableStyleId>
              </a:tblPr>
              <a:tblGrid>
                <a:gridCol w="6056750"/>
                <a:gridCol w="641000"/>
              </a:tblGrid>
              <a:tr h="350100">
                <a:tc>
                  <a:txBody>
                    <a:bodyPr/>
                    <a:lstStyle/>
                    <a:p>
                      <a:pPr indent="0" lvl="0" marL="0" rtl="0" algn="l">
                        <a:lnSpc>
                          <a:spcPct val="100000"/>
                        </a:lnSpc>
                        <a:spcBef>
                          <a:spcPts val="0"/>
                        </a:spcBef>
                        <a:spcAft>
                          <a:spcPts val="0"/>
                        </a:spcAft>
                        <a:buNone/>
                      </a:pPr>
                      <a:r>
                        <a:rPr lang="en" sz="1200">
                          <a:solidFill>
                            <a:schemeClr val="lt2"/>
                          </a:solidFill>
                          <a:latin typeface="Montserrat"/>
                          <a:ea typeface="Montserrat"/>
                          <a:cs typeface="Montserrat"/>
                          <a:sym typeface="Montserrat"/>
                        </a:rPr>
                        <a:t>Use a front-end framework or toolkit.</a:t>
                      </a:r>
                      <a:endParaRPr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c>
                  <a:txBody>
                    <a:bodyPr/>
                    <a:lstStyle/>
                    <a:p>
                      <a:pPr indent="0" lvl="0" marL="0" rtl="0" algn="ctr">
                        <a:lnSpc>
                          <a:spcPct val="100000"/>
                        </a:lnSpc>
                        <a:spcBef>
                          <a:spcPts val="0"/>
                        </a:spcBef>
                        <a:spcAft>
                          <a:spcPts val="0"/>
                        </a:spcAft>
                        <a:buNone/>
                      </a:pPr>
                      <a:r>
                        <a:rPr b="1" lang="en" sz="1200">
                          <a:solidFill>
                            <a:schemeClr val="lt2"/>
                          </a:solidFill>
                          <a:latin typeface="Montserrat"/>
                          <a:ea typeface="Montserrat"/>
                          <a:cs typeface="Montserrat"/>
                          <a:sym typeface="Montserrat"/>
                        </a:rPr>
                        <a:t>0.5</a:t>
                      </a:r>
                      <a:endParaRPr b="1"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r>
              <a:tr h="360375">
                <a:tc>
                  <a:txBody>
                    <a:bodyPr/>
                    <a:lstStyle/>
                    <a:p>
                      <a:pPr indent="0" lvl="0" marL="0" rtl="0" algn="l">
                        <a:lnSpc>
                          <a:spcPct val="100000"/>
                        </a:lnSpc>
                        <a:spcBef>
                          <a:spcPts val="0"/>
                        </a:spcBef>
                        <a:spcAft>
                          <a:spcPts val="0"/>
                        </a:spcAft>
                        <a:buNone/>
                      </a:pPr>
                      <a:r>
                        <a:rPr lang="en" sz="1200">
                          <a:solidFill>
                            <a:schemeClr val="lt2"/>
                          </a:solidFill>
                          <a:latin typeface="Montserrat"/>
                          <a:ea typeface="Montserrat"/>
                          <a:cs typeface="Montserrat"/>
                          <a:sym typeface="Montserrat"/>
                        </a:rPr>
                        <a:t>Use a database for the backend.</a:t>
                      </a:r>
                      <a:endParaRPr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c>
                  <a:txBody>
                    <a:bodyPr/>
                    <a:lstStyle/>
                    <a:p>
                      <a:pPr indent="0" lvl="0" marL="0" rtl="0" algn="ctr">
                        <a:lnSpc>
                          <a:spcPct val="100000"/>
                        </a:lnSpc>
                        <a:spcBef>
                          <a:spcPts val="0"/>
                        </a:spcBef>
                        <a:spcAft>
                          <a:spcPts val="0"/>
                        </a:spcAft>
                        <a:buNone/>
                      </a:pPr>
                      <a:r>
                        <a:rPr b="1" lang="en" sz="1200">
                          <a:solidFill>
                            <a:schemeClr val="lt2"/>
                          </a:solidFill>
                          <a:latin typeface="Montserrat"/>
                          <a:ea typeface="Montserrat"/>
                          <a:cs typeface="Montserrat"/>
                          <a:sym typeface="Montserrat"/>
                        </a:rPr>
                        <a:t>0.5</a:t>
                      </a:r>
                      <a:endParaRPr b="1"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r>
              <a:tr h="350100">
                <a:tc>
                  <a:txBody>
                    <a:bodyPr/>
                    <a:lstStyle/>
                    <a:p>
                      <a:pPr indent="0" lvl="0" marL="0" rtl="0" algn="l">
                        <a:lnSpc>
                          <a:spcPct val="100000"/>
                        </a:lnSpc>
                        <a:spcBef>
                          <a:spcPts val="0"/>
                        </a:spcBef>
                        <a:spcAft>
                          <a:spcPts val="0"/>
                        </a:spcAft>
                        <a:buNone/>
                      </a:pPr>
                      <a:r>
                        <a:rPr lang="en" sz="1200">
                          <a:solidFill>
                            <a:schemeClr val="lt2"/>
                          </a:solidFill>
                          <a:latin typeface="Montserrat"/>
                          <a:ea typeface="Montserrat"/>
                          <a:cs typeface="Montserrat"/>
                          <a:sym typeface="Montserrat"/>
                        </a:rPr>
                        <a:t>Server-Side Rendering (SSR) Integration.</a:t>
                      </a:r>
                      <a:endParaRPr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c>
                  <a:txBody>
                    <a:bodyPr/>
                    <a:lstStyle/>
                    <a:p>
                      <a:pPr indent="0" lvl="0" marL="0" rtl="0" algn="ctr">
                        <a:lnSpc>
                          <a:spcPct val="100000"/>
                        </a:lnSpc>
                        <a:spcBef>
                          <a:spcPts val="0"/>
                        </a:spcBef>
                        <a:spcAft>
                          <a:spcPts val="0"/>
                        </a:spcAft>
                        <a:buNone/>
                      </a:pPr>
                      <a:r>
                        <a:rPr b="1" lang="en" sz="1200">
                          <a:solidFill>
                            <a:schemeClr val="lt2"/>
                          </a:solidFill>
                          <a:latin typeface="Montserrat"/>
                          <a:ea typeface="Montserrat"/>
                          <a:cs typeface="Montserrat"/>
                          <a:sym typeface="Montserrat"/>
                        </a:rPr>
                        <a:t>0.5</a:t>
                      </a:r>
                      <a:endParaRPr b="1"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r>
              <a:tr h="350100">
                <a:tc>
                  <a:txBody>
                    <a:bodyPr/>
                    <a:lstStyle/>
                    <a:p>
                      <a:pPr indent="0" lvl="0" marL="0" rtl="0" algn="l">
                        <a:lnSpc>
                          <a:spcPct val="100000"/>
                        </a:lnSpc>
                        <a:spcBef>
                          <a:spcPts val="0"/>
                        </a:spcBef>
                        <a:spcAft>
                          <a:spcPts val="0"/>
                        </a:spcAft>
                        <a:buNone/>
                      </a:pPr>
                      <a:r>
                        <a:rPr lang="en" sz="1200">
                          <a:solidFill>
                            <a:schemeClr val="lt2"/>
                          </a:solidFill>
                          <a:latin typeface="Montserrat"/>
                          <a:ea typeface="Montserrat"/>
                          <a:cs typeface="Montserrat"/>
                          <a:sym typeface="Montserrat"/>
                        </a:rPr>
                        <a:t>Game Customization Options.</a:t>
                      </a:r>
                      <a:endParaRPr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c>
                  <a:txBody>
                    <a:bodyPr/>
                    <a:lstStyle/>
                    <a:p>
                      <a:pPr indent="0" lvl="0" marL="0" rtl="0" algn="ctr">
                        <a:lnSpc>
                          <a:spcPct val="100000"/>
                        </a:lnSpc>
                        <a:spcBef>
                          <a:spcPts val="0"/>
                        </a:spcBef>
                        <a:spcAft>
                          <a:spcPts val="0"/>
                        </a:spcAft>
                        <a:buNone/>
                      </a:pPr>
                      <a:r>
                        <a:rPr b="1" lang="en" sz="1200">
                          <a:solidFill>
                            <a:schemeClr val="lt2"/>
                          </a:solidFill>
                          <a:latin typeface="Montserrat"/>
                          <a:ea typeface="Montserrat"/>
                          <a:cs typeface="Montserrat"/>
                          <a:sym typeface="Montserrat"/>
                        </a:rPr>
                        <a:t>0.5</a:t>
                      </a:r>
                      <a:endParaRPr b="1"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r>
              <a:tr h="350100">
                <a:tc>
                  <a:txBody>
                    <a:bodyPr/>
                    <a:lstStyle/>
                    <a:p>
                      <a:pPr indent="0" lvl="0" marL="0" rtl="0" algn="l">
                        <a:lnSpc>
                          <a:spcPct val="100000"/>
                        </a:lnSpc>
                        <a:spcBef>
                          <a:spcPts val="0"/>
                        </a:spcBef>
                        <a:spcAft>
                          <a:spcPts val="0"/>
                        </a:spcAft>
                        <a:buNone/>
                      </a:pPr>
                      <a:r>
                        <a:rPr lang="en" sz="1200">
                          <a:solidFill>
                            <a:schemeClr val="lt2"/>
                          </a:solidFill>
                          <a:latin typeface="Montserrat"/>
                          <a:ea typeface="Montserrat"/>
                          <a:cs typeface="Montserrat"/>
                          <a:sym typeface="Montserrat"/>
                        </a:rPr>
                        <a:t>Expanding Browser Compatibility.</a:t>
                      </a:r>
                      <a:endParaRPr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c>
                  <a:txBody>
                    <a:bodyPr/>
                    <a:lstStyle/>
                    <a:p>
                      <a:pPr indent="0" lvl="0" marL="0" rtl="0" algn="ctr">
                        <a:lnSpc>
                          <a:spcPct val="100000"/>
                        </a:lnSpc>
                        <a:spcBef>
                          <a:spcPts val="0"/>
                        </a:spcBef>
                        <a:spcAft>
                          <a:spcPts val="0"/>
                        </a:spcAft>
                        <a:buNone/>
                      </a:pPr>
                      <a:r>
                        <a:rPr b="1" lang="en" sz="1200">
                          <a:solidFill>
                            <a:schemeClr val="lt2"/>
                          </a:solidFill>
                          <a:latin typeface="Montserrat"/>
                          <a:ea typeface="Montserrat"/>
                          <a:cs typeface="Montserrat"/>
                          <a:sym typeface="Montserrat"/>
                        </a:rPr>
                        <a:t>0.5</a:t>
                      </a:r>
                      <a:endParaRPr b="1"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r>
              <a:tr h="350100">
                <a:tc>
                  <a:txBody>
                    <a:bodyPr/>
                    <a:lstStyle/>
                    <a:p>
                      <a:pPr indent="0" lvl="0" marL="0" rtl="0" algn="l">
                        <a:lnSpc>
                          <a:spcPct val="100000"/>
                        </a:lnSpc>
                        <a:spcBef>
                          <a:spcPts val="0"/>
                        </a:spcBef>
                        <a:spcAft>
                          <a:spcPts val="0"/>
                        </a:spcAft>
                        <a:buNone/>
                      </a:pPr>
                      <a:r>
                        <a:rPr lang="en" sz="1200">
                          <a:solidFill>
                            <a:schemeClr val="lt2"/>
                          </a:solidFill>
                          <a:latin typeface="Montserrat"/>
                          <a:ea typeface="Montserrat"/>
                          <a:cs typeface="Montserrat"/>
                          <a:sym typeface="Montserrat"/>
                        </a:rPr>
                        <a:t>Add accessibility for Visually Impaired Users.</a:t>
                      </a:r>
                      <a:endParaRPr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c>
                  <a:txBody>
                    <a:bodyPr/>
                    <a:lstStyle/>
                    <a:p>
                      <a:pPr indent="0" lvl="0" marL="0" rtl="0" algn="ctr">
                        <a:lnSpc>
                          <a:spcPct val="100000"/>
                        </a:lnSpc>
                        <a:spcBef>
                          <a:spcPts val="0"/>
                        </a:spcBef>
                        <a:spcAft>
                          <a:spcPts val="0"/>
                        </a:spcAft>
                        <a:buNone/>
                      </a:pPr>
                      <a:r>
                        <a:rPr b="1" lang="en" sz="1200">
                          <a:solidFill>
                            <a:schemeClr val="lt2"/>
                          </a:solidFill>
                          <a:latin typeface="Montserrat"/>
                          <a:ea typeface="Montserrat"/>
                          <a:cs typeface="Montserrat"/>
                          <a:sym typeface="Montserrat"/>
                        </a:rPr>
                        <a:t>0.5</a:t>
                      </a:r>
                      <a:endParaRPr b="1"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r>
              <a:tr h="350100">
                <a:tc>
                  <a:txBody>
                    <a:bodyPr/>
                    <a:lstStyle/>
                    <a:p>
                      <a:pPr indent="0" lvl="0" marL="0" rtl="0" algn="l">
                        <a:lnSpc>
                          <a:spcPct val="100000"/>
                        </a:lnSpc>
                        <a:spcBef>
                          <a:spcPts val="0"/>
                        </a:spcBef>
                        <a:spcAft>
                          <a:spcPts val="0"/>
                        </a:spcAft>
                        <a:buNone/>
                      </a:pPr>
                      <a:r>
                        <a:rPr lang="en" sz="1200">
                          <a:solidFill>
                            <a:schemeClr val="lt2"/>
                          </a:solidFill>
                          <a:latin typeface="Montserrat"/>
                          <a:ea typeface="Montserrat"/>
                          <a:cs typeface="Montserrat"/>
                          <a:sym typeface="Montserrat"/>
                        </a:rPr>
                        <a:t>Support on all devices.</a:t>
                      </a:r>
                      <a:endParaRPr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c>
                  <a:txBody>
                    <a:bodyPr/>
                    <a:lstStyle/>
                    <a:p>
                      <a:pPr indent="0" lvl="0" marL="0" rtl="0" algn="ctr">
                        <a:lnSpc>
                          <a:spcPct val="100000"/>
                        </a:lnSpc>
                        <a:spcBef>
                          <a:spcPts val="0"/>
                        </a:spcBef>
                        <a:spcAft>
                          <a:spcPts val="0"/>
                        </a:spcAft>
                        <a:buNone/>
                      </a:pPr>
                      <a:r>
                        <a:rPr b="1" lang="en" sz="1200">
                          <a:solidFill>
                            <a:schemeClr val="lt2"/>
                          </a:solidFill>
                          <a:latin typeface="Montserrat"/>
                          <a:ea typeface="Montserrat"/>
                          <a:cs typeface="Montserrat"/>
                          <a:sym typeface="Montserrat"/>
                        </a:rPr>
                        <a:t>0.5</a:t>
                      </a:r>
                      <a:endParaRPr b="1"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r>
              <a:tr h="350100">
                <a:tc>
                  <a:txBody>
                    <a:bodyPr/>
                    <a:lstStyle/>
                    <a:p>
                      <a:pPr indent="0" lvl="0" marL="0" rtl="0" algn="l">
                        <a:lnSpc>
                          <a:spcPct val="100000"/>
                        </a:lnSpc>
                        <a:spcBef>
                          <a:spcPts val="0"/>
                        </a:spcBef>
                        <a:spcAft>
                          <a:spcPts val="0"/>
                        </a:spcAft>
                        <a:buNone/>
                      </a:pPr>
                      <a:r>
                        <a:rPr lang="en" sz="1200">
                          <a:solidFill>
                            <a:schemeClr val="lt2"/>
                          </a:solidFill>
                          <a:latin typeface="Montserrat"/>
                          <a:ea typeface="Montserrat"/>
                          <a:cs typeface="Montserrat"/>
                          <a:sym typeface="Montserrat"/>
                        </a:rPr>
                        <a:t>Use a Framework as a backend.</a:t>
                      </a:r>
                      <a:endParaRPr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c>
                  <a:txBody>
                    <a:bodyPr/>
                    <a:lstStyle/>
                    <a:p>
                      <a:pPr indent="0" lvl="0" marL="0" rtl="0" algn="ctr">
                        <a:lnSpc>
                          <a:spcPct val="100000"/>
                        </a:lnSpc>
                        <a:spcBef>
                          <a:spcPts val="0"/>
                        </a:spcBef>
                        <a:spcAft>
                          <a:spcPts val="0"/>
                        </a:spcAft>
                        <a:buNone/>
                      </a:pPr>
                      <a:r>
                        <a:rPr b="1" lang="en" sz="1200">
                          <a:solidFill>
                            <a:schemeClr val="lt2"/>
                          </a:solidFill>
                          <a:latin typeface="Montserrat"/>
                          <a:ea typeface="Montserrat"/>
                          <a:cs typeface="Montserrat"/>
                          <a:sym typeface="Montserrat"/>
                        </a:rPr>
                        <a:t>1</a:t>
                      </a:r>
                      <a:endParaRPr b="1"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r>
              <a:tr h="350100">
                <a:tc>
                  <a:txBody>
                    <a:bodyPr/>
                    <a:lstStyle/>
                    <a:p>
                      <a:pPr indent="0" lvl="0" marL="0" rtl="0" algn="l">
                        <a:lnSpc>
                          <a:spcPct val="100000"/>
                        </a:lnSpc>
                        <a:spcBef>
                          <a:spcPts val="0"/>
                        </a:spcBef>
                        <a:spcAft>
                          <a:spcPts val="0"/>
                        </a:spcAft>
                        <a:buNone/>
                      </a:pPr>
                      <a:r>
                        <a:rPr lang="en" sz="1200">
                          <a:solidFill>
                            <a:schemeClr val="lt2"/>
                          </a:solidFill>
                          <a:latin typeface="Montserrat"/>
                          <a:ea typeface="Montserrat"/>
                          <a:cs typeface="Montserrat"/>
                          <a:sym typeface="Montserrat"/>
                        </a:rPr>
                        <a:t>Multiplayers (more than 2 in the same game).</a:t>
                      </a:r>
                      <a:endParaRPr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c>
                  <a:txBody>
                    <a:bodyPr/>
                    <a:lstStyle/>
                    <a:p>
                      <a:pPr indent="0" lvl="0" marL="0" rtl="0" algn="ctr">
                        <a:lnSpc>
                          <a:spcPct val="100000"/>
                        </a:lnSpc>
                        <a:spcBef>
                          <a:spcPts val="0"/>
                        </a:spcBef>
                        <a:spcAft>
                          <a:spcPts val="0"/>
                        </a:spcAft>
                        <a:buNone/>
                      </a:pPr>
                      <a:r>
                        <a:rPr b="1" lang="en" sz="1200">
                          <a:solidFill>
                            <a:schemeClr val="lt2"/>
                          </a:solidFill>
                          <a:latin typeface="Montserrat"/>
                          <a:ea typeface="Montserrat"/>
                          <a:cs typeface="Montserrat"/>
                          <a:sym typeface="Montserrat"/>
                        </a:rPr>
                        <a:t>1</a:t>
                      </a:r>
                      <a:endParaRPr b="1"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r>
              <a:tr h="350100">
                <a:tc>
                  <a:txBody>
                    <a:bodyPr/>
                    <a:lstStyle/>
                    <a:p>
                      <a:pPr indent="0" lvl="0" marL="0" rtl="0" algn="l">
                        <a:lnSpc>
                          <a:spcPct val="100000"/>
                        </a:lnSpc>
                        <a:spcBef>
                          <a:spcPts val="0"/>
                        </a:spcBef>
                        <a:spcAft>
                          <a:spcPts val="0"/>
                        </a:spcAft>
                        <a:buNone/>
                      </a:pPr>
                      <a:r>
                        <a:rPr lang="en" sz="1200">
                          <a:solidFill>
                            <a:schemeClr val="lt2"/>
                          </a:solidFill>
                          <a:latin typeface="Montserrat"/>
                          <a:ea typeface="Montserrat"/>
                          <a:cs typeface="Montserrat"/>
                          <a:sym typeface="Montserrat"/>
                        </a:rPr>
                        <a:t>Implement Two-Factor Authentication (2FA) and JWT.</a:t>
                      </a:r>
                      <a:endParaRPr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c>
                  <a:txBody>
                    <a:bodyPr/>
                    <a:lstStyle/>
                    <a:p>
                      <a:pPr indent="0" lvl="0" marL="0" rtl="0" algn="ctr">
                        <a:lnSpc>
                          <a:spcPct val="100000"/>
                        </a:lnSpc>
                        <a:spcBef>
                          <a:spcPts val="0"/>
                        </a:spcBef>
                        <a:spcAft>
                          <a:spcPts val="0"/>
                        </a:spcAft>
                        <a:buNone/>
                      </a:pPr>
                      <a:r>
                        <a:rPr b="1" lang="en" sz="1200">
                          <a:solidFill>
                            <a:schemeClr val="lt2"/>
                          </a:solidFill>
                          <a:latin typeface="Montserrat"/>
                          <a:ea typeface="Montserrat"/>
                          <a:cs typeface="Montserrat"/>
                          <a:sym typeface="Montserrat"/>
                        </a:rPr>
                        <a:t>1</a:t>
                      </a:r>
                      <a:endParaRPr b="1"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r>
              <a:tr h="350100">
                <a:tc>
                  <a:txBody>
                    <a:bodyPr/>
                    <a:lstStyle/>
                    <a:p>
                      <a:pPr indent="0" lvl="0" marL="0" rtl="0" algn="l">
                        <a:lnSpc>
                          <a:spcPct val="100000"/>
                        </a:lnSpc>
                        <a:spcBef>
                          <a:spcPts val="0"/>
                        </a:spcBef>
                        <a:spcAft>
                          <a:spcPts val="0"/>
                        </a:spcAft>
                        <a:buNone/>
                      </a:pPr>
                      <a:r>
                        <a:rPr lang="en" sz="1200">
                          <a:solidFill>
                            <a:schemeClr val="lt2"/>
                          </a:solidFill>
                          <a:latin typeface="Montserrat"/>
                          <a:ea typeface="Montserrat"/>
                          <a:cs typeface="Montserrat"/>
                          <a:sym typeface="Montserrat"/>
                        </a:rPr>
                        <a:t>Implementing a remote authentication.</a:t>
                      </a:r>
                      <a:endParaRPr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c>
                  <a:txBody>
                    <a:bodyPr/>
                    <a:lstStyle/>
                    <a:p>
                      <a:pPr indent="0" lvl="0" marL="0" rtl="0" algn="ctr">
                        <a:lnSpc>
                          <a:spcPct val="100000"/>
                        </a:lnSpc>
                        <a:spcBef>
                          <a:spcPts val="0"/>
                        </a:spcBef>
                        <a:spcAft>
                          <a:spcPts val="0"/>
                        </a:spcAft>
                        <a:buNone/>
                      </a:pPr>
                      <a:r>
                        <a:rPr b="1" lang="en" sz="1200">
                          <a:solidFill>
                            <a:schemeClr val="lt2"/>
                          </a:solidFill>
                          <a:latin typeface="Montserrat"/>
                          <a:ea typeface="Montserrat"/>
                          <a:cs typeface="Montserrat"/>
                          <a:sym typeface="Montserrat"/>
                        </a:rPr>
                        <a:t>1</a:t>
                      </a:r>
                      <a:endParaRPr b="1"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r>
              <a:tr h="360375">
                <a:tc>
                  <a:txBody>
                    <a:bodyPr/>
                    <a:lstStyle/>
                    <a:p>
                      <a:pPr indent="0" lvl="0" marL="0" rtl="0" algn="l">
                        <a:lnSpc>
                          <a:spcPct val="100000"/>
                        </a:lnSpc>
                        <a:spcBef>
                          <a:spcPts val="0"/>
                        </a:spcBef>
                        <a:spcAft>
                          <a:spcPts val="0"/>
                        </a:spcAft>
                        <a:buNone/>
                      </a:pPr>
                      <a:r>
                        <a:rPr lang="en" sz="1200">
                          <a:solidFill>
                            <a:schemeClr val="lt2"/>
                          </a:solidFill>
                          <a:latin typeface="Montserrat"/>
                          <a:ea typeface="Montserrat"/>
                          <a:cs typeface="Montserrat"/>
                          <a:sym typeface="Montserrat"/>
                        </a:rPr>
                        <a:t>Standard user management, authentication, users across tournaments.</a:t>
                      </a:r>
                      <a:endParaRPr sz="10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c>
                  <a:txBody>
                    <a:bodyPr/>
                    <a:lstStyle/>
                    <a:p>
                      <a:pPr indent="0" lvl="0" marL="0" rtl="0" algn="ctr">
                        <a:lnSpc>
                          <a:spcPct val="100000"/>
                        </a:lnSpc>
                        <a:spcBef>
                          <a:spcPts val="0"/>
                        </a:spcBef>
                        <a:spcAft>
                          <a:spcPts val="0"/>
                        </a:spcAft>
                        <a:buNone/>
                      </a:pPr>
                      <a:r>
                        <a:rPr b="1" lang="en" sz="1200">
                          <a:solidFill>
                            <a:schemeClr val="lt2"/>
                          </a:solidFill>
                          <a:latin typeface="Montserrat"/>
                          <a:ea typeface="Montserrat"/>
                          <a:cs typeface="Montserrat"/>
                          <a:sym typeface="Montserrat"/>
                        </a:rPr>
                        <a:t>1</a:t>
                      </a:r>
                      <a:endParaRPr b="1"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r>
              <a:tr h="350100">
                <a:tc>
                  <a:txBody>
                    <a:bodyPr/>
                    <a:lstStyle/>
                    <a:p>
                      <a:pPr indent="0" lvl="0" marL="0" rtl="0" algn="l">
                        <a:lnSpc>
                          <a:spcPct val="100000"/>
                        </a:lnSpc>
                        <a:spcBef>
                          <a:spcPts val="0"/>
                        </a:spcBef>
                        <a:spcAft>
                          <a:spcPts val="0"/>
                        </a:spcAft>
                        <a:buNone/>
                      </a:pPr>
                      <a:r>
                        <a:rPr lang="en" sz="1200">
                          <a:solidFill>
                            <a:schemeClr val="lt2"/>
                          </a:solidFill>
                          <a:latin typeface="Montserrat"/>
                          <a:ea typeface="Montserrat"/>
                          <a:cs typeface="Montserrat"/>
                          <a:sym typeface="Montserrat"/>
                        </a:rPr>
                        <a:t>Add Another Game with User History and Matchmaking.</a:t>
                      </a:r>
                      <a:endParaRPr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c>
                  <a:txBody>
                    <a:bodyPr/>
                    <a:lstStyle/>
                    <a:p>
                      <a:pPr indent="0" lvl="0" marL="0" rtl="0" algn="ctr">
                        <a:lnSpc>
                          <a:spcPct val="100000"/>
                        </a:lnSpc>
                        <a:spcBef>
                          <a:spcPts val="0"/>
                        </a:spcBef>
                        <a:spcAft>
                          <a:spcPts val="0"/>
                        </a:spcAft>
                        <a:buNone/>
                      </a:pPr>
                      <a:r>
                        <a:rPr b="1" lang="en" sz="1200">
                          <a:solidFill>
                            <a:schemeClr val="lt2"/>
                          </a:solidFill>
                          <a:latin typeface="Montserrat"/>
                          <a:ea typeface="Montserrat"/>
                          <a:cs typeface="Montserrat"/>
                          <a:sym typeface="Montserrat"/>
                        </a:rPr>
                        <a:t>1</a:t>
                      </a:r>
                      <a:endParaRPr b="1" sz="1200">
                        <a:solidFill>
                          <a:schemeClr val="lt2"/>
                        </a:solidFill>
                        <a:latin typeface="Montserrat"/>
                        <a:ea typeface="Montserrat"/>
                        <a:cs typeface="Montserrat"/>
                        <a:sym typeface="Montserrat"/>
                      </a:endParaRPr>
                    </a:p>
                  </a:txBody>
                  <a:tcPr marT="91425" marB="91425" marR="182875" marL="182875" anchor="ctr">
                    <a:lnL cap="flat" cmpd="sng" w="12700">
                      <a:solidFill>
                        <a:srgbClr val="24211A"/>
                      </a:solidFill>
                      <a:prstDash val="solid"/>
                      <a:round/>
                      <a:headEnd len="sm" w="sm" type="none"/>
                      <a:tailEnd len="sm" w="sm" type="none"/>
                    </a:lnL>
                    <a:lnR cap="flat" cmpd="sng" w="12700">
                      <a:solidFill>
                        <a:srgbClr val="24211A"/>
                      </a:solidFill>
                      <a:prstDash val="solid"/>
                      <a:round/>
                      <a:headEnd len="sm" w="sm" type="none"/>
                      <a:tailEnd len="sm" w="sm" type="none"/>
                    </a:lnR>
                    <a:lnT cap="flat" cmpd="sng" w="12700">
                      <a:solidFill>
                        <a:srgbClr val="24211A"/>
                      </a:solidFill>
                      <a:prstDash val="solid"/>
                      <a:round/>
                      <a:headEnd len="sm" w="sm" type="none"/>
                      <a:tailEnd len="sm" w="sm" type="none"/>
                    </a:lnT>
                    <a:lnB cap="flat" cmpd="sng" w="12700">
                      <a:solidFill>
                        <a:srgbClr val="24211A"/>
                      </a:solidFill>
                      <a:prstDash val="solid"/>
                      <a:round/>
                      <a:headEnd len="sm" w="sm" type="none"/>
                      <a:tailEnd len="sm" w="sm" type="none"/>
                    </a:lnB>
                    <a:solidFill>
                      <a:srgbClr val="1D1B15"/>
                    </a:solidFill>
                  </a:tcPr>
                </a:tc>
              </a:tr>
            </a:tbl>
          </a:graphicData>
        </a:graphic>
      </p:graphicFrame>
      <p:sp>
        <p:nvSpPr>
          <p:cNvPr id="83" name="Google Shape;83;p16"/>
          <p:cNvSpPr txBox="1"/>
          <p:nvPr/>
        </p:nvSpPr>
        <p:spPr>
          <a:xfrm>
            <a:off x="246050" y="2094600"/>
            <a:ext cx="1972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F39C12"/>
                </a:solidFill>
                <a:latin typeface="Silkscreen"/>
                <a:ea typeface="Silkscreen"/>
                <a:cs typeface="Silkscreen"/>
                <a:sym typeface="Silkscreen"/>
              </a:rPr>
              <a:t>Selected</a:t>
            </a:r>
            <a:endParaRPr b="1" sz="2100">
              <a:solidFill>
                <a:srgbClr val="F39C12"/>
              </a:solidFill>
              <a:latin typeface="Silkscreen"/>
              <a:ea typeface="Silkscreen"/>
              <a:cs typeface="Silkscreen"/>
              <a:sym typeface="Silkscreen"/>
            </a:endParaRPr>
          </a:p>
          <a:p>
            <a:pPr indent="0" lvl="0" marL="0" rtl="0" algn="l">
              <a:spcBef>
                <a:spcPts val="0"/>
              </a:spcBef>
              <a:spcAft>
                <a:spcPts val="0"/>
              </a:spcAft>
              <a:buNone/>
            </a:pPr>
            <a:r>
              <a:rPr b="1" lang="en" sz="2100">
                <a:solidFill>
                  <a:srgbClr val="F39C12"/>
                </a:solidFill>
                <a:latin typeface="Silkscreen"/>
                <a:ea typeface="Silkscreen"/>
                <a:cs typeface="Silkscreen"/>
                <a:sym typeface="Silkscreen"/>
              </a:rPr>
              <a:t>Modules:</a:t>
            </a:r>
            <a:endParaRPr b="1" sz="2100">
              <a:solidFill>
                <a:srgbClr val="F39C12"/>
              </a:solidFill>
              <a:latin typeface="Silkscreen"/>
              <a:ea typeface="Silkscreen"/>
              <a:cs typeface="Silkscreen"/>
              <a:sym typeface="Silkscreen"/>
            </a:endParaRPr>
          </a:p>
          <a:p>
            <a:pPr indent="0" lvl="0" marL="0" rtl="0" algn="l">
              <a:spcBef>
                <a:spcPts val="0"/>
              </a:spcBef>
              <a:spcAft>
                <a:spcPts val="0"/>
              </a:spcAft>
              <a:buNone/>
            </a:pPr>
            <a:r>
              <a:t/>
            </a:r>
            <a:endParaRPr b="1" sz="2100">
              <a:solidFill>
                <a:srgbClr val="F39C12"/>
              </a:solidFill>
              <a:latin typeface="Silkscreen"/>
              <a:ea typeface="Silkscreen"/>
              <a:cs typeface="Silkscreen"/>
              <a:sym typeface="Silkscreen"/>
            </a:endParaRPr>
          </a:p>
          <a:p>
            <a:pPr indent="0" lvl="0" marL="0" rtl="0" algn="l">
              <a:spcBef>
                <a:spcPts val="0"/>
              </a:spcBef>
              <a:spcAft>
                <a:spcPts val="0"/>
              </a:spcAft>
              <a:buNone/>
            </a:pPr>
            <a:r>
              <a:rPr b="1" lang="en" sz="2100">
                <a:solidFill>
                  <a:srgbClr val="F39C12"/>
                </a:solidFill>
                <a:latin typeface="Silkscreen"/>
                <a:ea typeface="Silkscreen"/>
                <a:cs typeface="Silkscreen"/>
                <a:sym typeface="Silkscreen"/>
              </a:rPr>
              <a:t>9.5 pts</a:t>
            </a:r>
            <a:endParaRPr b="1" sz="2100">
              <a:solidFill>
                <a:srgbClr val="F39C12"/>
              </a:solidFill>
              <a:latin typeface="Silkscreen"/>
              <a:ea typeface="Silkscreen"/>
              <a:cs typeface="Silkscreen"/>
              <a:sym typeface="Silkscree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299863"/>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solidFill>
                  <a:srgbClr val="F39C12"/>
                </a:solidFill>
                <a:latin typeface="Silkscreen"/>
                <a:ea typeface="Silkscreen"/>
                <a:cs typeface="Silkscreen"/>
                <a:sym typeface="Silkscreen"/>
              </a:rPr>
              <a:t>Software Development Life Cycle (SDLC)</a:t>
            </a:r>
            <a:endParaRPr b="1" sz="2120">
              <a:solidFill>
                <a:srgbClr val="F39C12"/>
              </a:solidFill>
              <a:latin typeface="Silkscreen"/>
              <a:ea typeface="Silkscreen"/>
              <a:cs typeface="Silkscreen"/>
              <a:sym typeface="Silkscreen"/>
            </a:endParaRPr>
          </a:p>
        </p:txBody>
      </p:sp>
      <p:sp>
        <p:nvSpPr>
          <p:cNvPr id="89" name="Google Shape;89;p17"/>
          <p:cNvSpPr txBox="1"/>
          <p:nvPr>
            <p:ph idx="1" type="body"/>
          </p:nvPr>
        </p:nvSpPr>
        <p:spPr>
          <a:xfrm>
            <a:off x="311700" y="952875"/>
            <a:ext cx="8037900" cy="4040700"/>
          </a:xfrm>
          <a:prstGeom prst="rect">
            <a:avLst/>
          </a:prstGeom>
        </p:spPr>
        <p:txBody>
          <a:bodyPr anchorCtr="0" anchor="t" bIns="91425" lIns="91425" spcFirstLastPara="1" rIns="91425" wrap="square" tIns="91425">
            <a:normAutofit lnSpcReduction="20000"/>
          </a:bodyPr>
          <a:lstStyle/>
          <a:p>
            <a:pPr indent="-342900" lvl="0" marL="457200" rtl="0" algn="l">
              <a:lnSpc>
                <a:spcPct val="200000"/>
              </a:lnSpc>
              <a:spcBef>
                <a:spcPts val="0"/>
              </a:spcBef>
              <a:spcAft>
                <a:spcPts val="0"/>
              </a:spcAft>
              <a:buSzPts val="1800"/>
              <a:buChar char="●"/>
            </a:pPr>
            <a:r>
              <a:rPr lang="en"/>
              <a:t>Methodology: </a:t>
            </a:r>
            <a:r>
              <a:rPr lang="en"/>
              <a:t>A modified Waterfall model with Agile elements.</a:t>
            </a:r>
            <a:endParaRPr/>
          </a:p>
          <a:p>
            <a:pPr indent="-342900" lvl="0" marL="457200" rtl="0" algn="l">
              <a:lnSpc>
                <a:spcPct val="200000"/>
              </a:lnSpc>
              <a:spcBef>
                <a:spcPts val="0"/>
              </a:spcBef>
              <a:spcAft>
                <a:spcPts val="0"/>
              </a:spcAft>
              <a:buSzPts val="1800"/>
              <a:buChar char="●"/>
            </a:pPr>
            <a:r>
              <a:rPr lang="en"/>
              <a:t>Phases:</a:t>
            </a:r>
            <a:endParaRPr/>
          </a:p>
          <a:p>
            <a:pPr indent="-317500" lvl="1" marL="914400" rtl="0" algn="l">
              <a:lnSpc>
                <a:spcPct val="200000"/>
              </a:lnSpc>
              <a:spcBef>
                <a:spcPts val="0"/>
              </a:spcBef>
              <a:spcAft>
                <a:spcPts val="0"/>
              </a:spcAft>
              <a:buSzPts val="1400"/>
              <a:buChar char="○"/>
            </a:pPr>
            <a:r>
              <a:rPr lang="en"/>
              <a:t>Requirement Analysis</a:t>
            </a:r>
            <a:endParaRPr/>
          </a:p>
          <a:p>
            <a:pPr indent="-317500" lvl="1" marL="914400" rtl="0" algn="l">
              <a:lnSpc>
                <a:spcPct val="200000"/>
              </a:lnSpc>
              <a:spcBef>
                <a:spcPts val="0"/>
              </a:spcBef>
              <a:spcAft>
                <a:spcPts val="0"/>
              </a:spcAft>
              <a:buSzPts val="1400"/>
              <a:buChar char="○"/>
            </a:pPr>
            <a:r>
              <a:rPr lang="en"/>
              <a:t>System Design</a:t>
            </a:r>
            <a:endParaRPr/>
          </a:p>
          <a:p>
            <a:pPr indent="-317500" lvl="1" marL="914400" rtl="0" algn="l">
              <a:lnSpc>
                <a:spcPct val="200000"/>
              </a:lnSpc>
              <a:spcBef>
                <a:spcPts val="0"/>
              </a:spcBef>
              <a:spcAft>
                <a:spcPts val="0"/>
              </a:spcAft>
              <a:buSzPts val="1400"/>
              <a:buChar char="○"/>
            </a:pPr>
            <a:r>
              <a:rPr lang="en"/>
              <a:t>Implementation (Backend, Frontend, Game Mechanics)</a:t>
            </a:r>
            <a:endParaRPr/>
          </a:p>
          <a:p>
            <a:pPr indent="-317500" lvl="1" marL="914400" rtl="0" algn="l">
              <a:lnSpc>
                <a:spcPct val="200000"/>
              </a:lnSpc>
              <a:spcBef>
                <a:spcPts val="0"/>
              </a:spcBef>
              <a:spcAft>
                <a:spcPts val="0"/>
              </a:spcAft>
              <a:buSzPts val="1400"/>
              <a:buChar char="○"/>
            </a:pPr>
            <a:r>
              <a:rPr lang="en"/>
              <a:t>Testing</a:t>
            </a:r>
            <a:endParaRPr/>
          </a:p>
          <a:p>
            <a:pPr indent="-317500" lvl="1" marL="914400" rtl="0" algn="l">
              <a:lnSpc>
                <a:spcPct val="200000"/>
              </a:lnSpc>
              <a:spcBef>
                <a:spcPts val="0"/>
              </a:spcBef>
              <a:spcAft>
                <a:spcPts val="0"/>
              </a:spcAft>
              <a:buSzPts val="1400"/>
              <a:buChar char="○"/>
            </a:pPr>
            <a:r>
              <a:rPr lang="en"/>
              <a:t>Bug fixing</a:t>
            </a:r>
            <a:endParaRPr/>
          </a:p>
          <a:p>
            <a:pPr indent="-342900" lvl="0" marL="457200" rtl="0" algn="l">
              <a:lnSpc>
                <a:spcPct val="200000"/>
              </a:lnSpc>
              <a:spcBef>
                <a:spcPts val="0"/>
              </a:spcBef>
              <a:spcAft>
                <a:spcPts val="0"/>
              </a:spcAft>
              <a:buSzPts val="1800"/>
              <a:buChar char="●"/>
            </a:pPr>
            <a:r>
              <a:rPr lang="en"/>
              <a:t>Workflow: Version control via GitHub, with peer-reviewed merges to the main branch.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30963"/>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solidFill>
                  <a:srgbClr val="F39C12"/>
                </a:solidFill>
                <a:latin typeface="Silkscreen"/>
                <a:ea typeface="Silkscreen"/>
                <a:cs typeface="Silkscreen"/>
                <a:sym typeface="Silkscreen"/>
              </a:rPr>
              <a:t>Software Development Life Cycle (SDLC)</a:t>
            </a:r>
            <a:endParaRPr b="1" sz="2120">
              <a:solidFill>
                <a:srgbClr val="F39C12"/>
              </a:solidFill>
              <a:latin typeface="Silkscreen"/>
              <a:ea typeface="Silkscreen"/>
              <a:cs typeface="Silkscreen"/>
              <a:sym typeface="Silkscreen"/>
            </a:endParaRPr>
          </a:p>
        </p:txBody>
      </p:sp>
      <p:pic>
        <p:nvPicPr>
          <p:cNvPr id="95" name="Google Shape;95;p18"/>
          <p:cNvPicPr preferRelativeResize="0"/>
          <p:nvPr/>
        </p:nvPicPr>
        <p:blipFill>
          <a:blip r:embed="rId3">
            <a:alphaModFix/>
          </a:blip>
          <a:stretch>
            <a:fillRect/>
          </a:stretch>
        </p:blipFill>
        <p:spPr>
          <a:xfrm>
            <a:off x="2148175" y="803663"/>
            <a:ext cx="4847652" cy="3820973"/>
          </a:xfrm>
          <a:prstGeom prst="rect">
            <a:avLst/>
          </a:prstGeom>
          <a:noFill/>
          <a:ln>
            <a:noFill/>
          </a:ln>
        </p:spPr>
      </p:pic>
      <p:sp>
        <p:nvSpPr>
          <p:cNvPr id="96" name="Google Shape;96;p18"/>
          <p:cNvSpPr txBox="1"/>
          <p:nvPr/>
        </p:nvSpPr>
        <p:spPr>
          <a:xfrm>
            <a:off x="2583600" y="4558538"/>
            <a:ext cx="3976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2"/>
                </a:solidFill>
                <a:latin typeface="Montserrat"/>
                <a:ea typeface="Montserrat"/>
                <a:cs typeface="Montserrat"/>
                <a:sym typeface="Montserrat"/>
              </a:rPr>
              <a:t>Image of the project gantt chart</a:t>
            </a:r>
            <a:endParaRPr sz="1100">
              <a:solidFill>
                <a:schemeClr val="lt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07163"/>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solidFill>
                  <a:srgbClr val="F39C12"/>
                </a:solidFill>
                <a:latin typeface="Silkscreen"/>
                <a:ea typeface="Silkscreen"/>
                <a:cs typeface="Silkscreen"/>
                <a:sym typeface="Silkscreen"/>
              </a:rPr>
              <a:t>Software Development Life Cycle (SDLC)</a:t>
            </a:r>
            <a:endParaRPr b="1" sz="2120">
              <a:solidFill>
                <a:srgbClr val="F39C12"/>
              </a:solidFill>
              <a:latin typeface="Silkscreen"/>
              <a:ea typeface="Silkscreen"/>
              <a:cs typeface="Silkscreen"/>
              <a:sym typeface="Silkscreen"/>
            </a:endParaRPr>
          </a:p>
        </p:txBody>
      </p:sp>
      <p:pic>
        <p:nvPicPr>
          <p:cNvPr id="102" name="Google Shape;102;p19"/>
          <p:cNvPicPr preferRelativeResize="0"/>
          <p:nvPr/>
        </p:nvPicPr>
        <p:blipFill>
          <a:blip r:embed="rId3">
            <a:alphaModFix/>
          </a:blip>
          <a:stretch>
            <a:fillRect/>
          </a:stretch>
        </p:blipFill>
        <p:spPr>
          <a:xfrm>
            <a:off x="1545299" y="879863"/>
            <a:ext cx="6053401" cy="3602476"/>
          </a:xfrm>
          <a:prstGeom prst="rect">
            <a:avLst/>
          </a:prstGeom>
          <a:noFill/>
          <a:ln>
            <a:noFill/>
          </a:ln>
        </p:spPr>
      </p:pic>
      <p:sp>
        <p:nvSpPr>
          <p:cNvPr id="103" name="Google Shape;103;p19"/>
          <p:cNvSpPr txBox="1"/>
          <p:nvPr/>
        </p:nvSpPr>
        <p:spPr>
          <a:xfrm>
            <a:off x="2583600" y="4482338"/>
            <a:ext cx="3976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2"/>
                </a:solidFill>
                <a:latin typeface="Montserrat"/>
                <a:ea typeface="Montserrat"/>
                <a:cs typeface="Montserrat"/>
                <a:sym typeface="Montserrat"/>
              </a:rPr>
              <a:t>Image of the initial draft of the website user flow</a:t>
            </a:r>
            <a:endParaRPr sz="1100">
              <a:solidFill>
                <a:schemeClr val="lt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39C12"/>
                </a:solidFill>
                <a:latin typeface="Silkscreen"/>
                <a:ea typeface="Silkscreen"/>
                <a:cs typeface="Silkscreen"/>
                <a:sym typeface="Silkscreen"/>
              </a:rPr>
              <a:t>Application Features</a:t>
            </a:r>
            <a:endParaRPr>
              <a:solidFill>
                <a:srgbClr val="F39C12"/>
              </a:solidFill>
            </a:endParaRPr>
          </a:p>
        </p:txBody>
      </p:sp>
      <p:sp>
        <p:nvSpPr>
          <p:cNvPr id="109" name="Google Shape;109;p20"/>
          <p:cNvSpPr txBox="1"/>
          <p:nvPr>
            <p:ph idx="1" type="body"/>
          </p:nvPr>
        </p:nvSpPr>
        <p:spPr>
          <a:xfrm>
            <a:off x="311700" y="1000075"/>
            <a:ext cx="8520600" cy="38469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en"/>
              <a:t>User Authentication: </a:t>
            </a:r>
            <a:endParaRPr/>
          </a:p>
          <a:p>
            <a:pPr indent="-317500" lvl="1" marL="914400" rtl="0" algn="l">
              <a:lnSpc>
                <a:spcPct val="150000"/>
              </a:lnSpc>
              <a:spcBef>
                <a:spcPts val="0"/>
              </a:spcBef>
              <a:spcAft>
                <a:spcPts val="0"/>
              </a:spcAft>
              <a:buSzPts val="1400"/>
              <a:buChar char="○"/>
            </a:pPr>
            <a:r>
              <a:rPr lang="en"/>
              <a:t>42 Login, username-based login using </a:t>
            </a:r>
            <a:r>
              <a:rPr lang="en"/>
              <a:t>JSON Web Token for managing user sessions</a:t>
            </a:r>
            <a:r>
              <a:rPr lang="en"/>
              <a:t>, Two-Factor Authentication (2FA).</a:t>
            </a:r>
            <a:endParaRPr/>
          </a:p>
          <a:p>
            <a:pPr indent="-342900" lvl="0" marL="457200" rtl="0" algn="l">
              <a:lnSpc>
                <a:spcPct val="150000"/>
              </a:lnSpc>
              <a:spcBef>
                <a:spcPts val="0"/>
              </a:spcBef>
              <a:spcAft>
                <a:spcPts val="0"/>
              </a:spcAft>
              <a:buSzPts val="1800"/>
              <a:buChar char="●"/>
            </a:pPr>
            <a:r>
              <a:rPr lang="en"/>
              <a:t>Game Customization Options:</a:t>
            </a:r>
            <a:endParaRPr/>
          </a:p>
          <a:p>
            <a:pPr indent="-317500" lvl="1" marL="914400" rtl="0" algn="l">
              <a:lnSpc>
                <a:spcPct val="150000"/>
              </a:lnSpc>
              <a:spcBef>
                <a:spcPts val="0"/>
              </a:spcBef>
              <a:spcAft>
                <a:spcPts val="0"/>
              </a:spcAft>
              <a:buSzPts val="1400"/>
              <a:buChar char="○"/>
            </a:pPr>
            <a:r>
              <a:rPr lang="en"/>
              <a:t>Adjustable paddle and ball speed, difficulty levels, sound options.</a:t>
            </a:r>
            <a:endParaRPr/>
          </a:p>
          <a:p>
            <a:pPr indent="-342900" lvl="0" marL="457200" rtl="0" algn="l">
              <a:lnSpc>
                <a:spcPct val="150000"/>
              </a:lnSpc>
              <a:spcBef>
                <a:spcPts val="0"/>
              </a:spcBef>
              <a:spcAft>
                <a:spcPts val="0"/>
              </a:spcAft>
              <a:buSzPts val="1800"/>
              <a:buChar char="●"/>
            </a:pPr>
            <a:r>
              <a:rPr lang="en"/>
              <a:t>Accessibility Options:</a:t>
            </a:r>
            <a:endParaRPr/>
          </a:p>
          <a:p>
            <a:pPr indent="-317500" lvl="1" marL="914400" rtl="0" algn="l">
              <a:lnSpc>
                <a:spcPct val="150000"/>
              </a:lnSpc>
              <a:spcBef>
                <a:spcPts val="0"/>
              </a:spcBef>
              <a:spcAft>
                <a:spcPts val="0"/>
              </a:spcAft>
              <a:buSzPts val="1400"/>
              <a:buChar char="○"/>
            </a:pPr>
            <a:r>
              <a:rPr lang="en"/>
              <a:t>High-contrast visuals, keyboard navigation.</a:t>
            </a:r>
            <a:endParaRPr/>
          </a:p>
          <a:p>
            <a:pPr indent="-342900" lvl="0" marL="457200" rtl="0" algn="l">
              <a:lnSpc>
                <a:spcPct val="150000"/>
              </a:lnSpc>
              <a:spcBef>
                <a:spcPts val="0"/>
              </a:spcBef>
              <a:spcAft>
                <a:spcPts val="0"/>
              </a:spcAft>
              <a:buSzPts val="1800"/>
              <a:buChar char="●"/>
            </a:pPr>
            <a:r>
              <a:rPr lang="en"/>
              <a:t>Game Modes:</a:t>
            </a:r>
            <a:endParaRPr/>
          </a:p>
          <a:p>
            <a:pPr indent="-317500" lvl="1" marL="914400" rtl="0" algn="l">
              <a:lnSpc>
                <a:spcPct val="150000"/>
              </a:lnSpc>
              <a:spcBef>
                <a:spcPts val="0"/>
              </a:spcBef>
              <a:spcAft>
                <a:spcPts val="0"/>
              </a:spcAft>
              <a:buSzPts val="1400"/>
              <a:buChar char="○"/>
            </a:pPr>
            <a:r>
              <a:rPr lang="en"/>
              <a:t>Pong 1v1, 2v2 or Guest mode</a:t>
            </a:r>
            <a:endParaRPr/>
          </a:p>
          <a:p>
            <a:pPr indent="-317500" lvl="1" marL="914400" rtl="0" algn="l">
              <a:lnSpc>
                <a:spcPct val="150000"/>
              </a:lnSpc>
              <a:spcBef>
                <a:spcPts val="0"/>
              </a:spcBef>
              <a:spcAft>
                <a:spcPts val="0"/>
              </a:spcAft>
              <a:buSzPts val="1400"/>
              <a:buChar char="○"/>
            </a:pPr>
            <a:r>
              <a:rPr lang="en"/>
              <a:t>Pong Tournament mode</a:t>
            </a:r>
            <a:endParaRPr/>
          </a:p>
          <a:p>
            <a:pPr indent="-317500" lvl="1" marL="914400" rtl="0" algn="l">
              <a:lnSpc>
                <a:spcPct val="150000"/>
              </a:lnSpc>
              <a:spcBef>
                <a:spcPts val="0"/>
              </a:spcBef>
              <a:spcAft>
                <a:spcPts val="0"/>
              </a:spcAft>
              <a:buSzPts val="1400"/>
              <a:buChar char="○"/>
            </a:pPr>
            <a:r>
              <a:rPr lang="en"/>
              <a:t>Tic-Tac-Toe (1v1)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39C12"/>
                </a:solidFill>
                <a:latin typeface="Silkscreen"/>
                <a:ea typeface="Silkscreen"/>
                <a:cs typeface="Silkscreen"/>
                <a:sym typeface="Silkscreen"/>
              </a:rPr>
              <a:t>Member contributions</a:t>
            </a:r>
            <a:endParaRPr b="1">
              <a:solidFill>
                <a:srgbClr val="F39C12"/>
              </a:solidFill>
              <a:latin typeface="Silkscreen"/>
              <a:ea typeface="Silkscreen"/>
              <a:cs typeface="Silkscreen"/>
              <a:sym typeface="Silkscreen"/>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lnSpc>
                <a:spcPct val="150000"/>
              </a:lnSpc>
              <a:spcBef>
                <a:spcPts val="0"/>
              </a:spcBef>
              <a:spcAft>
                <a:spcPts val="0"/>
              </a:spcAft>
              <a:buSzPct val="100000"/>
              <a:buChar char="●"/>
            </a:pPr>
            <a:r>
              <a:rPr lang="en"/>
              <a:t>Malik: Implemented user friendships, match history and Tic-Tac-Toe game.</a:t>
            </a:r>
            <a:endParaRPr/>
          </a:p>
          <a:p>
            <a:pPr indent="-334327" lvl="0" marL="457200" rtl="0" algn="l">
              <a:lnSpc>
                <a:spcPct val="150000"/>
              </a:lnSpc>
              <a:spcBef>
                <a:spcPts val="1000"/>
              </a:spcBef>
              <a:spcAft>
                <a:spcPts val="0"/>
              </a:spcAft>
              <a:buSzPct val="100000"/>
              <a:buChar char="●"/>
            </a:pPr>
            <a:r>
              <a:rPr lang="en"/>
              <a:t>Paula: Developed Pong game, including a visually impaired mode.</a:t>
            </a:r>
            <a:endParaRPr/>
          </a:p>
          <a:p>
            <a:pPr indent="-334327" lvl="0" marL="457200" rtl="0" algn="l">
              <a:lnSpc>
                <a:spcPct val="150000"/>
              </a:lnSpc>
              <a:spcBef>
                <a:spcPts val="1000"/>
              </a:spcBef>
              <a:spcAft>
                <a:spcPts val="0"/>
              </a:spcAft>
              <a:buSzPct val="100000"/>
              <a:buChar char="●"/>
            </a:pPr>
            <a:r>
              <a:rPr lang="en"/>
              <a:t>Samih: Set up backend infrastructure, containerization, and 42 API login.</a:t>
            </a:r>
            <a:endParaRPr/>
          </a:p>
          <a:p>
            <a:pPr indent="-334327" lvl="0" marL="457200" rtl="0" algn="l">
              <a:lnSpc>
                <a:spcPct val="150000"/>
              </a:lnSpc>
              <a:spcBef>
                <a:spcPts val="1000"/>
              </a:spcBef>
              <a:spcAft>
                <a:spcPts val="0"/>
              </a:spcAft>
              <a:buSzPct val="100000"/>
              <a:buChar char="●"/>
            </a:pPr>
            <a:r>
              <a:rPr lang="en"/>
              <a:t>Tanvir: Handled all frontend design.</a:t>
            </a:r>
            <a:endParaRPr/>
          </a:p>
          <a:p>
            <a:pPr indent="-334327" lvl="0" marL="457200" rtl="0" algn="l">
              <a:lnSpc>
                <a:spcPct val="150000"/>
              </a:lnSpc>
              <a:spcBef>
                <a:spcPts val="1000"/>
              </a:spcBef>
              <a:spcAft>
                <a:spcPts val="1000"/>
              </a:spcAft>
              <a:buSzPct val="100000"/>
              <a:buChar char="●"/>
            </a:pPr>
            <a:r>
              <a:rPr lang="en"/>
              <a:t>Tehuan: Built the user authentication system with JWT and implemented 2FA login using authenticator apps.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C06772AE9D724CA9817BDC2A97F975" ma:contentTypeVersion="15" ma:contentTypeDescription="Create a new document." ma:contentTypeScope="" ma:versionID="3d755909945ee12bc3737c8a6d693631">
  <xsd:schema xmlns:xsd="http://www.w3.org/2001/XMLSchema" xmlns:xs="http://www.w3.org/2001/XMLSchema" xmlns:p="http://schemas.microsoft.com/office/2006/metadata/properties" xmlns:ns2="e015c997-c6f2-4305-ad28-2a1acae0af9d" xmlns:ns3="698d72d1-08da-40b4-b31b-453cff7fa80d" targetNamespace="http://schemas.microsoft.com/office/2006/metadata/properties" ma:root="true" ma:fieldsID="532ba798b734e83be89a41452968d1c2" ns2:_="" ns3:_="">
    <xsd:import namespace="e015c997-c6f2-4305-ad28-2a1acae0af9d"/>
    <xsd:import namespace="698d72d1-08da-40b4-b31b-453cff7fa80d"/>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15c997-c6f2-4305-ad28-2a1acae0af9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16481ca-3c80-4204-8cde-e73925496a60"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98d72d1-08da-40b4-b31b-453cff7fa80d"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37c00446-3a0e-4116-ab16-f220a871b3e0}" ma:internalName="TaxCatchAll" ma:showField="CatchAllData" ma:web="698d72d1-08da-40b4-b31b-453cff7fa80d">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15c997-c6f2-4305-ad28-2a1acae0af9d">
      <Terms xmlns="http://schemas.microsoft.com/office/infopath/2007/PartnerControls"/>
    </lcf76f155ced4ddcb4097134ff3c332f>
    <ReferenceId xmlns="e015c997-c6f2-4305-ad28-2a1acae0af9d" xsi:nil="true"/>
    <TaxCatchAll xmlns="698d72d1-08da-40b4-b31b-453cff7fa80d" xsi:nil="true"/>
  </documentManagement>
</p:properties>
</file>

<file path=customXml/itemProps1.xml><?xml version="1.0" encoding="utf-8"?>
<ds:datastoreItem xmlns:ds="http://schemas.openxmlformats.org/officeDocument/2006/customXml" ds:itemID="{23C5F01A-B49E-4E6C-AF5A-FD082A640717}"/>
</file>

<file path=customXml/itemProps2.xml><?xml version="1.0" encoding="utf-8"?>
<ds:datastoreItem xmlns:ds="http://schemas.openxmlformats.org/officeDocument/2006/customXml" ds:itemID="{629D6A9B-DA37-4B12-AB95-6E7884215010}"/>
</file>

<file path=customXml/itemProps3.xml><?xml version="1.0" encoding="utf-8"?>
<ds:datastoreItem xmlns:ds="http://schemas.openxmlformats.org/officeDocument/2006/customXml" ds:itemID="{46C09917-F237-4D97-9247-CA0588BBB987}"/>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0x010100B5C06772AE9D724CA9817BDC2A97F975</vt:lpwstr>
  </property>
</Properties>
</file>