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2">
  <p:sldMasterIdLst>
    <p:sldMasterId id="2147483974" r:id="rId4"/>
  </p:sldMasterIdLst>
  <p:notesMasterIdLst>
    <p:notesMasterId r:id="rId32"/>
  </p:notesMasterIdLst>
  <p:handoutMasterIdLst>
    <p:handoutMasterId r:id="rId33"/>
  </p:handoutMasterIdLst>
  <p:sldIdLst>
    <p:sldId id="659" r:id="rId5"/>
    <p:sldId id="636" r:id="rId6"/>
    <p:sldId id="618" r:id="rId7"/>
    <p:sldId id="663" r:id="rId8"/>
    <p:sldId id="665" r:id="rId9"/>
    <p:sldId id="664" r:id="rId10"/>
    <p:sldId id="657" r:id="rId11"/>
    <p:sldId id="666" r:id="rId12"/>
    <p:sldId id="658" r:id="rId13"/>
    <p:sldId id="667" r:id="rId14"/>
    <p:sldId id="670" r:id="rId15"/>
    <p:sldId id="671" r:id="rId16"/>
    <p:sldId id="669" r:id="rId17"/>
    <p:sldId id="672" r:id="rId18"/>
    <p:sldId id="668" r:id="rId19"/>
    <p:sldId id="673" r:id="rId20"/>
    <p:sldId id="677" r:id="rId21"/>
    <p:sldId id="678" r:id="rId22"/>
    <p:sldId id="674" r:id="rId23"/>
    <p:sldId id="679" r:id="rId24"/>
    <p:sldId id="680" r:id="rId25"/>
    <p:sldId id="681" r:id="rId26"/>
    <p:sldId id="683" r:id="rId27"/>
    <p:sldId id="682" r:id="rId28"/>
    <p:sldId id="684" r:id="rId29"/>
    <p:sldId id="685" r:id="rId30"/>
    <p:sldId id="660" r:id="rId31"/>
  </p:sldIdLst>
  <p:sldSz cx="9144000" cy="6858000" type="screen4x3"/>
  <p:notesSz cx="6797675" cy="9926638"/>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blo Alvarez" initials="pa" lastIdx="13" clrIdx="0"/>
  <p:cmAuthor id="1" name="uidq8689" initials="u" lastIdx="1" clrIdx="1"/>
  <p:cmAuthor id="2" name="Giovanni De Jesus Espinoza Moreno" initials="GJEM" lastIdx="3" clrIdx="2"/>
  <p:cmAuthor id="3" name="Ivan Eduardo Rodriguez Gonzalez" initials="IERG"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F5F5F"/>
    <a:srgbClr val="747474"/>
    <a:srgbClr val="A6A6A6"/>
    <a:srgbClr val="B2B2B2"/>
    <a:srgbClr val="EAEAEA"/>
    <a:srgbClr val="FFFEFD"/>
    <a:srgbClr val="FFFEFE"/>
    <a:srgbClr val="FFFFFE"/>
    <a:srgbClr val="FF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85" autoAdjust="0"/>
  </p:normalViewPr>
  <p:slideViewPr>
    <p:cSldViewPr snapToObjects="1" showGuides="1">
      <p:cViewPr varScale="1">
        <p:scale>
          <a:sx n="86" d="100"/>
          <a:sy n="86" d="100"/>
        </p:scale>
        <p:origin x="1339" y="58"/>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outlineViewPr>
    <p:cViewPr>
      <p:scale>
        <a:sx n="33" d="100"/>
        <a:sy n="33" d="100"/>
      </p:scale>
      <p:origin x="0" y="-102758"/>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81" d="100"/>
          <a:sy n="81" d="100"/>
        </p:scale>
        <p:origin x="-4008"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AD0BAD0-1087-43A9-B1A9-7A9D8A84A638}" type="datetimeFigureOut">
              <a:rPr lang="de-DE" smtClean="0"/>
              <a:pPr/>
              <a:t>09.06.2019</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F6FF2-31AE-4F51-8EE2-6B6790F3B26A}" type="slidenum">
              <a:rPr lang="de-DE" smtClean="0"/>
              <a:pPr/>
              <a:t>‹#›</a:t>
            </a:fld>
            <a:endParaRPr lang="de-DE"/>
          </a:p>
        </p:txBody>
      </p:sp>
    </p:spTree>
    <p:extLst>
      <p:ext uri="{BB962C8B-B14F-4D97-AF65-F5344CB8AC3E}">
        <p14:creationId xmlns:p14="http://schemas.microsoft.com/office/powerpoint/2010/main" val="92576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6/9/2019</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EE67-FFF0-437D-BC5D-BA96B19350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FA909413-10AB-47D0-9F4F-24C9E9BE625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1FCFE4-216F-4088-927C-0B729D0A7D3B}"/>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7D2D5436-0DA6-4ED0-A1E9-C9FB9D80A83B}"/>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16ED86F1-0C86-49F0-A1D4-22A4FEC0D6F7}"/>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77473156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0B5A-E2F6-41D9-9008-94093B834E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2D8138-3A76-452C-ABD5-18C33624FD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BFA098-563E-461C-B9E0-F4EB2D326B9D}"/>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08C3BF13-F343-4539-9CC3-BCC2D7B9FFA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5140E941-DA04-4EE2-92FF-F8299F076FF2}"/>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1196620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64DFA-43C5-490D-9301-30B7239A631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530259-3269-42BE-A88B-41AD8C09557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C28008-74F7-4559-AF12-8472B87E3F75}"/>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605ED55E-1DB4-49FA-996D-178A4AFCE7A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DE6C10EC-3E46-4450-8A3B-C8A7D53B251A}"/>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4260331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itel 7"/>
          <p:cNvSpPr>
            <a:spLocks noGrp="1"/>
          </p:cNvSpPr>
          <p:nvPr>
            <p:ph type="title"/>
          </p:nvPr>
        </p:nvSpPr>
        <p:spPr>
          <a:xfrm>
            <a:off x="395288" y="296862"/>
            <a:ext cx="8353425" cy="719137"/>
          </a:xfrm>
        </p:spPr>
        <p:txBody>
          <a:bodyPr/>
          <a:lstStyle>
            <a:lvl1pPr algn="ctr">
              <a:defRPr>
                <a:solidFill>
                  <a:schemeClr val="accent1"/>
                </a:solidFill>
              </a:defRPr>
            </a:lvl1pPr>
          </a:lstStyle>
          <a:p>
            <a:r>
              <a:rPr lang="en-US" noProof="0" dirty="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DD3C2509-B3AD-4BC1-99C7-8C189E029446}" type="datetime3">
              <a:rPr lang="en-US" noProof="0" smtClean="0"/>
              <a:t>9 June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ADAS QRO, © Continental AG</a:t>
            </a:r>
          </a:p>
        </p:txBody>
      </p:sp>
    </p:spTree>
    <p:extLst>
      <p:ext uri="{BB962C8B-B14F-4D97-AF65-F5344CB8AC3E}">
        <p14:creationId xmlns:p14="http://schemas.microsoft.com/office/powerpoint/2010/main" val="3572108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185084"/>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pic>
        <p:nvPicPr>
          <p:cNvPr id="13" name="Grafik 1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548" y="-1"/>
            <a:ext cx="2555565" cy="1304925"/>
          </a:xfrm>
          <a:prstGeom prst="rect">
            <a:avLst/>
          </a:prstGeom>
        </p:spPr>
      </p:pic>
      <p:sp>
        <p:nvSpPr>
          <p:cNvPr id="8" name="Textplatzhalter 7"/>
          <p:cNvSpPr>
            <a:spLocks noGrp="1"/>
          </p:cNvSpPr>
          <p:nvPr>
            <p:ph type="body" sz="quarter" idx="12" hasCustomPrompt="1"/>
          </p:nvPr>
        </p:nvSpPr>
        <p:spPr>
          <a:xfrm>
            <a:off x="503238" y="0"/>
            <a:ext cx="2555875" cy="1304925"/>
          </a:xfrm>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52D4-938E-4D4D-BA1D-30A68F79C4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B02435-836D-49E3-AECE-6CC24A4FB9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328469-0749-49F2-82C5-5E843D634300}"/>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1B7A458B-E685-49BD-A26E-629ADB2A1E42}"/>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B3C30055-042F-486A-93F7-C3AA452C4265}"/>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27215014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BDF-07B1-4AF5-A273-306AE3E89B2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3483E-553C-4496-AC38-1480FA7EBF1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EF4C4-2597-4FA6-A289-F0E243E99C27}"/>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155EFCA6-24D9-42BA-A000-8D913ACF81BF}"/>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F78086CE-3604-40BF-8D80-4330B8FB91AC}"/>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329199400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FDAA-CA38-45D9-8C60-E194F1B921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85E5A2-6F52-4121-9A4C-5E2B701B878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A75BFE-51BC-4BC9-A695-84763D739043}"/>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70A255-37BA-417A-A65F-F628DBE5B8ED}"/>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8E903987-7923-4F4D-BB3F-4A565762F67B}"/>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6B5A703B-3BDB-408B-A640-46978F486D8C}"/>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181998634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6D-33D7-46C3-9A61-C2AD8A245258}"/>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FCAB98-F311-4BF7-A21D-02856D5ECB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D32E6D2-A61C-46DD-9FA9-CEE730A3826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470798-5D50-445D-BBF3-F36C53A875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F25205B-74C3-400A-958F-8BFD8C740BA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9916E8-FF03-4704-945D-CD1C1F5B8658}"/>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8" name="Footer Placeholder 7">
            <a:extLst>
              <a:ext uri="{FF2B5EF4-FFF2-40B4-BE49-F238E27FC236}">
                <a16:creationId xmlns:a16="http://schemas.microsoft.com/office/drawing/2014/main" id="{041913C0-0C83-4147-A4CE-8F64B9D03E28}"/>
              </a:ext>
            </a:extLst>
          </p:cNvPr>
          <p:cNvSpPr>
            <a:spLocks noGrp="1"/>
          </p:cNvSpPr>
          <p:nvPr>
            <p:ph type="ftr" sz="quarter" idx="11"/>
          </p:nvPr>
        </p:nvSpPr>
        <p:spPr/>
        <p:txBody>
          <a:bodyPr/>
          <a:lstStyle/>
          <a:p>
            <a:r>
              <a:rPr lang="en-US" noProof="0"/>
              <a:t>ADAS QRO, © Continental AG</a:t>
            </a:r>
          </a:p>
        </p:txBody>
      </p:sp>
      <p:sp>
        <p:nvSpPr>
          <p:cNvPr id="9" name="Slide Number Placeholder 8">
            <a:extLst>
              <a:ext uri="{FF2B5EF4-FFF2-40B4-BE49-F238E27FC236}">
                <a16:creationId xmlns:a16="http://schemas.microsoft.com/office/drawing/2014/main" id="{D1535191-CAA2-43B2-A1D7-CE0D525130EB}"/>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98331988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5EB8-C2BC-4DCA-9B0D-2FDD4B73DF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A7C44E0-A215-4D60-9A5E-45C29AE156E2}"/>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4" name="Footer Placeholder 3">
            <a:extLst>
              <a:ext uri="{FF2B5EF4-FFF2-40B4-BE49-F238E27FC236}">
                <a16:creationId xmlns:a16="http://schemas.microsoft.com/office/drawing/2014/main" id="{54875FB9-7A95-4950-BAE3-835F7E276B96}"/>
              </a:ext>
            </a:extLst>
          </p:cNvPr>
          <p:cNvSpPr>
            <a:spLocks noGrp="1"/>
          </p:cNvSpPr>
          <p:nvPr>
            <p:ph type="ftr" sz="quarter" idx="11"/>
          </p:nvPr>
        </p:nvSpPr>
        <p:spPr/>
        <p:txBody>
          <a:bodyPr/>
          <a:lstStyle/>
          <a:p>
            <a:r>
              <a:rPr lang="en-US" noProof="0"/>
              <a:t>ADAS QRO, © Continental AG</a:t>
            </a:r>
          </a:p>
        </p:txBody>
      </p:sp>
      <p:sp>
        <p:nvSpPr>
          <p:cNvPr id="5" name="Slide Number Placeholder 4">
            <a:extLst>
              <a:ext uri="{FF2B5EF4-FFF2-40B4-BE49-F238E27FC236}">
                <a16:creationId xmlns:a16="http://schemas.microsoft.com/office/drawing/2014/main" id="{DDA13266-58F0-410E-B030-F8C1BEF8A1B6}"/>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44517096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0CF86-BA7F-439D-9737-DCA39A16010C}"/>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3" name="Footer Placeholder 2">
            <a:extLst>
              <a:ext uri="{FF2B5EF4-FFF2-40B4-BE49-F238E27FC236}">
                <a16:creationId xmlns:a16="http://schemas.microsoft.com/office/drawing/2014/main" id="{0A716C35-DEB2-47D3-B480-9F36459BE630}"/>
              </a:ext>
            </a:extLst>
          </p:cNvPr>
          <p:cNvSpPr>
            <a:spLocks noGrp="1"/>
          </p:cNvSpPr>
          <p:nvPr>
            <p:ph type="ftr" sz="quarter" idx="11"/>
          </p:nvPr>
        </p:nvSpPr>
        <p:spPr/>
        <p:txBody>
          <a:bodyPr/>
          <a:lstStyle/>
          <a:p>
            <a:r>
              <a:rPr lang="en-US" noProof="0"/>
              <a:t>ADAS QRO, © Continental AG</a:t>
            </a:r>
          </a:p>
        </p:txBody>
      </p:sp>
      <p:sp>
        <p:nvSpPr>
          <p:cNvPr id="4" name="Slide Number Placeholder 3">
            <a:extLst>
              <a:ext uri="{FF2B5EF4-FFF2-40B4-BE49-F238E27FC236}">
                <a16:creationId xmlns:a16="http://schemas.microsoft.com/office/drawing/2014/main" id="{DDEB46D1-B6F9-4292-B3AF-6C7157FCB35F}"/>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9254835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4C5C-8DB5-4411-A7C6-EBE0BCF495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830A04-86ED-424B-9CC0-59AD0948A2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061F57-DED2-4535-959C-F62271D880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235AE1E-6403-4B54-8799-0500AD191285}"/>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8FD622AB-3797-47B9-9158-3B61598C915D}"/>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69286CAD-5B85-428D-84FD-BA76DBB9CB09}"/>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64997526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FD65-DF45-4B2D-8765-FB26A39278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2FF4BC-1FF9-453A-8705-32A2A2BB1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DBE043A9-88D3-4BBC-A213-E4A251D89A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BEC945C-65EB-403C-9A3F-24090ECF1818}"/>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AA3C4C86-DAB1-40B1-A385-A4AAD8F775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677EB6-E1A9-42D2-BABF-7EF7077F1500}"/>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196662898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9D077-036F-44C4-AC16-DBE9053627C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DAD7AB-77FE-4240-AA4F-ECAE9F1CA8E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16328-FAFE-44A2-A69F-D2F42C9BF4B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FBCFD951-BA7C-4FC2-BF03-FFFEF17E19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a:t>ADAS QRO, © Continental AG</a:t>
            </a:r>
          </a:p>
        </p:txBody>
      </p:sp>
      <p:sp>
        <p:nvSpPr>
          <p:cNvPr id="6" name="Slide Number Placeholder 5">
            <a:extLst>
              <a:ext uri="{FF2B5EF4-FFF2-40B4-BE49-F238E27FC236}">
                <a16:creationId xmlns:a16="http://schemas.microsoft.com/office/drawing/2014/main" id="{0AC2CA28-D460-413C-B341-3E0F4D50050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676661591"/>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649" r:id="rId13"/>
    <p:sldLayoutId id="2147483670" r:id="rId14"/>
  </p:sldLayoutIdLst>
  <p:transition>
    <p:fade/>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huano/cpp-basics/blob/master/03_sign_extension.cpp"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huano/cpp-basics/blob/master/01_main_function.cpp" TargetMode="External"/><Relationship Id="rId2" Type="http://schemas.openxmlformats.org/officeDocument/2006/relationships/hyperlink" Target="https://github.com/tehuano/cpp-basics/blob/master/00_hello_world.cpp"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huano/cpp-basics/blob/master/02_program_with_errors.cpp"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F37D81-3CC2-439B-8D1C-AD589A2A5F05}"/>
              </a:ext>
            </a:extLst>
          </p:cNvPr>
          <p:cNvSpPr>
            <a:spLocks noGrp="1"/>
          </p:cNvSpPr>
          <p:nvPr>
            <p:ph type="ctrTitle"/>
          </p:nvPr>
        </p:nvSpPr>
        <p:spPr/>
        <p:txBody>
          <a:bodyPr/>
          <a:lstStyle/>
          <a:p>
            <a:pPr algn="l"/>
            <a:r>
              <a:rPr lang="es-MX" sz="4800" b="1" dirty="0"/>
              <a:t>C++ (and C) </a:t>
            </a:r>
            <a:r>
              <a:rPr lang="es-MX" sz="4800" b="1" dirty="0" err="1"/>
              <a:t>Programming</a:t>
            </a:r>
            <a:endParaRPr lang="en-GB" dirty="0"/>
          </a:p>
        </p:txBody>
      </p:sp>
      <p:sp>
        <p:nvSpPr>
          <p:cNvPr id="8" name="Subtitle 7">
            <a:extLst>
              <a:ext uri="{FF2B5EF4-FFF2-40B4-BE49-F238E27FC236}">
                <a16:creationId xmlns:a16="http://schemas.microsoft.com/office/drawing/2014/main" id="{41FFEEB3-BEFC-49CD-826C-8EA7FB76FCC0}"/>
              </a:ext>
            </a:extLst>
          </p:cNvPr>
          <p:cNvSpPr>
            <a:spLocks noGrp="1"/>
          </p:cNvSpPr>
          <p:nvPr>
            <p:ph type="subTitle" idx="1"/>
          </p:nvPr>
        </p:nvSpPr>
        <p:spPr/>
        <p:txBody>
          <a:bodyPr>
            <a:normAutofit/>
          </a:bodyPr>
          <a:lstStyle/>
          <a:p>
            <a:pPr algn="l"/>
            <a:endParaRPr lang="en-US" b="1" dirty="0"/>
          </a:p>
          <a:p>
            <a:pPr algn="l"/>
            <a:r>
              <a:rPr lang="en-US" b="1" dirty="0"/>
              <a:t>Rommel García Hernández</a:t>
            </a:r>
          </a:p>
          <a:p>
            <a:pPr algn="l"/>
            <a:r>
              <a:rPr lang="en-US" sz="1500" dirty="0"/>
              <a:t>Senior Cybersecurity Engineer</a:t>
            </a:r>
          </a:p>
          <a:p>
            <a:pPr algn="l"/>
            <a:r>
              <a:rPr lang="en-US" sz="1500" dirty="0"/>
              <a:t>Hardware Design Engineer</a:t>
            </a:r>
          </a:p>
          <a:p>
            <a:pPr algn="l"/>
            <a:r>
              <a:rPr lang="en-US" sz="1500" dirty="0"/>
              <a:t>Software Developer End-to-End</a:t>
            </a:r>
          </a:p>
          <a:p>
            <a:endParaRPr lang="en-GB" dirty="0"/>
          </a:p>
        </p:txBody>
      </p:sp>
      <p:sp>
        <p:nvSpPr>
          <p:cNvPr id="4" name="Date Placeholder 3">
            <a:extLst>
              <a:ext uri="{FF2B5EF4-FFF2-40B4-BE49-F238E27FC236}">
                <a16:creationId xmlns:a16="http://schemas.microsoft.com/office/drawing/2014/main" id="{2183EFA3-D479-4FE8-8B6D-4D7D5801CBF6}"/>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DEB9BA70-FD5C-40E4-9080-D2E3ADDA6AB2}"/>
              </a:ext>
            </a:extLst>
          </p:cNvPr>
          <p:cNvSpPr>
            <a:spLocks noGrp="1"/>
          </p:cNvSpPr>
          <p:nvPr>
            <p:ph type="ftr" sz="quarter" idx="11"/>
          </p:nvPr>
        </p:nvSpPr>
        <p:spPr/>
        <p:txBody>
          <a:bodyPr/>
          <a:lstStyle/>
          <a:p>
            <a:r>
              <a:rPr lang="en-US" noProof="0"/>
              <a:t>ADAS QRO, © Continental AG</a:t>
            </a:r>
          </a:p>
        </p:txBody>
      </p:sp>
      <p:sp>
        <p:nvSpPr>
          <p:cNvPr id="5" name="Slide Number Placeholder 4">
            <a:extLst>
              <a:ext uri="{FF2B5EF4-FFF2-40B4-BE49-F238E27FC236}">
                <a16:creationId xmlns:a16="http://schemas.microsoft.com/office/drawing/2014/main" id="{2E0AD27D-87BC-4F33-85C1-D70F245FEFB7}"/>
              </a:ext>
            </a:extLst>
          </p:cNvPr>
          <p:cNvSpPr>
            <a:spLocks noGrp="1"/>
          </p:cNvSpPr>
          <p:nvPr>
            <p:ph type="sldNum" sz="quarter" idx="12"/>
          </p:nvPr>
        </p:nvSpPr>
        <p:spPr/>
        <p:txBody>
          <a:bodyPr/>
          <a:lstStyle/>
          <a:p>
            <a:fld id="{ADA48181-2C78-49CB-8C52-912A07842C2E}" type="slidenum">
              <a:rPr lang="en-US" noProof="0" smtClean="0"/>
              <a:pPr/>
              <a:t>1</a:t>
            </a:fld>
            <a:endParaRPr lang="en-US" noProof="0"/>
          </a:p>
        </p:txBody>
      </p:sp>
    </p:spTree>
    <p:extLst>
      <p:ext uri="{BB962C8B-B14F-4D97-AF65-F5344CB8AC3E}">
        <p14:creationId xmlns:p14="http://schemas.microsoft.com/office/powerpoint/2010/main" val="18594852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67C7B-D82C-4727-91EE-CF139AD9C869}"/>
              </a:ext>
            </a:extLst>
          </p:cNvPr>
          <p:cNvSpPr>
            <a:spLocks noGrp="1"/>
          </p:cNvSpPr>
          <p:nvPr>
            <p:ph idx="1"/>
          </p:nvPr>
        </p:nvSpPr>
        <p:spPr/>
        <p:txBody>
          <a:bodyPr>
            <a:normAutofit/>
          </a:bodyPr>
          <a:lstStyle/>
          <a:p>
            <a:pPr marL="177800" lvl="1" indent="-177800" algn="just">
              <a:spcBef>
                <a:spcPts val="750"/>
              </a:spcBef>
            </a:pPr>
            <a:r>
              <a:rPr lang="en-GB" sz="2100" dirty="0"/>
              <a:t>Each fundamental type corresponds directly to hardware facilities and has a fixed size that determines the range of values that can be stored in it.</a:t>
            </a:r>
          </a:p>
          <a:p>
            <a:pPr marL="177800" lvl="1" indent="-177800" algn="just">
              <a:spcBef>
                <a:spcPts val="750"/>
              </a:spcBef>
            </a:pPr>
            <a:endParaRPr lang="en-GB" sz="2100" dirty="0"/>
          </a:p>
          <a:p>
            <a:pPr marL="177800" lvl="1" indent="-177800" algn="just">
              <a:spcBef>
                <a:spcPts val="750"/>
              </a:spcBef>
            </a:pPr>
            <a:r>
              <a:rPr lang="en-GB" dirty="0"/>
              <a:t>A </a:t>
            </a:r>
            <a:r>
              <a:rPr lang="en-GB" b="1" dirty="0"/>
              <a:t>char </a:t>
            </a:r>
            <a:r>
              <a:rPr lang="en-GB" dirty="0"/>
              <a:t>variable is of the natural size to hold a character on a given machine (typically an 8-bit byte), and the sizes of other types are quoted in multiples of the size of a </a:t>
            </a:r>
            <a:r>
              <a:rPr lang="en-GB" b="1" dirty="0"/>
              <a:t>char</a:t>
            </a:r>
            <a:r>
              <a:rPr lang="en-GB" dirty="0"/>
              <a:t>. </a:t>
            </a:r>
            <a:endParaRPr lang="en-GB" sz="2100" dirty="0"/>
          </a:p>
        </p:txBody>
      </p:sp>
      <p:sp>
        <p:nvSpPr>
          <p:cNvPr id="3" name="Title 2">
            <a:extLst>
              <a:ext uri="{FF2B5EF4-FFF2-40B4-BE49-F238E27FC236}">
                <a16:creationId xmlns:a16="http://schemas.microsoft.com/office/drawing/2014/main" id="{DA314E87-1AFC-46DC-8C5D-6FDE3BBFDF80}"/>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n-GB" dirty="0"/>
          </a:p>
        </p:txBody>
      </p:sp>
      <p:sp>
        <p:nvSpPr>
          <p:cNvPr id="4" name="Date Placeholder 3">
            <a:extLst>
              <a:ext uri="{FF2B5EF4-FFF2-40B4-BE49-F238E27FC236}">
                <a16:creationId xmlns:a16="http://schemas.microsoft.com/office/drawing/2014/main" id="{2A17BA13-1A7C-41C2-A9C1-47BC5D974949}"/>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F58C48AA-C818-43B8-8765-CC122B081B21}"/>
              </a:ext>
            </a:extLst>
          </p:cNvPr>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6" name="Footer Placeholder 5">
            <a:extLst>
              <a:ext uri="{FF2B5EF4-FFF2-40B4-BE49-F238E27FC236}">
                <a16:creationId xmlns:a16="http://schemas.microsoft.com/office/drawing/2014/main" id="{5809DF6C-877D-4B93-8CA4-967D230C6869}"/>
              </a:ext>
            </a:extLst>
          </p:cNvPr>
          <p:cNvSpPr>
            <a:spLocks noGrp="1"/>
          </p:cNvSpPr>
          <p:nvPr>
            <p:ph type="ftr" sz="quarter" idx="12"/>
          </p:nvPr>
        </p:nvSpPr>
        <p:spPr/>
        <p:txBody>
          <a:bodyPr/>
          <a:lstStyle/>
          <a:p>
            <a:r>
              <a:rPr lang="en-US" noProof="0"/>
              <a:t>ADAS QRO, © Continental AG</a:t>
            </a:r>
          </a:p>
        </p:txBody>
      </p:sp>
      <p:pic>
        <p:nvPicPr>
          <p:cNvPr id="7" name="Picture 6">
            <a:extLst>
              <a:ext uri="{FF2B5EF4-FFF2-40B4-BE49-F238E27FC236}">
                <a16:creationId xmlns:a16="http://schemas.microsoft.com/office/drawing/2014/main" id="{6598B444-4ABC-4893-9E10-375E06571A04}"/>
              </a:ext>
            </a:extLst>
          </p:cNvPr>
          <p:cNvPicPr>
            <a:picLocks noChangeAspect="1"/>
          </p:cNvPicPr>
          <p:nvPr/>
        </p:nvPicPr>
        <p:blipFill>
          <a:blip r:embed="rId2"/>
          <a:stretch>
            <a:fillRect/>
          </a:stretch>
        </p:blipFill>
        <p:spPr>
          <a:xfrm>
            <a:off x="1320113" y="3933056"/>
            <a:ext cx="6503773" cy="1822276"/>
          </a:xfrm>
          <a:prstGeom prst="rect">
            <a:avLst/>
          </a:prstGeom>
        </p:spPr>
      </p:pic>
    </p:spTree>
    <p:extLst>
      <p:ext uri="{BB962C8B-B14F-4D97-AF65-F5344CB8AC3E}">
        <p14:creationId xmlns:p14="http://schemas.microsoft.com/office/powerpoint/2010/main" val="3467035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D2A72-EDA8-4D4A-806B-19B6F93293DC}"/>
              </a:ext>
            </a:extLst>
          </p:cNvPr>
          <p:cNvSpPr>
            <a:spLocks noGrp="1"/>
          </p:cNvSpPr>
          <p:nvPr>
            <p:ph idx="1"/>
          </p:nvPr>
        </p:nvSpPr>
        <p:spPr/>
        <p:txBody>
          <a:bodyPr/>
          <a:lstStyle/>
          <a:p>
            <a:pPr algn="just"/>
            <a:r>
              <a:rPr lang="en-GB" dirty="0"/>
              <a:t>C++ offers a variety of notations for expressing initialization, such as the </a:t>
            </a:r>
            <a:r>
              <a:rPr lang="en-GB" b="1" dirty="0"/>
              <a:t>= </a:t>
            </a:r>
            <a:r>
              <a:rPr lang="en-GB" dirty="0"/>
              <a:t>used above, and a universal form based on curly-brace-delimited initializer lists:</a:t>
            </a:r>
          </a:p>
          <a:p>
            <a:pPr lvl="1" algn="just"/>
            <a:r>
              <a:rPr lang="en-GB" dirty="0"/>
              <a:t>double d1 = 2.3;</a:t>
            </a:r>
          </a:p>
          <a:p>
            <a:pPr lvl="1" algn="just"/>
            <a:r>
              <a:rPr lang="en-GB" dirty="0"/>
              <a:t>double d2 {2.3};</a:t>
            </a:r>
          </a:p>
          <a:p>
            <a:pPr lvl="1" algn="just"/>
            <a:endParaRPr lang="en-GB" dirty="0"/>
          </a:p>
          <a:p>
            <a:pPr lvl="1" algn="just"/>
            <a:r>
              <a:rPr lang="en-GB" dirty="0"/>
              <a:t>complex&lt;double&gt; z = 1; // a complex number with double-precision floating-point scalars</a:t>
            </a:r>
          </a:p>
          <a:p>
            <a:pPr lvl="1" algn="just"/>
            <a:r>
              <a:rPr lang="en-GB" dirty="0"/>
              <a:t>complex&lt;double&gt; z2 {d1,d2};</a:t>
            </a:r>
          </a:p>
          <a:p>
            <a:pPr lvl="1" algn="just"/>
            <a:r>
              <a:rPr lang="en-GB" dirty="0"/>
              <a:t>complex&lt;double&gt; z3 = {1,2}; // the = is optional with { ... }</a:t>
            </a:r>
          </a:p>
          <a:p>
            <a:pPr lvl="1" algn="just"/>
            <a:endParaRPr lang="en-GB" dirty="0"/>
          </a:p>
          <a:p>
            <a:pPr lvl="1" algn="just"/>
            <a:r>
              <a:rPr lang="en-GB" dirty="0"/>
              <a:t>vector&lt;int&gt; v {1,2,3,4,5,6}; // a vector of </a:t>
            </a:r>
            <a:r>
              <a:rPr lang="en-GB" dirty="0" err="1"/>
              <a:t>ints</a:t>
            </a:r>
            <a:endParaRPr lang="es-419" dirty="0"/>
          </a:p>
        </p:txBody>
      </p:sp>
      <p:sp>
        <p:nvSpPr>
          <p:cNvPr id="3" name="Title 2">
            <a:extLst>
              <a:ext uri="{FF2B5EF4-FFF2-40B4-BE49-F238E27FC236}">
                <a16:creationId xmlns:a16="http://schemas.microsoft.com/office/drawing/2014/main" id="{9F597DCB-015F-49F2-BEB7-1182FBB0F52D}"/>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E67CAC8C-531B-45AA-93BC-7D84AC6379AC}"/>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16DD01C5-3FAE-47FB-B9A5-D2C2428AD1ED}"/>
              </a:ext>
            </a:extLst>
          </p:cNvPr>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6" name="Footer Placeholder 5">
            <a:extLst>
              <a:ext uri="{FF2B5EF4-FFF2-40B4-BE49-F238E27FC236}">
                <a16:creationId xmlns:a16="http://schemas.microsoft.com/office/drawing/2014/main" id="{17FC3C6D-31C9-476F-A95C-E9FD485EB128}"/>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4329773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BDDF9-B8DD-4FFF-BCDD-1CF47F5678EB}"/>
              </a:ext>
            </a:extLst>
          </p:cNvPr>
          <p:cNvSpPr>
            <a:spLocks noGrp="1"/>
          </p:cNvSpPr>
          <p:nvPr>
            <p:ph idx="1"/>
          </p:nvPr>
        </p:nvSpPr>
        <p:spPr/>
        <p:txBody>
          <a:bodyPr>
            <a:normAutofit/>
          </a:bodyPr>
          <a:lstStyle/>
          <a:p>
            <a:r>
              <a:rPr lang="en-GB" dirty="0"/>
              <a:t>When defining a variable, you don’t actually need to state its type explicitly when it can be deduced from the initializer:</a:t>
            </a:r>
          </a:p>
          <a:p>
            <a:endParaRPr lang="en-GB" dirty="0"/>
          </a:p>
          <a:p>
            <a:pPr lvl="1"/>
            <a:r>
              <a:rPr lang="en-GB" dirty="0"/>
              <a:t>auto b = true; // a bool</a:t>
            </a:r>
          </a:p>
          <a:p>
            <a:pPr lvl="1"/>
            <a:r>
              <a:rPr lang="en-GB" dirty="0"/>
              <a:t>auto </a:t>
            </a:r>
            <a:r>
              <a:rPr lang="en-GB" dirty="0" err="1"/>
              <a:t>ch</a:t>
            </a:r>
            <a:r>
              <a:rPr lang="en-GB" dirty="0"/>
              <a:t> = 'x'; // a char</a:t>
            </a:r>
          </a:p>
          <a:p>
            <a:pPr lvl="1"/>
            <a:r>
              <a:rPr lang="en-GB" dirty="0"/>
              <a:t>auto </a:t>
            </a:r>
            <a:r>
              <a:rPr lang="en-GB" dirty="0" err="1"/>
              <a:t>i</a:t>
            </a:r>
            <a:r>
              <a:rPr lang="en-GB" dirty="0"/>
              <a:t> = 123; // an int</a:t>
            </a:r>
          </a:p>
          <a:p>
            <a:pPr lvl="1"/>
            <a:r>
              <a:rPr lang="en-GB" dirty="0"/>
              <a:t>auto d = 1.2; // a double</a:t>
            </a:r>
          </a:p>
          <a:p>
            <a:pPr lvl="1"/>
            <a:r>
              <a:rPr lang="en-GB" dirty="0"/>
              <a:t>auto z = sqrt(y); // z has the type of whatever </a:t>
            </a:r>
            <a:r>
              <a:rPr lang="en-GB" dirty="0" err="1"/>
              <a:t>sqr</a:t>
            </a:r>
            <a:r>
              <a:rPr lang="en-GB" dirty="0"/>
              <a:t> t(y) </a:t>
            </a:r>
            <a:r>
              <a:rPr lang="en-GB" dirty="0" err="1"/>
              <a:t>retur</a:t>
            </a:r>
            <a:r>
              <a:rPr lang="en-GB" dirty="0"/>
              <a:t> ns</a:t>
            </a:r>
          </a:p>
          <a:p>
            <a:pPr lvl="1"/>
            <a:endParaRPr lang="en-GB" dirty="0"/>
          </a:p>
          <a:p>
            <a:pPr lvl="1"/>
            <a:endParaRPr lang="en-GB" dirty="0"/>
          </a:p>
          <a:p>
            <a:r>
              <a:rPr lang="en-GB" dirty="0"/>
              <a:t>Using </a:t>
            </a:r>
            <a:r>
              <a:rPr lang="en-GB" b="1" dirty="0"/>
              <a:t>auto</a:t>
            </a:r>
            <a:r>
              <a:rPr lang="en-GB" dirty="0"/>
              <a:t>, we avoid redundancy and writing long type names. This is especially important in generic programming.</a:t>
            </a:r>
            <a:br>
              <a:rPr lang="en-GB" dirty="0"/>
            </a:br>
            <a:endParaRPr lang="es-419" dirty="0"/>
          </a:p>
        </p:txBody>
      </p:sp>
      <p:sp>
        <p:nvSpPr>
          <p:cNvPr id="3" name="Title 2">
            <a:extLst>
              <a:ext uri="{FF2B5EF4-FFF2-40B4-BE49-F238E27FC236}">
                <a16:creationId xmlns:a16="http://schemas.microsoft.com/office/drawing/2014/main" id="{BE605E3C-20B4-40CD-AA2C-1B510EB056EC}"/>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4E1FCFFC-9936-4380-87B2-1D8EFF2C5B5B}"/>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D2895CCB-25C4-4480-BF09-E31F39DB586E}"/>
              </a:ext>
            </a:extLst>
          </p:cNvPr>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6" name="Footer Placeholder 5">
            <a:extLst>
              <a:ext uri="{FF2B5EF4-FFF2-40B4-BE49-F238E27FC236}">
                <a16:creationId xmlns:a16="http://schemas.microsoft.com/office/drawing/2014/main" id="{825E12A5-CF4E-428E-8C22-52F504C05EF7}"/>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928809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2DB769-E33C-4544-AC7A-EEC7F11F802F}"/>
              </a:ext>
            </a:extLst>
          </p:cNvPr>
          <p:cNvSpPr>
            <a:spLocks noGrp="1"/>
          </p:cNvSpPr>
          <p:nvPr>
            <p:ph idx="1"/>
          </p:nvPr>
        </p:nvSpPr>
        <p:spPr>
          <a:xfrm>
            <a:off x="395288" y="1196752"/>
            <a:ext cx="8353425" cy="5159599"/>
          </a:xfrm>
        </p:spPr>
        <p:txBody>
          <a:bodyPr>
            <a:normAutofit lnSpcReduction="10000"/>
          </a:bodyPr>
          <a:lstStyle/>
          <a:p>
            <a:r>
              <a:rPr lang="en-GB" dirty="0"/>
              <a:t>The arithmetic operators can be used for appropriate combinations of these types: </a:t>
            </a:r>
          </a:p>
          <a:p>
            <a:pPr lvl="1"/>
            <a:r>
              <a:rPr lang="en-GB" dirty="0" err="1"/>
              <a:t>x+y</a:t>
            </a:r>
            <a:r>
              <a:rPr lang="en-GB" dirty="0"/>
              <a:t> // plus</a:t>
            </a:r>
          </a:p>
          <a:p>
            <a:pPr lvl="1"/>
            <a:r>
              <a:rPr lang="en-GB" dirty="0"/>
              <a:t>+x // </a:t>
            </a:r>
            <a:r>
              <a:rPr lang="en-GB" dirty="0" err="1"/>
              <a:t>unar</a:t>
            </a:r>
            <a:r>
              <a:rPr lang="en-GB" dirty="0"/>
              <a:t> y plus</a:t>
            </a:r>
          </a:p>
          <a:p>
            <a:pPr lvl="1"/>
            <a:r>
              <a:rPr lang="en-GB" dirty="0"/>
              <a:t>x−y // minus</a:t>
            </a:r>
          </a:p>
          <a:p>
            <a:pPr lvl="1"/>
            <a:r>
              <a:rPr lang="en-GB" dirty="0"/>
              <a:t>−x // </a:t>
            </a:r>
            <a:r>
              <a:rPr lang="en-GB" dirty="0" err="1"/>
              <a:t>unar</a:t>
            </a:r>
            <a:r>
              <a:rPr lang="en-GB" dirty="0"/>
              <a:t> y minus</a:t>
            </a:r>
          </a:p>
          <a:p>
            <a:pPr lvl="1"/>
            <a:r>
              <a:rPr lang="en-GB" dirty="0" err="1"/>
              <a:t>x∗y</a:t>
            </a:r>
            <a:r>
              <a:rPr lang="en-GB" dirty="0"/>
              <a:t> // multiply</a:t>
            </a:r>
          </a:p>
          <a:p>
            <a:pPr lvl="1"/>
            <a:r>
              <a:rPr lang="en-GB" dirty="0"/>
              <a:t>x/y // divide</a:t>
            </a:r>
          </a:p>
          <a:p>
            <a:pPr lvl="1"/>
            <a:r>
              <a:rPr lang="en-GB" dirty="0" err="1"/>
              <a:t>x%y</a:t>
            </a:r>
            <a:r>
              <a:rPr lang="en-GB" dirty="0"/>
              <a:t> // remainder (modulus) for integers</a:t>
            </a:r>
          </a:p>
          <a:p>
            <a:pPr lvl="1"/>
            <a:endParaRPr lang="en-GB" dirty="0"/>
          </a:p>
          <a:p>
            <a:r>
              <a:rPr lang="en-GB" dirty="0"/>
              <a:t>Comparison operators:</a:t>
            </a:r>
          </a:p>
          <a:p>
            <a:pPr lvl="1"/>
            <a:r>
              <a:rPr lang="en-GB" dirty="0"/>
              <a:t>x==y // equal</a:t>
            </a:r>
          </a:p>
          <a:p>
            <a:pPr lvl="1"/>
            <a:r>
              <a:rPr lang="en-GB" dirty="0"/>
              <a:t>x!=y // not equal</a:t>
            </a:r>
          </a:p>
          <a:p>
            <a:pPr lvl="1"/>
            <a:r>
              <a:rPr lang="en-GB" dirty="0"/>
              <a:t>x&lt;y // less than</a:t>
            </a:r>
          </a:p>
          <a:p>
            <a:pPr lvl="1"/>
            <a:r>
              <a:rPr lang="en-GB" dirty="0"/>
              <a:t>x&gt;y // greater than</a:t>
            </a:r>
          </a:p>
          <a:p>
            <a:pPr lvl="1"/>
            <a:r>
              <a:rPr lang="en-GB" dirty="0"/>
              <a:t>x&lt;=y // less than or equal</a:t>
            </a:r>
          </a:p>
          <a:p>
            <a:pPr lvl="1"/>
            <a:r>
              <a:rPr lang="en-GB" dirty="0"/>
              <a:t>x&gt;=y // greater than or equal</a:t>
            </a:r>
          </a:p>
          <a:p>
            <a:endParaRPr lang="es-419" dirty="0"/>
          </a:p>
        </p:txBody>
      </p:sp>
      <p:sp>
        <p:nvSpPr>
          <p:cNvPr id="3" name="Title 2">
            <a:extLst>
              <a:ext uri="{FF2B5EF4-FFF2-40B4-BE49-F238E27FC236}">
                <a16:creationId xmlns:a16="http://schemas.microsoft.com/office/drawing/2014/main" id="{BC4820A4-BA0D-45BC-AD19-5DD8C973AA98}"/>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B2459A75-A551-4CF6-8FAE-40158858FAB3}"/>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98BB7530-853F-4BC0-8D18-4340B193F60F}"/>
              </a:ext>
            </a:extLst>
          </p:cNvPr>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6" name="Footer Placeholder 5">
            <a:extLst>
              <a:ext uri="{FF2B5EF4-FFF2-40B4-BE49-F238E27FC236}">
                <a16:creationId xmlns:a16="http://schemas.microsoft.com/office/drawing/2014/main" id="{1362FFDA-47F9-404B-A9CC-CA498FE42C6D}"/>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7522917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9F56A0-30E8-4624-9249-9CAAB4363954}"/>
              </a:ext>
            </a:extLst>
          </p:cNvPr>
          <p:cNvSpPr>
            <a:spLocks noGrp="1"/>
          </p:cNvSpPr>
          <p:nvPr>
            <p:ph idx="1"/>
          </p:nvPr>
        </p:nvSpPr>
        <p:spPr/>
        <p:txBody>
          <a:bodyPr/>
          <a:lstStyle/>
          <a:p>
            <a:pPr algn="just"/>
            <a:r>
              <a:rPr lang="en-GB" dirty="0"/>
              <a:t>In addition to the conventional arithmetic and logical operators, C++ offers more specific operations for modifying a variable:</a:t>
            </a:r>
          </a:p>
          <a:p>
            <a:pPr algn="just"/>
            <a:endParaRPr lang="en-GB" dirty="0"/>
          </a:p>
          <a:p>
            <a:pPr lvl="1"/>
            <a:r>
              <a:rPr lang="en-GB" dirty="0"/>
              <a:t>x+=y // x = </a:t>
            </a:r>
            <a:r>
              <a:rPr lang="en-GB" dirty="0" err="1"/>
              <a:t>x+y</a:t>
            </a:r>
            <a:endParaRPr lang="en-GB" dirty="0"/>
          </a:p>
          <a:p>
            <a:pPr lvl="1"/>
            <a:r>
              <a:rPr lang="en-GB" dirty="0"/>
              <a:t>++x // increment: x = x+1</a:t>
            </a:r>
          </a:p>
          <a:p>
            <a:pPr lvl="1"/>
            <a:r>
              <a:rPr lang="en-GB" dirty="0"/>
              <a:t>x−=y // x = x-y</a:t>
            </a:r>
          </a:p>
          <a:p>
            <a:pPr lvl="1"/>
            <a:r>
              <a:rPr lang="en-GB" dirty="0"/>
              <a:t>−−x // decrement: x = x-1</a:t>
            </a:r>
          </a:p>
          <a:p>
            <a:pPr lvl="1"/>
            <a:r>
              <a:rPr lang="en-GB" dirty="0"/>
              <a:t>x∗=y // scaling: x = x*y</a:t>
            </a:r>
          </a:p>
          <a:p>
            <a:pPr lvl="1"/>
            <a:r>
              <a:rPr lang="en-GB" dirty="0"/>
              <a:t>x/=y // scaling: x = x/y</a:t>
            </a:r>
          </a:p>
          <a:p>
            <a:pPr lvl="1"/>
            <a:r>
              <a:rPr lang="en-GB" dirty="0"/>
              <a:t>x%=y // x = </a:t>
            </a:r>
            <a:r>
              <a:rPr lang="en-GB" dirty="0" err="1"/>
              <a:t>x%y</a:t>
            </a:r>
            <a:endParaRPr lang="es-419" dirty="0"/>
          </a:p>
        </p:txBody>
      </p:sp>
      <p:sp>
        <p:nvSpPr>
          <p:cNvPr id="3" name="Title 2">
            <a:extLst>
              <a:ext uri="{FF2B5EF4-FFF2-40B4-BE49-F238E27FC236}">
                <a16:creationId xmlns:a16="http://schemas.microsoft.com/office/drawing/2014/main" id="{37FB23A5-39D9-4A69-B380-8D116EB28012}"/>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76A25777-65C6-442D-90FC-94C5925D62CF}"/>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D20638DA-51D1-47E0-B4D5-7E897BE5FF9B}"/>
              </a:ext>
            </a:extLst>
          </p:cNvPr>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6" name="Footer Placeholder 5">
            <a:extLst>
              <a:ext uri="{FF2B5EF4-FFF2-40B4-BE49-F238E27FC236}">
                <a16:creationId xmlns:a16="http://schemas.microsoft.com/office/drawing/2014/main" id="{A6607472-E33A-4050-B015-4C8A88A178EF}"/>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35632969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F6CA1-A011-4177-B5E0-D0445CDB41B1}"/>
              </a:ext>
            </a:extLst>
          </p:cNvPr>
          <p:cNvSpPr>
            <a:spLocks noGrp="1"/>
          </p:cNvSpPr>
          <p:nvPr>
            <p:ph idx="1"/>
          </p:nvPr>
        </p:nvSpPr>
        <p:spPr/>
        <p:txBody>
          <a:bodyPr/>
          <a:lstStyle/>
          <a:p>
            <a:pPr algn="just"/>
            <a:r>
              <a:rPr lang="es-419" dirty="0" err="1"/>
              <a:t>Write</a:t>
            </a:r>
            <a:r>
              <a:rPr lang="es-419" dirty="0"/>
              <a:t> a </a:t>
            </a:r>
            <a:r>
              <a:rPr lang="es-419" dirty="0" err="1"/>
              <a:t>program</a:t>
            </a:r>
            <a:r>
              <a:rPr lang="es-419" dirty="0"/>
              <a:t> </a:t>
            </a:r>
            <a:r>
              <a:rPr lang="es-419" dirty="0" err="1"/>
              <a:t>that</a:t>
            </a:r>
            <a:r>
              <a:rPr lang="es-419" dirty="0"/>
              <a:t> </a:t>
            </a:r>
            <a:r>
              <a:rPr lang="es-419" dirty="0" err="1"/>
              <a:t>extends</a:t>
            </a:r>
            <a:r>
              <a:rPr lang="es-419" dirty="0"/>
              <a:t> </a:t>
            </a:r>
            <a:r>
              <a:rPr lang="es-419" dirty="0" err="1"/>
              <a:t>the</a:t>
            </a:r>
            <a:r>
              <a:rPr lang="es-419" dirty="0"/>
              <a:t> </a:t>
            </a:r>
            <a:r>
              <a:rPr lang="es-419" dirty="0" err="1"/>
              <a:t>sign</a:t>
            </a:r>
            <a:r>
              <a:rPr lang="es-419" dirty="0"/>
              <a:t> </a:t>
            </a:r>
            <a:r>
              <a:rPr lang="es-419" dirty="0" err="1"/>
              <a:t>of</a:t>
            </a:r>
            <a:r>
              <a:rPr lang="es-419" dirty="0"/>
              <a:t> </a:t>
            </a:r>
            <a:r>
              <a:rPr lang="es-419" dirty="0" err="1"/>
              <a:t>an</a:t>
            </a:r>
            <a:r>
              <a:rPr lang="es-419" dirty="0"/>
              <a:t> </a:t>
            </a:r>
            <a:r>
              <a:rPr lang="es-419" dirty="0" err="1"/>
              <a:t>unsigned</a:t>
            </a:r>
            <a:r>
              <a:rPr lang="es-419" dirty="0"/>
              <a:t> </a:t>
            </a:r>
            <a:r>
              <a:rPr lang="es-419" dirty="0" err="1"/>
              <a:t>integer</a:t>
            </a:r>
            <a:r>
              <a:rPr lang="es-419" dirty="0"/>
              <a:t> </a:t>
            </a:r>
            <a:r>
              <a:rPr lang="es-419" dirty="0" err="1"/>
              <a:t>from</a:t>
            </a:r>
            <a:r>
              <a:rPr lang="es-419" dirty="0"/>
              <a:t> 10 bit </a:t>
            </a:r>
            <a:r>
              <a:rPr lang="es-419" dirty="0" err="1"/>
              <a:t>representation</a:t>
            </a:r>
            <a:r>
              <a:rPr lang="es-419" dirty="0"/>
              <a:t> </a:t>
            </a:r>
            <a:r>
              <a:rPr lang="es-419" dirty="0" err="1"/>
              <a:t>to</a:t>
            </a:r>
            <a:r>
              <a:rPr lang="es-419" dirty="0"/>
              <a:t> 32 bit </a:t>
            </a:r>
            <a:r>
              <a:rPr lang="es-419" dirty="0" err="1"/>
              <a:t>representation</a:t>
            </a:r>
            <a:r>
              <a:rPr lang="es-419" dirty="0"/>
              <a:t>.</a:t>
            </a:r>
          </a:p>
          <a:p>
            <a:pPr algn="just"/>
            <a:endParaRPr lang="es-419" dirty="0"/>
          </a:p>
          <a:p>
            <a:pPr algn="just"/>
            <a:r>
              <a:rPr lang="es-419" dirty="0">
                <a:hlinkClick r:id="rId2"/>
              </a:rPr>
              <a:t>03_sign_extension.cpp</a:t>
            </a:r>
            <a:endParaRPr lang="es-419" dirty="0"/>
          </a:p>
          <a:p>
            <a:pPr algn="just"/>
            <a:endParaRPr lang="es-419" dirty="0"/>
          </a:p>
          <a:p>
            <a:pPr algn="just"/>
            <a:r>
              <a:rPr lang="en-GB" b="1" dirty="0"/>
              <a:t>Hint</a:t>
            </a:r>
            <a:r>
              <a:rPr lang="en-GB" dirty="0"/>
              <a:t>: If ten bits are used to represent the value "11 1111 0001" (decimal negative 15) using two's complement, and this is sign extended to 16 bits, the new representation is "1111 1111 1111 0001". Thus, by padding the left side with ones, the negative sign and the value of the original number are maintained.</a:t>
            </a:r>
            <a:endParaRPr lang="es-419" dirty="0"/>
          </a:p>
        </p:txBody>
      </p:sp>
      <p:sp>
        <p:nvSpPr>
          <p:cNvPr id="3" name="Title 2">
            <a:extLst>
              <a:ext uri="{FF2B5EF4-FFF2-40B4-BE49-F238E27FC236}">
                <a16:creationId xmlns:a16="http://schemas.microsoft.com/office/drawing/2014/main" id="{10B0CC32-00BA-4C0B-B7E8-07FCD636DFF7}"/>
              </a:ext>
            </a:extLst>
          </p:cNvPr>
          <p:cNvSpPr>
            <a:spLocks noGrp="1"/>
          </p:cNvSpPr>
          <p:nvPr>
            <p:ph type="title"/>
          </p:nvPr>
        </p:nvSpPr>
        <p:spPr/>
        <p:txBody>
          <a:bodyPr/>
          <a:lstStyle/>
          <a:p>
            <a:pPr algn="l"/>
            <a:r>
              <a:rPr lang="es-MX" dirty="0" err="1"/>
              <a:t>Types</a:t>
            </a:r>
            <a:r>
              <a:rPr lang="es-MX" dirty="0"/>
              <a:t>, variables and </a:t>
            </a:r>
            <a:r>
              <a:rPr lang="es-MX" dirty="0" err="1"/>
              <a:t>Arithmetic</a:t>
            </a:r>
            <a:endParaRPr lang="es-419" dirty="0"/>
          </a:p>
        </p:txBody>
      </p:sp>
      <p:sp>
        <p:nvSpPr>
          <p:cNvPr id="4" name="Date Placeholder 3">
            <a:extLst>
              <a:ext uri="{FF2B5EF4-FFF2-40B4-BE49-F238E27FC236}">
                <a16:creationId xmlns:a16="http://schemas.microsoft.com/office/drawing/2014/main" id="{A3086C6B-8F96-4A12-8ABF-93AD2AE3AEE1}"/>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9D98C639-36E9-4A2A-ACAA-1CCBA3DA0C72}"/>
              </a:ext>
            </a:extLst>
          </p:cNvPr>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6" name="Footer Placeholder 5">
            <a:extLst>
              <a:ext uri="{FF2B5EF4-FFF2-40B4-BE49-F238E27FC236}">
                <a16:creationId xmlns:a16="http://schemas.microsoft.com/office/drawing/2014/main" id="{2ACB66F8-368A-4491-B0CB-45D97E36831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2630947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6CBC4C-6AC6-489C-A929-05FA65D7EE99}"/>
              </a:ext>
            </a:extLst>
          </p:cNvPr>
          <p:cNvSpPr>
            <a:spLocks noGrp="1"/>
          </p:cNvSpPr>
          <p:nvPr>
            <p:ph idx="1"/>
          </p:nvPr>
        </p:nvSpPr>
        <p:spPr>
          <a:xfrm>
            <a:off x="395288" y="1341437"/>
            <a:ext cx="8353425" cy="4823867"/>
          </a:xfrm>
        </p:spPr>
        <p:txBody>
          <a:bodyPr>
            <a:normAutofit fontScale="92500" lnSpcReduction="10000"/>
          </a:bodyPr>
          <a:lstStyle/>
          <a:p>
            <a:r>
              <a:rPr lang="en-GB" dirty="0"/>
              <a:t>C++ supports two notions of immutability</a:t>
            </a:r>
          </a:p>
          <a:p>
            <a:endParaRPr lang="en-GB" dirty="0"/>
          </a:p>
          <a:p>
            <a:pPr lvl="1" algn="just"/>
            <a:r>
              <a:rPr lang="en-GB" b="1" dirty="0" err="1"/>
              <a:t>const</a:t>
            </a:r>
            <a:r>
              <a:rPr lang="en-GB" dirty="0"/>
              <a:t>: ‘‘I promise not to change this value’’. Used to specify interfaces, so that data can be passed to functions without fear of it being modified. </a:t>
            </a:r>
          </a:p>
          <a:p>
            <a:pPr lvl="1" algn="just"/>
            <a:endParaRPr lang="en-GB" dirty="0"/>
          </a:p>
          <a:p>
            <a:pPr lvl="1" algn="just"/>
            <a:r>
              <a:rPr lang="en-GB" b="1" dirty="0" err="1"/>
              <a:t>constexpr</a:t>
            </a:r>
            <a:r>
              <a:rPr lang="en-GB" dirty="0"/>
              <a:t>: ‘‘to be evaluated at compile time’’. Used to specify constants, to allow placement of data in memory where it is unlikely to be corrupted, and for performance.</a:t>
            </a:r>
          </a:p>
          <a:p>
            <a:pPr lvl="1" algn="just"/>
            <a:endParaRPr lang="en-GB" dirty="0"/>
          </a:p>
          <a:p>
            <a:pPr algn="just"/>
            <a:r>
              <a:rPr lang="en-GB" dirty="0"/>
              <a:t>Examples:</a:t>
            </a:r>
          </a:p>
          <a:p>
            <a:pPr marL="0" indent="0" algn="just">
              <a:buNone/>
            </a:pPr>
            <a:r>
              <a:rPr lang="en-GB" sz="1600" b="1" dirty="0" err="1">
                <a:solidFill>
                  <a:srgbClr val="0070C0"/>
                </a:solidFill>
                <a:latin typeface="Courier New" panose="02070309020205020404" pitchFamily="49" charset="0"/>
                <a:cs typeface="Courier New" panose="02070309020205020404" pitchFamily="49" charset="0"/>
              </a:rPr>
              <a:t>const</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dmv</a:t>
            </a:r>
            <a:r>
              <a:rPr lang="en-GB" sz="1600" dirty="0">
                <a:latin typeface="Courier New" panose="02070309020205020404" pitchFamily="49" charset="0"/>
                <a:cs typeface="Courier New" panose="02070309020205020404" pitchFamily="49" charset="0"/>
              </a:rPr>
              <a:t> = </a:t>
            </a:r>
            <a:r>
              <a:rPr lang="en-GB" sz="1600" b="1" dirty="0">
                <a:solidFill>
                  <a:srgbClr val="FF00FF"/>
                </a:solidFill>
                <a:latin typeface="Courier New" panose="02070309020205020404" pitchFamily="49" charset="0"/>
                <a:cs typeface="Courier New" panose="02070309020205020404" pitchFamily="49" charset="0"/>
              </a:rPr>
              <a:t>17</a:t>
            </a:r>
            <a:r>
              <a:rPr lang="en-GB" sz="1600" dirty="0">
                <a:latin typeface="Courier New" panose="02070309020205020404" pitchFamily="49" charset="0"/>
                <a:cs typeface="Courier New" panose="02070309020205020404" pitchFamily="49" charset="0"/>
              </a:rPr>
              <a:t>; </a:t>
            </a:r>
            <a:r>
              <a:rPr lang="en-GB" sz="1600" dirty="0">
                <a:solidFill>
                  <a:schemeClr val="accent6"/>
                </a:solidFill>
                <a:latin typeface="Courier New" panose="02070309020205020404" pitchFamily="49" charset="0"/>
                <a:cs typeface="Courier New" panose="02070309020205020404" pitchFamily="49" charset="0"/>
              </a:rPr>
              <a:t>// </a:t>
            </a:r>
            <a:r>
              <a:rPr lang="en-GB" sz="1600" dirty="0" err="1">
                <a:solidFill>
                  <a:schemeClr val="accent6"/>
                </a:solidFill>
                <a:latin typeface="Courier New" panose="02070309020205020404" pitchFamily="49" charset="0"/>
                <a:cs typeface="Courier New" panose="02070309020205020404" pitchFamily="49" charset="0"/>
              </a:rPr>
              <a:t>dmv</a:t>
            </a:r>
            <a:r>
              <a:rPr lang="en-GB" sz="1600" dirty="0">
                <a:solidFill>
                  <a:schemeClr val="accent6"/>
                </a:solidFill>
                <a:latin typeface="Courier New" panose="02070309020205020404" pitchFamily="49" charset="0"/>
                <a:cs typeface="Courier New" panose="02070309020205020404" pitchFamily="49" charset="0"/>
              </a:rPr>
              <a:t> is a named constant</a:t>
            </a:r>
          </a:p>
          <a:p>
            <a:pPr marL="0" indent="0" algn="just">
              <a:buNone/>
            </a:pPr>
            <a:r>
              <a:rPr lang="en-GB" sz="1600" b="1" dirty="0">
                <a:solidFill>
                  <a:srgbClr val="C00000"/>
                </a:solidFill>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var = </a:t>
            </a:r>
            <a:r>
              <a:rPr lang="en-GB" sz="1600" b="1" dirty="0">
                <a:solidFill>
                  <a:srgbClr val="FF00FF"/>
                </a:solidFill>
                <a:latin typeface="Courier New" panose="02070309020205020404" pitchFamily="49" charset="0"/>
                <a:cs typeface="Courier New" panose="02070309020205020404" pitchFamily="49" charset="0"/>
              </a:rPr>
              <a:t>17</a:t>
            </a:r>
            <a:r>
              <a:rPr lang="en-GB" sz="1600" dirty="0">
                <a:latin typeface="Courier New" panose="02070309020205020404" pitchFamily="49" charset="0"/>
                <a:cs typeface="Courier New" panose="02070309020205020404" pitchFamily="49" charset="0"/>
              </a:rPr>
              <a:t>;       </a:t>
            </a:r>
            <a:r>
              <a:rPr lang="en-GB" sz="1600" dirty="0">
                <a:solidFill>
                  <a:schemeClr val="accent6"/>
                </a:solidFill>
                <a:latin typeface="Courier New" panose="02070309020205020404" pitchFamily="49" charset="0"/>
                <a:cs typeface="Courier New" panose="02070309020205020404" pitchFamily="49" charset="0"/>
              </a:rPr>
              <a:t>// var is not a constant</a:t>
            </a:r>
          </a:p>
          <a:p>
            <a:pPr marL="0" indent="0" algn="just">
              <a:buNone/>
            </a:pPr>
            <a:r>
              <a:rPr lang="en-GB" sz="1600" b="1" dirty="0" err="1">
                <a:solidFill>
                  <a:srgbClr val="0070C0"/>
                </a:solidFill>
                <a:latin typeface="Courier New" panose="02070309020205020404" pitchFamily="49" charset="0"/>
                <a:cs typeface="Courier New" panose="02070309020205020404" pitchFamily="49" charset="0"/>
              </a:rPr>
              <a:t>constexpr</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max1 = </a:t>
            </a:r>
            <a:r>
              <a:rPr lang="en-GB" sz="1600" b="1" dirty="0">
                <a:solidFill>
                  <a:srgbClr val="FF00FF"/>
                </a:solidFill>
                <a:latin typeface="Courier New" panose="02070309020205020404" pitchFamily="49" charset="0"/>
                <a:cs typeface="Courier New" panose="02070309020205020404" pitchFamily="49" charset="0"/>
              </a:rPr>
              <a:t>1.4</a:t>
            </a:r>
            <a:r>
              <a:rPr lang="en-GB" sz="1600" dirty="0">
                <a:latin typeface="Courier New" panose="02070309020205020404" pitchFamily="49" charset="0"/>
                <a:cs typeface="Courier New" panose="02070309020205020404" pitchFamily="49" charset="0"/>
              </a:rPr>
              <a:t>∗square(</a:t>
            </a:r>
            <a:r>
              <a:rPr lang="en-GB" sz="1600" dirty="0" err="1">
                <a:latin typeface="Courier New" panose="02070309020205020404" pitchFamily="49" charset="0"/>
                <a:cs typeface="Courier New" panose="02070309020205020404" pitchFamily="49" charset="0"/>
              </a:rPr>
              <a:t>dmv</a:t>
            </a:r>
            <a:r>
              <a:rPr lang="en-GB" sz="1600" dirty="0">
                <a:latin typeface="Courier New" panose="02070309020205020404" pitchFamily="49" charset="0"/>
                <a:cs typeface="Courier New" panose="02070309020205020404" pitchFamily="49" charset="0"/>
              </a:rPr>
              <a:t>); </a:t>
            </a:r>
            <a:r>
              <a:rPr lang="en-GB" sz="1600" dirty="0">
                <a:solidFill>
                  <a:schemeClr val="accent6"/>
                </a:solidFill>
                <a:latin typeface="Courier New" panose="02070309020205020404" pitchFamily="49" charset="0"/>
                <a:cs typeface="Courier New" panose="02070309020205020404" pitchFamily="49" charset="0"/>
              </a:rPr>
              <a:t>// OK if square(17) is a constant expression</a:t>
            </a:r>
          </a:p>
          <a:p>
            <a:pPr marL="0" indent="0" algn="just">
              <a:buNone/>
            </a:pPr>
            <a:r>
              <a:rPr lang="en-GB" sz="1600" b="1" dirty="0" err="1">
                <a:solidFill>
                  <a:srgbClr val="0070C0"/>
                </a:solidFill>
                <a:latin typeface="Courier New" panose="02070309020205020404" pitchFamily="49" charset="0"/>
                <a:cs typeface="Courier New" panose="02070309020205020404" pitchFamily="49" charset="0"/>
              </a:rPr>
              <a:t>constexpr</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max2 = </a:t>
            </a:r>
            <a:r>
              <a:rPr lang="en-GB" sz="1600" b="1" dirty="0">
                <a:solidFill>
                  <a:srgbClr val="FF00FF"/>
                </a:solidFill>
                <a:latin typeface="Courier New" panose="02070309020205020404" pitchFamily="49" charset="0"/>
                <a:cs typeface="Courier New" panose="02070309020205020404" pitchFamily="49" charset="0"/>
              </a:rPr>
              <a:t>1.4</a:t>
            </a:r>
            <a:r>
              <a:rPr lang="en-GB" sz="1600" dirty="0">
                <a:latin typeface="Courier New" panose="02070309020205020404" pitchFamily="49" charset="0"/>
                <a:cs typeface="Courier New" panose="02070309020205020404" pitchFamily="49" charset="0"/>
              </a:rPr>
              <a:t>∗square(var); </a:t>
            </a:r>
            <a:r>
              <a:rPr lang="en-GB" sz="1600" dirty="0">
                <a:solidFill>
                  <a:schemeClr val="accent6"/>
                </a:solidFill>
                <a:latin typeface="Courier New" panose="02070309020205020404" pitchFamily="49" charset="0"/>
                <a:cs typeface="Courier New" panose="02070309020205020404" pitchFamily="49" charset="0"/>
              </a:rPr>
              <a:t>// error : var is not a constant expression</a:t>
            </a:r>
          </a:p>
          <a:p>
            <a:pPr marL="0" indent="0" algn="just">
              <a:buNone/>
            </a:pPr>
            <a:r>
              <a:rPr lang="en-GB" sz="1600" b="1" dirty="0" err="1">
                <a:solidFill>
                  <a:srgbClr val="0070C0"/>
                </a:solidFill>
                <a:latin typeface="Courier New" panose="02070309020205020404" pitchFamily="49" charset="0"/>
                <a:cs typeface="Courier New" panose="02070309020205020404" pitchFamily="49" charset="0"/>
              </a:rPr>
              <a:t>const</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max3 = </a:t>
            </a:r>
            <a:r>
              <a:rPr lang="en-GB" sz="1600" b="1" dirty="0">
                <a:solidFill>
                  <a:srgbClr val="FF00FF"/>
                </a:solidFill>
                <a:latin typeface="Courier New" panose="02070309020205020404" pitchFamily="49" charset="0"/>
                <a:cs typeface="Courier New" panose="02070309020205020404" pitchFamily="49" charset="0"/>
              </a:rPr>
              <a:t>1.4</a:t>
            </a:r>
            <a:r>
              <a:rPr lang="en-GB" sz="1600" dirty="0">
                <a:latin typeface="Courier New" panose="02070309020205020404" pitchFamily="49" charset="0"/>
                <a:cs typeface="Courier New" panose="02070309020205020404" pitchFamily="49" charset="0"/>
              </a:rPr>
              <a:t>∗square(var);      </a:t>
            </a:r>
            <a:r>
              <a:rPr lang="en-GB" sz="1600" dirty="0">
                <a:solidFill>
                  <a:schemeClr val="accent6"/>
                </a:solidFill>
                <a:latin typeface="Courier New" panose="02070309020205020404" pitchFamily="49" charset="0"/>
                <a:cs typeface="Courier New" panose="02070309020205020404" pitchFamily="49" charset="0"/>
              </a:rPr>
              <a:t>// OK, may be evaluated at run time</a:t>
            </a:r>
          </a:p>
          <a:p>
            <a:pPr lvl="1" algn="just"/>
            <a:endParaRPr lang="en-GB" dirty="0"/>
          </a:p>
          <a:p>
            <a:pPr lvl="1" algn="just"/>
            <a:endParaRPr lang="es-419" dirty="0"/>
          </a:p>
        </p:txBody>
      </p:sp>
      <p:sp>
        <p:nvSpPr>
          <p:cNvPr id="3" name="Title 2">
            <a:extLst>
              <a:ext uri="{FF2B5EF4-FFF2-40B4-BE49-F238E27FC236}">
                <a16:creationId xmlns:a16="http://schemas.microsoft.com/office/drawing/2014/main" id="{CFCC6A94-EB65-46D6-AA2E-84F13B6CF834}"/>
              </a:ext>
            </a:extLst>
          </p:cNvPr>
          <p:cNvSpPr>
            <a:spLocks noGrp="1"/>
          </p:cNvSpPr>
          <p:nvPr>
            <p:ph type="title"/>
          </p:nvPr>
        </p:nvSpPr>
        <p:spPr/>
        <p:txBody>
          <a:bodyPr/>
          <a:lstStyle/>
          <a:p>
            <a:pPr algn="l"/>
            <a:r>
              <a:rPr lang="en-US" dirty="0"/>
              <a:t>Constants</a:t>
            </a:r>
            <a:endParaRPr lang="es-419" dirty="0"/>
          </a:p>
        </p:txBody>
      </p:sp>
      <p:sp>
        <p:nvSpPr>
          <p:cNvPr id="4" name="Date Placeholder 3">
            <a:extLst>
              <a:ext uri="{FF2B5EF4-FFF2-40B4-BE49-F238E27FC236}">
                <a16:creationId xmlns:a16="http://schemas.microsoft.com/office/drawing/2014/main" id="{457CD5AB-A212-4F0A-A061-BF8B63AF17AA}"/>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BC2745EE-CA40-44E4-A2CB-98C123281D29}"/>
              </a:ext>
            </a:extLst>
          </p:cNvPr>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6" name="Footer Placeholder 5">
            <a:extLst>
              <a:ext uri="{FF2B5EF4-FFF2-40B4-BE49-F238E27FC236}">
                <a16:creationId xmlns:a16="http://schemas.microsoft.com/office/drawing/2014/main" id="{79AAAEE5-6E16-42EF-BA3C-961EBF24A2C3}"/>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23598499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AD94C-BBD3-4BB8-8944-E30DC15DA305}"/>
              </a:ext>
            </a:extLst>
          </p:cNvPr>
          <p:cNvSpPr>
            <a:spLocks noGrp="1"/>
          </p:cNvSpPr>
          <p:nvPr>
            <p:ph idx="1"/>
          </p:nvPr>
        </p:nvSpPr>
        <p:spPr>
          <a:xfrm>
            <a:off x="395288" y="1341437"/>
            <a:ext cx="8353425" cy="4823867"/>
          </a:xfrm>
        </p:spPr>
        <p:txBody>
          <a:bodyPr>
            <a:normAutofit lnSpcReduction="10000"/>
          </a:bodyPr>
          <a:lstStyle/>
          <a:p>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sum(</a:t>
            </a:r>
            <a:r>
              <a:rPr lang="en-GB" sz="1600" b="1" dirty="0" err="1">
                <a:solidFill>
                  <a:srgbClr val="0070C0"/>
                </a:solidFill>
                <a:latin typeface="Courier New" panose="02070309020205020404" pitchFamily="49" charset="0"/>
                <a:cs typeface="Courier New" panose="02070309020205020404" pitchFamily="49" charset="0"/>
              </a:rPr>
              <a:t>const</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vector</a:t>
            </a:r>
            <a:r>
              <a:rPr lang="en-GB" sz="1600" dirty="0">
                <a:latin typeface="Courier New" panose="02070309020205020404" pitchFamily="49" charset="0"/>
                <a:cs typeface="Courier New" panose="02070309020205020404" pitchFamily="49" charset="0"/>
              </a:rPr>
              <a:t>&lt;</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&gt;&amp;);  /</a:t>
            </a:r>
            <a:r>
              <a:rPr lang="en-GB" sz="1600" dirty="0">
                <a:solidFill>
                  <a:schemeClr val="accent6"/>
                </a:solidFill>
                <a:latin typeface="Courier New" panose="02070309020205020404" pitchFamily="49" charset="0"/>
                <a:cs typeface="Courier New" panose="02070309020205020404" pitchFamily="49" charset="0"/>
              </a:rPr>
              <a:t>/ sum will not modify its argument</a:t>
            </a:r>
          </a:p>
          <a:p>
            <a:r>
              <a:rPr lang="en-GB" sz="1600" b="1" dirty="0">
                <a:solidFill>
                  <a:srgbClr val="C00000"/>
                </a:solidFill>
                <a:latin typeface="Courier New" panose="02070309020205020404" pitchFamily="49" charset="0"/>
                <a:cs typeface="Courier New" panose="02070309020205020404" pitchFamily="49" charset="0"/>
              </a:rPr>
              <a:t>vector</a:t>
            </a:r>
            <a:r>
              <a:rPr lang="en-GB" sz="1600" dirty="0">
                <a:latin typeface="Courier New" panose="02070309020205020404" pitchFamily="49" charset="0"/>
                <a:cs typeface="Courier New" panose="02070309020205020404" pitchFamily="49" charset="0"/>
              </a:rPr>
              <a:t>&lt;</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&gt; v {</a:t>
            </a:r>
            <a:r>
              <a:rPr lang="en-GB" sz="1600" b="1" dirty="0">
                <a:solidFill>
                  <a:srgbClr val="FF00FF"/>
                </a:solidFill>
                <a:latin typeface="Courier New" panose="02070309020205020404" pitchFamily="49" charset="0"/>
                <a:cs typeface="Courier New" panose="02070309020205020404" pitchFamily="49" charset="0"/>
              </a:rPr>
              <a:t>1.2</a:t>
            </a:r>
            <a:r>
              <a:rPr lang="en-GB" sz="1600" dirty="0">
                <a:latin typeface="Courier New" panose="02070309020205020404" pitchFamily="49" charset="0"/>
                <a:cs typeface="Courier New" panose="02070309020205020404" pitchFamily="49" charset="0"/>
              </a:rPr>
              <a:t>, </a:t>
            </a:r>
            <a:r>
              <a:rPr lang="en-GB" sz="1600" b="1" dirty="0">
                <a:solidFill>
                  <a:srgbClr val="FF00FF"/>
                </a:solidFill>
                <a:latin typeface="Courier New" panose="02070309020205020404" pitchFamily="49" charset="0"/>
                <a:cs typeface="Courier New" panose="02070309020205020404" pitchFamily="49" charset="0"/>
              </a:rPr>
              <a:t>3.4</a:t>
            </a:r>
            <a:r>
              <a:rPr lang="en-GB" sz="1600" dirty="0">
                <a:latin typeface="Courier New" panose="02070309020205020404" pitchFamily="49" charset="0"/>
                <a:cs typeface="Courier New" panose="02070309020205020404" pitchFamily="49" charset="0"/>
              </a:rPr>
              <a:t>, </a:t>
            </a:r>
            <a:r>
              <a:rPr lang="en-GB" sz="1600" b="1" dirty="0">
                <a:solidFill>
                  <a:srgbClr val="FF00FF"/>
                </a:solidFill>
                <a:latin typeface="Courier New" panose="02070309020205020404" pitchFamily="49" charset="0"/>
                <a:cs typeface="Courier New" panose="02070309020205020404" pitchFamily="49" charset="0"/>
              </a:rPr>
              <a:t>4.5</a:t>
            </a:r>
            <a:r>
              <a:rPr lang="en-GB" sz="1600" dirty="0">
                <a:latin typeface="Courier New" panose="02070309020205020404" pitchFamily="49" charset="0"/>
                <a:cs typeface="Courier New" panose="02070309020205020404" pitchFamily="49" charset="0"/>
              </a:rPr>
              <a:t>};   </a:t>
            </a:r>
            <a:r>
              <a:rPr lang="en-GB" sz="1600" dirty="0">
                <a:solidFill>
                  <a:schemeClr val="accent6"/>
                </a:solidFill>
                <a:latin typeface="Courier New" panose="02070309020205020404" pitchFamily="49" charset="0"/>
                <a:cs typeface="Courier New" panose="02070309020205020404" pitchFamily="49" charset="0"/>
              </a:rPr>
              <a:t>// v is not a constant</a:t>
            </a:r>
          </a:p>
          <a:p>
            <a:r>
              <a:rPr lang="en-GB" sz="1600" b="1" dirty="0" err="1">
                <a:solidFill>
                  <a:srgbClr val="0070C0"/>
                </a:solidFill>
                <a:latin typeface="Courier New" panose="02070309020205020404" pitchFamily="49" charset="0"/>
                <a:cs typeface="Courier New" panose="02070309020205020404" pitchFamily="49" charset="0"/>
              </a:rPr>
              <a:t>const</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s1 = sum(v);           </a:t>
            </a:r>
            <a:r>
              <a:rPr lang="en-GB" sz="1600" dirty="0">
                <a:solidFill>
                  <a:schemeClr val="accent6"/>
                </a:solidFill>
                <a:latin typeface="Courier New" panose="02070309020205020404" pitchFamily="49" charset="0"/>
                <a:cs typeface="Courier New" panose="02070309020205020404" pitchFamily="49" charset="0"/>
              </a:rPr>
              <a:t>// OK: evaluated at run time</a:t>
            </a:r>
          </a:p>
          <a:p>
            <a:r>
              <a:rPr lang="en-GB" sz="1600" b="1" dirty="0" err="1">
                <a:solidFill>
                  <a:srgbClr val="0070C0"/>
                </a:solidFill>
                <a:latin typeface="Courier New" panose="02070309020205020404" pitchFamily="49" charset="0"/>
                <a:cs typeface="Courier New" panose="02070309020205020404" pitchFamily="49" charset="0"/>
              </a:rPr>
              <a:t>constexpr</a:t>
            </a:r>
            <a:r>
              <a:rPr lang="en-GB" sz="1600"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double</a:t>
            </a:r>
            <a:r>
              <a:rPr lang="en-GB" sz="1600" dirty="0">
                <a:latin typeface="Courier New" panose="02070309020205020404" pitchFamily="49" charset="0"/>
                <a:cs typeface="Courier New" panose="02070309020205020404" pitchFamily="49" charset="0"/>
              </a:rPr>
              <a:t> s2 = sum(v);       </a:t>
            </a:r>
            <a:r>
              <a:rPr lang="en-GB" sz="1600" dirty="0">
                <a:solidFill>
                  <a:schemeClr val="accent6"/>
                </a:solidFill>
                <a:latin typeface="Courier New" panose="02070309020205020404" pitchFamily="49" charset="0"/>
                <a:cs typeface="Courier New" panose="02070309020205020404" pitchFamily="49" charset="0"/>
              </a:rPr>
              <a:t>// error : sum(v) not constant expression</a:t>
            </a:r>
          </a:p>
          <a:p>
            <a:endParaRPr lang="en-GB" sz="1600" dirty="0">
              <a:solidFill>
                <a:schemeClr val="accent6"/>
              </a:solidFill>
              <a:latin typeface="Courier New" panose="02070309020205020404" pitchFamily="49" charset="0"/>
              <a:cs typeface="Courier New" panose="02070309020205020404" pitchFamily="49" charset="0"/>
            </a:endParaRPr>
          </a:p>
          <a:p>
            <a:pPr algn="just"/>
            <a:r>
              <a:rPr lang="en-GB" dirty="0"/>
              <a:t>For a function to be usable in a </a:t>
            </a:r>
            <a:r>
              <a:rPr lang="en-GB" i="1" dirty="0"/>
              <a:t>constant expression</a:t>
            </a:r>
            <a:r>
              <a:rPr lang="en-GB" dirty="0"/>
              <a:t>, that is, in an expression that will be evaluated by the compiler, it must be defined </a:t>
            </a:r>
            <a:r>
              <a:rPr lang="en-GB" b="1" dirty="0" err="1"/>
              <a:t>constexpr</a:t>
            </a:r>
            <a:r>
              <a:rPr lang="en-GB" dirty="0"/>
              <a:t>. For example:</a:t>
            </a:r>
          </a:p>
          <a:p>
            <a:pPr marL="0" indent="0">
              <a:buNone/>
            </a:pPr>
            <a:br>
              <a:rPr lang="en-GB" dirty="0"/>
            </a:br>
            <a:r>
              <a:rPr lang="en-GB" sz="1800" b="1" dirty="0" err="1">
                <a:solidFill>
                  <a:srgbClr val="0070C0"/>
                </a:solidFill>
                <a:latin typeface="Courier New" panose="02070309020205020404" pitchFamily="49" charset="0"/>
                <a:cs typeface="Courier New" panose="02070309020205020404" pitchFamily="49" charset="0"/>
              </a:rPr>
              <a:t>constexpr</a:t>
            </a:r>
            <a:r>
              <a:rPr lang="en-GB" sz="1800" b="1"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double</a:t>
            </a:r>
            <a:r>
              <a:rPr lang="en-GB" sz="1800" b="1" dirty="0">
                <a:latin typeface="Courier New" panose="02070309020205020404" pitchFamily="49" charset="0"/>
                <a:cs typeface="Courier New" panose="02070309020205020404" pitchFamily="49" charset="0"/>
              </a:rPr>
              <a:t> square(</a:t>
            </a:r>
            <a:r>
              <a:rPr lang="en-GB" sz="1800" b="1" dirty="0">
                <a:solidFill>
                  <a:srgbClr val="C00000"/>
                </a:solidFill>
                <a:latin typeface="Courier New" panose="02070309020205020404" pitchFamily="49" charset="0"/>
                <a:cs typeface="Courier New" panose="02070309020205020404" pitchFamily="49" charset="0"/>
              </a:rPr>
              <a:t>double</a:t>
            </a:r>
            <a:r>
              <a:rPr lang="en-GB" sz="1800" b="1" dirty="0">
                <a:latin typeface="Courier New" panose="02070309020205020404" pitchFamily="49" charset="0"/>
                <a:cs typeface="Courier New" panose="02070309020205020404" pitchFamily="49" charset="0"/>
              </a:rPr>
              <a:t> x) {</a:t>
            </a:r>
          </a:p>
          <a:p>
            <a:pPr marL="0" indent="0">
              <a:buNone/>
            </a:pPr>
            <a:r>
              <a:rPr lang="en-GB" sz="1800" b="1" dirty="0">
                <a:solidFill>
                  <a:srgbClr val="C00000"/>
                </a:solidFill>
                <a:latin typeface="Courier New" panose="02070309020205020404" pitchFamily="49" charset="0"/>
                <a:cs typeface="Courier New" panose="02070309020205020404" pitchFamily="49" charset="0"/>
              </a:rPr>
              <a:t>    return</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x</a:t>
            </a:r>
            <a:r>
              <a:rPr lang="en-GB" sz="1800" dirty="0" err="1">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x</a:t>
            </a:r>
            <a:r>
              <a:rPr lang="en-GB" sz="1800" b="1" dirty="0">
                <a:latin typeface="Courier New" panose="02070309020205020404" pitchFamily="49" charset="0"/>
                <a:cs typeface="Courier New" panose="02070309020205020404" pitchFamily="49" charset="0"/>
              </a:rPr>
              <a:t>;</a:t>
            </a:r>
          </a:p>
          <a:p>
            <a:pPr marL="0" indent="0">
              <a:buNone/>
            </a:pPr>
            <a:r>
              <a:rPr lang="en-GB" sz="1800" b="1" dirty="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 </a:t>
            </a:r>
            <a:br>
              <a:rPr lang="en-GB" sz="1600" dirty="0"/>
            </a:br>
            <a:endParaRPr lang="en-GB" sz="1600" dirty="0"/>
          </a:p>
          <a:p>
            <a:pPr marL="0" indent="0">
              <a:buNone/>
            </a:pPr>
            <a:r>
              <a:rPr lang="en-GB" sz="2800" b="1" dirty="0"/>
              <a:t>Now, you do an experiment !!</a:t>
            </a:r>
            <a:endParaRPr lang="es-419" sz="2800" b="1" dirty="0"/>
          </a:p>
        </p:txBody>
      </p:sp>
      <p:sp>
        <p:nvSpPr>
          <p:cNvPr id="3" name="Title 2">
            <a:extLst>
              <a:ext uri="{FF2B5EF4-FFF2-40B4-BE49-F238E27FC236}">
                <a16:creationId xmlns:a16="http://schemas.microsoft.com/office/drawing/2014/main" id="{3BA61902-B2E5-4185-9244-96590F1C4847}"/>
              </a:ext>
            </a:extLst>
          </p:cNvPr>
          <p:cNvSpPr>
            <a:spLocks noGrp="1"/>
          </p:cNvSpPr>
          <p:nvPr>
            <p:ph type="title"/>
          </p:nvPr>
        </p:nvSpPr>
        <p:spPr/>
        <p:txBody>
          <a:bodyPr/>
          <a:lstStyle/>
          <a:p>
            <a:pPr algn="l"/>
            <a:r>
              <a:rPr lang="en-US" dirty="0"/>
              <a:t>Constants</a:t>
            </a:r>
            <a:endParaRPr lang="es-419" dirty="0"/>
          </a:p>
        </p:txBody>
      </p:sp>
      <p:sp>
        <p:nvSpPr>
          <p:cNvPr id="4" name="Date Placeholder 3">
            <a:extLst>
              <a:ext uri="{FF2B5EF4-FFF2-40B4-BE49-F238E27FC236}">
                <a16:creationId xmlns:a16="http://schemas.microsoft.com/office/drawing/2014/main" id="{BCF95943-54F8-48B3-A4F6-E67E705C2DC5}"/>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312CC9DB-5CFD-4288-BE6B-CE9CB5BB2ED0}"/>
              </a:ext>
            </a:extLst>
          </p:cNvPr>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6" name="Footer Placeholder 5">
            <a:extLst>
              <a:ext uri="{FF2B5EF4-FFF2-40B4-BE49-F238E27FC236}">
                <a16:creationId xmlns:a16="http://schemas.microsoft.com/office/drawing/2014/main" id="{DF3B18E1-8C6F-421C-863A-ECAAB55A17E7}"/>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3151127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wipe(down)">
                                      <p:cBhvr>
                                        <p:cTn id="7" dur="580">
                                          <p:stCondLst>
                                            <p:cond delay="0"/>
                                          </p:stCondLst>
                                        </p:cTn>
                                        <p:tgtEl>
                                          <p:spTgt spid="2">
                                            <p:txEl>
                                              <p:pRg st="9" end="9"/>
                                            </p:txEl>
                                          </p:spTgt>
                                        </p:tgtEl>
                                      </p:cBhvr>
                                    </p:animEffect>
                                    <p:anim calcmode="lin" valueType="num">
                                      <p:cBhvr>
                                        <p:cTn id="8" dur="1822" tmFilter="0,0; 0.14,0.36; 0.43,0.73; 0.71,0.91; 1.0,1.0">
                                          <p:stCondLst>
                                            <p:cond delay="0"/>
                                          </p:stCondLst>
                                        </p:cTn>
                                        <p:tgtEl>
                                          <p:spTgt spid="2">
                                            <p:txEl>
                                              <p:pRg st="9" end="9"/>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9" end="9"/>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9" end="9"/>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9" end="9"/>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9" end="9"/>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9" end="9"/>
                                            </p:txEl>
                                          </p:spTgt>
                                        </p:tgtEl>
                                      </p:cBhvr>
                                      <p:to x="100000" y="60000"/>
                                    </p:animScale>
                                    <p:animScale>
                                      <p:cBhvr>
                                        <p:cTn id="14" dur="166" decel="50000">
                                          <p:stCondLst>
                                            <p:cond delay="676"/>
                                          </p:stCondLst>
                                        </p:cTn>
                                        <p:tgtEl>
                                          <p:spTgt spid="2">
                                            <p:txEl>
                                              <p:pRg st="9" end="9"/>
                                            </p:txEl>
                                          </p:spTgt>
                                        </p:tgtEl>
                                      </p:cBhvr>
                                      <p:to x="100000" y="100000"/>
                                    </p:animScale>
                                    <p:animScale>
                                      <p:cBhvr>
                                        <p:cTn id="15" dur="26">
                                          <p:stCondLst>
                                            <p:cond delay="1312"/>
                                          </p:stCondLst>
                                        </p:cTn>
                                        <p:tgtEl>
                                          <p:spTgt spid="2">
                                            <p:txEl>
                                              <p:pRg st="9" end="9"/>
                                            </p:txEl>
                                          </p:spTgt>
                                        </p:tgtEl>
                                      </p:cBhvr>
                                      <p:to x="100000" y="80000"/>
                                    </p:animScale>
                                    <p:animScale>
                                      <p:cBhvr>
                                        <p:cTn id="16" dur="166" decel="50000">
                                          <p:stCondLst>
                                            <p:cond delay="1338"/>
                                          </p:stCondLst>
                                        </p:cTn>
                                        <p:tgtEl>
                                          <p:spTgt spid="2">
                                            <p:txEl>
                                              <p:pRg st="9" end="9"/>
                                            </p:txEl>
                                          </p:spTgt>
                                        </p:tgtEl>
                                      </p:cBhvr>
                                      <p:to x="100000" y="100000"/>
                                    </p:animScale>
                                    <p:animScale>
                                      <p:cBhvr>
                                        <p:cTn id="17" dur="26">
                                          <p:stCondLst>
                                            <p:cond delay="1642"/>
                                          </p:stCondLst>
                                        </p:cTn>
                                        <p:tgtEl>
                                          <p:spTgt spid="2">
                                            <p:txEl>
                                              <p:pRg st="9" end="9"/>
                                            </p:txEl>
                                          </p:spTgt>
                                        </p:tgtEl>
                                      </p:cBhvr>
                                      <p:to x="100000" y="90000"/>
                                    </p:animScale>
                                    <p:animScale>
                                      <p:cBhvr>
                                        <p:cTn id="18" dur="166" decel="50000">
                                          <p:stCondLst>
                                            <p:cond delay="1668"/>
                                          </p:stCondLst>
                                        </p:cTn>
                                        <p:tgtEl>
                                          <p:spTgt spid="2">
                                            <p:txEl>
                                              <p:pRg st="9" end="9"/>
                                            </p:txEl>
                                          </p:spTgt>
                                        </p:tgtEl>
                                      </p:cBhvr>
                                      <p:to x="100000" y="100000"/>
                                    </p:animScale>
                                    <p:animScale>
                                      <p:cBhvr>
                                        <p:cTn id="19" dur="26">
                                          <p:stCondLst>
                                            <p:cond delay="1808"/>
                                          </p:stCondLst>
                                        </p:cTn>
                                        <p:tgtEl>
                                          <p:spTgt spid="2">
                                            <p:txEl>
                                              <p:pRg st="9" end="9"/>
                                            </p:txEl>
                                          </p:spTgt>
                                        </p:tgtEl>
                                      </p:cBhvr>
                                      <p:to x="100000" y="95000"/>
                                    </p:animScale>
                                    <p:animScale>
                                      <p:cBhvr>
                                        <p:cTn id="20" dur="166" decel="50000">
                                          <p:stCondLst>
                                            <p:cond delay="1834"/>
                                          </p:stCondLst>
                                        </p:cTn>
                                        <p:tgtEl>
                                          <p:spTgt spid="2">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90108B-854F-4509-BC77-C0F6A6732580}"/>
              </a:ext>
            </a:extLst>
          </p:cNvPr>
          <p:cNvSpPr>
            <a:spLocks noGrp="1"/>
          </p:cNvSpPr>
          <p:nvPr>
            <p:ph idx="1"/>
          </p:nvPr>
        </p:nvSpPr>
        <p:spPr/>
        <p:txBody>
          <a:bodyPr/>
          <a:lstStyle/>
          <a:p>
            <a:r>
              <a:rPr lang="en-GB" dirty="0"/>
              <a:t>An array of elements of type </a:t>
            </a:r>
            <a:r>
              <a:rPr lang="en-GB" b="1" dirty="0"/>
              <a:t>char </a:t>
            </a:r>
            <a:r>
              <a:rPr lang="en-GB" dirty="0"/>
              <a:t>can be declared like this:</a:t>
            </a:r>
            <a:br>
              <a:rPr lang="en-GB" dirty="0"/>
            </a:br>
            <a:endParaRPr lang="en-GB" dirty="0"/>
          </a:p>
          <a:p>
            <a:pPr marL="0" indent="0">
              <a:buNone/>
            </a:pPr>
            <a:r>
              <a:rPr lang="en-GB" sz="1800" b="1" dirty="0"/>
              <a:t>   </a:t>
            </a:r>
            <a:r>
              <a:rPr lang="en-GB" sz="1800" b="1" dirty="0">
                <a:solidFill>
                  <a:srgbClr val="C00000"/>
                </a:solidFill>
                <a:latin typeface="Courier New" panose="02070309020205020404" pitchFamily="49" charset="0"/>
                <a:cs typeface="Courier New" panose="02070309020205020404" pitchFamily="49" charset="0"/>
              </a:rPr>
              <a:t>char</a:t>
            </a:r>
            <a:r>
              <a:rPr lang="en-GB" sz="1800" b="1" dirty="0"/>
              <a:t> v[</a:t>
            </a:r>
            <a:r>
              <a:rPr lang="en-GB" sz="1800" b="1" dirty="0">
                <a:solidFill>
                  <a:srgbClr val="FF00FF"/>
                </a:solidFill>
                <a:latin typeface="Courier New" panose="02070309020205020404" pitchFamily="49" charset="0"/>
                <a:cs typeface="Courier New" panose="02070309020205020404" pitchFamily="49" charset="0"/>
              </a:rPr>
              <a:t>6</a:t>
            </a:r>
            <a:r>
              <a:rPr lang="en-GB" sz="1800" b="1" dirty="0"/>
              <a:t>];  </a:t>
            </a:r>
            <a:r>
              <a:rPr lang="en-GB" sz="1800" dirty="0">
                <a:solidFill>
                  <a:schemeClr val="accent6"/>
                </a:solidFill>
                <a:latin typeface="Courier New" panose="02070309020205020404" pitchFamily="49" charset="0"/>
                <a:cs typeface="Courier New" panose="02070309020205020404" pitchFamily="49" charset="0"/>
              </a:rPr>
              <a:t>// array of 6 characters</a:t>
            </a:r>
            <a:r>
              <a:rPr lang="en-GB" sz="1800" dirty="0"/>
              <a:t> </a:t>
            </a:r>
          </a:p>
          <a:p>
            <a:pPr marL="0" indent="0">
              <a:buNone/>
            </a:pPr>
            <a:endParaRPr lang="en-GB" sz="1800" dirty="0"/>
          </a:p>
          <a:p>
            <a:pPr algn="just"/>
            <a:r>
              <a:rPr lang="en-GB" dirty="0"/>
              <a:t>In declarations, </a:t>
            </a:r>
            <a:r>
              <a:rPr lang="en-GB" b="1" dirty="0"/>
              <a:t>[] </a:t>
            </a:r>
            <a:r>
              <a:rPr lang="en-GB" dirty="0"/>
              <a:t>means ‘‘array of’’</a:t>
            </a:r>
            <a:r>
              <a:rPr lang="en-GB" sz="1800" dirty="0"/>
              <a:t> </a:t>
            </a:r>
            <a:r>
              <a:rPr lang="en-GB" dirty="0"/>
              <a:t>All arrays have </a:t>
            </a:r>
            <a:r>
              <a:rPr lang="en-GB" b="1" dirty="0"/>
              <a:t>0 </a:t>
            </a:r>
            <a:r>
              <a:rPr lang="en-GB" dirty="0"/>
              <a:t>as their lower</a:t>
            </a:r>
            <a:r>
              <a:rPr lang="en-GB" sz="1800" dirty="0"/>
              <a:t> </a:t>
            </a:r>
            <a:r>
              <a:rPr lang="en-GB" dirty="0"/>
              <a:t>bound, so </a:t>
            </a:r>
            <a:r>
              <a:rPr lang="en-GB" b="1" dirty="0"/>
              <a:t>v </a:t>
            </a:r>
            <a:r>
              <a:rPr lang="en-GB" dirty="0"/>
              <a:t>has six elements, </a:t>
            </a:r>
            <a:r>
              <a:rPr lang="en-GB" b="1" dirty="0"/>
              <a:t>v[0] </a:t>
            </a:r>
            <a:r>
              <a:rPr lang="en-GB" dirty="0"/>
              <a:t>to </a:t>
            </a:r>
            <a:r>
              <a:rPr lang="en-GB" b="1" dirty="0"/>
              <a:t>v[5]</a:t>
            </a:r>
            <a:r>
              <a:rPr lang="en-GB" dirty="0"/>
              <a:t>. The size of an array must be a constant expression</a:t>
            </a:r>
            <a:r>
              <a:rPr lang="en-GB" sz="1800" dirty="0"/>
              <a:t>.</a:t>
            </a:r>
          </a:p>
          <a:p>
            <a:pPr marL="0" indent="0">
              <a:buNone/>
            </a:pPr>
            <a:endParaRPr lang="en-GB" sz="1800" dirty="0"/>
          </a:p>
          <a:p>
            <a:r>
              <a:rPr lang="en-GB" dirty="0"/>
              <a:t>Consider copying ten elements from one array to another. See program 04_copying_array.cpp.</a:t>
            </a:r>
            <a:br>
              <a:rPr lang="en-GB" sz="1800" dirty="0"/>
            </a:br>
            <a:br>
              <a:rPr lang="en-GB" sz="1800" dirty="0"/>
            </a:br>
            <a:br>
              <a:rPr lang="en-GB" sz="1800" dirty="0"/>
            </a:br>
            <a:endParaRPr lang="es-419" sz="1800" dirty="0"/>
          </a:p>
        </p:txBody>
      </p:sp>
      <p:sp>
        <p:nvSpPr>
          <p:cNvPr id="3" name="Title 2">
            <a:extLst>
              <a:ext uri="{FF2B5EF4-FFF2-40B4-BE49-F238E27FC236}">
                <a16:creationId xmlns:a16="http://schemas.microsoft.com/office/drawing/2014/main" id="{70E4DA94-C6F6-44FB-917B-3EAB966DF0BC}"/>
              </a:ext>
            </a:extLst>
          </p:cNvPr>
          <p:cNvSpPr>
            <a:spLocks noGrp="1"/>
          </p:cNvSpPr>
          <p:nvPr>
            <p:ph type="title"/>
          </p:nvPr>
        </p:nvSpPr>
        <p:spPr/>
        <p:txBody>
          <a:bodyPr/>
          <a:lstStyle/>
          <a:p>
            <a:pPr algn="l"/>
            <a:r>
              <a:rPr lang="es-419" dirty="0" err="1"/>
              <a:t>Arrays</a:t>
            </a:r>
            <a:endParaRPr lang="es-419" dirty="0"/>
          </a:p>
        </p:txBody>
      </p:sp>
      <p:sp>
        <p:nvSpPr>
          <p:cNvPr id="4" name="Date Placeholder 3">
            <a:extLst>
              <a:ext uri="{FF2B5EF4-FFF2-40B4-BE49-F238E27FC236}">
                <a16:creationId xmlns:a16="http://schemas.microsoft.com/office/drawing/2014/main" id="{B6411DB1-51E7-46F9-9FCD-18A6942B905C}"/>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3016D60D-A22B-4DD0-814D-46EC3843C32E}"/>
              </a:ext>
            </a:extLst>
          </p:cNvPr>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6" name="Footer Placeholder 5">
            <a:extLst>
              <a:ext uri="{FF2B5EF4-FFF2-40B4-BE49-F238E27FC236}">
                <a16:creationId xmlns:a16="http://schemas.microsoft.com/office/drawing/2014/main" id="{E6128D61-3964-4B41-A3C1-03B60A560CFB}"/>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4782737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EB1A1-7D0C-4090-A062-CD7E6811F1E4}"/>
              </a:ext>
            </a:extLst>
          </p:cNvPr>
          <p:cNvSpPr>
            <a:spLocks noGrp="1"/>
          </p:cNvSpPr>
          <p:nvPr>
            <p:ph idx="1"/>
          </p:nvPr>
        </p:nvSpPr>
        <p:spPr>
          <a:xfrm>
            <a:off x="395288" y="1341437"/>
            <a:ext cx="8353425" cy="4895875"/>
          </a:xfrm>
        </p:spPr>
        <p:txBody>
          <a:bodyPr/>
          <a:lstStyle/>
          <a:p>
            <a:r>
              <a:rPr lang="en-GB" dirty="0"/>
              <a:t>A pointer variable can hold the address of an object of the appropriate type:</a:t>
            </a:r>
          </a:p>
          <a:p>
            <a:pPr marL="0" indent="0">
              <a:buNone/>
            </a:pPr>
            <a:r>
              <a:rPr lang="en-GB" sz="1800"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char</a:t>
            </a:r>
            <a:r>
              <a:rPr lang="en-GB" sz="1800" dirty="0">
                <a:latin typeface="Courier New" panose="02070309020205020404" pitchFamily="49" charset="0"/>
                <a:cs typeface="Courier New" panose="02070309020205020404" pitchFamily="49" charset="0"/>
              </a:rPr>
              <a:t>∗ p = &amp;v[</a:t>
            </a:r>
            <a:r>
              <a:rPr lang="en-GB" sz="1800" b="1" dirty="0">
                <a:solidFill>
                  <a:srgbClr val="FF00FF"/>
                </a:solidFill>
                <a:latin typeface="Courier New" panose="02070309020205020404" pitchFamily="49" charset="0"/>
                <a:cs typeface="Courier New" panose="02070309020205020404" pitchFamily="49" charset="0"/>
              </a:rPr>
              <a:t>3</a:t>
            </a:r>
            <a:r>
              <a:rPr lang="en-GB" sz="1800" dirty="0">
                <a:latin typeface="Courier New" panose="02070309020205020404" pitchFamily="49" charset="0"/>
                <a:cs typeface="Courier New" panose="02070309020205020404" pitchFamily="49" charset="0"/>
              </a:rPr>
              <a:t>]; </a:t>
            </a:r>
            <a:r>
              <a:rPr lang="en-GB" sz="1800" dirty="0">
                <a:solidFill>
                  <a:schemeClr val="accent6"/>
                </a:solidFill>
                <a:latin typeface="Courier New" panose="02070309020205020404" pitchFamily="49" charset="0"/>
                <a:cs typeface="Courier New" panose="02070309020205020404" pitchFamily="49" charset="0"/>
              </a:rPr>
              <a:t>// p points to v’s four </a:t>
            </a:r>
            <a:r>
              <a:rPr lang="en-GB" sz="1800" dirty="0" err="1">
                <a:solidFill>
                  <a:schemeClr val="accent6"/>
                </a:solidFill>
                <a:latin typeface="Courier New" panose="02070309020205020404" pitchFamily="49" charset="0"/>
                <a:cs typeface="Courier New" panose="02070309020205020404" pitchFamily="49" charset="0"/>
              </a:rPr>
              <a:t>th</a:t>
            </a:r>
            <a:r>
              <a:rPr lang="en-GB" sz="1800" dirty="0">
                <a:solidFill>
                  <a:schemeClr val="accent6"/>
                </a:solidFill>
                <a:latin typeface="Courier New" panose="02070309020205020404" pitchFamily="49" charset="0"/>
                <a:cs typeface="Courier New" panose="02070309020205020404" pitchFamily="49" charset="0"/>
              </a:rPr>
              <a:t> element</a:t>
            </a:r>
          </a:p>
          <a:p>
            <a:pPr marL="0" indent="0">
              <a:buNone/>
            </a:pPr>
            <a:r>
              <a:rPr lang="en-GB" sz="1800"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char</a:t>
            </a:r>
            <a:r>
              <a:rPr lang="en-GB" sz="1800" dirty="0">
                <a:latin typeface="Courier New" panose="02070309020205020404" pitchFamily="49" charset="0"/>
                <a:cs typeface="Courier New" panose="02070309020205020404" pitchFamily="49" charset="0"/>
              </a:rPr>
              <a:t> x = ∗p;     </a:t>
            </a:r>
            <a:r>
              <a:rPr lang="en-GB" sz="1800" dirty="0">
                <a:solidFill>
                  <a:schemeClr val="accent6"/>
                </a:solidFill>
                <a:latin typeface="Courier New" panose="02070309020205020404" pitchFamily="49" charset="0"/>
                <a:cs typeface="Courier New" panose="02070309020205020404" pitchFamily="49" charset="0"/>
              </a:rPr>
              <a:t>// *p is the object that p points to     </a:t>
            </a:r>
            <a:r>
              <a:rPr lang="es-419" sz="1800" dirty="0" err="1">
                <a:solidFill>
                  <a:schemeClr val="accent6"/>
                </a:solidFill>
                <a:latin typeface="Courier New" panose="02070309020205020404" pitchFamily="49" charset="0"/>
                <a:cs typeface="Courier New" panose="02070309020205020404" pitchFamily="49" charset="0"/>
              </a:rPr>
              <a:t>when</a:t>
            </a:r>
            <a:r>
              <a:rPr lang="es-419" sz="1800" dirty="0">
                <a:solidFill>
                  <a:schemeClr val="accent6"/>
                </a:solidFill>
                <a:latin typeface="Courier New" panose="02070309020205020404" pitchFamily="49" charset="0"/>
                <a:cs typeface="Courier New" panose="02070309020205020404" pitchFamily="49" charset="0"/>
              </a:rPr>
              <a:t> </a:t>
            </a:r>
            <a:r>
              <a:rPr lang="es-419" sz="1800" dirty="0" err="1">
                <a:solidFill>
                  <a:schemeClr val="accent6"/>
                </a:solidFill>
                <a:latin typeface="Courier New" panose="02070309020205020404" pitchFamily="49" charset="0"/>
                <a:cs typeface="Courier New" panose="02070309020205020404" pitchFamily="49" charset="0"/>
              </a:rPr>
              <a:t>declaring</a:t>
            </a:r>
            <a:r>
              <a:rPr lang="es-419" sz="1800" dirty="0">
                <a:solidFill>
                  <a:schemeClr val="accent6"/>
                </a:solidFill>
                <a:latin typeface="Courier New" panose="02070309020205020404" pitchFamily="49" charset="0"/>
                <a:cs typeface="Courier New" panose="02070309020205020404" pitchFamily="49" charset="0"/>
              </a:rPr>
              <a:t> a pointer ∗ </a:t>
            </a:r>
            <a:r>
              <a:rPr lang="es-419" sz="1800" dirty="0" err="1">
                <a:solidFill>
                  <a:schemeClr val="accent6"/>
                </a:solidFill>
                <a:latin typeface="Courier New" panose="02070309020205020404" pitchFamily="49" charset="0"/>
                <a:cs typeface="Courier New" panose="02070309020205020404" pitchFamily="49" charset="0"/>
              </a:rPr>
              <a:t>means</a:t>
            </a:r>
            <a:r>
              <a:rPr lang="es-419" sz="1800" dirty="0">
                <a:solidFill>
                  <a:schemeClr val="accent6"/>
                </a:solidFill>
                <a:latin typeface="Courier New" panose="02070309020205020404" pitchFamily="49" charset="0"/>
                <a:cs typeface="Courier New" panose="02070309020205020404" pitchFamily="49" charset="0"/>
              </a:rPr>
              <a:t> “pointer </a:t>
            </a:r>
            <a:r>
              <a:rPr lang="es-419" sz="1800" dirty="0" err="1">
                <a:solidFill>
                  <a:schemeClr val="accent6"/>
                </a:solidFill>
                <a:latin typeface="Courier New" panose="02070309020205020404" pitchFamily="49" charset="0"/>
                <a:cs typeface="Courier New" panose="02070309020205020404" pitchFamily="49" charset="0"/>
              </a:rPr>
              <a:t>to</a:t>
            </a:r>
            <a:r>
              <a:rPr lang="es-419" sz="1800" dirty="0">
                <a:solidFill>
                  <a:schemeClr val="accent6"/>
                </a:solidFill>
                <a:latin typeface="Courier New" panose="02070309020205020404" pitchFamily="49" charset="0"/>
                <a:cs typeface="Courier New" panose="02070309020205020404" pitchFamily="49" charset="0"/>
              </a:rPr>
              <a:t>”.</a:t>
            </a:r>
          </a:p>
          <a:p>
            <a:pPr marL="0" indent="0">
              <a:buNone/>
            </a:pPr>
            <a:endParaRPr lang="es-419" sz="1800" dirty="0">
              <a:solidFill>
                <a:schemeClr val="accent6"/>
              </a:solidFill>
              <a:latin typeface="Courier New" panose="02070309020205020404" pitchFamily="49" charset="0"/>
              <a:cs typeface="Courier New" panose="02070309020205020404" pitchFamily="49" charset="0"/>
            </a:endParaRPr>
          </a:p>
          <a:p>
            <a:pPr algn="just"/>
            <a:r>
              <a:rPr lang="en-GB" dirty="0"/>
              <a:t>In an expression, prefix unary ∗ means ‘‘contents of’’ and prefix unary &amp; means ‘‘address of.’’ We can represent the result of that initialized definition graphically:</a:t>
            </a:r>
            <a:endParaRPr lang="es-419" dirty="0"/>
          </a:p>
        </p:txBody>
      </p:sp>
      <p:sp>
        <p:nvSpPr>
          <p:cNvPr id="3" name="Title 2">
            <a:extLst>
              <a:ext uri="{FF2B5EF4-FFF2-40B4-BE49-F238E27FC236}">
                <a16:creationId xmlns:a16="http://schemas.microsoft.com/office/drawing/2014/main" id="{D64C769E-5BDC-4EE5-BA2D-DB028ED2607E}"/>
              </a:ext>
            </a:extLst>
          </p:cNvPr>
          <p:cNvSpPr>
            <a:spLocks noGrp="1"/>
          </p:cNvSpPr>
          <p:nvPr>
            <p:ph type="title"/>
          </p:nvPr>
        </p:nvSpPr>
        <p:spPr/>
        <p:txBody>
          <a:bodyPr/>
          <a:lstStyle/>
          <a:p>
            <a:pPr algn="l"/>
            <a:r>
              <a:rPr lang="es-419" dirty="0"/>
              <a:t>Pointers</a:t>
            </a:r>
          </a:p>
        </p:txBody>
      </p:sp>
      <p:sp>
        <p:nvSpPr>
          <p:cNvPr id="4" name="Date Placeholder 3">
            <a:extLst>
              <a:ext uri="{FF2B5EF4-FFF2-40B4-BE49-F238E27FC236}">
                <a16:creationId xmlns:a16="http://schemas.microsoft.com/office/drawing/2014/main" id="{9D5B8346-F7EB-43D1-9679-E2DC453FE71B}"/>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F000DEB5-843A-4768-9253-D7062AFB0BD9}"/>
              </a:ext>
            </a:extLst>
          </p:cNvPr>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6" name="Footer Placeholder 5">
            <a:extLst>
              <a:ext uri="{FF2B5EF4-FFF2-40B4-BE49-F238E27FC236}">
                <a16:creationId xmlns:a16="http://schemas.microsoft.com/office/drawing/2014/main" id="{EC615DDB-82DC-4878-B947-C88821CE66AA}"/>
              </a:ext>
            </a:extLst>
          </p:cNvPr>
          <p:cNvSpPr>
            <a:spLocks noGrp="1"/>
          </p:cNvSpPr>
          <p:nvPr>
            <p:ph type="ftr" sz="quarter" idx="12"/>
          </p:nvPr>
        </p:nvSpPr>
        <p:spPr/>
        <p:txBody>
          <a:bodyPr/>
          <a:lstStyle/>
          <a:p>
            <a:r>
              <a:rPr lang="en-US" noProof="0"/>
              <a:t>ADAS QRO, © Continental AG</a:t>
            </a:r>
          </a:p>
        </p:txBody>
      </p:sp>
      <p:pic>
        <p:nvPicPr>
          <p:cNvPr id="9" name="Picture 8">
            <a:extLst>
              <a:ext uri="{FF2B5EF4-FFF2-40B4-BE49-F238E27FC236}">
                <a16:creationId xmlns:a16="http://schemas.microsoft.com/office/drawing/2014/main" id="{10FF7084-6407-427E-9B76-483EBFE5609D}"/>
              </a:ext>
            </a:extLst>
          </p:cNvPr>
          <p:cNvPicPr>
            <a:picLocks noChangeAspect="1"/>
          </p:cNvPicPr>
          <p:nvPr/>
        </p:nvPicPr>
        <p:blipFill>
          <a:blip r:embed="rId2"/>
          <a:stretch>
            <a:fillRect/>
          </a:stretch>
        </p:blipFill>
        <p:spPr>
          <a:xfrm>
            <a:off x="2123728" y="4365104"/>
            <a:ext cx="4457873" cy="1523161"/>
          </a:xfrm>
          <a:prstGeom prst="rect">
            <a:avLst/>
          </a:prstGeom>
        </p:spPr>
      </p:pic>
    </p:spTree>
    <p:extLst>
      <p:ext uri="{BB962C8B-B14F-4D97-AF65-F5344CB8AC3E}">
        <p14:creationId xmlns:p14="http://schemas.microsoft.com/office/powerpoint/2010/main" val="34563508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7C4568-629B-4448-AAC2-DC4C0365493C}"/>
              </a:ext>
            </a:extLst>
          </p:cNvPr>
          <p:cNvSpPr>
            <a:spLocks noGrp="1"/>
          </p:cNvSpPr>
          <p:nvPr>
            <p:ph type="title"/>
          </p:nvPr>
        </p:nvSpPr>
        <p:spPr/>
        <p:txBody>
          <a:bodyPr>
            <a:normAutofit/>
          </a:bodyPr>
          <a:lstStyle/>
          <a:p>
            <a:r>
              <a:rPr lang="es-MX" dirty="0">
                <a:solidFill>
                  <a:schemeClr val="accent1"/>
                </a:solidFill>
              </a:rPr>
              <a:t>Agenda</a:t>
            </a:r>
          </a:p>
        </p:txBody>
      </p:sp>
      <p:sp>
        <p:nvSpPr>
          <p:cNvPr id="2" name="Content Placeholder 1">
            <a:extLst>
              <a:ext uri="{FF2B5EF4-FFF2-40B4-BE49-F238E27FC236}">
                <a16:creationId xmlns:a16="http://schemas.microsoft.com/office/drawing/2014/main" id="{945D5E75-7E08-49A8-BB9F-1C130525ACE5}"/>
              </a:ext>
            </a:extLst>
          </p:cNvPr>
          <p:cNvSpPr>
            <a:spLocks noGrp="1"/>
          </p:cNvSpPr>
          <p:nvPr>
            <p:ph idx="1"/>
          </p:nvPr>
        </p:nvSpPr>
        <p:spPr>
          <a:xfrm>
            <a:off x="628650" y="1484784"/>
            <a:ext cx="7886700" cy="4692179"/>
          </a:xfrm>
        </p:spPr>
        <p:txBody>
          <a:bodyPr>
            <a:normAutofit fontScale="92500" lnSpcReduction="10000"/>
          </a:bodyPr>
          <a:lstStyle/>
          <a:p>
            <a:pPr>
              <a:buFont typeface="Wingdings" panose="05000000000000000000" pitchFamily="2" charset="2"/>
              <a:buChar char="§"/>
            </a:pPr>
            <a:r>
              <a:rPr lang="en-GB" dirty="0"/>
              <a:t>Introduction</a:t>
            </a:r>
          </a:p>
          <a:p>
            <a:pPr>
              <a:buFont typeface="Wingdings" panose="05000000000000000000" pitchFamily="2" charset="2"/>
              <a:buChar char="§"/>
            </a:pPr>
            <a:r>
              <a:rPr lang="en-GB" dirty="0"/>
              <a:t>The Basics</a:t>
            </a:r>
          </a:p>
          <a:p>
            <a:pPr lvl="1">
              <a:buFont typeface="Wingdings" panose="05000000000000000000" pitchFamily="2" charset="2"/>
              <a:buChar char="§"/>
            </a:pPr>
            <a:r>
              <a:rPr lang="en-US" dirty="0"/>
              <a:t>Hello, World!</a:t>
            </a:r>
          </a:p>
          <a:p>
            <a:pPr lvl="1">
              <a:buFont typeface="Wingdings" panose="05000000000000000000" pitchFamily="2" charset="2"/>
              <a:buChar char="§"/>
            </a:pPr>
            <a:r>
              <a:rPr lang="en-US" dirty="0"/>
              <a:t>Types, variables and Arithmetic</a:t>
            </a:r>
          </a:p>
          <a:p>
            <a:pPr lvl="1">
              <a:buFont typeface="Wingdings" panose="05000000000000000000" pitchFamily="2" charset="2"/>
              <a:buChar char="§"/>
            </a:pPr>
            <a:r>
              <a:rPr lang="en-US" dirty="0"/>
              <a:t>Constants</a:t>
            </a:r>
          </a:p>
          <a:p>
            <a:pPr lvl="1">
              <a:buFont typeface="Wingdings" panose="05000000000000000000" pitchFamily="2" charset="2"/>
              <a:buChar char="§"/>
            </a:pPr>
            <a:r>
              <a:rPr lang="en-US" dirty="0"/>
              <a:t>Arrays</a:t>
            </a:r>
          </a:p>
          <a:p>
            <a:pPr lvl="1">
              <a:buFont typeface="Wingdings" panose="05000000000000000000" pitchFamily="2" charset="2"/>
              <a:buChar char="§"/>
            </a:pPr>
            <a:r>
              <a:rPr lang="en-GB" dirty="0"/>
              <a:t>Pointers</a:t>
            </a:r>
          </a:p>
          <a:p>
            <a:pPr>
              <a:buFont typeface="Wingdings" panose="05000000000000000000" pitchFamily="2" charset="2"/>
              <a:buChar char="§"/>
            </a:pPr>
            <a:r>
              <a:rPr lang="en-GB" dirty="0"/>
              <a:t>User-Defined Types</a:t>
            </a:r>
          </a:p>
          <a:p>
            <a:pPr lvl="1">
              <a:buFont typeface="Wingdings" panose="05000000000000000000" pitchFamily="2" charset="2"/>
              <a:buChar char="§"/>
            </a:pPr>
            <a:r>
              <a:rPr lang="en-GB" dirty="0"/>
              <a:t>Structures</a:t>
            </a:r>
          </a:p>
          <a:p>
            <a:pPr lvl="1">
              <a:buFont typeface="Wingdings" panose="05000000000000000000" pitchFamily="2" charset="2"/>
              <a:buChar char="§"/>
            </a:pPr>
            <a:r>
              <a:rPr lang="en-GB" dirty="0"/>
              <a:t>Classes</a:t>
            </a:r>
          </a:p>
          <a:p>
            <a:pPr lvl="1">
              <a:buFont typeface="Wingdings" panose="05000000000000000000" pitchFamily="2" charset="2"/>
              <a:buChar char="§"/>
            </a:pPr>
            <a:r>
              <a:rPr lang="en-GB" dirty="0"/>
              <a:t>Enumerations</a:t>
            </a:r>
          </a:p>
          <a:p>
            <a:pPr>
              <a:buFont typeface="Wingdings" panose="05000000000000000000" pitchFamily="2" charset="2"/>
              <a:buChar char="§"/>
            </a:pPr>
            <a:r>
              <a:rPr lang="en-GB" dirty="0"/>
              <a:t>Modularity</a:t>
            </a:r>
          </a:p>
          <a:p>
            <a:pPr lvl="1">
              <a:buFont typeface="Wingdings" panose="05000000000000000000" pitchFamily="2" charset="2"/>
              <a:buChar char="§"/>
            </a:pPr>
            <a:r>
              <a:rPr lang="en-GB" dirty="0"/>
              <a:t>Separate Compilation</a:t>
            </a:r>
          </a:p>
          <a:p>
            <a:pPr lvl="1">
              <a:buFont typeface="Wingdings" panose="05000000000000000000" pitchFamily="2" charset="2"/>
              <a:buChar char="§"/>
            </a:pPr>
            <a:r>
              <a:rPr lang="en-GB" dirty="0"/>
              <a:t>Namespaces</a:t>
            </a:r>
          </a:p>
          <a:p>
            <a:pPr lvl="1">
              <a:buFont typeface="Wingdings" panose="05000000000000000000" pitchFamily="2" charset="2"/>
              <a:buChar char="§"/>
            </a:pPr>
            <a:r>
              <a:rPr lang="en-GB" dirty="0"/>
              <a:t>Error Handling</a:t>
            </a:r>
          </a:p>
          <a:p>
            <a:pPr>
              <a:buFont typeface="Wingdings" panose="05000000000000000000" pitchFamily="2" charset="2"/>
              <a:buChar char="§"/>
            </a:pPr>
            <a:r>
              <a:rPr lang="en-GB" dirty="0"/>
              <a:t>Advice</a:t>
            </a:r>
          </a:p>
        </p:txBody>
      </p:sp>
      <p:sp>
        <p:nvSpPr>
          <p:cNvPr id="4" name="Date Placeholder 3">
            <a:extLst>
              <a:ext uri="{FF2B5EF4-FFF2-40B4-BE49-F238E27FC236}">
                <a16:creationId xmlns:a16="http://schemas.microsoft.com/office/drawing/2014/main" id="{D8B44E9B-5B5B-45C0-AE9D-AA851B094CC3}"/>
              </a:ext>
            </a:extLst>
          </p:cNvPr>
          <p:cNvSpPr>
            <a:spLocks noGrp="1"/>
          </p:cNvSpPr>
          <p:nvPr>
            <p:ph type="dt" sz="half" idx="10"/>
          </p:nvPr>
        </p:nvSpPr>
        <p:spPr/>
        <p:txBody>
          <a:bodyPr/>
          <a:lstStyle/>
          <a:p>
            <a:fld id="{44BBAE09-B5FD-46EE-A3F8-620CC540CF33}" type="datetime3">
              <a:rPr lang="en-US" noProof="0" smtClean="0"/>
              <a:t>9 June 2019</a:t>
            </a:fld>
            <a:endParaRPr lang="en-US" noProof="0"/>
          </a:p>
        </p:txBody>
      </p:sp>
      <p:sp>
        <p:nvSpPr>
          <p:cNvPr id="8" name="Footer Placeholder 5">
            <a:extLst>
              <a:ext uri="{FF2B5EF4-FFF2-40B4-BE49-F238E27FC236}">
                <a16:creationId xmlns:a16="http://schemas.microsoft.com/office/drawing/2014/main" id="{ACD61965-C95A-4D4C-B369-93F397C04BB1}"/>
              </a:ext>
            </a:extLst>
          </p:cNvPr>
          <p:cNvSpPr>
            <a:spLocks noGrp="1"/>
          </p:cNvSpPr>
          <p:nvPr>
            <p:ph type="ftr" sz="quarter" idx="11"/>
          </p:nvPr>
        </p:nvSpPr>
        <p:spPr/>
        <p:txBody>
          <a:bodyPr/>
          <a:lstStyle/>
          <a:p>
            <a:r>
              <a:rPr lang="en-US" noProof="0" dirty="0"/>
              <a:t>ADAS QRO, © Continental AG</a:t>
            </a:r>
          </a:p>
        </p:txBody>
      </p:sp>
      <p:sp>
        <p:nvSpPr>
          <p:cNvPr id="5" name="Slide Number Placeholder 4">
            <a:extLst>
              <a:ext uri="{FF2B5EF4-FFF2-40B4-BE49-F238E27FC236}">
                <a16:creationId xmlns:a16="http://schemas.microsoft.com/office/drawing/2014/main" id="{E35D1124-1F3D-4C56-BCFB-4B642605CF82}"/>
              </a:ext>
            </a:extLst>
          </p:cNvPr>
          <p:cNvSpPr>
            <a:spLocks noGrp="1"/>
          </p:cNvSpPr>
          <p:nvPr>
            <p:ph type="sldNum" sz="quarter" idx="12"/>
          </p:nvPr>
        </p:nvSpPr>
        <p:spPr/>
        <p:txBody>
          <a:bodyPr/>
          <a:lstStyle/>
          <a:p>
            <a:fld id="{ADA48181-2C78-49CB-8C52-912A07842C2E}" type="slidenum">
              <a:rPr lang="en-US" noProof="0" smtClean="0"/>
              <a:pPr/>
              <a:t>2</a:t>
            </a:fld>
            <a:endParaRPr lang="en-US" noProof="0"/>
          </a:p>
        </p:txBody>
      </p:sp>
    </p:spTree>
    <p:extLst>
      <p:ext uri="{BB962C8B-B14F-4D97-AF65-F5344CB8AC3E}">
        <p14:creationId xmlns:p14="http://schemas.microsoft.com/office/powerpoint/2010/main" val="4185638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504C2-46FD-4462-AF88-E0633DA2E712}"/>
              </a:ext>
            </a:extLst>
          </p:cNvPr>
          <p:cNvSpPr>
            <a:spLocks noGrp="1"/>
          </p:cNvSpPr>
          <p:nvPr>
            <p:ph idx="1"/>
          </p:nvPr>
        </p:nvSpPr>
        <p:spPr/>
        <p:txBody>
          <a:bodyPr>
            <a:normAutofit/>
          </a:bodyPr>
          <a:lstStyle/>
          <a:p>
            <a:pPr algn="just"/>
            <a:r>
              <a:rPr lang="en-GB" dirty="0"/>
              <a:t>A pointer always points to an object, so that dereferencing it is valid. When we don’t have an object to point to or if we need to represent the notion of ‘‘no object available’’ (e.g., for an end of a list), we give the pointer the value </a:t>
            </a:r>
            <a:r>
              <a:rPr lang="en-GB" b="1" dirty="0" err="1"/>
              <a:t>nullptr</a:t>
            </a:r>
            <a:r>
              <a:rPr lang="en-GB" b="1" dirty="0"/>
              <a:t> </a:t>
            </a:r>
            <a:r>
              <a:rPr lang="en-GB" dirty="0"/>
              <a:t>(‘‘the null pointer’’):</a:t>
            </a:r>
          </a:p>
          <a:p>
            <a:endParaRPr lang="en-GB" dirty="0"/>
          </a:p>
          <a:p>
            <a:r>
              <a:rPr lang="es-419" b="1" dirty="0"/>
              <a:t>   </a:t>
            </a:r>
            <a:r>
              <a:rPr lang="es-419" sz="1800" b="1" dirty="0" err="1">
                <a:solidFill>
                  <a:srgbClr val="C00000"/>
                </a:solidFill>
                <a:latin typeface="Courier New" panose="02070309020205020404" pitchFamily="49" charset="0"/>
                <a:cs typeface="Courier New" panose="02070309020205020404" pitchFamily="49" charset="0"/>
              </a:rPr>
              <a:t>double</a:t>
            </a:r>
            <a:r>
              <a:rPr lang="es-419" dirty="0"/>
              <a:t>∗ </a:t>
            </a:r>
            <a:r>
              <a:rPr lang="es-419" b="1" dirty="0" err="1"/>
              <a:t>pd</a:t>
            </a:r>
            <a:r>
              <a:rPr lang="es-419" b="1" dirty="0"/>
              <a:t> = </a:t>
            </a:r>
            <a:r>
              <a:rPr lang="es-419" sz="1800" b="1" dirty="0" err="1">
                <a:solidFill>
                  <a:srgbClr val="FF00FF"/>
                </a:solidFill>
                <a:latin typeface="Courier New" panose="02070309020205020404" pitchFamily="49" charset="0"/>
                <a:cs typeface="Courier New" panose="02070309020205020404" pitchFamily="49" charset="0"/>
              </a:rPr>
              <a:t>nullptr</a:t>
            </a:r>
            <a:r>
              <a:rPr lang="es-419" b="1" dirty="0"/>
              <a:t>;</a:t>
            </a:r>
            <a:br>
              <a:rPr lang="es-419" b="1" dirty="0"/>
            </a:br>
            <a:r>
              <a:rPr lang="es-419" b="1" dirty="0"/>
              <a:t>   </a:t>
            </a:r>
            <a:r>
              <a:rPr lang="es-419" sz="1800" b="1" dirty="0">
                <a:solidFill>
                  <a:srgbClr val="C00000"/>
                </a:solidFill>
                <a:latin typeface="Courier New" panose="02070309020205020404" pitchFamily="49" charset="0"/>
                <a:cs typeface="Courier New" panose="02070309020205020404" pitchFamily="49" charset="0"/>
              </a:rPr>
              <a:t>Link</a:t>
            </a:r>
            <a:r>
              <a:rPr lang="es-419" b="1" dirty="0"/>
              <a:t>&lt;</a:t>
            </a:r>
            <a:r>
              <a:rPr lang="es-419" sz="1800" b="1" dirty="0" err="1">
                <a:solidFill>
                  <a:srgbClr val="C00000"/>
                </a:solidFill>
                <a:latin typeface="Courier New" panose="02070309020205020404" pitchFamily="49" charset="0"/>
                <a:cs typeface="Courier New" panose="02070309020205020404" pitchFamily="49" charset="0"/>
              </a:rPr>
              <a:t>Record</a:t>
            </a:r>
            <a:r>
              <a:rPr lang="es-419" b="1" dirty="0"/>
              <a:t>&gt;</a:t>
            </a:r>
            <a:r>
              <a:rPr lang="es-419" dirty="0"/>
              <a:t>∗ </a:t>
            </a:r>
            <a:r>
              <a:rPr lang="es-419" b="1" dirty="0" err="1"/>
              <a:t>lst</a:t>
            </a:r>
            <a:r>
              <a:rPr lang="es-419" b="1" dirty="0"/>
              <a:t> = </a:t>
            </a:r>
            <a:r>
              <a:rPr lang="es-419" sz="1800" b="1" dirty="0" err="1">
                <a:solidFill>
                  <a:srgbClr val="FF00FF"/>
                </a:solidFill>
                <a:latin typeface="Courier New" panose="02070309020205020404" pitchFamily="49" charset="0"/>
                <a:cs typeface="Courier New" panose="02070309020205020404" pitchFamily="49" charset="0"/>
              </a:rPr>
              <a:t>nullptr</a:t>
            </a:r>
            <a:r>
              <a:rPr lang="es-419" b="1" dirty="0"/>
              <a:t>;  </a:t>
            </a:r>
            <a:r>
              <a:rPr lang="es-419" sz="1800" dirty="0">
                <a:solidFill>
                  <a:schemeClr val="accent6"/>
                </a:solidFill>
                <a:latin typeface="Courier New" panose="02070309020205020404" pitchFamily="49" charset="0"/>
                <a:cs typeface="Courier New" panose="02070309020205020404" pitchFamily="49" charset="0"/>
              </a:rPr>
              <a:t>// pointer </a:t>
            </a:r>
            <a:r>
              <a:rPr lang="es-419" sz="1800" dirty="0" err="1">
                <a:solidFill>
                  <a:schemeClr val="accent6"/>
                </a:solidFill>
                <a:latin typeface="Courier New" panose="02070309020205020404" pitchFamily="49" charset="0"/>
                <a:cs typeface="Courier New" panose="02070309020205020404" pitchFamily="49" charset="0"/>
              </a:rPr>
              <a:t>to</a:t>
            </a:r>
            <a:r>
              <a:rPr lang="es-419" sz="1800" dirty="0">
                <a:solidFill>
                  <a:schemeClr val="accent6"/>
                </a:solidFill>
                <a:latin typeface="Courier New" panose="02070309020205020404" pitchFamily="49" charset="0"/>
                <a:cs typeface="Courier New" panose="02070309020205020404" pitchFamily="49" charset="0"/>
              </a:rPr>
              <a:t> a Link </a:t>
            </a:r>
            <a:r>
              <a:rPr lang="es-419" sz="1800" dirty="0" err="1">
                <a:solidFill>
                  <a:schemeClr val="accent6"/>
                </a:solidFill>
                <a:latin typeface="Courier New" panose="02070309020205020404" pitchFamily="49" charset="0"/>
                <a:cs typeface="Courier New" panose="02070309020205020404" pitchFamily="49" charset="0"/>
              </a:rPr>
              <a:t>to</a:t>
            </a:r>
            <a:r>
              <a:rPr lang="es-419" sz="1800" dirty="0">
                <a:solidFill>
                  <a:schemeClr val="accent6"/>
                </a:solidFill>
                <a:latin typeface="Courier New" panose="02070309020205020404" pitchFamily="49" charset="0"/>
                <a:cs typeface="Courier New" panose="02070309020205020404" pitchFamily="49" charset="0"/>
              </a:rPr>
              <a:t> a </a:t>
            </a:r>
            <a:r>
              <a:rPr lang="es-419" sz="1800" dirty="0" err="1">
                <a:solidFill>
                  <a:schemeClr val="accent6"/>
                </a:solidFill>
                <a:latin typeface="Courier New" panose="02070309020205020404" pitchFamily="49" charset="0"/>
                <a:cs typeface="Courier New" panose="02070309020205020404" pitchFamily="49" charset="0"/>
              </a:rPr>
              <a:t>Record</a:t>
            </a:r>
            <a:br>
              <a:rPr lang="es-419" i="1" dirty="0"/>
            </a:br>
            <a:r>
              <a:rPr lang="es-419" i="1" dirty="0"/>
              <a:t>   </a:t>
            </a:r>
            <a:r>
              <a:rPr lang="es-419" sz="1800" b="1" dirty="0" err="1">
                <a:solidFill>
                  <a:srgbClr val="C00000"/>
                </a:solidFill>
                <a:latin typeface="Courier New" panose="02070309020205020404" pitchFamily="49" charset="0"/>
                <a:cs typeface="Courier New" panose="02070309020205020404" pitchFamily="49" charset="0"/>
              </a:rPr>
              <a:t>int</a:t>
            </a:r>
            <a:r>
              <a:rPr lang="es-419" b="1" dirty="0"/>
              <a:t> x = </a:t>
            </a:r>
            <a:r>
              <a:rPr lang="es-419" sz="1800" b="1" dirty="0" err="1">
                <a:solidFill>
                  <a:srgbClr val="FF00FF"/>
                </a:solidFill>
                <a:latin typeface="Courier New" panose="02070309020205020404" pitchFamily="49" charset="0"/>
                <a:cs typeface="Courier New" panose="02070309020205020404" pitchFamily="49" charset="0"/>
              </a:rPr>
              <a:t>nullptr</a:t>
            </a:r>
            <a:r>
              <a:rPr lang="es-419" b="1" dirty="0"/>
              <a:t>;                           </a:t>
            </a:r>
            <a:r>
              <a:rPr lang="es-419" sz="1800" dirty="0">
                <a:solidFill>
                  <a:schemeClr val="accent6"/>
                </a:solidFill>
                <a:latin typeface="Courier New" panose="02070309020205020404" pitchFamily="49" charset="0"/>
                <a:cs typeface="Courier New" panose="02070309020205020404" pitchFamily="49" charset="0"/>
              </a:rPr>
              <a:t>// error : </a:t>
            </a:r>
            <a:r>
              <a:rPr lang="es-419" sz="1800" dirty="0" err="1">
                <a:solidFill>
                  <a:schemeClr val="accent6"/>
                </a:solidFill>
                <a:latin typeface="Courier New" panose="02070309020205020404" pitchFamily="49" charset="0"/>
                <a:cs typeface="Courier New" panose="02070309020205020404" pitchFamily="49" charset="0"/>
              </a:rPr>
              <a:t>nullptr</a:t>
            </a:r>
            <a:r>
              <a:rPr lang="es-419" sz="1800" dirty="0">
                <a:solidFill>
                  <a:schemeClr val="accent6"/>
                </a:solidFill>
                <a:latin typeface="Courier New" panose="02070309020205020404" pitchFamily="49" charset="0"/>
                <a:cs typeface="Courier New" panose="02070309020205020404" pitchFamily="49" charset="0"/>
              </a:rPr>
              <a:t> </a:t>
            </a:r>
            <a:r>
              <a:rPr lang="es-419" sz="1800" dirty="0" err="1">
                <a:solidFill>
                  <a:schemeClr val="accent6"/>
                </a:solidFill>
                <a:latin typeface="Courier New" panose="02070309020205020404" pitchFamily="49" charset="0"/>
                <a:cs typeface="Courier New" panose="02070309020205020404" pitchFamily="49" charset="0"/>
              </a:rPr>
              <a:t>is</a:t>
            </a:r>
            <a:r>
              <a:rPr lang="es-419" sz="1800" dirty="0">
                <a:solidFill>
                  <a:schemeClr val="accent6"/>
                </a:solidFill>
                <a:latin typeface="Courier New" panose="02070309020205020404" pitchFamily="49" charset="0"/>
                <a:cs typeface="Courier New" panose="02070309020205020404" pitchFamily="49" charset="0"/>
              </a:rPr>
              <a:t> a pointer </a:t>
            </a:r>
            <a:r>
              <a:rPr lang="es-419" sz="1800" dirty="0" err="1">
                <a:solidFill>
                  <a:schemeClr val="accent6"/>
                </a:solidFill>
                <a:latin typeface="Courier New" panose="02070309020205020404" pitchFamily="49" charset="0"/>
                <a:cs typeface="Courier New" panose="02070309020205020404" pitchFamily="49" charset="0"/>
              </a:rPr>
              <a:t>not</a:t>
            </a:r>
            <a:r>
              <a:rPr lang="es-419" sz="1800" dirty="0">
                <a:solidFill>
                  <a:schemeClr val="accent6"/>
                </a:solidFill>
                <a:latin typeface="Courier New" panose="02070309020205020404" pitchFamily="49" charset="0"/>
                <a:cs typeface="Courier New" panose="02070309020205020404" pitchFamily="49" charset="0"/>
              </a:rPr>
              <a:t> </a:t>
            </a:r>
            <a:r>
              <a:rPr lang="es-419" sz="1800" dirty="0" err="1">
                <a:solidFill>
                  <a:schemeClr val="accent6"/>
                </a:solidFill>
                <a:latin typeface="Courier New" panose="02070309020205020404" pitchFamily="49" charset="0"/>
                <a:cs typeface="Courier New" panose="02070309020205020404" pitchFamily="49" charset="0"/>
              </a:rPr>
              <a:t>an</a:t>
            </a:r>
            <a:r>
              <a:rPr lang="es-419" sz="1800" dirty="0">
                <a:solidFill>
                  <a:schemeClr val="accent6"/>
                </a:solidFill>
                <a:latin typeface="Courier New" panose="02070309020205020404" pitchFamily="49" charset="0"/>
                <a:cs typeface="Courier New" panose="02070309020205020404" pitchFamily="49" charset="0"/>
              </a:rPr>
              <a:t> </a:t>
            </a:r>
            <a:r>
              <a:rPr lang="es-419" sz="1800" dirty="0" err="1">
                <a:solidFill>
                  <a:schemeClr val="accent6"/>
                </a:solidFill>
                <a:latin typeface="Courier New" panose="02070309020205020404" pitchFamily="49" charset="0"/>
                <a:cs typeface="Courier New" panose="02070309020205020404" pitchFamily="49" charset="0"/>
              </a:rPr>
              <a:t>integer</a:t>
            </a:r>
            <a:r>
              <a:rPr lang="es-419" dirty="0"/>
              <a:t> </a:t>
            </a:r>
            <a:br>
              <a:rPr lang="es-419" dirty="0"/>
            </a:br>
            <a:br>
              <a:rPr lang="en-GB" dirty="0"/>
            </a:br>
            <a:r>
              <a:rPr lang="en-GB" dirty="0"/>
              <a:t>It is often wise to check that a pointer argument that is supposed to point to something, actually points to something (See program 05). </a:t>
            </a:r>
            <a:br>
              <a:rPr lang="en-GB" dirty="0"/>
            </a:br>
            <a:endParaRPr lang="es-419" dirty="0"/>
          </a:p>
        </p:txBody>
      </p:sp>
      <p:sp>
        <p:nvSpPr>
          <p:cNvPr id="3" name="Title 2">
            <a:extLst>
              <a:ext uri="{FF2B5EF4-FFF2-40B4-BE49-F238E27FC236}">
                <a16:creationId xmlns:a16="http://schemas.microsoft.com/office/drawing/2014/main" id="{C89B5EF9-F478-44FC-AFEC-4F0FFA33071C}"/>
              </a:ext>
            </a:extLst>
          </p:cNvPr>
          <p:cNvSpPr>
            <a:spLocks noGrp="1"/>
          </p:cNvSpPr>
          <p:nvPr>
            <p:ph type="title"/>
          </p:nvPr>
        </p:nvSpPr>
        <p:spPr/>
        <p:txBody>
          <a:bodyPr/>
          <a:lstStyle/>
          <a:p>
            <a:pPr algn="l"/>
            <a:r>
              <a:rPr lang="es-419" b="1" dirty="0"/>
              <a:t>Pointers</a:t>
            </a:r>
          </a:p>
        </p:txBody>
      </p:sp>
      <p:sp>
        <p:nvSpPr>
          <p:cNvPr id="4" name="Date Placeholder 3">
            <a:extLst>
              <a:ext uri="{FF2B5EF4-FFF2-40B4-BE49-F238E27FC236}">
                <a16:creationId xmlns:a16="http://schemas.microsoft.com/office/drawing/2014/main" id="{D65A846E-9D4D-489A-AC2F-9F1388799FF2}"/>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5A19A20F-42A6-44A5-BD9B-461D8F1738DA}"/>
              </a:ext>
            </a:extLst>
          </p:cNvPr>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6" name="Footer Placeholder 5">
            <a:extLst>
              <a:ext uri="{FF2B5EF4-FFF2-40B4-BE49-F238E27FC236}">
                <a16:creationId xmlns:a16="http://schemas.microsoft.com/office/drawing/2014/main" id="{7D7A9E1C-45F9-4C36-A9C5-49C8E8483763}"/>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9485195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7BA692-57CD-48B2-AB24-051043D38047}"/>
              </a:ext>
            </a:extLst>
          </p:cNvPr>
          <p:cNvSpPr>
            <a:spLocks noGrp="1"/>
          </p:cNvSpPr>
          <p:nvPr>
            <p:ph type="ctrTitle"/>
          </p:nvPr>
        </p:nvSpPr>
        <p:spPr/>
        <p:txBody>
          <a:bodyPr/>
          <a:lstStyle/>
          <a:p>
            <a:pPr algn="l"/>
            <a:r>
              <a:rPr lang="es-419" dirty="0" err="1"/>
              <a:t>User-Defined</a:t>
            </a:r>
            <a:r>
              <a:rPr lang="es-419" dirty="0"/>
              <a:t> </a:t>
            </a:r>
            <a:r>
              <a:rPr lang="es-419" dirty="0" err="1"/>
              <a:t>Types</a:t>
            </a:r>
            <a:endParaRPr lang="es-419" dirty="0"/>
          </a:p>
        </p:txBody>
      </p:sp>
      <p:sp>
        <p:nvSpPr>
          <p:cNvPr id="8" name="Subtitle 7">
            <a:extLst>
              <a:ext uri="{FF2B5EF4-FFF2-40B4-BE49-F238E27FC236}">
                <a16:creationId xmlns:a16="http://schemas.microsoft.com/office/drawing/2014/main" id="{4CE3EB49-FAEC-4556-AFB1-199CE1CA5B16}"/>
              </a:ext>
            </a:extLst>
          </p:cNvPr>
          <p:cNvSpPr>
            <a:spLocks noGrp="1"/>
          </p:cNvSpPr>
          <p:nvPr>
            <p:ph type="subTitle" idx="1"/>
          </p:nvPr>
        </p:nvSpPr>
        <p:spPr/>
        <p:txBody>
          <a:bodyPr/>
          <a:lstStyle/>
          <a:p>
            <a:endParaRPr lang="es-419"/>
          </a:p>
        </p:txBody>
      </p:sp>
      <p:sp>
        <p:nvSpPr>
          <p:cNvPr id="4" name="Date Placeholder 3">
            <a:extLst>
              <a:ext uri="{FF2B5EF4-FFF2-40B4-BE49-F238E27FC236}">
                <a16:creationId xmlns:a16="http://schemas.microsoft.com/office/drawing/2014/main" id="{415CF396-1E5B-44C9-A2B0-3E33FB649F08}"/>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06B41371-4954-4FA7-879C-5B069AD200E3}"/>
              </a:ext>
            </a:extLst>
          </p:cNvPr>
          <p:cNvSpPr>
            <a:spLocks noGrp="1"/>
          </p:cNvSpPr>
          <p:nvPr>
            <p:ph type="ftr" sz="quarter" idx="11"/>
          </p:nvPr>
        </p:nvSpPr>
        <p:spPr/>
        <p:txBody>
          <a:bodyPr/>
          <a:lstStyle/>
          <a:p>
            <a:r>
              <a:rPr lang="en-US" noProof="0"/>
              <a:t>ADAS QRO, © Continental AG</a:t>
            </a:r>
          </a:p>
        </p:txBody>
      </p:sp>
      <p:sp>
        <p:nvSpPr>
          <p:cNvPr id="5" name="Slide Number Placeholder 4">
            <a:extLst>
              <a:ext uri="{FF2B5EF4-FFF2-40B4-BE49-F238E27FC236}">
                <a16:creationId xmlns:a16="http://schemas.microsoft.com/office/drawing/2014/main" id="{3DEE0979-7B82-4DB5-8970-E8E9519E36C8}"/>
              </a:ext>
            </a:extLst>
          </p:cNvPr>
          <p:cNvSpPr>
            <a:spLocks noGrp="1"/>
          </p:cNvSpPr>
          <p:nvPr>
            <p:ph type="sldNum" sz="quarter" idx="12"/>
          </p:nvPr>
        </p:nvSpPr>
        <p:spPr/>
        <p:txBody>
          <a:bodyPr/>
          <a:lstStyle/>
          <a:p>
            <a:fld id="{ADA48181-2C78-49CB-8C52-912A07842C2E}" type="slidenum">
              <a:rPr lang="en-US" noProof="0" smtClean="0"/>
              <a:pPr/>
              <a:t>21</a:t>
            </a:fld>
            <a:endParaRPr lang="en-US" noProof="0"/>
          </a:p>
        </p:txBody>
      </p:sp>
    </p:spTree>
    <p:extLst>
      <p:ext uri="{BB962C8B-B14F-4D97-AF65-F5344CB8AC3E}">
        <p14:creationId xmlns:p14="http://schemas.microsoft.com/office/powerpoint/2010/main" val="108194040"/>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955-FF12-4356-BA42-8752C83E73B7}"/>
              </a:ext>
            </a:extLst>
          </p:cNvPr>
          <p:cNvSpPr>
            <a:spLocks noGrp="1"/>
          </p:cNvSpPr>
          <p:nvPr>
            <p:ph type="title"/>
          </p:nvPr>
        </p:nvSpPr>
        <p:spPr/>
        <p:txBody>
          <a:bodyPr/>
          <a:lstStyle/>
          <a:p>
            <a:r>
              <a:rPr lang="es-419" b="1" dirty="0" err="1">
                <a:solidFill>
                  <a:schemeClr val="accent1"/>
                </a:solidFill>
              </a:rPr>
              <a:t>Structures</a:t>
            </a:r>
            <a:r>
              <a:rPr lang="es-419" dirty="0"/>
              <a:t> </a:t>
            </a:r>
          </a:p>
        </p:txBody>
      </p:sp>
      <p:sp>
        <p:nvSpPr>
          <p:cNvPr id="3" name="Content Placeholder 2">
            <a:extLst>
              <a:ext uri="{FF2B5EF4-FFF2-40B4-BE49-F238E27FC236}">
                <a16:creationId xmlns:a16="http://schemas.microsoft.com/office/drawing/2014/main" id="{B387B451-1721-421E-B769-D13BE7E170FF}"/>
              </a:ext>
            </a:extLst>
          </p:cNvPr>
          <p:cNvSpPr>
            <a:spLocks noGrp="1"/>
          </p:cNvSpPr>
          <p:nvPr>
            <p:ph idx="1"/>
          </p:nvPr>
        </p:nvSpPr>
        <p:spPr/>
        <p:txBody>
          <a:bodyPr>
            <a:normAutofit/>
          </a:bodyPr>
          <a:lstStyle/>
          <a:p>
            <a:r>
              <a:rPr lang="en-GB" dirty="0"/>
              <a:t>The first step in building a new type is often to organize the elements it needs into a data structure, a </a:t>
            </a:r>
            <a:r>
              <a:rPr lang="en-GB" b="1" dirty="0"/>
              <a:t>struct:</a:t>
            </a:r>
          </a:p>
          <a:p>
            <a:pPr marL="0" indent="0">
              <a:buNone/>
            </a:pPr>
            <a:r>
              <a:rPr lang="en-GB" sz="1800" b="1" dirty="0">
                <a:solidFill>
                  <a:srgbClr val="C00000"/>
                </a:solidFill>
                <a:latin typeface="Courier New" panose="02070309020205020404" pitchFamily="49" charset="0"/>
                <a:cs typeface="Courier New" panose="02070309020205020404" pitchFamily="49" charset="0"/>
              </a:rPr>
              <a:t> struct</a:t>
            </a:r>
            <a:r>
              <a:rPr lang="en-GB" sz="1800" b="1" dirty="0">
                <a:latin typeface="Courier New" panose="02070309020205020404" pitchFamily="49" charset="0"/>
                <a:cs typeface="Courier New" panose="02070309020205020404" pitchFamily="49" charset="0"/>
              </a:rPr>
              <a:t> Vector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int</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sz</a:t>
            </a:r>
            <a:r>
              <a:rPr lang="en-GB" sz="1800" b="1" dirty="0">
                <a:latin typeface="Courier New" panose="02070309020205020404" pitchFamily="49" charset="0"/>
                <a:cs typeface="Courier New" panose="02070309020205020404" pitchFamily="49" charset="0"/>
              </a:rPr>
              <a:t>;       </a:t>
            </a:r>
            <a:r>
              <a:rPr lang="en-GB" sz="1800" dirty="0">
                <a:solidFill>
                  <a:schemeClr val="accent6"/>
                </a:solidFill>
                <a:latin typeface="Courier New" panose="02070309020205020404" pitchFamily="49" charset="0"/>
                <a:cs typeface="Courier New" panose="02070309020205020404" pitchFamily="49" charset="0"/>
              </a:rPr>
              <a:t>// number of elements</a:t>
            </a:r>
            <a:br>
              <a:rPr lang="en-GB" sz="1800" dirty="0">
                <a:solidFill>
                  <a:schemeClr val="accent6"/>
                </a:solidFill>
                <a:latin typeface="Courier New" panose="02070309020205020404" pitchFamily="49" charset="0"/>
                <a:cs typeface="Courier New" panose="02070309020205020404" pitchFamily="49" charset="0"/>
              </a:rPr>
            </a:br>
            <a:r>
              <a:rPr lang="en-GB" sz="1800" i="1"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double</a:t>
            </a:r>
            <a:r>
              <a:rPr lang="en-GB" sz="1800"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elem</a:t>
            </a:r>
            <a:r>
              <a:rPr lang="en-GB" sz="1800" b="1" dirty="0">
                <a:latin typeface="Courier New" panose="02070309020205020404" pitchFamily="49" charset="0"/>
                <a:cs typeface="Courier New" panose="02070309020205020404" pitchFamily="49" charset="0"/>
              </a:rPr>
              <a:t>; </a:t>
            </a:r>
            <a:r>
              <a:rPr lang="en-GB" sz="1800" dirty="0">
                <a:solidFill>
                  <a:schemeClr val="accent6"/>
                </a:solidFill>
                <a:latin typeface="Courier New" panose="02070309020205020404" pitchFamily="49" charset="0"/>
                <a:cs typeface="Courier New" panose="02070309020205020404" pitchFamily="49" charset="0"/>
              </a:rPr>
              <a:t>// pointer to elements</a:t>
            </a:r>
            <a:endParaRPr lang="en-GB" sz="1800" i="1" dirty="0">
              <a:solidFill>
                <a:schemeClr val="accent6"/>
              </a:solidFill>
              <a:latin typeface="Courier New" panose="02070309020205020404" pitchFamily="49" charset="0"/>
              <a:cs typeface="Courier New" panose="02070309020205020404" pitchFamily="49" charset="0"/>
            </a:endParaRPr>
          </a:p>
          <a:p>
            <a:pPr marL="0" indent="0">
              <a:buNone/>
            </a:pPr>
            <a:r>
              <a:rPr lang="en-GB" sz="1800" b="1" i="1" dirty="0">
                <a:solidFill>
                  <a:schemeClr val="accent6"/>
                </a:solidFill>
                <a:latin typeface="Courier New" panose="02070309020205020404" pitchFamily="49" charset="0"/>
                <a:cs typeface="Courier New" panose="02070309020205020404" pitchFamily="49" charset="0"/>
              </a:rPr>
              <a:t> </a:t>
            </a:r>
            <a:r>
              <a:rPr lang="en-GB" sz="1800" b="1" dirty="0">
                <a:latin typeface="Courier New" panose="02070309020205020404" pitchFamily="49" charset="0"/>
                <a:cs typeface="Courier New" panose="02070309020205020404" pitchFamily="49" charset="0"/>
              </a:rPr>
              <a:t>};</a:t>
            </a:r>
            <a:r>
              <a:rPr lang="en-GB" sz="1800" dirty="0">
                <a:latin typeface="Courier New" panose="02070309020205020404" pitchFamily="49" charset="0"/>
                <a:cs typeface="Courier New" panose="02070309020205020404" pitchFamily="49" charset="0"/>
              </a:rPr>
              <a:t> </a:t>
            </a:r>
          </a:p>
          <a:p>
            <a:r>
              <a:rPr lang="en-GB" dirty="0"/>
              <a:t>We must give </a:t>
            </a:r>
            <a:r>
              <a:rPr lang="en-GB" b="1" dirty="0"/>
              <a:t>v </a:t>
            </a:r>
            <a:r>
              <a:rPr lang="en-GB" dirty="0"/>
              <a:t>some elements to point to. For example, we can construct a </a:t>
            </a:r>
            <a:r>
              <a:rPr lang="en-GB" b="1" dirty="0"/>
              <a:t>Vector </a:t>
            </a:r>
            <a:r>
              <a:rPr lang="en-GB" dirty="0"/>
              <a:t>like this: </a:t>
            </a:r>
          </a:p>
          <a:p>
            <a:pPr marL="0" indent="0">
              <a:buNone/>
            </a:pPr>
            <a:r>
              <a:rPr lang="en-GB" sz="1800" b="1"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void</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vector_init</a:t>
            </a:r>
            <a:r>
              <a:rPr lang="en-GB" sz="1800" b="1" dirty="0">
                <a:latin typeface="Courier New" panose="02070309020205020404" pitchFamily="49" charset="0"/>
                <a:cs typeface="Courier New" panose="02070309020205020404" pitchFamily="49" charset="0"/>
              </a:rPr>
              <a:t>(Vector</a:t>
            </a:r>
            <a:r>
              <a:rPr lang="en-GB" sz="1800" b="1" dirty="0">
                <a:solidFill>
                  <a:srgbClr val="FF0000"/>
                </a:solidFill>
                <a:latin typeface="Courier New" panose="02070309020205020404" pitchFamily="49" charset="0"/>
                <a:cs typeface="Courier New" panose="02070309020205020404" pitchFamily="49" charset="0"/>
              </a:rPr>
              <a:t>&amp;</a:t>
            </a:r>
            <a:r>
              <a:rPr lang="en-GB" sz="1800" b="1" dirty="0">
                <a:latin typeface="Courier New" panose="02070309020205020404" pitchFamily="49" charset="0"/>
                <a:cs typeface="Courier New" panose="02070309020205020404" pitchFamily="49" charset="0"/>
              </a:rPr>
              <a:t> v, int s) {</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v.elem</a:t>
            </a:r>
            <a:r>
              <a:rPr lang="en-GB" sz="1800" b="1" dirty="0">
                <a:latin typeface="Courier New" panose="02070309020205020404" pitchFamily="49" charset="0"/>
                <a:cs typeface="Courier New" panose="02070309020205020404" pitchFamily="49" charset="0"/>
              </a:rPr>
              <a:t> = new </a:t>
            </a:r>
            <a:r>
              <a:rPr lang="en-GB" sz="1800" b="1" dirty="0">
                <a:solidFill>
                  <a:srgbClr val="C00000"/>
                </a:solidFill>
                <a:latin typeface="Courier New" panose="02070309020205020404" pitchFamily="49" charset="0"/>
                <a:cs typeface="Courier New" panose="02070309020205020404" pitchFamily="49" charset="0"/>
              </a:rPr>
              <a:t>double</a:t>
            </a:r>
            <a:r>
              <a:rPr lang="en-GB" sz="1800" b="1" dirty="0">
                <a:latin typeface="Courier New" panose="02070309020205020404" pitchFamily="49" charset="0"/>
                <a:cs typeface="Courier New" panose="02070309020205020404" pitchFamily="49" charset="0"/>
              </a:rPr>
              <a:t>[s]; </a:t>
            </a:r>
            <a:r>
              <a:rPr lang="en-GB" sz="1800" dirty="0">
                <a:solidFill>
                  <a:schemeClr val="accent6"/>
                </a:solidFill>
                <a:latin typeface="Courier New" panose="02070309020205020404" pitchFamily="49" charset="0"/>
                <a:cs typeface="Courier New" panose="02070309020205020404" pitchFamily="49" charset="0"/>
              </a:rPr>
              <a:t>// allocate an array of s doubles</a:t>
            </a:r>
            <a:br>
              <a:rPr lang="en-GB" sz="1800" i="1" dirty="0">
                <a:latin typeface="Courier New" panose="02070309020205020404" pitchFamily="49" charset="0"/>
                <a:cs typeface="Courier New" panose="02070309020205020404" pitchFamily="49" charset="0"/>
              </a:rPr>
            </a:br>
            <a:r>
              <a:rPr lang="en-GB" sz="1800" i="1" dirty="0">
                <a:latin typeface="Courier New" panose="02070309020205020404" pitchFamily="49" charset="0"/>
                <a:cs typeface="Courier New" panose="02070309020205020404" pitchFamily="49" charset="0"/>
              </a:rPr>
              <a:t>     </a:t>
            </a:r>
            <a:r>
              <a:rPr lang="en-GB" sz="1800" b="1" dirty="0">
                <a:latin typeface="Courier New" panose="02070309020205020404" pitchFamily="49" charset="0"/>
                <a:cs typeface="Courier New" panose="02070309020205020404" pitchFamily="49" charset="0"/>
              </a:rPr>
              <a:t>v.sz = s;</a:t>
            </a:r>
            <a:br>
              <a:rPr lang="en-GB" sz="1800" b="1" dirty="0">
                <a:latin typeface="Courier New" panose="02070309020205020404" pitchFamily="49" charset="0"/>
                <a:cs typeface="Courier New" panose="02070309020205020404" pitchFamily="49" charset="0"/>
              </a:rPr>
            </a:br>
            <a:r>
              <a:rPr lang="en-GB" sz="1800" b="1" dirty="0">
                <a:latin typeface="Courier New" panose="02070309020205020404" pitchFamily="49" charset="0"/>
                <a:cs typeface="Courier New" panose="02070309020205020404" pitchFamily="49" charset="0"/>
              </a:rPr>
              <a:t> }</a:t>
            </a:r>
            <a:endParaRPr lang="es-419" sz="1800"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A6664B2B-5159-418F-B4A8-155C91E630F4}"/>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69FCBEA0-E58A-44AE-B616-E7B2D8447A44}"/>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B0CAE24A-F961-432E-88C4-C819FAE19FFB}"/>
              </a:ext>
            </a:extLst>
          </p:cNvPr>
          <p:cNvSpPr>
            <a:spLocks noGrp="1"/>
          </p:cNvSpPr>
          <p:nvPr>
            <p:ph type="sldNum" sz="quarter" idx="12"/>
          </p:nvPr>
        </p:nvSpPr>
        <p:spPr/>
        <p:txBody>
          <a:bodyPr/>
          <a:lstStyle/>
          <a:p>
            <a:fld id="{ADA48181-2C78-49CB-8C52-912A07842C2E}" type="slidenum">
              <a:rPr lang="en-US" noProof="0" smtClean="0"/>
              <a:pPr/>
              <a:t>22</a:t>
            </a:fld>
            <a:endParaRPr lang="en-US" noProof="0"/>
          </a:p>
        </p:txBody>
      </p:sp>
    </p:spTree>
    <p:extLst>
      <p:ext uri="{BB962C8B-B14F-4D97-AF65-F5344CB8AC3E}">
        <p14:creationId xmlns:p14="http://schemas.microsoft.com/office/powerpoint/2010/main" val="83978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D43F-D056-459C-8203-1F5F59B99E9A}"/>
              </a:ext>
            </a:extLst>
          </p:cNvPr>
          <p:cNvSpPr>
            <a:spLocks noGrp="1"/>
          </p:cNvSpPr>
          <p:nvPr>
            <p:ph type="title"/>
          </p:nvPr>
        </p:nvSpPr>
        <p:spPr/>
        <p:txBody>
          <a:bodyPr/>
          <a:lstStyle/>
          <a:p>
            <a:r>
              <a:rPr lang="es-419" b="1" dirty="0" err="1">
                <a:solidFill>
                  <a:schemeClr val="accent1"/>
                </a:solidFill>
              </a:rPr>
              <a:t>Structures</a:t>
            </a:r>
            <a:endParaRPr lang="es-419" dirty="0"/>
          </a:p>
        </p:txBody>
      </p:sp>
      <p:sp>
        <p:nvSpPr>
          <p:cNvPr id="3" name="Content Placeholder 2">
            <a:extLst>
              <a:ext uri="{FF2B5EF4-FFF2-40B4-BE49-F238E27FC236}">
                <a16:creationId xmlns:a16="http://schemas.microsoft.com/office/drawing/2014/main" id="{72295E5D-1A0B-4C67-8662-C11C7A7A597C}"/>
              </a:ext>
            </a:extLst>
          </p:cNvPr>
          <p:cNvSpPr>
            <a:spLocks noGrp="1"/>
          </p:cNvSpPr>
          <p:nvPr>
            <p:ph idx="1"/>
          </p:nvPr>
        </p:nvSpPr>
        <p:spPr/>
        <p:txBody>
          <a:bodyPr/>
          <a:lstStyle/>
          <a:p>
            <a:pPr algn="just"/>
            <a:r>
              <a:rPr lang="en-GB" sz="2000" dirty="0">
                <a:cs typeface="Courier New" panose="02070309020205020404" pitchFamily="49" charset="0"/>
              </a:rPr>
              <a:t>In</a:t>
            </a:r>
            <a:r>
              <a:rPr lang="en-GB" sz="2000" b="1" dirty="0">
                <a:cs typeface="Courier New" panose="02070309020205020404" pitchFamily="49" charset="0"/>
              </a:rPr>
              <a:t> </a:t>
            </a:r>
            <a:r>
              <a:rPr lang="en-GB" sz="2000" b="1" dirty="0" err="1">
                <a:cs typeface="Courier New" panose="02070309020205020404" pitchFamily="49" charset="0"/>
              </a:rPr>
              <a:t>vector_init</a:t>
            </a:r>
            <a:r>
              <a:rPr lang="en-GB" sz="2000" b="1" dirty="0">
                <a:cs typeface="Courier New" panose="02070309020205020404" pitchFamily="49" charset="0"/>
              </a:rPr>
              <a:t>, </a:t>
            </a:r>
            <a:r>
              <a:rPr lang="en-GB" sz="2000" b="1" dirty="0"/>
              <a:t>v</a:t>
            </a:r>
            <a:r>
              <a:rPr lang="en-GB" sz="2000" dirty="0"/>
              <a:t>’s </a:t>
            </a:r>
            <a:r>
              <a:rPr lang="en-GB" sz="2000" b="1" dirty="0" err="1"/>
              <a:t>elem</a:t>
            </a:r>
            <a:r>
              <a:rPr lang="en-GB" sz="2000" b="1" dirty="0"/>
              <a:t> </a:t>
            </a:r>
            <a:r>
              <a:rPr lang="en-GB" sz="2000" dirty="0"/>
              <a:t>member gets a pointer produced by the </a:t>
            </a:r>
            <a:r>
              <a:rPr lang="en-GB" sz="2000" b="1" dirty="0"/>
              <a:t>new </a:t>
            </a:r>
            <a:r>
              <a:rPr lang="en-GB" sz="2000" dirty="0"/>
              <a:t>operator and </a:t>
            </a:r>
            <a:r>
              <a:rPr lang="en-GB" sz="2000" b="1" dirty="0"/>
              <a:t>v</a:t>
            </a:r>
            <a:r>
              <a:rPr lang="en-GB" sz="2000" dirty="0"/>
              <a:t>’s </a:t>
            </a:r>
            <a:r>
              <a:rPr lang="en-GB" sz="2000" b="1" dirty="0"/>
              <a:t>size </a:t>
            </a:r>
            <a:r>
              <a:rPr lang="en-GB" sz="2000" dirty="0"/>
              <a:t>member gets the number of elements. </a:t>
            </a:r>
          </a:p>
          <a:p>
            <a:pPr algn="just"/>
            <a:endParaRPr lang="en-GB" sz="2000" dirty="0"/>
          </a:p>
          <a:p>
            <a:pPr algn="just"/>
            <a:r>
              <a:rPr lang="en-GB" sz="2000" dirty="0"/>
              <a:t>The </a:t>
            </a:r>
            <a:r>
              <a:rPr lang="en-GB" sz="2000" b="1" dirty="0"/>
              <a:t>&amp; </a:t>
            </a:r>
            <a:r>
              <a:rPr lang="en-GB" sz="2000" dirty="0"/>
              <a:t>in </a:t>
            </a:r>
            <a:r>
              <a:rPr lang="en-GB" sz="2000" b="1" dirty="0"/>
              <a:t>Vector&amp; </a:t>
            </a:r>
            <a:r>
              <a:rPr lang="en-GB" sz="2000" dirty="0"/>
              <a:t>indicates that we pass </a:t>
            </a:r>
            <a:r>
              <a:rPr lang="en-GB" sz="2000" b="1" dirty="0"/>
              <a:t>v </a:t>
            </a:r>
            <a:r>
              <a:rPr lang="en-GB" sz="2000" dirty="0"/>
              <a:t>by non-</a:t>
            </a:r>
            <a:r>
              <a:rPr lang="en-GB" sz="2000" b="1" dirty="0" err="1"/>
              <a:t>const</a:t>
            </a:r>
            <a:r>
              <a:rPr lang="en-GB" sz="2000" b="1" dirty="0"/>
              <a:t> </a:t>
            </a:r>
            <a:r>
              <a:rPr lang="en-GB" sz="2000" dirty="0"/>
              <a:t>reference; that way, </a:t>
            </a:r>
            <a:r>
              <a:rPr lang="en-GB" sz="2000" b="1" dirty="0" err="1"/>
              <a:t>vector_init</a:t>
            </a:r>
            <a:r>
              <a:rPr lang="en-GB" sz="2000" b="1" dirty="0"/>
              <a:t>() </a:t>
            </a:r>
            <a:r>
              <a:rPr lang="en-GB" sz="2000" dirty="0"/>
              <a:t>can modify the vector passed to it. The </a:t>
            </a:r>
            <a:r>
              <a:rPr lang="en-GB" sz="2000" b="1" dirty="0"/>
              <a:t>new </a:t>
            </a:r>
            <a:r>
              <a:rPr lang="en-GB" sz="2000" dirty="0"/>
              <a:t>operator allocates memory from an area called </a:t>
            </a:r>
            <a:r>
              <a:rPr lang="en-GB" sz="2000" i="1" dirty="0"/>
              <a:t>the free store </a:t>
            </a:r>
            <a:r>
              <a:rPr lang="en-GB" sz="2000" dirty="0"/>
              <a:t>(also known as </a:t>
            </a:r>
            <a:r>
              <a:rPr lang="en-GB" sz="2000" i="1" dirty="0"/>
              <a:t>dynamic memory </a:t>
            </a:r>
            <a:r>
              <a:rPr lang="en-GB" sz="2000" dirty="0"/>
              <a:t>and </a:t>
            </a:r>
            <a:r>
              <a:rPr lang="en-GB" sz="2000" i="1" dirty="0"/>
              <a:t>heap</a:t>
            </a:r>
            <a:r>
              <a:rPr lang="en-GB" sz="2000" dirty="0"/>
              <a:t>).</a:t>
            </a:r>
          </a:p>
          <a:p>
            <a:pPr algn="just"/>
            <a:endParaRPr lang="es-419" dirty="0"/>
          </a:p>
          <a:p>
            <a:pPr algn="just"/>
            <a:r>
              <a:rPr lang="es-419" dirty="0" err="1"/>
              <a:t>Take</a:t>
            </a:r>
            <a:r>
              <a:rPr lang="es-419" dirty="0"/>
              <a:t> a look at </a:t>
            </a:r>
            <a:r>
              <a:rPr lang="es-419" dirty="0" err="1"/>
              <a:t>the</a:t>
            </a:r>
            <a:r>
              <a:rPr lang="es-419" dirty="0"/>
              <a:t> </a:t>
            </a:r>
            <a:r>
              <a:rPr lang="es-419" dirty="0" err="1"/>
              <a:t>program</a:t>
            </a:r>
            <a:r>
              <a:rPr lang="es-419" dirty="0"/>
              <a:t> 06_structures.cpp </a:t>
            </a:r>
            <a:r>
              <a:rPr lang="es-419" dirty="0" err="1"/>
              <a:t>to</a:t>
            </a:r>
            <a:r>
              <a:rPr lang="es-419" dirty="0"/>
              <a:t> </a:t>
            </a:r>
            <a:r>
              <a:rPr lang="es-419" dirty="0" err="1"/>
              <a:t>see</a:t>
            </a:r>
            <a:r>
              <a:rPr lang="es-419" dirty="0"/>
              <a:t> a </a:t>
            </a:r>
            <a:r>
              <a:rPr lang="es-419" dirty="0" err="1"/>
              <a:t>basic</a:t>
            </a:r>
            <a:r>
              <a:rPr lang="es-419" dirty="0"/>
              <a:t> </a:t>
            </a:r>
            <a:r>
              <a:rPr lang="es-419" dirty="0" err="1"/>
              <a:t>aplication</a:t>
            </a:r>
            <a:r>
              <a:rPr lang="es-419" dirty="0"/>
              <a:t> </a:t>
            </a:r>
            <a:r>
              <a:rPr lang="es-419" dirty="0" err="1"/>
              <a:t>of</a:t>
            </a:r>
            <a:r>
              <a:rPr lang="es-419" dirty="0"/>
              <a:t> </a:t>
            </a:r>
            <a:r>
              <a:rPr lang="es-419" dirty="0" err="1"/>
              <a:t>the</a:t>
            </a:r>
            <a:r>
              <a:rPr lang="es-419" dirty="0"/>
              <a:t> Vector </a:t>
            </a:r>
            <a:r>
              <a:rPr lang="es-419" dirty="0" err="1"/>
              <a:t>structure</a:t>
            </a:r>
            <a:r>
              <a:rPr lang="es-419" dirty="0"/>
              <a:t>.</a:t>
            </a:r>
          </a:p>
        </p:txBody>
      </p:sp>
      <p:sp>
        <p:nvSpPr>
          <p:cNvPr id="4" name="Date Placeholder 3">
            <a:extLst>
              <a:ext uri="{FF2B5EF4-FFF2-40B4-BE49-F238E27FC236}">
                <a16:creationId xmlns:a16="http://schemas.microsoft.com/office/drawing/2014/main" id="{80C5427B-D572-4187-92AA-1E2B27981DA8}"/>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FC78BC24-AE3F-4977-B38E-93EAAE830B7A}"/>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FD6F62E7-D485-439E-AEF0-0A07166BCB36}"/>
              </a:ext>
            </a:extLst>
          </p:cNvPr>
          <p:cNvSpPr>
            <a:spLocks noGrp="1"/>
          </p:cNvSpPr>
          <p:nvPr>
            <p:ph type="sldNum" sz="quarter" idx="12"/>
          </p:nvPr>
        </p:nvSpPr>
        <p:spPr/>
        <p:txBody>
          <a:bodyPr/>
          <a:lstStyle/>
          <a:p>
            <a:fld id="{ADA48181-2C78-49CB-8C52-912A07842C2E}" type="slidenum">
              <a:rPr lang="en-US" noProof="0" smtClean="0"/>
              <a:pPr/>
              <a:t>23</a:t>
            </a:fld>
            <a:endParaRPr lang="en-US" noProof="0"/>
          </a:p>
        </p:txBody>
      </p:sp>
    </p:spTree>
    <p:extLst>
      <p:ext uri="{BB962C8B-B14F-4D97-AF65-F5344CB8AC3E}">
        <p14:creationId xmlns:p14="http://schemas.microsoft.com/office/powerpoint/2010/main" val="170717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EED2-61B4-462E-B2BA-757CB27637FC}"/>
              </a:ext>
            </a:extLst>
          </p:cNvPr>
          <p:cNvSpPr>
            <a:spLocks noGrp="1"/>
          </p:cNvSpPr>
          <p:nvPr>
            <p:ph type="title"/>
          </p:nvPr>
        </p:nvSpPr>
        <p:spPr/>
        <p:txBody>
          <a:bodyPr/>
          <a:lstStyle/>
          <a:p>
            <a:r>
              <a:rPr lang="es-419" b="1" dirty="0" err="1">
                <a:solidFill>
                  <a:schemeClr val="accent1"/>
                </a:solidFill>
              </a:rPr>
              <a:t>Classes</a:t>
            </a:r>
            <a:endParaRPr lang="es-419" b="1" dirty="0">
              <a:solidFill>
                <a:schemeClr val="accent1"/>
              </a:solidFill>
            </a:endParaRPr>
          </a:p>
        </p:txBody>
      </p:sp>
      <p:sp>
        <p:nvSpPr>
          <p:cNvPr id="3" name="Content Placeholder 2">
            <a:extLst>
              <a:ext uri="{FF2B5EF4-FFF2-40B4-BE49-F238E27FC236}">
                <a16:creationId xmlns:a16="http://schemas.microsoft.com/office/drawing/2014/main" id="{F8944E14-C5B3-4E71-97CA-C5FDFE71593E}"/>
              </a:ext>
            </a:extLst>
          </p:cNvPr>
          <p:cNvSpPr>
            <a:spLocks noGrp="1"/>
          </p:cNvSpPr>
          <p:nvPr>
            <p:ph idx="1"/>
          </p:nvPr>
        </p:nvSpPr>
        <p:spPr>
          <a:xfrm>
            <a:off x="628650" y="1690689"/>
            <a:ext cx="7886700" cy="4486274"/>
          </a:xfrm>
        </p:spPr>
        <p:txBody>
          <a:bodyPr>
            <a:normAutofit/>
          </a:bodyPr>
          <a:lstStyle/>
          <a:p>
            <a:pPr algn="just"/>
            <a:r>
              <a:rPr lang="en-GB" dirty="0"/>
              <a:t>Having the data specified separately from the operations on it has advantages, such as the ability to use the data in arbitrary ways.</a:t>
            </a:r>
          </a:p>
          <a:p>
            <a:pPr algn="just"/>
            <a:endParaRPr lang="en-GB" dirty="0"/>
          </a:p>
          <a:p>
            <a:pPr algn="just"/>
            <a:r>
              <a:rPr lang="en-GB" dirty="0"/>
              <a:t>A tighter connection between the representation and the operations is needed for a user-defined type to have all the properties expected of a ‘‘real type.’’</a:t>
            </a:r>
          </a:p>
          <a:p>
            <a:pPr algn="just"/>
            <a:endParaRPr lang="en-GB" dirty="0"/>
          </a:p>
          <a:p>
            <a:pPr algn="just"/>
            <a:r>
              <a:rPr lang="en-GB" dirty="0"/>
              <a:t>To do that we have to distinguish between the interface to a type (to be used by all) and its implementation (which has</a:t>
            </a:r>
            <a:br>
              <a:rPr lang="en-GB" dirty="0"/>
            </a:br>
            <a:r>
              <a:rPr lang="en-GB" dirty="0"/>
              <a:t>access to the otherwise inaccessible data).</a:t>
            </a:r>
          </a:p>
          <a:p>
            <a:pPr algn="just"/>
            <a:endParaRPr lang="en-GB" dirty="0"/>
          </a:p>
          <a:p>
            <a:pPr algn="just"/>
            <a:r>
              <a:rPr lang="en-GB" dirty="0"/>
              <a:t>The language mechanism for that is called a </a:t>
            </a:r>
            <a:r>
              <a:rPr lang="en-GB" i="1" dirty="0"/>
              <a:t>class</a:t>
            </a:r>
            <a:r>
              <a:rPr lang="en-GB" dirty="0"/>
              <a:t>. </a:t>
            </a:r>
            <a:endParaRPr lang="es-419" dirty="0"/>
          </a:p>
        </p:txBody>
      </p:sp>
      <p:sp>
        <p:nvSpPr>
          <p:cNvPr id="4" name="Date Placeholder 3">
            <a:extLst>
              <a:ext uri="{FF2B5EF4-FFF2-40B4-BE49-F238E27FC236}">
                <a16:creationId xmlns:a16="http://schemas.microsoft.com/office/drawing/2014/main" id="{C84C2B2C-145F-4BAD-95B4-A68CA9580DD8}"/>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F0637AFF-876E-4840-B434-B1383DE369B0}"/>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751ED7FF-6023-4125-9F7A-F00482556274}"/>
              </a:ext>
            </a:extLst>
          </p:cNvPr>
          <p:cNvSpPr>
            <a:spLocks noGrp="1"/>
          </p:cNvSpPr>
          <p:nvPr>
            <p:ph type="sldNum" sz="quarter" idx="12"/>
          </p:nvPr>
        </p:nvSpPr>
        <p:spPr/>
        <p:txBody>
          <a:bodyPr/>
          <a:lstStyle/>
          <a:p>
            <a:fld id="{ADA48181-2C78-49CB-8C52-912A07842C2E}" type="slidenum">
              <a:rPr lang="en-US" noProof="0" smtClean="0"/>
              <a:pPr/>
              <a:t>24</a:t>
            </a:fld>
            <a:endParaRPr lang="en-US" noProof="0"/>
          </a:p>
        </p:txBody>
      </p:sp>
    </p:spTree>
    <p:extLst>
      <p:ext uri="{BB962C8B-B14F-4D97-AF65-F5344CB8AC3E}">
        <p14:creationId xmlns:p14="http://schemas.microsoft.com/office/powerpoint/2010/main" val="33759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2361-CE01-48C1-A571-2D7CA8B27B10}"/>
              </a:ext>
            </a:extLst>
          </p:cNvPr>
          <p:cNvSpPr>
            <a:spLocks noGrp="1"/>
          </p:cNvSpPr>
          <p:nvPr>
            <p:ph type="title"/>
          </p:nvPr>
        </p:nvSpPr>
        <p:spPr/>
        <p:txBody>
          <a:bodyPr/>
          <a:lstStyle/>
          <a:p>
            <a:r>
              <a:rPr lang="es-419" b="1" dirty="0" err="1">
                <a:solidFill>
                  <a:schemeClr val="accent1"/>
                </a:solidFill>
              </a:rPr>
              <a:t>Classes</a:t>
            </a:r>
            <a:endParaRPr lang="es-419" dirty="0"/>
          </a:p>
        </p:txBody>
      </p:sp>
      <p:sp>
        <p:nvSpPr>
          <p:cNvPr id="3" name="Content Placeholder 2">
            <a:extLst>
              <a:ext uri="{FF2B5EF4-FFF2-40B4-BE49-F238E27FC236}">
                <a16:creationId xmlns:a16="http://schemas.microsoft.com/office/drawing/2014/main" id="{B0894FA3-B905-4D46-B5DD-5002EA470D57}"/>
              </a:ext>
            </a:extLst>
          </p:cNvPr>
          <p:cNvSpPr>
            <a:spLocks noGrp="1"/>
          </p:cNvSpPr>
          <p:nvPr>
            <p:ph idx="1"/>
          </p:nvPr>
        </p:nvSpPr>
        <p:spPr/>
        <p:txBody>
          <a:bodyPr/>
          <a:lstStyle/>
          <a:p>
            <a:pPr algn="just"/>
            <a:r>
              <a:rPr lang="en-GB" dirty="0"/>
              <a:t>A class is defined to have a set of </a:t>
            </a:r>
            <a:r>
              <a:rPr lang="en-GB" i="1" dirty="0"/>
              <a:t>members</a:t>
            </a:r>
            <a:r>
              <a:rPr lang="en-GB" dirty="0"/>
              <a:t>, which can be data, function, or type members. </a:t>
            </a:r>
          </a:p>
          <a:p>
            <a:pPr algn="just"/>
            <a:endParaRPr lang="en-GB" dirty="0"/>
          </a:p>
          <a:p>
            <a:pPr algn="just"/>
            <a:r>
              <a:rPr lang="en-GB" dirty="0"/>
              <a:t>The interface is defined by the </a:t>
            </a:r>
            <a:r>
              <a:rPr lang="en-GB" b="1" dirty="0"/>
              <a:t>public </a:t>
            </a:r>
            <a:r>
              <a:rPr lang="en-GB" dirty="0"/>
              <a:t>members of a class, and </a:t>
            </a:r>
            <a:r>
              <a:rPr lang="en-GB" b="1" dirty="0"/>
              <a:t>private </a:t>
            </a:r>
            <a:r>
              <a:rPr lang="en-GB" dirty="0"/>
              <a:t>members are accessible only through that interface, see the program </a:t>
            </a:r>
            <a:r>
              <a:rPr lang="en-GB" i="1" dirty="0"/>
              <a:t>07_classes.cpp</a:t>
            </a:r>
            <a:r>
              <a:rPr lang="en-GB" dirty="0"/>
              <a:t>.</a:t>
            </a:r>
          </a:p>
          <a:p>
            <a:pPr algn="just"/>
            <a:endParaRPr lang="en-GB" dirty="0"/>
          </a:p>
          <a:p>
            <a:pPr algn="just"/>
            <a:r>
              <a:rPr lang="en-GB" dirty="0"/>
              <a:t>Given the class Vector from the example, we can define a variable of our new type Vector as follows:</a:t>
            </a:r>
          </a:p>
          <a:p>
            <a:pPr marL="0" indent="0" algn="just">
              <a:buNone/>
            </a:pPr>
            <a:r>
              <a:rPr lang="en-GB" sz="1800" dirty="0">
                <a:latin typeface="Courier New" panose="02070309020205020404" pitchFamily="49" charset="0"/>
                <a:cs typeface="Courier New" panose="02070309020205020404" pitchFamily="49" charset="0"/>
              </a:rPr>
              <a:t>  </a:t>
            </a:r>
            <a:r>
              <a:rPr lang="en-GB" sz="1800" b="1" dirty="0">
                <a:solidFill>
                  <a:srgbClr val="C00000"/>
                </a:solidFill>
                <a:latin typeface="Courier New" panose="02070309020205020404" pitchFamily="49" charset="0"/>
                <a:cs typeface="Courier New" panose="02070309020205020404" pitchFamily="49" charset="0"/>
              </a:rPr>
              <a:t>Vector</a:t>
            </a:r>
            <a:r>
              <a:rPr lang="en-GB" sz="1800" dirty="0">
                <a:latin typeface="Courier New" panose="02070309020205020404" pitchFamily="49" charset="0"/>
                <a:cs typeface="Courier New" panose="02070309020205020404" pitchFamily="49" charset="0"/>
              </a:rPr>
              <a:t> v(</a:t>
            </a:r>
            <a:r>
              <a:rPr lang="en-GB" sz="1800" b="1" dirty="0">
                <a:solidFill>
                  <a:srgbClr val="FF00FF"/>
                </a:solidFill>
                <a:latin typeface="Courier New" panose="02070309020205020404" pitchFamily="49" charset="0"/>
                <a:cs typeface="Courier New" panose="02070309020205020404" pitchFamily="49" charset="0"/>
              </a:rPr>
              <a:t>6</a:t>
            </a:r>
            <a:r>
              <a:rPr lang="en-GB" sz="1800" dirty="0">
                <a:latin typeface="Courier New" panose="02070309020205020404" pitchFamily="49" charset="0"/>
                <a:cs typeface="Courier New" panose="02070309020205020404" pitchFamily="49" charset="0"/>
              </a:rPr>
              <a:t>); </a:t>
            </a:r>
            <a:r>
              <a:rPr lang="en-GB" sz="1800" dirty="0">
                <a:solidFill>
                  <a:schemeClr val="accent6"/>
                </a:solidFill>
                <a:latin typeface="Courier New" panose="02070309020205020404" pitchFamily="49" charset="0"/>
                <a:cs typeface="Courier New" panose="02070309020205020404" pitchFamily="49" charset="0"/>
              </a:rPr>
              <a:t>// a Vector with 6 elements</a:t>
            </a:r>
          </a:p>
          <a:p>
            <a:pPr algn="just"/>
            <a:endParaRPr lang="es-419" dirty="0"/>
          </a:p>
        </p:txBody>
      </p:sp>
      <p:sp>
        <p:nvSpPr>
          <p:cNvPr id="4" name="Date Placeholder 3">
            <a:extLst>
              <a:ext uri="{FF2B5EF4-FFF2-40B4-BE49-F238E27FC236}">
                <a16:creationId xmlns:a16="http://schemas.microsoft.com/office/drawing/2014/main" id="{09D7F286-5CF2-4A75-9337-84FF6A98C632}"/>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6476B5E2-A70C-4358-BC8D-C170B22A1C84}"/>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14C03D6E-D0D1-4EBC-929B-240E642A706B}"/>
              </a:ext>
            </a:extLst>
          </p:cNvPr>
          <p:cNvSpPr>
            <a:spLocks noGrp="1"/>
          </p:cNvSpPr>
          <p:nvPr>
            <p:ph type="sldNum" sz="quarter" idx="12"/>
          </p:nvPr>
        </p:nvSpPr>
        <p:spPr/>
        <p:txBody>
          <a:bodyPr/>
          <a:lstStyle/>
          <a:p>
            <a:fld id="{ADA48181-2C78-49CB-8C52-912A07842C2E}" type="slidenum">
              <a:rPr lang="en-US" noProof="0" smtClean="0"/>
              <a:pPr/>
              <a:t>25</a:t>
            </a:fld>
            <a:endParaRPr lang="en-US" noProof="0"/>
          </a:p>
        </p:txBody>
      </p:sp>
    </p:spTree>
    <p:extLst>
      <p:ext uri="{BB962C8B-B14F-4D97-AF65-F5344CB8AC3E}">
        <p14:creationId xmlns:p14="http://schemas.microsoft.com/office/powerpoint/2010/main" val="385570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88E0-9EF6-4DE5-BC3F-C9415A8F854B}"/>
              </a:ext>
            </a:extLst>
          </p:cNvPr>
          <p:cNvSpPr>
            <a:spLocks noGrp="1"/>
          </p:cNvSpPr>
          <p:nvPr>
            <p:ph type="title"/>
          </p:nvPr>
        </p:nvSpPr>
        <p:spPr/>
        <p:txBody>
          <a:bodyPr/>
          <a:lstStyle/>
          <a:p>
            <a:r>
              <a:rPr lang="es-419" b="1" dirty="0" err="1">
                <a:solidFill>
                  <a:schemeClr val="accent1"/>
                </a:solidFill>
              </a:rPr>
              <a:t>Classes</a:t>
            </a:r>
            <a:endParaRPr lang="es-419" dirty="0"/>
          </a:p>
        </p:txBody>
      </p:sp>
      <p:sp>
        <p:nvSpPr>
          <p:cNvPr id="3" name="Content Placeholder 2">
            <a:extLst>
              <a:ext uri="{FF2B5EF4-FFF2-40B4-BE49-F238E27FC236}">
                <a16:creationId xmlns:a16="http://schemas.microsoft.com/office/drawing/2014/main" id="{BF6707B3-A4A8-4028-9D9A-1F1D0A45829D}"/>
              </a:ext>
            </a:extLst>
          </p:cNvPr>
          <p:cNvSpPr>
            <a:spLocks noGrp="1"/>
          </p:cNvSpPr>
          <p:nvPr>
            <p:ph idx="1"/>
          </p:nvPr>
        </p:nvSpPr>
        <p:spPr/>
        <p:txBody>
          <a:bodyPr/>
          <a:lstStyle/>
          <a:p>
            <a:pPr algn="just"/>
            <a:r>
              <a:rPr lang="en-GB" dirty="0"/>
              <a:t>We can illustrate a </a:t>
            </a:r>
            <a:r>
              <a:rPr lang="en-GB" b="1" dirty="0"/>
              <a:t>Vector </a:t>
            </a:r>
            <a:r>
              <a:rPr lang="en-GB" dirty="0"/>
              <a:t>object graphically: </a:t>
            </a:r>
          </a:p>
          <a:p>
            <a:pPr algn="just"/>
            <a:endParaRPr lang="en-GB" dirty="0"/>
          </a:p>
          <a:p>
            <a:pPr algn="just"/>
            <a:endParaRPr lang="en-GB" dirty="0"/>
          </a:p>
          <a:p>
            <a:pPr algn="just"/>
            <a:endParaRPr lang="en-GB" dirty="0"/>
          </a:p>
          <a:p>
            <a:pPr algn="just"/>
            <a:endParaRPr lang="en-GB" dirty="0"/>
          </a:p>
          <a:p>
            <a:pPr algn="just"/>
            <a:r>
              <a:rPr lang="en-GB" dirty="0"/>
              <a:t>Basically, the </a:t>
            </a:r>
            <a:r>
              <a:rPr lang="en-GB" b="1" dirty="0"/>
              <a:t>Vector </a:t>
            </a:r>
            <a:r>
              <a:rPr lang="en-GB" dirty="0"/>
              <a:t>object is a ‘‘handle’’ containing a pointer to the elements (</a:t>
            </a:r>
            <a:r>
              <a:rPr lang="en-GB" b="1" dirty="0" err="1"/>
              <a:t>elem</a:t>
            </a:r>
            <a:r>
              <a:rPr lang="en-GB" dirty="0"/>
              <a:t>) plus the number of elements (</a:t>
            </a:r>
            <a:r>
              <a:rPr lang="en-GB" b="1" dirty="0" err="1"/>
              <a:t>sz</a:t>
            </a:r>
            <a:r>
              <a:rPr lang="en-GB" dirty="0"/>
              <a:t>). </a:t>
            </a:r>
          </a:p>
          <a:p>
            <a:pPr algn="just"/>
            <a:r>
              <a:rPr lang="en-GB" dirty="0"/>
              <a:t>The number of elements (6 in the example) can vary from </a:t>
            </a:r>
            <a:r>
              <a:rPr lang="en-GB" b="1" dirty="0"/>
              <a:t>Vector </a:t>
            </a:r>
            <a:r>
              <a:rPr lang="en-GB" dirty="0"/>
              <a:t>object to </a:t>
            </a:r>
            <a:r>
              <a:rPr lang="en-GB" b="1" dirty="0"/>
              <a:t>Vector </a:t>
            </a:r>
            <a:r>
              <a:rPr lang="en-GB" dirty="0"/>
              <a:t>object, and a </a:t>
            </a:r>
            <a:r>
              <a:rPr lang="en-GB" b="1" dirty="0"/>
              <a:t>Vector </a:t>
            </a:r>
            <a:r>
              <a:rPr lang="en-GB" dirty="0"/>
              <a:t>object can have a different number of elements at different </a:t>
            </a:r>
            <a:r>
              <a:rPr lang="en-GB"/>
              <a:t>times.</a:t>
            </a:r>
            <a:endParaRPr lang="es-419" dirty="0"/>
          </a:p>
        </p:txBody>
      </p:sp>
      <p:sp>
        <p:nvSpPr>
          <p:cNvPr id="4" name="Date Placeholder 3">
            <a:extLst>
              <a:ext uri="{FF2B5EF4-FFF2-40B4-BE49-F238E27FC236}">
                <a16:creationId xmlns:a16="http://schemas.microsoft.com/office/drawing/2014/main" id="{A1AC17DD-4A4D-4896-92FD-B286977A378D}"/>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5" name="Footer Placeholder 4">
            <a:extLst>
              <a:ext uri="{FF2B5EF4-FFF2-40B4-BE49-F238E27FC236}">
                <a16:creationId xmlns:a16="http://schemas.microsoft.com/office/drawing/2014/main" id="{5B127EC1-6A9E-4E3C-8F6C-8BDE76981E40}"/>
              </a:ext>
            </a:extLst>
          </p:cNvPr>
          <p:cNvSpPr>
            <a:spLocks noGrp="1"/>
          </p:cNvSpPr>
          <p:nvPr>
            <p:ph type="ftr" sz="quarter" idx="11"/>
          </p:nvPr>
        </p:nvSpPr>
        <p:spPr/>
        <p:txBody>
          <a:bodyPr/>
          <a:lstStyle/>
          <a:p>
            <a:r>
              <a:rPr lang="en-US" noProof="0"/>
              <a:t>ADAS QRO, © Continental AG</a:t>
            </a:r>
          </a:p>
        </p:txBody>
      </p:sp>
      <p:sp>
        <p:nvSpPr>
          <p:cNvPr id="6" name="Slide Number Placeholder 5">
            <a:extLst>
              <a:ext uri="{FF2B5EF4-FFF2-40B4-BE49-F238E27FC236}">
                <a16:creationId xmlns:a16="http://schemas.microsoft.com/office/drawing/2014/main" id="{996B6EC4-BCEC-4E9B-A3E4-BB9CDC4D3965}"/>
              </a:ext>
            </a:extLst>
          </p:cNvPr>
          <p:cNvSpPr>
            <a:spLocks noGrp="1"/>
          </p:cNvSpPr>
          <p:nvPr>
            <p:ph type="sldNum" sz="quarter" idx="12"/>
          </p:nvPr>
        </p:nvSpPr>
        <p:spPr/>
        <p:txBody>
          <a:bodyPr/>
          <a:lstStyle/>
          <a:p>
            <a:fld id="{ADA48181-2C78-49CB-8C52-912A07842C2E}" type="slidenum">
              <a:rPr lang="en-US" noProof="0" smtClean="0"/>
              <a:pPr/>
              <a:t>26</a:t>
            </a:fld>
            <a:endParaRPr lang="en-US" noProof="0"/>
          </a:p>
        </p:txBody>
      </p:sp>
      <p:pic>
        <p:nvPicPr>
          <p:cNvPr id="7" name="Picture 6">
            <a:extLst>
              <a:ext uri="{FF2B5EF4-FFF2-40B4-BE49-F238E27FC236}">
                <a16:creationId xmlns:a16="http://schemas.microsoft.com/office/drawing/2014/main" id="{A82E5692-AC0F-4BA7-9BBC-53BA003D177D}"/>
              </a:ext>
            </a:extLst>
          </p:cNvPr>
          <p:cNvPicPr>
            <a:picLocks noChangeAspect="1"/>
          </p:cNvPicPr>
          <p:nvPr/>
        </p:nvPicPr>
        <p:blipFill>
          <a:blip r:embed="rId2"/>
          <a:stretch>
            <a:fillRect/>
          </a:stretch>
        </p:blipFill>
        <p:spPr>
          <a:xfrm>
            <a:off x="1547664" y="2250960"/>
            <a:ext cx="5578946" cy="1059936"/>
          </a:xfrm>
          <a:prstGeom prst="rect">
            <a:avLst/>
          </a:prstGeom>
        </p:spPr>
      </p:pic>
    </p:spTree>
    <p:extLst>
      <p:ext uri="{BB962C8B-B14F-4D97-AF65-F5344CB8AC3E}">
        <p14:creationId xmlns:p14="http://schemas.microsoft.com/office/powerpoint/2010/main" val="3207672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45EBF-A8BF-4E30-BF1A-626341DF3923}"/>
              </a:ext>
            </a:extLst>
          </p:cNvPr>
          <p:cNvSpPr>
            <a:spLocks noGrp="1"/>
          </p:cNvSpPr>
          <p:nvPr>
            <p:ph idx="1"/>
          </p:nvPr>
        </p:nvSpPr>
        <p:spPr/>
        <p:txBody>
          <a:bodyPr/>
          <a:lstStyle/>
          <a:p>
            <a:r>
              <a:rPr lang="en-GB" dirty="0"/>
              <a:t> [1]	</a:t>
            </a:r>
            <a:r>
              <a:rPr lang="en-GB" dirty="0" err="1"/>
              <a:t>Stroustrup</a:t>
            </a:r>
            <a:r>
              <a:rPr lang="en-GB" dirty="0"/>
              <a:t>, Bjarne (2012-12-09). "The C++ Programming Language 	(Fourth Edition)”</a:t>
            </a:r>
            <a:endParaRPr lang="es-419" dirty="0"/>
          </a:p>
        </p:txBody>
      </p:sp>
      <p:sp>
        <p:nvSpPr>
          <p:cNvPr id="3" name="Title 2">
            <a:extLst>
              <a:ext uri="{FF2B5EF4-FFF2-40B4-BE49-F238E27FC236}">
                <a16:creationId xmlns:a16="http://schemas.microsoft.com/office/drawing/2014/main" id="{B5ADF6DB-026A-423C-9668-06A7864E934A}"/>
              </a:ext>
            </a:extLst>
          </p:cNvPr>
          <p:cNvSpPr>
            <a:spLocks noGrp="1"/>
          </p:cNvSpPr>
          <p:nvPr>
            <p:ph type="title"/>
          </p:nvPr>
        </p:nvSpPr>
        <p:spPr/>
        <p:txBody>
          <a:bodyPr/>
          <a:lstStyle/>
          <a:p>
            <a:pPr algn="l"/>
            <a:r>
              <a:rPr lang="es-419" dirty="0" err="1"/>
              <a:t>References</a:t>
            </a:r>
            <a:endParaRPr lang="es-419" dirty="0"/>
          </a:p>
        </p:txBody>
      </p:sp>
      <p:sp>
        <p:nvSpPr>
          <p:cNvPr id="4" name="Date Placeholder 3">
            <a:extLst>
              <a:ext uri="{FF2B5EF4-FFF2-40B4-BE49-F238E27FC236}">
                <a16:creationId xmlns:a16="http://schemas.microsoft.com/office/drawing/2014/main" id="{B9BD25FD-BFB8-4ECD-BD7D-23F25E5536CD}"/>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6FC1FAB8-6CF6-4EF4-AEB2-E451E3D96ECA}"/>
              </a:ext>
            </a:extLst>
          </p:cNvPr>
          <p:cNvSpPr>
            <a:spLocks noGrp="1"/>
          </p:cNvSpPr>
          <p:nvPr>
            <p:ph type="sldNum" sz="quarter" idx="11"/>
          </p:nvPr>
        </p:nvSpPr>
        <p:spPr/>
        <p:txBody>
          <a:bodyPr/>
          <a:lstStyle/>
          <a:p>
            <a:fld id="{ADA48181-2C78-49CB-8C52-912A07842C2E}" type="slidenum">
              <a:rPr lang="en-US" noProof="0" smtClean="0"/>
              <a:pPr/>
              <a:t>27</a:t>
            </a:fld>
            <a:endParaRPr lang="en-US" noProof="0"/>
          </a:p>
        </p:txBody>
      </p:sp>
      <p:sp>
        <p:nvSpPr>
          <p:cNvPr id="6" name="Footer Placeholder 5">
            <a:extLst>
              <a:ext uri="{FF2B5EF4-FFF2-40B4-BE49-F238E27FC236}">
                <a16:creationId xmlns:a16="http://schemas.microsoft.com/office/drawing/2014/main" id="{FDDBCC93-6D7D-4FDC-8763-1685AE986AD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27358452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1CAF11-704E-4F14-BA3F-0D17CC06ADCA}"/>
              </a:ext>
            </a:extLst>
          </p:cNvPr>
          <p:cNvSpPr>
            <a:spLocks noGrp="1"/>
          </p:cNvSpPr>
          <p:nvPr>
            <p:ph idx="1"/>
          </p:nvPr>
        </p:nvSpPr>
        <p:spPr/>
        <p:txBody>
          <a:bodyPr>
            <a:normAutofit/>
          </a:bodyPr>
          <a:lstStyle/>
          <a:p>
            <a:pPr algn="just"/>
            <a:r>
              <a:rPr lang="en-US" dirty="0"/>
              <a:t>C++ is a compiled language. For a program to run, its source text has to be processed by a compiler, producing object files, which are combined by a linker yielding an executable program. A C++ program typically consists of many source code files (usually simply called </a:t>
            </a:r>
            <a:r>
              <a:rPr lang="en-US" i="1" dirty="0"/>
              <a:t>source files</a:t>
            </a:r>
            <a:r>
              <a:rPr lang="en-US" dirty="0"/>
              <a:t>).</a:t>
            </a:r>
          </a:p>
          <a:p>
            <a:pPr algn="just"/>
            <a:endParaRPr lang="en-US" dirty="0"/>
          </a:p>
          <a:p>
            <a:pPr algn="just"/>
            <a:endParaRPr lang="en-GB" dirty="0"/>
          </a:p>
          <a:p>
            <a:pPr algn="just"/>
            <a:endParaRPr lang="en-GB" dirty="0"/>
          </a:p>
          <a:p>
            <a:pPr algn="just"/>
            <a:r>
              <a:rPr lang="en-GB" dirty="0"/>
              <a:t>C++ was developed by Bjarne </a:t>
            </a:r>
            <a:r>
              <a:rPr lang="en-GB" dirty="0" err="1"/>
              <a:t>Stroustrup</a:t>
            </a:r>
            <a:r>
              <a:rPr lang="en-GB" dirty="0"/>
              <a:t> starting in 1979 at Bell Labs in Murray Hill, New Jersey, as an enhancement to the C language and originally named C with Classes but later it was renamed C++ in 1983.</a:t>
            </a:r>
            <a:endParaRPr lang="en-US" dirty="0"/>
          </a:p>
          <a:p>
            <a:pPr algn="just"/>
            <a:endParaRPr lang="en-US" dirty="0"/>
          </a:p>
          <a:p>
            <a:pPr algn="just"/>
            <a:endParaRPr lang="en-US" dirty="0"/>
          </a:p>
          <a:p>
            <a:pPr algn="just"/>
            <a:endParaRPr lang="en-US" dirty="0"/>
          </a:p>
        </p:txBody>
      </p:sp>
      <p:sp>
        <p:nvSpPr>
          <p:cNvPr id="3" name="Title 2">
            <a:extLst>
              <a:ext uri="{FF2B5EF4-FFF2-40B4-BE49-F238E27FC236}">
                <a16:creationId xmlns:a16="http://schemas.microsoft.com/office/drawing/2014/main" id="{15967650-E423-4FF3-800F-29AD30626D26}"/>
              </a:ext>
            </a:extLst>
          </p:cNvPr>
          <p:cNvSpPr>
            <a:spLocks noGrp="1"/>
          </p:cNvSpPr>
          <p:nvPr>
            <p:ph type="title"/>
          </p:nvPr>
        </p:nvSpPr>
        <p:spPr/>
        <p:txBody>
          <a:bodyPr>
            <a:normAutofit/>
          </a:bodyPr>
          <a:lstStyle/>
          <a:p>
            <a:pPr algn="l"/>
            <a:r>
              <a:rPr lang="es-MX" dirty="0" err="1"/>
              <a:t>Introduction</a:t>
            </a:r>
            <a:endParaRPr lang="es-MX" dirty="0"/>
          </a:p>
        </p:txBody>
      </p:sp>
      <p:sp>
        <p:nvSpPr>
          <p:cNvPr id="4" name="Date Placeholder 3">
            <a:extLst>
              <a:ext uri="{FF2B5EF4-FFF2-40B4-BE49-F238E27FC236}">
                <a16:creationId xmlns:a16="http://schemas.microsoft.com/office/drawing/2014/main" id="{FE1CA9FB-5BBC-4B03-8A12-8FACF4612109}"/>
              </a:ext>
            </a:extLst>
          </p:cNvPr>
          <p:cNvSpPr>
            <a:spLocks noGrp="1"/>
          </p:cNvSpPr>
          <p:nvPr>
            <p:ph type="dt" sz="half" idx="10"/>
          </p:nvPr>
        </p:nvSpPr>
        <p:spPr/>
        <p:txBody>
          <a:bodyPr/>
          <a:lstStyle/>
          <a:p>
            <a:fld id="{94A4316A-F372-44A8-BA94-D4CB2252EA60}"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2ED4632C-397C-4D86-99CC-AE51663B1A37}"/>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6" name="Footer Placeholder 5">
            <a:extLst>
              <a:ext uri="{FF2B5EF4-FFF2-40B4-BE49-F238E27FC236}">
                <a16:creationId xmlns:a16="http://schemas.microsoft.com/office/drawing/2014/main" id="{364C2560-1B0A-40B1-B383-C801F4164086}"/>
              </a:ext>
            </a:extLst>
          </p:cNvPr>
          <p:cNvSpPr>
            <a:spLocks noGrp="1"/>
          </p:cNvSpPr>
          <p:nvPr>
            <p:ph type="ftr" sz="quarter" idx="12"/>
          </p:nvPr>
        </p:nvSpPr>
        <p:spPr/>
        <p:txBody>
          <a:bodyPr/>
          <a:lstStyle/>
          <a:p>
            <a:r>
              <a:rPr lang="en-US" noProof="0" dirty="0"/>
              <a:t>ADAS QRO, © Continental AG</a:t>
            </a:r>
          </a:p>
        </p:txBody>
      </p:sp>
      <p:pic>
        <p:nvPicPr>
          <p:cNvPr id="7" name="Picture 6">
            <a:extLst>
              <a:ext uri="{FF2B5EF4-FFF2-40B4-BE49-F238E27FC236}">
                <a16:creationId xmlns:a16="http://schemas.microsoft.com/office/drawing/2014/main" id="{197A9BCC-5326-428C-9733-811077470975}"/>
              </a:ext>
            </a:extLst>
          </p:cNvPr>
          <p:cNvPicPr>
            <a:picLocks noChangeAspect="1"/>
          </p:cNvPicPr>
          <p:nvPr/>
        </p:nvPicPr>
        <p:blipFill>
          <a:blip r:embed="rId2"/>
          <a:stretch>
            <a:fillRect/>
          </a:stretch>
        </p:blipFill>
        <p:spPr>
          <a:xfrm>
            <a:off x="662183" y="2866230"/>
            <a:ext cx="7153275" cy="742950"/>
          </a:xfrm>
          <a:prstGeom prst="rect">
            <a:avLst/>
          </a:prstGeom>
        </p:spPr>
      </p:pic>
    </p:spTree>
    <p:extLst>
      <p:ext uri="{BB962C8B-B14F-4D97-AF65-F5344CB8AC3E}">
        <p14:creationId xmlns:p14="http://schemas.microsoft.com/office/powerpoint/2010/main" val="2842670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967650-E423-4FF3-800F-29AD30626D26}"/>
              </a:ext>
            </a:extLst>
          </p:cNvPr>
          <p:cNvSpPr>
            <a:spLocks noGrp="1"/>
          </p:cNvSpPr>
          <p:nvPr>
            <p:ph type="title"/>
          </p:nvPr>
        </p:nvSpPr>
        <p:spPr/>
        <p:txBody>
          <a:bodyPr>
            <a:normAutofit/>
          </a:bodyPr>
          <a:lstStyle/>
          <a:p>
            <a:pPr algn="l"/>
            <a:r>
              <a:rPr lang="es-MX" dirty="0" err="1">
                <a:solidFill>
                  <a:schemeClr val="accent1"/>
                </a:solidFill>
              </a:rPr>
              <a:t>Introduction</a:t>
            </a:r>
            <a:endParaRPr lang="es-MX" dirty="0">
              <a:solidFill>
                <a:schemeClr val="accent1"/>
              </a:solidFill>
            </a:endParaRPr>
          </a:p>
        </p:txBody>
      </p:sp>
      <p:sp>
        <p:nvSpPr>
          <p:cNvPr id="2" name="Content Placeholder 1">
            <a:extLst>
              <a:ext uri="{FF2B5EF4-FFF2-40B4-BE49-F238E27FC236}">
                <a16:creationId xmlns:a16="http://schemas.microsoft.com/office/drawing/2014/main" id="{8D1CAF11-704E-4F14-BA3F-0D17CC06ADCA}"/>
              </a:ext>
            </a:extLst>
          </p:cNvPr>
          <p:cNvSpPr>
            <a:spLocks noGrp="1"/>
          </p:cNvSpPr>
          <p:nvPr>
            <p:ph sz="half" idx="1"/>
          </p:nvPr>
        </p:nvSpPr>
        <p:spPr/>
        <p:txBody>
          <a:bodyPr>
            <a:normAutofit fontScale="85000" lnSpcReduction="20000"/>
          </a:bodyPr>
          <a:lstStyle/>
          <a:p>
            <a:pPr algn="just"/>
            <a:r>
              <a:rPr lang="en-US" dirty="0"/>
              <a:t>An executable program is created for a specific hardware or system combination; it is not portable, say, from a Mac to a Windows PC. When we talk about portability of C++ programs, we usually mean portability of source code; that is, the source code can be successfully compiled and run on a </a:t>
            </a:r>
            <a:r>
              <a:rPr lang="en-GB" dirty="0"/>
              <a:t>variety of systems.</a:t>
            </a:r>
            <a:endParaRPr lang="en-US" dirty="0"/>
          </a:p>
          <a:p>
            <a:pPr algn="just"/>
            <a:endParaRPr lang="en-US" dirty="0"/>
          </a:p>
          <a:p>
            <a:pPr algn="just"/>
            <a:r>
              <a:rPr lang="en-US" b="1" i="1" dirty="0"/>
              <a:t>The assumption is that you have programmed before. If not, please consider reading a textbook, such as Programming: Principles and Practice Using C++ [Stroustrup,2009], before continuing here [1].</a:t>
            </a:r>
            <a:endParaRPr lang="es-MX" b="1" i="1" dirty="0"/>
          </a:p>
          <a:p>
            <a:pPr marL="0" indent="0" algn="just">
              <a:buNone/>
            </a:pPr>
            <a:br>
              <a:rPr lang="en-GB" dirty="0"/>
            </a:br>
            <a:endParaRPr lang="es-MX" b="1" i="1" dirty="0"/>
          </a:p>
        </p:txBody>
      </p:sp>
      <p:sp>
        <p:nvSpPr>
          <p:cNvPr id="9" name="Content Placeholder 8">
            <a:extLst>
              <a:ext uri="{FF2B5EF4-FFF2-40B4-BE49-F238E27FC236}">
                <a16:creationId xmlns:a16="http://schemas.microsoft.com/office/drawing/2014/main" id="{C8AAAF6D-9611-4506-AF78-C0D992A539B8}"/>
              </a:ext>
            </a:extLst>
          </p:cNvPr>
          <p:cNvSpPr>
            <a:spLocks noGrp="1"/>
          </p:cNvSpPr>
          <p:nvPr>
            <p:ph sz="half" idx="2"/>
          </p:nvPr>
        </p:nvSpPr>
        <p:spPr/>
        <p:txBody>
          <a:bodyPr>
            <a:normAutofit fontScale="85000" lnSpcReduction="20000"/>
          </a:bodyPr>
          <a:lstStyle/>
          <a:p>
            <a:endParaRPr lang="es-419"/>
          </a:p>
        </p:txBody>
      </p:sp>
      <p:sp>
        <p:nvSpPr>
          <p:cNvPr id="4" name="Date Placeholder 3">
            <a:extLst>
              <a:ext uri="{FF2B5EF4-FFF2-40B4-BE49-F238E27FC236}">
                <a16:creationId xmlns:a16="http://schemas.microsoft.com/office/drawing/2014/main" id="{FE1CA9FB-5BBC-4B03-8A12-8FACF4612109}"/>
              </a:ext>
            </a:extLst>
          </p:cNvPr>
          <p:cNvSpPr>
            <a:spLocks noGrp="1"/>
          </p:cNvSpPr>
          <p:nvPr>
            <p:ph type="dt" sz="half" idx="10"/>
          </p:nvPr>
        </p:nvSpPr>
        <p:spPr/>
        <p:txBody>
          <a:bodyPr/>
          <a:lstStyle/>
          <a:p>
            <a:fld id="{94A4316A-F372-44A8-BA94-D4CB2252EA60}"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364C2560-1B0A-40B1-B383-C801F4164086}"/>
              </a:ext>
            </a:extLst>
          </p:cNvPr>
          <p:cNvSpPr>
            <a:spLocks noGrp="1"/>
          </p:cNvSpPr>
          <p:nvPr>
            <p:ph type="ftr" sz="quarter" idx="11"/>
          </p:nvPr>
        </p:nvSpPr>
        <p:spPr/>
        <p:txBody>
          <a:bodyPr/>
          <a:lstStyle/>
          <a:p>
            <a:r>
              <a:rPr lang="en-US" noProof="0" dirty="0"/>
              <a:t>ADAS QRO, © Continental AG</a:t>
            </a:r>
          </a:p>
        </p:txBody>
      </p:sp>
      <p:sp>
        <p:nvSpPr>
          <p:cNvPr id="5" name="Slide Number Placeholder 4">
            <a:extLst>
              <a:ext uri="{FF2B5EF4-FFF2-40B4-BE49-F238E27FC236}">
                <a16:creationId xmlns:a16="http://schemas.microsoft.com/office/drawing/2014/main" id="{2ED4632C-397C-4D86-99CC-AE51663B1A37}"/>
              </a:ext>
            </a:extLst>
          </p:cNvPr>
          <p:cNvSpPr>
            <a:spLocks noGrp="1"/>
          </p:cNvSpPr>
          <p:nvPr>
            <p:ph type="sldNum" sz="quarter" idx="12"/>
          </p:nvPr>
        </p:nvSpPr>
        <p:spPr/>
        <p:txBody>
          <a:bodyPr/>
          <a:lstStyle/>
          <a:p>
            <a:fld id="{ADA48181-2C78-49CB-8C52-912A07842C2E}" type="slidenum">
              <a:rPr lang="en-US" noProof="0" smtClean="0"/>
              <a:pPr/>
              <a:t>4</a:t>
            </a:fld>
            <a:endParaRPr lang="en-US" noProof="0"/>
          </a:p>
        </p:txBody>
      </p:sp>
      <p:pic>
        <p:nvPicPr>
          <p:cNvPr id="8" name="Picture 7">
            <a:extLst>
              <a:ext uri="{FF2B5EF4-FFF2-40B4-BE49-F238E27FC236}">
                <a16:creationId xmlns:a16="http://schemas.microsoft.com/office/drawing/2014/main" id="{5B335F3B-946D-44F0-BDE8-FA0A3878D7C0}"/>
              </a:ext>
            </a:extLst>
          </p:cNvPr>
          <p:cNvPicPr>
            <a:picLocks noChangeAspect="1"/>
          </p:cNvPicPr>
          <p:nvPr/>
        </p:nvPicPr>
        <p:blipFill>
          <a:blip r:embed="rId2"/>
          <a:stretch>
            <a:fillRect/>
          </a:stretch>
        </p:blipFill>
        <p:spPr>
          <a:xfrm>
            <a:off x="5220072" y="1816604"/>
            <a:ext cx="2942084" cy="4407891"/>
          </a:xfrm>
          <a:prstGeom prst="rect">
            <a:avLst/>
          </a:prstGeom>
        </p:spPr>
      </p:pic>
    </p:spTree>
    <p:extLst>
      <p:ext uri="{BB962C8B-B14F-4D97-AF65-F5344CB8AC3E}">
        <p14:creationId xmlns:p14="http://schemas.microsoft.com/office/powerpoint/2010/main" val="725475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7FBFC9-28FF-4E3F-ADAF-ACBCDCAB023D}"/>
              </a:ext>
            </a:extLst>
          </p:cNvPr>
          <p:cNvSpPr>
            <a:spLocks noGrp="1"/>
          </p:cNvSpPr>
          <p:nvPr>
            <p:ph type="title"/>
          </p:nvPr>
        </p:nvSpPr>
        <p:spPr/>
        <p:txBody>
          <a:bodyPr/>
          <a:lstStyle/>
          <a:p>
            <a:r>
              <a:rPr lang="es-MX" dirty="0" err="1">
                <a:solidFill>
                  <a:schemeClr val="accent1"/>
                </a:solidFill>
              </a:rPr>
              <a:t>Introduction</a:t>
            </a:r>
            <a:endParaRPr lang="es-419" dirty="0"/>
          </a:p>
        </p:txBody>
      </p:sp>
      <p:sp>
        <p:nvSpPr>
          <p:cNvPr id="9" name="Content Placeholder 8">
            <a:extLst>
              <a:ext uri="{FF2B5EF4-FFF2-40B4-BE49-F238E27FC236}">
                <a16:creationId xmlns:a16="http://schemas.microsoft.com/office/drawing/2014/main" id="{73AD2C70-70C7-4925-A8AA-98C833FE901F}"/>
              </a:ext>
            </a:extLst>
          </p:cNvPr>
          <p:cNvSpPr>
            <a:spLocks noGrp="1"/>
          </p:cNvSpPr>
          <p:nvPr>
            <p:ph idx="1"/>
          </p:nvPr>
        </p:nvSpPr>
        <p:spPr/>
        <p:txBody>
          <a:bodyPr>
            <a:normAutofit/>
          </a:bodyPr>
          <a:lstStyle/>
          <a:p>
            <a:pPr marL="0" indent="0" algn="just">
              <a:buNone/>
            </a:pPr>
            <a:r>
              <a:rPr lang="en-GB" dirty="0"/>
              <a:t>A C++ program can be defined as a collection of objects that communicate via invoking each other's methods. </a:t>
            </a:r>
          </a:p>
          <a:p>
            <a:pPr algn="just"/>
            <a:r>
              <a:rPr lang="en-GB" b="1" dirty="0"/>
              <a:t>Object</a:t>
            </a:r>
            <a:r>
              <a:rPr lang="en-GB" dirty="0"/>
              <a:t> − Objects have states and </a:t>
            </a:r>
            <a:r>
              <a:rPr lang="en-GB" dirty="0" err="1"/>
              <a:t>behaviors</a:t>
            </a:r>
            <a:r>
              <a:rPr lang="en-GB" dirty="0"/>
              <a:t>. Example: A cat has states - </a:t>
            </a:r>
            <a:r>
              <a:rPr lang="en-GB" dirty="0" err="1"/>
              <a:t>color</a:t>
            </a:r>
            <a:r>
              <a:rPr lang="en-GB" dirty="0"/>
              <a:t>, name, breed as well as </a:t>
            </a:r>
            <a:r>
              <a:rPr lang="en-GB" dirty="0" err="1"/>
              <a:t>behaviors</a:t>
            </a:r>
            <a:r>
              <a:rPr lang="en-GB" dirty="0"/>
              <a:t> - meowing, eating. An object is an instance of a class.</a:t>
            </a:r>
          </a:p>
          <a:p>
            <a:pPr algn="just"/>
            <a:r>
              <a:rPr lang="en-GB" b="1" dirty="0"/>
              <a:t>Class</a:t>
            </a:r>
            <a:r>
              <a:rPr lang="en-GB" dirty="0"/>
              <a:t> − A class can be defined as a template that describes the </a:t>
            </a:r>
            <a:r>
              <a:rPr lang="en-GB" dirty="0" err="1"/>
              <a:t>behaviors</a:t>
            </a:r>
            <a:r>
              <a:rPr lang="en-GB" dirty="0"/>
              <a:t>/states that object of its type support.</a:t>
            </a:r>
          </a:p>
          <a:p>
            <a:pPr algn="just"/>
            <a:r>
              <a:rPr lang="en-GB" b="1" dirty="0"/>
              <a:t>Methods</a:t>
            </a:r>
            <a:r>
              <a:rPr lang="en-GB" dirty="0"/>
              <a:t> − A method is basically a </a:t>
            </a:r>
            <a:r>
              <a:rPr lang="en-GB" dirty="0" err="1"/>
              <a:t>behavior</a:t>
            </a:r>
            <a:r>
              <a:rPr lang="en-GB" dirty="0"/>
              <a:t>. </a:t>
            </a:r>
          </a:p>
          <a:p>
            <a:pPr algn="just"/>
            <a:r>
              <a:rPr lang="en-GB" b="1" dirty="0"/>
              <a:t>Instance Variables</a:t>
            </a:r>
            <a:r>
              <a:rPr lang="en-GB" dirty="0"/>
              <a:t> − Each object has its unique set of instance variables. An object's state is created by the values assigned to these instance variables.</a:t>
            </a:r>
          </a:p>
          <a:p>
            <a:endParaRPr lang="es-419" dirty="0"/>
          </a:p>
        </p:txBody>
      </p:sp>
      <p:sp>
        <p:nvSpPr>
          <p:cNvPr id="5" name="Date Placeholder 4">
            <a:extLst>
              <a:ext uri="{FF2B5EF4-FFF2-40B4-BE49-F238E27FC236}">
                <a16:creationId xmlns:a16="http://schemas.microsoft.com/office/drawing/2014/main" id="{1F2326AA-A9E1-47A1-8FF7-DDC180D2D83B}"/>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0E9D1C69-0927-4C70-9036-497A90E3BE3E}"/>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7185342A-DAAD-4A74-8A50-2AA4303A0946}"/>
              </a:ext>
            </a:extLst>
          </p:cNvPr>
          <p:cNvSpPr>
            <a:spLocks noGrp="1"/>
          </p:cNvSpPr>
          <p:nvPr>
            <p:ph type="sldNum" sz="quarter" idx="12"/>
          </p:nvPr>
        </p:nvSpPr>
        <p:spPr/>
        <p:txBody>
          <a:bodyPr/>
          <a:lstStyle/>
          <a:p>
            <a:fld id="{ADA48181-2C78-49CB-8C52-912A07842C2E}" type="slidenum">
              <a:rPr lang="en-US" noProof="0" smtClean="0"/>
              <a:pPr/>
              <a:t>5</a:t>
            </a:fld>
            <a:endParaRPr lang="en-US" noProof="0"/>
          </a:p>
        </p:txBody>
      </p:sp>
    </p:spTree>
    <p:extLst>
      <p:ext uri="{BB962C8B-B14F-4D97-AF65-F5344CB8AC3E}">
        <p14:creationId xmlns:p14="http://schemas.microsoft.com/office/powerpoint/2010/main" val="194244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CF66CF-36D3-41FE-ABDF-C4299F883C87}"/>
              </a:ext>
            </a:extLst>
          </p:cNvPr>
          <p:cNvSpPr>
            <a:spLocks noGrp="1"/>
          </p:cNvSpPr>
          <p:nvPr>
            <p:ph type="title"/>
          </p:nvPr>
        </p:nvSpPr>
        <p:spPr/>
        <p:txBody>
          <a:bodyPr/>
          <a:lstStyle/>
          <a:p>
            <a:r>
              <a:rPr lang="en-GB" dirty="0"/>
              <a:t>The Basics</a:t>
            </a:r>
            <a:endParaRPr lang="es-419" dirty="0"/>
          </a:p>
        </p:txBody>
      </p:sp>
      <p:sp>
        <p:nvSpPr>
          <p:cNvPr id="9" name="Text Placeholder 8">
            <a:extLst>
              <a:ext uri="{FF2B5EF4-FFF2-40B4-BE49-F238E27FC236}">
                <a16:creationId xmlns:a16="http://schemas.microsoft.com/office/drawing/2014/main" id="{31EC38E4-29CA-454A-92F8-054FC6EA4083}"/>
              </a:ext>
            </a:extLst>
          </p:cNvPr>
          <p:cNvSpPr>
            <a:spLocks noGrp="1"/>
          </p:cNvSpPr>
          <p:nvPr>
            <p:ph type="body" idx="1"/>
          </p:nvPr>
        </p:nvSpPr>
        <p:spPr/>
        <p:txBody>
          <a:bodyPr/>
          <a:lstStyle/>
          <a:p>
            <a:endParaRPr lang="es-419" dirty="0"/>
          </a:p>
        </p:txBody>
      </p:sp>
      <p:sp>
        <p:nvSpPr>
          <p:cNvPr id="5" name="Date Placeholder 4">
            <a:extLst>
              <a:ext uri="{FF2B5EF4-FFF2-40B4-BE49-F238E27FC236}">
                <a16:creationId xmlns:a16="http://schemas.microsoft.com/office/drawing/2014/main" id="{EB2D2398-0EC3-4661-845B-849CCF974EF2}"/>
              </a:ext>
            </a:extLst>
          </p:cNvPr>
          <p:cNvSpPr>
            <a:spLocks noGrp="1"/>
          </p:cNvSpPr>
          <p:nvPr>
            <p:ph type="dt" sz="half" idx="10"/>
          </p:nvPr>
        </p:nvSpPr>
        <p:spPr/>
        <p:txBody>
          <a:bodyPr/>
          <a:lstStyle/>
          <a:p>
            <a:fld id="{7914F84F-A521-40E0-A78D-C7C6EA60E8A2}" type="datetime3">
              <a:rPr lang="en-US" noProof="0" smtClean="0"/>
              <a:t>9 June 2019</a:t>
            </a:fld>
            <a:endParaRPr lang="en-US" noProof="0"/>
          </a:p>
        </p:txBody>
      </p:sp>
      <p:sp>
        <p:nvSpPr>
          <p:cNvPr id="6" name="Footer Placeholder 5">
            <a:extLst>
              <a:ext uri="{FF2B5EF4-FFF2-40B4-BE49-F238E27FC236}">
                <a16:creationId xmlns:a16="http://schemas.microsoft.com/office/drawing/2014/main" id="{F08B2671-ACEE-4629-A0E0-78A38F15C567}"/>
              </a:ext>
            </a:extLst>
          </p:cNvPr>
          <p:cNvSpPr>
            <a:spLocks noGrp="1"/>
          </p:cNvSpPr>
          <p:nvPr>
            <p:ph type="ftr" sz="quarter" idx="11"/>
          </p:nvPr>
        </p:nvSpPr>
        <p:spPr/>
        <p:txBody>
          <a:bodyPr/>
          <a:lstStyle/>
          <a:p>
            <a:r>
              <a:rPr lang="en-US" noProof="0"/>
              <a:t>ADAS QRO, © Continental AG</a:t>
            </a:r>
          </a:p>
        </p:txBody>
      </p:sp>
      <p:sp>
        <p:nvSpPr>
          <p:cNvPr id="7" name="Slide Number Placeholder 6">
            <a:extLst>
              <a:ext uri="{FF2B5EF4-FFF2-40B4-BE49-F238E27FC236}">
                <a16:creationId xmlns:a16="http://schemas.microsoft.com/office/drawing/2014/main" id="{D49323FD-A74B-4EFE-9D24-2F2985F4ACA8}"/>
              </a:ext>
            </a:extLst>
          </p:cNvPr>
          <p:cNvSpPr>
            <a:spLocks noGrp="1"/>
          </p:cNvSpPr>
          <p:nvPr>
            <p:ph type="sldNum" sz="quarter" idx="12"/>
          </p:nvPr>
        </p:nvSpPr>
        <p:spPr/>
        <p:txBody>
          <a:bodyPr/>
          <a:lstStyle/>
          <a:p>
            <a:fld id="{ADA48181-2C78-49CB-8C52-912A07842C2E}" type="slidenum">
              <a:rPr lang="en-US" noProof="0" smtClean="0"/>
              <a:pPr/>
              <a:t>6</a:t>
            </a:fld>
            <a:endParaRPr lang="en-US" noProof="0"/>
          </a:p>
        </p:txBody>
      </p:sp>
    </p:spTree>
    <p:extLst>
      <p:ext uri="{BB962C8B-B14F-4D97-AF65-F5344CB8AC3E}">
        <p14:creationId xmlns:p14="http://schemas.microsoft.com/office/powerpoint/2010/main" val="186087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10EF6-73E0-4EDA-922D-9ABA7DCE887D}"/>
              </a:ext>
            </a:extLst>
          </p:cNvPr>
          <p:cNvSpPr>
            <a:spLocks noGrp="1"/>
          </p:cNvSpPr>
          <p:nvPr>
            <p:ph idx="1"/>
          </p:nvPr>
        </p:nvSpPr>
        <p:spPr>
          <a:xfrm>
            <a:off x="395288" y="1341437"/>
            <a:ext cx="8353425" cy="4895875"/>
          </a:xfrm>
        </p:spPr>
        <p:txBody>
          <a:bodyPr>
            <a:normAutofit/>
          </a:bodyPr>
          <a:lstStyle/>
          <a:p>
            <a:r>
              <a:rPr lang="en-US" dirty="0"/>
              <a:t>The minimal C++ program is</a:t>
            </a:r>
            <a:endParaRPr lang="es-MX" dirty="0"/>
          </a:p>
          <a:p>
            <a:pPr marL="357188" lvl="1" indent="0">
              <a:buNone/>
            </a:pPr>
            <a:r>
              <a:rPr lang="en-US" sz="1400" b="1" dirty="0">
                <a:latin typeface="Courier New" panose="02070309020205020404" pitchFamily="49" charset="0"/>
                <a:cs typeface="Courier New" panose="02070309020205020404" pitchFamily="49" charset="0"/>
              </a:rPr>
              <a:t>int main() { } // </a:t>
            </a:r>
            <a:r>
              <a:rPr lang="en-US" sz="1400" dirty="0">
                <a:latin typeface="Courier New" panose="02070309020205020404" pitchFamily="49" charset="0"/>
                <a:cs typeface="Courier New" panose="02070309020205020404" pitchFamily="49" charset="0"/>
              </a:rPr>
              <a:t>the minimal C++ program</a:t>
            </a:r>
          </a:p>
          <a:p>
            <a:pPr lvl="1"/>
            <a:endParaRPr lang="en-US" sz="1400" dirty="0">
              <a:latin typeface="Courier New" panose="02070309020205020404" pitchFamily="49" charset="0"/>
              <a:cs typeface="Courier New" panose="02070309020205020404" pitchFamily="49" charset="0"/>
            </a:endParaRPr>
          </a:p>
          <a:p>
            <a:pPr algn="just"/>
            <a:r>
              <a:rPr lang="en-US" dirty="0"/>
              <a:t>Every C++ program must have exactly one global function named </a:t>
            </a:r>
            <a:r>
              <a:rPr lang="en-US" b="1" dirty="0"/>
              <a:t>main()</a:t>
            </a:r>
            <a:r>
              <a:rPr lang="en-US" dirty="0"/>
              <a:t>. The program starts by executing that function. If no value is returned, the system will receive a value indicating successful completion.</a:t>
            </a:r>
          </a:p>
          <a:p>
            <a:pPr algn="just"/>
            <a:endParaRPr lang="en-US" sz="1400" dirty="0">
              <a:latin typeface="Courier New" panose="02070309020205020404" pitchFamily="49" charset="0"/>
              <a:cs typeface="Courier New" panose="02070309020205020404" pitchFamily="49" charset="0"/>
            </a:endParaRPr>
          </a:p>
          <a:p>
            <a:pPr algn="just"/>
            <a:r>
              <a:rPr lang="en-US" dirty="0">
                <a:hlinkClick r:id="rId2"/>
              </a:rPr>
              <a:t>00_hello_world.cpp </a:t>
            </a:r>
            <a:r>
              <a:rPr lang="en-US" dirty="0"/>
              <a:t>is a program that writes </a:t>
            </a:r>
            <a:r>
              <a:rPr lang="en-US" b="1" dirty="0"/>
              <a:t>Hello, World!. (5 mins practice).</a:t>
            </a:r>
          </a:p>
          <a:p>
            <a:pPr algn="just"/>
            <a:endParaRPr lang="en-US" b="1" dirty="0"/>
          </a:p>
          <a:p>
            <a:pPr algn="just"/>
            <a:r>
              <a:rPr lang="en-GB" dirty="0"/>
              <a:t>Essentially all executable code is placed in functions and called directly or indirectly from. </a:t>
            </a:r>
            <a:r>
              <a:rPr lang="en-GB" dirty="0">
                <a:hlinkClick r:id="rId3"/>
              </a:rPr>
              <a:t>01_main_function.cpp</a:t>
            </a:r>
            <a:r>
              <a:rPr lang="en-GB" dirty="0"/>
              <a:t> is a program that shows the structure of a </a:t>
            </a:r>
            <a:r>
              <a:rPr lang="en-GB" dirty="0" err="1"/>
              <a:t>c++</a:t>
            </a:r>
            <a:r>
              <a:rPr lang="en-GB" dirty="0"/>
              <a:t> program. </a:t>
            </a:r>
            <a:r>
              <a:rPr lang="en-US" b="1" dirty="0"/>
              <a:t>(5 mins practice).</a:t>
            </a:r>
          </a:p>
        </p:txBody>
      </p:sp>
      <p:sp>
        <p:nvSpPr>
          <p:cNvPr id="3" name="Title 2">
            <a:extLst>
              <a:ext uri="{FF2B5EF4-FFF2-40B4-BE49-F238E27FC236}">
                <a16:creationId xmlns:a16="http://schemas.microsoft.com/office/drawing/2014/main" id="{173674D0-CDF3-4F2C-BEC1-8716805A2DBC}"/>
              </a:ext>
            </a:extLst>
          </p:cNvPr>
          <p:cNvSpPr>
            <a:spLocks noGrp="1"/>
          </p:cNvSpPr>
          <p:nvPr>
            <p:ph type="title"/>
          </p:nvPr>
        </p:nvSpPr>
        <p:spPr/>
        <p:txBody>
          <a:bodyPr>
            <a:normAutofit/>
          </a:bodyPr>
          <a:lstStyle/>
          <a:p>
            <a:pPr algn="l"/>
            <a:r>
              <a:rPr lang="es-MX" dirty="0" err="1"/>
              <a:t>Hello</a:t>
            </a:r>
            <a:r>
              <a:rPr lang="es-MX" dirty="0"/>
              <a:t> </a:t>
            </a:r>
            <a:r>
              <a:rPr lang="es-MX" dirty="0" err="1"/>
              <a:t>World</a:t>
            </a:r>
            <a:endParaRPr lang="en-GB" dirty="0"/>
          </a:p>
        </p:txBody>
      </p:sp>
      <p:sp>
        <p:nvSpPr>
          <p:cNvPr id="4" name="Date Placeholder 3">
            <a:extLst>
              <a:ext uri="{FF2B5EF4-FFF2-40B4-BE49-F238E27FC236}">
                <a16:creationId xmlns:a16="http://schemas.microsoft.com/office/drawing/2014/main" id="{B8A692D6-0220-4572-85D1-F2332CF22349}"/>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D0363702-D773-4F19-8901-E9AB10DE35E6}"/>
              </a:ext>
            </a:extLst>
          </p:cNvPr>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6" name="Footer Placeholder 5">
            <a:extLst>
              <a:ext uri="{FF2B5EF4-FFF2-40B4-BE49-F238E27FC236}">
                <a16:creationId xmlns:a16="http://schemas.microsoft.com/office/drawing/2014/main" id="{86CCECE8-3719-4EC0-9599-9A8222BADCE0}"/>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39126227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4970F1-ED98-46EE-A876-841ADC46BF84}"/>
              </a:ext>
            </a:extLst>
          </p:cNvPr>
          <p:cNvSpPr>
            <a:spLocks noGrp="1"/>
          </p:cNvSpPr>
          <p:nvPr>
            <p:ph idx="1"/>
          </p:nvPr>
        </p:nvSpPr>
        <p:spPr/>
        <p:txBody>
          <a:bodyPr/>
          <a:lstStyle/>
          <a:p>
            <a:pPr algn="just"/>
            <a:r>
              <a:rPr lang="en-GB" dirty="0">
                <a:hlinkClick r:id="rId2"/>
              </a:rPr>
              <a:t>02_program_with_errors.cpp</a:t>
            </a:r>
            <a:r>
              <a:rPr lang="en-GB" dirty="0"/>
              <a:t> is a program with several syntax errors, you have to correct this program in order to compile it and show the following message:</a:t>
            </a:r>
          </a:p>
          <a:p>
            <a:pPr algn="just"/>
            <a:endParaRPr lang="en-GB" dirty="0"/>
          </a:p>
          <a:p>
            <a:pPr algn="just"/>
            <a:r>
              <a:rPr lang="en-GB" dirty="0">
                <a:latin typeface="Courier New" panose="02070309020205020404" pitchFamily="49" charset="0"/>
                <a:cs typeface="Courier New" panose="02070309020205020404" pitchFamily="49" charset="0"/>
              </a:rPr>
              <a:t>“If this text appears on your display, you can pat yourself on  the back!”</a:t>
            </a:r>
          </a:p>
          <a:p>
            <a:pPr algn="just"/>
            <a:endParaRPr lang="en-GB" dirty="0">
              <a:latin typeface="Courier New" panose="02070309020205020404" pitchFamily="49" charset="0"/>
              <a:cs typeface="Courier New" panose="02070309020205020404" pitchFamily="49" charset="0"/>
            </a:endParaRPr>
          </a:p>
          <a:p>
            <a:pPr algn="just"/>
            <a:r>
              <a:rPr lang="en-GB" dirty="0"/>
              <a:t>Use all the examples we have seen to solve the problem. </a:t>
            </a:r>
            <a:r>
              <a:rPr lang="en-GB" dirty="0">
                <a:sym typeface="Wingdings" panose="05000000000000000000" pitchFamily="2" charset="2"/>
              </a:rPr>
              <a:t></a:t>
            </a:r>
            <a:endParaRPr lang="en-GB" dirty="0"/>
          </a:p>
          <a:p>
            <a:endParaRPr lang="en-GB" dirty="0"/>
          </a:p>
          <a:p>
            <a:endParaRPr lang="en-GB" dirty="0"/>
          </a:p>
          <a:p>
            <a:endParaRPr lang="es-419" dirty="0"/>
          </a:p>
        </p:txBody>
      </p:sp>
      <p:sp>
        <p:nvSpPr>
          <p:cNvPr id="3" name="Title 2">
            <a:extLst>
              <a:ext uri="{FF2B5EF4-FFF2-40B4-BE49-F238E27FC236}">
                <a16:creationId xmlns:a16="http://schemas.microsoft.com/office/drawing/2014/main" id="{B6E9A4D0-9702-45C6-9C72-13A347A40DC2}"/>
              </a:ext>
            </a:extLst>
          </p:cNvPr>
          <p:cNvSpPr>
            <a:spLocks noGrp="1"/>
          </p:cNvSpPr>
          <p:nvPr>
            <p:ph type="title"/>
          </p:nvPr>
        </p:nvSpPr>
        <p:spPr/>
        <p:txBody>
          <a:bodyPr/>
          <a:lstStyle/>
          <a:p>
            <a:pPr algn="l"/>
            <a:r>
              <a:rPr lang="es-MX" dirty="0" err="1"/>
              <a:t>Hello</a:t>
            </a:r>
            <a:r>
              <a:rPr lang="es-MX" dirty="0"/>
              <a:t> </a:t>
            </a:r>
            <a:r>
              <a:rPr lang="es-MX" dirty="0" err="1"/>
              <a:t>World</a:t>
            </a:r>
            <a:endParaRPr lang="es-419" dirty="0"/>
          </a:p>
        </p:txBody>
      </p:sp>
      <p:sp>
        <p:nvSpPr>
          <p:cNvPr id="4" name="Date Placeholder 3">
            <a:extLst>
              <a:ext uri="{FF2B5EF4-FFF2-40B4-BE49-F238E27FC236}">
                <a16:creationId xmlns:a16="http://schemas.microsoft.com/office/drawing/2014/main" id="{05D9BE98-080D-4BE9-AAC2-90ADB1C86EF2}"/>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878F025E-CE57-425C-A9DF-39FEE2E12DC5}"/>
              </a:ext>
            </a:extLst>
          </p:cNvPr>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6" name="Footer Placeholder 5">
            <a:extLst>
              <a:ext uri="{FF2B5EF4-FFF2-40B4-BE49-F238E27FC236}">
                <a16:creationId xmlns:a16="http://schemas.microsoft.com/office/drawing/2014/main" id="{AA6A8BD9-1D98-460A-8C52-76BA3593D256}"/>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5481183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67C7B-D82C-4727-91EE-CF139AD9C869}"/>
              </a:ext>
            </a:extLst>
          </p:cNvPr>
          <p:cNvSpPr>
            <a:spLocks noGrp="1"/>
          </p:cNvSpPr>
          <p:nvPr>
            <p:ph idx="1"/>
          </p:nvPr>
        </p:nvSpPr>
        <p:spPr>
          <a:xfrm>
            <a:off x="395288" y="1341437"/>
            <a:ext cx="8353425" cy="4895875"/>
          </a:xfrm>
        </p:spPr>
        <p:txBody>
          <a:bodyPr>
            <a:normAutofit fontScale="92500" lnSpcReduction="10000"/>
          </a:bodyPr>
          <a:lstStyle/>
          <a:p>
            <a:pPr algn="just"/>
            <a:r>
              <a:rPr lang="en-GB" dirty="0"/>
              <a:t>Every name and every expression has a type that determines the operations that may be performed on it. For example, the declaration</a:t>
            </a:r>
          </a:p>
          <a:p>
            <a:pPr marL="363538" lvl="1" indent="0">
              <a:buNone/>
            </a:pPr>
            <a:r>
              <a:rPr lang="es-419" b="1" dirty="0" err="1">
                <a:solidFill>
                  <a:srgbClr val="0070C0"/>
                </a:solidFill>
                <a:latin typeface="Courier New" panose="02070309020205020404" pitchFamily="49" charset="0"/>
                <a:cs typeface="Courier New" panose="02070309020205020404" pitchFamily="49" charset="0"/>
              </a:rPr>
              <a:t>int</a:t>
            </a:r>
            <a:r>
              <a:rPr lang="es-419" b="1" dirty="0">
                <a:solidFill>
                  <a:srgbClr val="0070C0"/>
                </a:solidFill>
                <a:latin typeface="Courier New" panose="02070309020205020404" pitchFamily="49" charset="0"/>
                <a:cs typeface="Courier New" panose="02070309020205020404" pitchFamily="49" charset="0"/>
              </a:rPr>
              <a:t> </a:t>
            </a:r>
            <a:r>
              <a:rPr lang="es-419" b="1" dirty="0" err="1">
                <a:solidFill>
                  <a:srgbClr val="0070C0"/>
                </a:solidFill>
                <a:latin typeface="Courier New" panose="02070309020205020404" pitchFamily="49" charset="0"/>
                <a:cs typeface="Courier New" panose="02070309020205020404" pitchFamily="49" charset="0"/>
              </a:rPr>
              <a:t>inch</a:t>
            </a:r>
            <a:r>
              <a:rPr lang="es-419" b="1" dirty="0">
                <a:solidFill>
                  <a:srgbClr val="0070C0"/>
                </a:solidFill>
                <a:latin typeface="Courier New" panose="02070309020205020404" pitchFamily="49" charset="0"/>
                <a:cs typeface="Courier New" panose="02070309020205020404" pitchFamily="49" charset="0"/>
              </a:rPr>
              <a:t>;</a:t>
            </a:r>
          </a:p>
          <a:p>
            <a:pPr marL="363538" lvl="1" indent="0">
              <a:buNone/>
            </a:pPr>
            <a:endParaRPr lang="en-GB" dirty="0">
              <a:latin typeface="Courier New" panose="02070309020205020404" pitchFamily="49" charset="0"/>
              <a:cs typeface="Courier New" panose="02070309020205020404" pitchFamily="49" charset="0"/>
            </a:endParaRPr>
          </a:p>
          <a:p>
            <a:pPr marL="177800" lvl="1" indent="-177800" algn="just">
              <a:spcBef>
                <a:spcPts val="750"/>
              </a:spcBef>
            </a:pPr>
            <a:r>
              <a:rPr lang="en-GB" sz="2100" dirty="0"/>
              <a:t>A declaration is a statement that introduces a name into the program. It specifies a type for the named entity:</a:t>
            </a:r>
          </a:p>
          <a:p>
            <a:pPr marL="533400" lvl="2" algn="just">
              <a:spcBef>
                <a:spcPts val="750"/>
              </a:spcBef>
            </a:pPr>
            <a:r>
              <a:rPr lang="en-GB" sz="1800" dirty="0"/>
              <a:t>A type defines a set of possible values and a set of operations (for an object).</a:t>
            </a:r>
          </a:p>
          <a:p>
            <a:pPr marL="533400" lvl="2" algn="just">
              <a:spcBef>
                <a:spcPts val="750"/>
              </a:spcBef>
            </a:pPr>
            <a:r>
              <a:rPr lang="en-GB" sz="1800" dirty="0"/>
              <a:t>An object is some memory that holds a value of some type.</a:t>
            </a:r>
          </a:p>
          <a:p>
            <a:pPr marL="533400" lvl="2" algn="just">
              <a:spcBef>
                <a:spcPts val="750"/>
              </a:spcBef>
            </a:pPr>
            <a:r>
              <a:rPr lang="en-GB" sz="1800" dirty="0"/>
              <a:t>A value is a set of bits interpreted according to a type.</a:t>
            </a:r>
          </a:p>
          <a:p>
            <a:pPr marL="533400" lvl="2" algn="just">
              <a:spcBef>
                <a:spcPts val="750"/>
              </a:spcBef>
            </a:pPr>
            <a:r>
              <a:rPr lang="en-GB" sz="1800" dirty="0"/>
              <a:t>A variable is a named object.</a:t>
            </a:r>
          </a:p>
          <a:p>
            <a:pPr marL="533400" lvl="2" algn="just">
              <a:spcBef>
                <a:spcPts val="750"/>
              </a:spcBef>
            </a:pPr>
            <a:endParaRPr lang="en-GB" sz="1800" dirty="0"/>
          </a:p>
          <a:p>
            <a:pPr marL="177800" lvl="1" indent="-177800" algn="just">
              <a:spcBef>
                <a:spcPts val="750"/>
              </a:spcBef>
            </a:pPr>
            <a:r>
              <a:rPr lang="en-GB" sz="2100" dirty="0"/>
              <a:t>Fundamental types:</a:t>
            </a:r>
          </a:p>
          <a:p>
            <a:pPr marL="533400" lvl="2" algn="just">
              <a:spcBef>
                <a:spcPts val="750"/>
              </a:spcBef>
            </a:pPr>
            <a:r>
              <a:rPr lang="en-GB" sz="1800" dirty="0">
                <a:solidFill>
                  <a:srgbClr val="0070C0"/>
                </a:solidFill>
              </a:rPr>
              <a:t>bool</a:t>
            </a:r>
            <a:r>
              <a:rPr lang="en-GB" sz="1800" dirty="0"/>
              <a:t> // Boolean, possible values are true and false</a:t>
            </a:r>
          </a:p>
          <a:p>
            <a:pPr marL="533400" lvl="2" algn="just">
              <a:spcBef>
                <a:spcPts val="750"/>
              </a:spcBef>
            </a:pPr>
            <a:r>
              <a:rPr lang="en-GB" sz="1800" dirty="0">
                <a:solidFill>
                  <a:srgbClr val="0070C0"/>
                </a:solidFill>
              </a:rPr>
              <a:t>char</a:t>
            </a:r>
            <a:r>
              <a:rPr lang="en-GB" sz="1800" dirty="0"/>
              <a:t> // character, for example, 'a', ' z', and '9'</a:t>
            </a:r>
          </a:p>
          <a:p>
            <a:pPr marL="533400" lvl="2" algn="just">
              <a:spcBef>
                <a:spcPts val="750"/>
              </a:spcBef>
            </a:pPr>
            <a:r>
              <a:rPr lang="en-GB" sz="1800" dirty="0">
                <a:solidFill>
                  <a:srgbClr val="0070C0"/>
                </a:solidFill>
              </a:rPr>
              <a:t>int</a:t>
            </a:r>
            <a:r>
              <a:rPr lang="en-GB" sz="1800" dirty="0"/>
              <a:t> // integer, for example, 1, 42, and 1066</a:t>
            </a:r>
          </a:p>
          <a:p>
            <a:pPr marL="533400" lvl="2" algn="just">
              <a:spcBef>
                <a:spcPts val="750"/>
              </a:spcBef>
            </a:pPr>
            <a:r>
              <a:rPr lang="en-GB" sz="1800" dirty="0">
                <a:solidFill>
                  <a:srgbClr val="0070C0"/>
                </a:solidFill>
              </a:rPr>
              <a:t>double</a:t>
            </a:r>
            <a:r>
              <a:rPr lang="en-GB" sz="1800" dirty="0"/>
              <a:t> // double-precision floating-point number, for example, 3.14 and 299793.0</a:t>
            </a:r>
          </a:p>
        </p:txBody>
      </p:sp>
      <p:sp>
        <p:nvSpPr>
          <p:cNvPr id="3" name="Title 2">
            <a:extLst>
              <a:ext uri="{FF2B5EF4-FFF2-40B4-BE49-F238E27FC236}">
                <a16:creationId xmlns:a16="http://schemas.microsoft.com/office/drawing/2014/main" id="{DA314E87-1AFC-46DC-8C5D-6FDE3BBFDF80}"/>
              </a:ext>
            </a:extLst>
          </p:cNvPr>
          <p:cNvSpPr>
            <a:spLocks noGrp="1"/>
          </p:cNvSpPr>
          <p:nvPr>
            <p:ph type="title"/>
          </p:nvPr>
        </p:nvSpPr>
        <p:spPr/>
        <p:txBody>
          <a:bodyPr>
            <a:normAutofit/>
          </a:bodyPr>
          <a:lstStyle/>
          <a:p>
            <a:pPr algn="l"/>
            <a:r>
              <a:rPr lang="es-MX" dirty="0" err="1"/>
              <a:t>Types</a:t>
            </a:r>
            <a:r>
              <a:rPr lang="es-MX" dirty="0"/>
              <a:t>, Variables and </a:t>
            </a:r>
            <a:r>
              <a:rPr lang="es-MX" dirty="0" err="1"/>
              <a:t>Arithmetic</a:t>
            </a:r>
            <a:endParaRPr lang="en-GB" dirty="0"/>
          </a:p>
        </p:txBody>
      </p:sp>
      <p:sp>
        <p:nvSpPr>
          <p:cNvPr id="4" name="Date Placeholder 3">
            <a:extLst>
              <a:ext uri="{FF2B5EF4-FFF2-40B4-BE49-F238E27FC236}">
                <a16:creationId xmlns:a16="http://schemas.microsoft.com/office/drawing/2014/main" id="{2A17BA13-1A7C-41C2-A9C1-47BC5D974949}"/>
              </a:ext>
            </a:extLst>
          </p:cNvPr>
          <p:cNvSpPr>
            <a:spLocks noGrp="1"/>
          </p:cNvSpPr>
          <p:nvPr>
            <p:ph type="dt" sz="half" idx="10"/>
          </p:nvPr>
        </p:nvSpPr>
        <p:spPr/>
        <p:txBody>
          <a:bodyPr/>
          <a:lstStyle/>
          <a:p>
            <a:fld id="{DD3C2509-B3AD-4BC1-99C7-8C189E029446}" type="datetime3">
              <a:rPr lang="en-US" noProof="0" smtClean="0"/>
              <a:t>9 June 2019</a:t>
            </a:fld>
            <a:endParaRPr lang="en-US" noProof="0"/>
          </a:p>
        </p:txBody>
      </p:sp>
      <p:sp>
        <p:nvSpPr>
          <p:cNvPr id="5" name="Slide Number Placeholder 4">
            <a:extLst>
              <a:ext uri="{FF2B5EF4-FFF2-40B4-BE49-F238E27FC236}">
                <a16:creationId xmlns:a16="http://schemas.microsoft.com/office/drawing/2014/main" id="{F58C48AA-C818-43B8-8765-CC122B081B21}"/>
              </a:ext>
            </a:extLst>
          </p:cNvPr>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6" name="Footer Placeholder 5">
            <a:extLst>
              <a:ext uri="{FF2B5EF4-FFF2-40B4-BE49-F238E27FC236}">
                <a16:creationId xmlns:a16="http://schemas.microsoft.com/office/drawing/2014/main" id="{5809DF6C-877D-4B93-8CA4-967D230C6869}"/>
              </a:ext>
            </a:extLst>
          </p:cNvPr>
          <p:cNvSpPr>
            <a:spLocks noGrp="1"/>
          </p:cNvSpPr>
          <p:nvPr>
            <p:ph type="ftr" sz="quarter" idx="12"/>
          </p:nvPr>
        </p:nvSpPr>
        <p:spPr/>
        <p:txBody>
          <a:bodyPr/>
          <a:lstStyle/>
          <a:p>
            <a:r>
              <a:rPr lang="en-US" noProof="0"/>
              <a:t>ADAS QRO, © Continental AG</a:t>
            </a:r>
          </a:p>
        </p:txBody>
      </p:sp>
    </p:spTree>
    <p:extLst>
      <p:ext uri="{BB962C8B-B14F-4D97-AF65-F5344CB8AC3E}">
        <p14:creationId xmlns:p14="http://schemas.microsoft.com/office/powerpoint/2010/main" val="143563881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CCT)" ma:contentTypeID="0x010100C54AEFCD9DBB4E319E8DEF77F32B830D005199B75F2396444D875FD02C1A2C2BFB" ma:contentTypeVersion="4" ma:contentTypeDescription="Document Content Type (CCT)" ma:contentTypeScope="" ma:versionID="f8e942482795569239b32f1f4e512435">
  <xsd:schema xmlns:xsd="http://www.w3.org/2001/XMLSchema" xmlns:xs="http://www.w3.org/2001/XMLSchema" xmlns:p="http://schemas.microsoft.com/office/2006/metadata/properties" xmlns:ns1="http://schemas.microsoft.com/sharepoint/v3" xmlns:ns3="d07e5baf-7cd7-4022-93bc-b44ff963d4d7" targetNamespace="http://schemas.microsoft.com/office/2006/metadata/properties" ma:root="true" ma:fieldsID="a8891c7fd41bd69dc481f171dff91e92" ns1:_="" ns3:_="">
    <xsd:import namespace="http://schemas.microsoft.com/sharepoint/v3"/>
    <xsd:import namespace="d07e5baf-7cd7-4022-93bc-b44ff963d4d7"/>
    <xsd:element name="properties">
      <xsd:complexType>
        <xsd:sequence>
          <xsd:element name="documentManagement">
            <xsd:complexType>
              <xsd:all>
                <xsd:element ref="ns1:Status" minOccurs="0"/>
                <xsd:element ref="ns1:Comments" minOccurs="0"/>
                <xsd:element ref="ns1:Language"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tatus" ma:index="10"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Comments" ma:index="11" nillable="true" ma:displayName="Comment" ma:internalName="Comments">
      <xsd:simpleType>
        <xsd:restriction base="dms:Note">
          <xsd:maxLength value="255"/>
        </xsd:restriction>
      </xsd:simpleType>
    </xsd:element>
    <xsd:element name="Language" ma:index="12"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Owner" ma:index="13" nillable="true" ma:displayName="Owner of the Document" ma:description="Owner of the Document" ma:internalName="Owner_x0020_of_x0020_the_x0020_Document" ma:readOnly="false">
      <xsd:simpleType>
        <xsd:restriction base="dms:Text"/>
      </xsd:simpleType>
    </xsd:element>
    <xsd:element name="SecurityClass" ma:index="14" nillable="true" ma:displayName="Security Class" ma:default="Internal" ma:description="Security Class of Document" ma:internalName="SecurityClass" ma:readOnly="false">
      <xsd:simpleType>
        <xsd:restriction base="dms:Choice">
          <xsd:enumeration value="Internal"/>
          <xsd:enumeration value="Public"/>
          <xsd:enumeration value="Confidential"/>
        </xsd:restriction>
      </xsd:simpleType>
    </xsd:element>
    <xsd:element name="ValidUntil" ma:index="15" nillable="true" ma:displayName="Valid Until" ma:description="Document Valid Until" ma:format="DateOnly" ma:internalName="Valid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07e5baf-7cd7-4022-93bc-b44ff963d4d7" elementFormDefault="qualified">
    <xsd:import namespace="http://schemas.microsoft.com/office/2006/documentManagement/types"/>
    <xsd:import namespace="http://schemas.microsoft.com/office/infopath/2007/PartnerControls"/>
    <xsd:element name="OrgFileExt" ma:index="16" nillable="true" ma:displayName="Orginal Ext" ma:internalName="OrgFileExt" ma:readOnly="true">
      <xsd:simpleType>
        <xsd:restriction base="dms:Text"/>
      </xsd:simpleType>
    </xsd:element>
    <xsd:element name="CurItemExt" ma:index="17" nillable="true" ma:displayName="Current Ext" ma:internalName="CurItem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Owner xmlns="http://schemas.microsoft.com/sharepoint/v3">ADAS GDL</Owner>
    <SecurityClass xmlns="http://schemas.microsoft.com/sharepoint/v3">Internal</SecurityClass>
    <ValidUntil xmlns="http://schemas.microsoft.com/sharepoint/v3" xsi:nil="true"/>
    <Comments xmlns="http://schemas.microsoft.com/sharepoint/v3" xsi:nil="true"/>
    <Status xmlns="http://schemas.microsoft.com/sharepoint/v3">Draft</Status>
    <OrgFileExt xmlns="d07e5baf-7cd7-4022-93bc-b44ff963d4d7">.pptx</OrgFileExt>
    <CurItemExt xmlns="d07e5baf-7cd7-4022-93bc-b44ff963d4d7">.pptx</CurItemEx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A683C8-EF6F-4AFA-AE4A-F5167D00B8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7e5baf-7cd7-4022-93bc-b44ff963d4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999401-F506-4F10-A811-86C0A24A2D5C}">
  <ds:schemaRefs>
    <ds:schemaRef ds:uri="http://schemas.microsoft.com/office/2006/documentManagement/types"/>
    <ds:schemaRef ds:uri="http://purl.org/dc/terms/"/>
    <ds:schemaRef ds:uri="http://schemas.openxmlformats.org/package/2006/metadata/core-properties"/>
    <ds:schemaRef ds:uri="d07e5baf-7cd7-4022-93bc-b44ff963d4d7"/>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C44AE6B6-0BCA-4797-B6BE-B4B2A9943C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497</TotalTime>
  <Words>2203</Words>
  <Application>Microsoft Office PowerPoint</Application>
  <PresentationFormat>On-screen Show (4:3)</PresentationFormat>
  <Paragraphs>291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Wingdings</vt:lpstr>
      <vt:lpstr>Office Theme</vt:lpstr>
      <vt:lpstr>C++ (and C) Programming</vt:lpstr>
      <vt:lpstr>Agenda</vt:lpstr>
      <vt:lpstr>Introduction</vt:lpstr>
      <vt:lpstr>Introduction</vt:lpstr>
      <vt:lpstr>Introduction</vt:lpstr>
      <vt:lpstr>The Basics</vt:lpstr>
      <vt:lpstr>Hello World</vt:lpstr>
      <vt:lpstr>Hello World</vt:lpstr>
      <vt:lpstr>Types, Variables and Arithmetic</vt:lpstr>
      <vt:lpstr>Types, Variables and Arithmetic</vt:lpstr>
      <vt:lpstr>Types, Variables and Arithmetic</vt:lpstr>
      <vt:lpstr>Types, Variables and Arithmetic</vt:lpstr>
      <vt:lpstr>Types, Variables and Arithmetic</vt:lpstr>
      <vt:lpstr>Types, Variables and Arithmetic</vt:lpstr>
      <vt:lpstr>Types, variables and Arithmetic</vt:lpstr>
      <vt:lpstr>Constants</vt:lpstr>
      <vt:lpstr>Constants</vt:lpstr>
      <vt:lpstr>Arrays</vt:lpstr>
      <vt:lpstr>Pointers</vt:lpstr>
      <vt:lpstr>Pointers</vt:lpstr>
      <vt:lpstr>User-Defined Types</vt:lpstr>
      <vt:lpstr>Structures </vt:lpstr>
      <vt:lpstr>Structures</vt:lpstr>
      <vt:lpstr>Classes</vt:lpstr>
      <vt:lpstr>Classes</vt:lpstr>
      <vt:lpstr>Classes</vt:lpstr>
      <vt:lpstr>References</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uidu7976</dc:creator>
  <cp:lastModifiedBy>Rommel García</cp:lastModifiedBy>
  <cp:revision>1043</cp:revision>
  <dcterms:created xsi:type="dcterms:W3CDTF">2013-07-09T13:04:04Z</dcterms:created>
  <dcterms:modified xsi:type="dcterms:W3CDTF">2019-06-10T03:07:56Z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0x010100C54AEFCD9DBB4E319E8DEF77F32B830D005199B75F2396444D875FD02C1A2C2BFB</vt:lpwstr>
  </property>
</Properties>
</file>