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74" r:id="rId4"/>
    <p:sldId id="266" r:id="rId5"/>
    <p:sldId id="268" r:id="rId6"/>
    <p:sldId id="267" r:id="rId7"/>
    <p:sldId id="269" r:id="rId8"/>
    <p:sldId id="275" r:id="rId9"/>
    <p:sldId id="295" r:id="rId10"/>
    <p:sldId id="270" r:id="rId11"/>
    <p:sldId id="276" r:id="rId12"/>
    <p:sldId id="277" r:id="rId13"/>
    <p:sldId id="279" r:id="rId14"/>
    <p:sldId id="271" r:id="rId15"/>
    <p:sldId id="278" r:id="rId16"/>
    <p:sldId id="280" r:id="rId17"/>
    <p:sldId id="281" r:id="rId18"/>
    <p:sldId id="282" r:id="rId19"/>
    <p:sldId id="283" r:id="rId20"/>
    <p:sldId id="272" r:id="rId21"/>
    <p:sldId id="284" r:id="rId22"/>
    <p:sldId id="288" r:id="rId23"/>
    <p:sldId id="285" r:id="rId24"/>
    <p:sldId id="287" r:id="rId25"/>
    <p:sldId id="286" r:id="rId26"/>
    <p:sldId id="290" r:id="rId27"/>
    <p:sldId id="296" r:id="rId28"/>
    <p:sldId id="291" r:id="rId29"/>
    <p:sldId id="293" r:id="rId30"/>
    <p:sldId id="294" r:id="rId31"/>
    <p:sldId id="27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 inndeling" id="{1A1AC4B0-179C-534B-8F3F-57F294A29918}">
          <p14:sldIdLst>
            <p14:sldId id="256"/>
            <p14:sldId id="258"/>
            <p14:sldId id="274"/>
          </p14:sldIdLst>
        </p14:section>
        <p14:section name="Problemstilling" id="{637BEA7D-2A18-F240-B0E7-71C3BE7CE1E9}">
          <p14:sldIdLst>
            <p14:sldId id="266"/>
            <p14:sldId id="268"/>
            <p14:sldId id="267"/>
            <p14:sldId id="269"/>
          </p14:sldIdLst>
        </p14:section>
        <p14:section name="Målsetting" id="{DCF2715E-F52B-B74B-80FC-E15C230319AE}">
          <p14:sldIdLst>
            <p14:sldId id="275"/>
            <p14:sldId id="295"/>
          </p14:sldIdLst>
        </p14:section>
        <p14:section name="Metode" id="{D3058872-D648-054E-8EE4-4ECF18C153AD}">
          <p14:sldIdLst>
            <p14:sldId id="270"/>
            <p14:sldId id="276"/>
            <p14:sldId id="277"/>
          </p14:sldIdLst>
        </p14:section>
        <p14:section name="Resultater" id="{3CCCB262-D26D-5549-A135-A9E1475600B9}">
          <p14:sldIdLst>
            <p14:sldId id="279"/>
            <p14:sldId id="271"/>
            <p14:sldId id="278"/>
            <p14:sldId id="280"/>
            <p14:sldId id="281"/>
            <p14:sldId id="282"/>
            <p14:sldId id="283"/>
          </p14:sldIdLst>
        </p14:section>
        <p14:section name="Evaluering" id="{8D4648BF-0075-A643-B66A-BE4C1D5B2BD1}">
          <p14:sldIdLst>
            <p14:sldId id="272"/>
            <p14:sldId id="284"/>
            <p14:sldId id="288"/>
            <p14:sldId id="285"/>
            <p14:sldId id="287"/>
            <p14:sldId id="286"/>
            <p14:sldId id="290"/>
            <p14:sldId id="296"/>
            <p14:sldId id="291"/>
            <p14:sldId id="293"/>
            <p14:sldId id="294"/>
          </p14:sldIdLst>
        </p14:section>
        <p14:section name="Konklusjon" id="{1C7E43B3-A650-FF4E-A7F6-501C9478334B}">
          <p14:sldIdLst>
            <p14:sldId id="273"/>
          </p14:sldIdLst>
        </p14:section>
        <p14:section name="Inndeling uten navn" id="{72A9C811-44E0-5341-BE35-1ECBE06B2F8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is Lindemar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48" autoAdjust="0"/>
  </p:normalViewPr>
  <p:slideViewPr>
    <p:cSldViewPr snapToGrid="0" snapToObjects="1">
      <p:cViewPr varScale="1">
        <p:scale>
          <a:sx n="92" d="100"/>
          <a:sy n="92" d="100"/>
        </p:scale>
        <p:origin x="-21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1E94B-1538-AB4E-A378-3C0F9ADA99A9}" type="datetimeFigureOut">
              <a:rPr lang="nb-NO" smtClean="0"/>
              <a:t>6/20/12</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6271B-FDF5-F040-90FF-9F275F534944}" type="slidenum">
              <a:rPr lang="nb-NO" smtClean="0"/>
              <a:t>‹#›</a:t>
            </a:fld>
            <a:endParaRPr lang="nb-NO"/>
          </a:p>
        </p:txBody>
      </p:sp>
    </p:spTree>
    <p:extLst>
      <p:ext uri="{BB962C8B-B14F-4D97-AF65-F5344CB8AC3E}">
        <p14:creationId xmlns:p14="http://schemas.microsoft.com/office/powerpoint/2010/main" val="33867037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1</a:t>
            </a:fld>
            <a:endParaRPr lang="nb-NO"/>
          </a:p>
        </p:txBody>
      </p:sp>
    </p:spTree>
    <p:extLst>
      <p:ext uri="{BB962C8B-B14F-4D97-AF65-F5344CB8AC3E}">
        <p14:creationId xmlns:p14="http://schemas.microsoft.com/office/powerpoint/2010/main" val="2742141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smtClean="0"/>
              <a:t>Oppsett</a:t>
            </a:r>
            <a:r>
              <a:rPr lang="nb-NO" baseline="0" dirty="0" smtClean="0"/>
              <a:t> av tabellen samme som for 100 sekunder</a:t>
            </a:r>
          </a:p>
          <a:p>
            <a:pPr marL="171450" indent="-171450">
              <a:buFont typeface="Arial"/>
              <a:buChar char="•"/>
            </a:pPr>
            <a:r>
              <a:rPr lang="nb-NO" baseline="0" dirty="0" smtClean="0"/>
              <a:t>I de markerte firkantene er de verdiene som er ”nye” i løsningene med 5 sekunders søketid.</a:t>
            </a:r>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15</a:t>
            </a:fld>
            <a:endParaRPr lang="nb-NO"/>
          </a:p>
        </p:txBody>
      </p:sp>
    </p:spTree>
    <p:extLst>
      <p:ext uri="{BB962C8B-B14F-4D97-AF65-F5344CB8AC3E}">
        <p14:creationId xmlns:p14="http://schemas.microsoft.com/office/powerpoint/2010/main" val="739529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16</a:t>
            </a:fld>
            <a:endParaRPr lang="nb-NO"/>
          </a:p>
        </p:txBody>
      </p:sp>
    </p:spTree>
    <p:extLst>
      <p:ext uri="{BB962C8B-B14F-4D97-AF65-F5344CB8AC3E}">
        <p14:creationId xmlns:p14="http://schemas.microsoft.com/office/powerpoint/2010/main" val="1817663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17</a:t>
            </a:fld>
            <a:endParaRPr lang="nb-NO"/>
          </a:p>
        </p:txBody>
      </p:sp>
    </p:spTree>
    <p:extLst>
      <p:ext uri="{BB962C8B-B14F-4D97-AF65-F5344CB8AC3E}">
        <p14:creationId xmlns:p14="http://schemas.microsoft.com/office/powerpoint/2010/main" val="3928803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smtClean="0"/>
              <a:t>Resultater</a:t>
            </a:r>
            <a:r>
              <a:rPr lang="nb-NO" baseline="0" dirty="0" smtClean="0"/>
              <a:t> med varme</a:t>
            </a:r>
            <a:endParaRPr lang="nb-NO" dirty="0" smtClean="0"/>
          </a:p>
          <a:p>
            <a:pPr marL="171450" indent="-171450">
              <a:buFont typeface="Arial"/>
              <a:buChar char="•"/>
            </a:pPr>
            <a:r>
              <a:rPr lang="nb-NO" dirty="0" smtClean="0"/>
              <a:t>LS1 mange aktiviteter i</a:t>
            </a:r>
            <a:r>
              <a:rPr lang="nb-NO" baseline="0" dirty="0" smtClean="0"/>
              <a:t> starten av planleggingen og få aktiviteter mot slutten av planleggingen og en </a:t>
            </a:r>
            <a:r>
              <a:rPr lang="nb-NO" baseline="0" dirty="0" err="1" smtClean="0"/>
              <a:t>makespan</a:t>
            </a:r>
            <a:r>
              <a:rPr lang="nb-NO" baseline="0" dirty="0" smtClean="0"/>
              <a:t> på 57.</a:t>
            </a:r>
          </a:p>
          <a:p>
            <a:pPr marL="171450" indent="-171450">
              <a:buFont typeface="Arial"/>
              <a:buChar char="•"/>
            </a:pPr>
            <a:r>
              <a:rPr lang="nb-NO" baseline="0" dirty="0" smtClean="0"/>
              <a:t>Fra forrige slide: totalt </a:t>
            </a:r>
            <a:r>
              <a:rPr lang="nb-NO" baseline="0" dirty="0" err="1" smtClean="0"/>
              <a:t>makespan</a:t>
            </a:r>
            <a:r>
              <a:rPr lang="nb-NO" baseline="0" dirty="0" smtClean="0"/>
              <a:t> på 81,0% over teoretisk nedregrense og løsning på alle probleminstanser</a:t>
            </a:r>
          </a:p>
        </p:txBody>
      </p:sp>
      <p:sp>
        <p:nvSpPr>
          <p:cNvPr id="4" name="Plassholder for lysbildenummer 3"/>
          <p:cNvSpPr>
            <a:spLocks noGrp="1"/>
          </p:cNvSpPr>
          <p:nvPr>
            <p:ph type="sldNum" sz="quarter" idx="10"/>
          </p:nvPr>
        </p:nvSpPr>
        <p:spPr/>
        <p:txBody>
          <a:bodyPr/>
          <a:lstStyle/>
          <a:p>
            <a:fld id="{8AD6271B-FDF5-F040-90FF-9F275F534944}" type="slidenum">
              <a:rPr lang="nb-NO" smtClean="0"/>
              <a:t>18</a:t>
            </a:fld>
            <a:endParaRPr lang="nb-NO"/>
          </a:p>
        </p:txBody>
      </p:sp>
    </p:spTree>
    <p:extLst>
      <p:ext uri="{BB962C8B-B14F-4D97-AF65-F5344CB8AC3E}">
        <p14:creationId xmlns:p14="http://schemas.microsoft.com/office/powerpoint/2010/main" val="522438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err="1" smtClean="0"/>
              <a:t>Resulater</a:t>
            </a:r>
            <a:r>
              <a:rPr lang="nb-NO" dirty="0" smtClean="0"/>
              <a:t> med varme</a:t>
            </a:r>
          </a:p>
          <a:p>
            <a:pPr marL="171450" indent="-171450">
              <a:buFont typeface="Arial"/>
              <a:buChar char="•"/>
            </a:pPr>
            <a:r>
              <a:rPr lang="nb-NO" dirty="0" smtClean="0"/>
              <a:t>LS2</a:t>
            </a:r>
            <a:r>
              <a:rPr lang="nb-NO" baseline="0" dirty="0" smtClean="0"/>
              <a:t> noe bedre fordeling av aktivitetene enn vi så med LS1 og en </a:t>
            </a:r>
            <a:r>
              <a:rPr lang="nb-NO" baseline="0" dirty="0" err="1" smtClean="0"/>
              <a:t>makespan</a:t>
            </a:r>
            <a:r>
              <a:rPr lang="nb-NO" baseline="0" dirty="0" smtClean="0"/>
              <a:t> på 48.</a:t>
            </a:r>
          </a:p>
          <a:p>
            <a:pPr marL="171450" indent="-171450">
              <a:buFont typeface="Arial"/>
              <a:buChar char="•"/>
            </a:pPr>
            <a:r>
              <a:rPr lang="nb-NO" dirty="0" smtClean="0"/>
              <a:t>Fra noen</a:t>
            </a:r>
            <a:r>
              <a:rPr lang="nb-NO" baseline="0" dirty="0" smtClean="0"/>
              <a:t> </a:t>
            </a:r>
            <a:r>
              <a:rPr lang="nb-NO" baseline="0" dirty="0" err="1" smtClean="0"/>
              <a:t>slider</a:t>
            </a:r>
            <a:r>
              <a:rPr lang="nb-NO" baseline="0" dirty="0" smtClean="0"/>
              <a:t> tidligere: totalt gjennomsnittlig </a:t>
            </a:r>
            <a:r>
              <a:rPr lang="nb-NO" baseline="0" dirty="0" err="1" smtClean="0"/>
              <a:t>makespan</a:t>
            </a:r>
            <a:r>
              <a:rPr lang="nb-NO" baseline="0" dirty="0" smtClean="0"/>
              <a:t> 23,2% over teoretisk nedregrense. Løsning på 40% av probleminstansene.</a:t>
            </a:r>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19</a:t>
            </a:fld>
            <a:endParaRPr lang="nb-NO"/>
          </a:p>
        </p:txBody>
      </p:sp>
    </p:spTree>
    <p:extLst>
      <p:ext uri="{BB962C8B-B14F-4D97-AF65-F5344CB8AC3E}">
        <p14:creationId xmlns:p14="http://schemas.microsoft.com/office/powerpoint/2010/main" val="995137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a:p>
            <a:r>
              <a:rPr lang="nb-NO"/>
              <a:t>----- Møtenotater (6/15/12 15:34) -----</a:t>
            </a:r>
          </a:p>
          <a:p>
            <a:r>
              <a:rPr lang="nb-NO"/>
              <a:t>Fra Bård: Punkt 2 er fint å ha med, men er mer med min personlige (vår læringskurve) at vi ikke var klar over at når man har en slik overlapp at det ikke vil være mulig å gjennomføre probleminstansene.</a:t>
            </a:r>
          </a:p>
        </p:txBody>
      </p:sp>
      <p:sp>
        <p:nvSpPr>
          <p:cNvPr id="4" name="Plassholder for lysbildenummer 3"/>
          <p:cNvSpPr>
            <a:spLocks noGrp="1"/>
          </p:cNvSpPr>
          <p:nvPr>
            <p:ph type="sldNum" sz="quarter" idx="10"/>
          </p:nvPr>
        </p:nvSpPr>
        <p:spPr/>
        <p:txBody>
          <a:bodyPr/>
          <a:lstStyle/>
          <a:p>
            <a:fld id="{8AD6271B-FDF5-F040-90FF-9F275F534944}" type="slidenum">
              <a:rPr lang="nb-NO" smtClean="0"/>
              <a:t>21</a:t>
            </a:fld>
            <a:endParaRPr lang="nb-NO"/>
          </a:p>
        </p:txBody>
      </p:sp>
    </p:spTree>
    <p:extLst>
      <p:ext uri="{BB962C8B-B14F-4D97-AF65-F5344CB8AC3E}">
        <p14:creationId xmlns:p14="http://schemas.microsoft.com/office/powerpoint/2010/main" val="4166862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smtClean="0"/>
              <a:t>Lokasjon 2 er utnyttet hele tiden</a:t>
            </a:r>
          </a:p>
          <a:p>
            <a:pPr marL="171450" indent="-171450">
              <a:buFont typeface="Arial"/>
              <a:buChar char="•"/>
            </a:pPr>
            <a:r>
              <a:rPr lang="nb-NO" dirty="0" smtClean="0"/>
              <a:t>Kran 1 er lokalisert på lokasjon 2</a:t>
            </a:r>
          </a:p>
          <a:p>
            <a:pPr marL="171450" indent="-171450">
              <a:buFont typeface="Arial"/>
              <a:buChar char="•"/>
            </a:pPr>
            <a:r>
              <a:rPr lang="nb-NO" dirty="0" smtClean="0"/>
              <a:t>LS1, kran 1 ganske</a:t>
            </a:r>
            <a:r>
              <a:rPr lang="nb-NO" baseline="0" dirty="0" smtClean="0"/>
              <a:t> gått utnyttet, mens kran 2 ikke er fullt så godt utnyttet.</a:t>
            </a:r>
          </a:p>
          <a:p>
            <a:pPr marL="171450" indent="-171450">
              <a:buFont typeface="Arial"/>
              <a:buChar char="•"/>
            </a:pPr>
            <a:r>
              <a:rPr lang="nb-NO" baseline="0" dirty="0" smtClean="0"/>
              <a:t>Med ”</a:t>
            </a:r>
            <a:r>
              <a:rPr lang="nb-NO" baseline="0" dirty="0" err="1" smtClean="0"/>
              <a:t>overlap</a:t>
            </a:r>
            <a:r>
              <a:rPr lang="nb-NO" baseline="0" dirty="0" smtClean="0"/>
              <a:t>” av aktiviteter betyr det at de kjøres samtidig på ressursen. Eks. Lokasjon 2!</a:t>
            </a:r>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24</a:t>
            </a:fld>
            <a:endParaRPr lang="nb-NO"/>
          </a:p>
        </p:txBody>
      </p:sp>
    </p:spTree>
    <p:extLst>
      <p:ext uri="{BB962C8B-B14F-4D97-AF65-F5344CB8AC3E}">
        <p14:creationId xmlns:p14="http://schemas.microsoft.com/office/powerpoint/2010/main" val="1505575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smtClean="0"/>
              <a:t>LS1</a:t>
            </a:r>
          </a:p>
          <a:p>
            <a:pPr marL="171450" indent="-171450">
              <a:buFont typeface="Arial"/>
              <a:buChar char="•"/>
            </a:pPr>
            <a:r>
              <a:rPr lang="nb-NO" dirty="0" smtClean="0"/>
              <a:t>Få aktiviteter mot enden av planleggingen</a:t>
            </a:r>
          </a:p>
          <a:p>
            <a:pPr marL="171450" indent="-171450">
              <a:buFont typeface="Arial"/>
              <a:buChar char="•"/>
            </a:pPr>
            <a:r>
              <a:rPr lang="nb-NO" dirty="0" err="1" smtClean="0"/>
              <a:t>Makepan</a:t>
            </a:r>
            <a:r>
              <a:rPr lang="nb-NO" dirty="0" smtClean="0"/>
              <a:t> 47</a:t>
            </a:r>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25</a:t>
            </a:fld>
            <a:endParaRPr lang="nb-NO"/>
          </a:p>
        </p:txBody>
      </p:sp>
    </p:spTree>
    <p:extLst>
      <p:ext uri="{BB962C8B-B14F-4D97-AF65-F5344CB8AC3E}">
        <p14:creationId xmlns:p14="http://schemas.microsoft.com/office/powerpoint/2010/main" val="1802149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smtClean="0"/>
              <a:t>LS2</a:t>
            </a:r>
          </a:p>
          <a:p>
            <a:pPr marL="171450" indent="-171450">
              <a:buFont typeface="Arial"/>
              <a:buChar char="•"/>
            </a:pPr>
            <a:r>
              <a:rPr lang="nb-NO" dirty="0" err="1" smtClean="0"/>
              <a:t>Gjevnere</a:t>
            </a:r>
            <a:r>
              <a:rPr lang="nb-NO" baseline="0" dirty="0" smtClean="0"/>
              <a:t> fordeling av aktivitetene</a:t>
            </a:r>
          </a:p>
          <a:p>
            <a:pPr marL="171450" indent="-171450">
              <a:buFont typeface="Arial"/>
              <a:buChar char="•"/>
            </a:pPr>
            <a:r>
              <a:rPr lang="nb-NO" baseline="0" dirty="0" err="1" smtClean="0"/>
              <a:t>Makespan</a:t>
            </a:r>
            <a:r>
              <a:rPr lang="nb-NO" baseline="0" dirty="0" smtClean="0"/>
              <a:t> 39</a:t>
            </a:r>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26</a:t>
            </a:fld>
            <a:endParaRPr lang="nb-NO"/>
          </a:p>
        </p:txBody>
      </p:sp>
    </p:spTree>
    <p:extLst>
      <p:ext uri="{BB962C8B-B14F-4D97-AF65-F5344CB8AC3E}">
        <p14:creationId xmlns:p14="http://schemas.microsoft.com/office/powerpoint/2010/main" val="2934829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smtClean="0"/>
              <a:t>LS1</a:t>
            </a:r>
          </a:p>
          <a:p>
            <a:pPr marL="171450" indent="-171450">
              <a:buFont typeface="Arial"/>
              <a:buChar char="•"/>
            </a:pPr>
            <a:r>
              <a:rPr lang="nb-NO" dirty="0" err="1" smtClean="0"/>
              <a:t>Makespan</a:t>
            </a:r>
            <a:r>
              <a:rPr lang="nb-NO" dirty="0" smtClean="0"/>
              <a:t> 33</a:t>
            </a:r>
          </a:p>
          <a:p>
            <a:pPr marL="171450" indent="-171450">
              <a:buFont typeface="Arial"/>
              <a:buChar char="•"/>
            </a:pPr>
            <a:r>
              <a:rPr lang="nb-NO" dirty="0" smtClean="0"/>
              <a:t>3</a:t>
            </a:r>
            <a:r>
              <a:rPr lang="nb-NO" baseline="0" dirty="0" smtClean="0"/>
              <a:t> kraner</a:t>
            </a:r>
          </a:p>
          <a:p>
            <a:pPr marL="171450" indent="-171450">
              <a:buFont typeface="Arial"/>
              <a:buChar char="•"/>
            </a:pPr>
            <a:r>
              <a:rPr lang="nb-NO" baseline="0" dirty="0" smtClean="0"/>
              <a:t>Ikke lenger lokasjon som er veldig godt utnyttet, men mannskap</a:t>
            </a:r>
          </a:p>
        </p:txBody>
      </p:sp>
      <p:sp>
        <p:nvSpPr>
          <p:cNvPr id="4" name="Plassholder for lysbildenummer 3"/>
          <p:cNvSpPr>
            <a:spLocks noGrp="1"/>
          </p:cNvSpPr>
          <p:nvPr>
            <p:ph type="sldNum" sz="quarter" idx="10"/>
          </p:nvPr>
        </p:nvSpPr>
        <p:spPr/>
        <p:txBody>
          <a:bodyPr/>
          <a:lstStyle/>
          <a:p>
            <a:fld id="{8AD6271B-FDF5-F040-90FF-9F275F534944}" type="slidenum">
              <a:rPr lang="nb-NO" smtClean="0"/>
              <a:t>27</a:t>
            </a:fld>
            <a:endParaRPr lang="nb-NO"/>
          </a:p>
        </p:txBody>
      </p:sp>
    </p:spTree>
    <p:extLst>
      <p:ext uri="{BB962C8B-B14F-4D97-AF65-F5344CB8AC3E}">
        <p14:creationId xmlns:p14="http://schemas.microsoft.com/office/powerpoint/2010/main" val="293482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3</a:t>
            </a:fld>
            <a:endParaRPr lang="nb-NO"/>
          </a:p>
        </p:txBody>
      </p:sp>
    </p:spTree>
    <p:extLst>
      <p:ext uri="{BB962C8B-B14F-4D97-AF65-F5344CB8AC3E}">
        <p14:creationId xmlns:p14="http://schemas.microsoft.com/office/powerpoint/2010/main" val="214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4</a:t>
            </a:fld>
            <a:endParaRPr lang="nb-NO"/>
          </a:p>
        </p:txBody>
      </p:sp>
    </p:spTree>
    <p:extLst>
      <p:ext uri="{BB962C8B-B14F-4D97-AF65-F5344CB8AC3E}">
        <p14:creationId xmlns:p14="http://schemas.microsoft.com/office/powerpoint/2010/main" val="204418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smtClean="0"/>
              <a:t>Forklaring</a:t>
            </a:r>
            <a:r>
              <a:rPr lang="nb-NO" baseline="0" dirty="0" smtClean="0"/>
              <a:t> av formelen:</a:t>
            </a:r>
          </a:p>
          <a:p>
            <a:pPr marL="628650" lvl="1" indent="-171450">
              <a:buFont typeface="Arial"/>
              <a:buChar char="•"/>
            </a:pPr>
            <a:r>
              <a:rPr lang="nb-NO" baseline="0" dirty="0" smtClean="0"/>
              <a:t>Summen av varmeverdien på mannskapene som jobber på en lokasjon i samme tidsintervall.</a:t>
            </a:r>
            <a:endParaRPr lang="nb-NO" dirty="0" smtClean="0"/>
          </a:p>
        </p:txBody>
      </p:sp>
      <p:sp>
        <p:nvSpPr>
          <p:cNvPr id="4" name="Plassholder for lysbildenummer 3"/>
          <p:cNvSpPr>
            <a:spLocks noGrp="1"/>
          </p:cNvSpPr>
          <p:nvPr>
            <p:ph type="sldNum" sz="quarter" idx="10"/>
          </p:nvPr>
        </p:nvSpPr>
        <p:spPr/>
        <p:txBody>
          <a:bodyPr/>
          <a:lstStyle/>
          <a:p>
            <a:fld id="{8AD6271B-FDF5-F040-90FF-9F275F534944}" type="slidenum">
              <a:rPr lang="nb-NO" smtClean="0"/>
              <a:t>5</a:t>
            </a:fld>
            <a:endParaRPr lang="nb-NO"/>
          </a:p>
        </p:txBody>
      </p:sp>
    </p:spTree>
    <p:extLst>
      <p:ext uri="{BB962C8B-B14F-4D97-AF65-F5344CB8AC3E}">
        <p14:creationId xmlns:p14="http://schemas.microsoft.com/office/powerpoint/2010/main" val="18861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smtClean="0"/>
              <a:t>Probleminstanser automatisk generert</a:t>
            </a:r>
          </a:p>
          <a:p>
            <a:pPr marL="171450" indent="-171450">
              <a:buFont typeface="Arial"/>
              <a:buChar char="•"/>
            </a:pPr>
            <a:r>
              <a:rPr lang="nb-NO" dirty="0" smtClean="0"/>
              <a:t>Håper de</a:t>
            </a:r>
            <a:r>
              <a:rPr lang="nb-NO" baseline="0" dirty="0" smtClean="0"/>
              <a:t> probleminstansene er relevant mot </a:t>
            </a:r>
            <a:r>
              <a:rPr lang="nb-NO" baseline="0" dirty="0" smtClean="0"/>
              <a:t>virkeligheten</a:t>
            </a:r>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7</a:t>
            </a:fld>
            <a:endParaRPr lang="nb-NO"/>
          </a:p>
        </p:txBody>
      </p:sp>
    </p:spTree>
    <p:extLst>
      <p:ext uri="{BB962C8B-B14F-4D97-AF65-F5344CB8AC3E}">
        <p14:creationId xmlns:p14="http://schemas.microsoft.com/office/powerpoint/2010/main" val="529260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err="1" smtClean="0"/>
              <a:t>Makespan</a:t>
            </a:r>
            <a:r>
              <a:rPr lang="nb-NO" baseline="0" dirty="0" smtClean="0"/>
              <a:t> er den høyeste sluttiden til en aktivitet som som er i intervallet 0 til </a:t>
            </a:r>
            <a:r>
              <a:rPr lang="nb-NO" baseline="0" dirty="0" err="1" smtClean="0"/>
              <a:t>horision</a:t>
            </a:r>
            <a:r>
              <a:rPr lang="nb-NO" baseline="0" dirty="0" smtClean="0"/>
              <a:t>.</a:t>
            </a:r>
          </a:p>
          <a:p>
            <a:pPr marL="171450" indent="-171450">
              <a:buFont typeface="Arial"/>
              <a:buChar char="•"/>
            </a:pPr>
            <a:r>
              <a:rPr lang="nb-NO" baseline="0" dirty="0" err="1" smtClean="0"/>
              <a:t>Horision</a:t>
            </a:r>
            <a:r>
              <a:rPr lang="nb-NO" baseline="0" dirty="0" smtClean="0"/>
              <a:t> er summen av varighetene til alle aktivitetene i probleminstansen når alle aktivitetene er lagt etter hverandre</a:t>
            </a:r>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8</a:t>
            </a:fld>
            <a:endParaRPr lang="nb-NO"/>
          </a:p>
        </p:txBody>
      </p:sp>
    </p:spTree>
    <p:extLst>
      <p:ext uri="{BB962C8B-B14F-4D97-AF65-F5344CB8AC3E}">
        <p14:creationId xmlns:p14="http://schemas.microsoft.com/office/powerpoint/2010/main" val="324710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err="1" smtClean="0"/>
              <a:t>Makespan</a:t>
            </a:r>
            <a:r>
              <a:rPr lang="nb-NO" dirty="0" smtClean="0"/>
              <a:t> er markert med den hele streken øverst i bilde</a:t>
            </a:r>
          </a:p>
          <a:p>
            <a:pPr marL="171450" indent="-171450">
              <a:buFont typeface="Arial"/>
              <a:buChar char="•"/>
            </a:pPr>
            <a:r>
              <a:rPr lang="nb-NO" dirty="0" smtClean="0"/>
              <a:t>Hver firkant er en aktivitet</a:t>
            </a:r>
          </a:p>
          <a:p>
            <a:pPr marL="171450" indent="-171450">
              <a:buFont typeface="Arial"/>
              <a:buChar char="•"/>
            </a:pPr>
            <a:r>
              <a:rPr lang="nb-NO" dirty="0" smtClean="0"/>
              <a:t>Piler fra en aktivitet til en annen viser avhengigheter mellom aktiviteter</a:t>
            </a:r>
            <a:endParaRPr lang="nb-NO" dirty="0"/>
          </a:p>
          <a:p>
            <a:pPr marL="171450" indent="-171450">
              <a:buFont typeface="Arial"/>
              <a:buChar char="•"/>
            </a:pPr>
            <a:r>
              <a:rPr lang="nb-NO" dirty="0" smtClean="0"/>
              <a:t>En</a:t>
            </a:r>
            <a:r>
              <a:rPr lang="nb-NO" baseline="0" dirty="0" smtClean="0"/>
              <a:t> løsning er å fordele ut aktiviteter og deretter minimere </a:t>
            </a:r>
            <a:r>
              <a:rPr lang="nb-NO" baseline="0" dirty="0" err="1" smtClean="0"/>
              <a:t>makespanet</a:t>
            </a:r>
            <a:endParaRPr lang="nb-NO" dirty="0" smtClean="0"/>
          </a:p>
        </p:txBody>
      </p:sp>
      <p:sp>
        <p:nvSpPr>
          <p:cNvPr id="4" name="Plassholder for lysbildenummer 3"/>
          <p:cNvSpPr>
            <a:spLocks noGrp="1"/>
          </p:cNvSpPr>
          <p:nvPr>
            <p:ph type="sldNum" sz="quarter" idx="10"/>
          </p:nvPr>
        </p:nvSpPr>
        <p:spPr/>
        <p:txBody>
          <a:bodyPr/>
          <a:lstStyle/>
          <a:p>
            <a:fld id="{8AD6271B-FDF5-F040-90FF-9F275F534944}" type="slidenum">
              <a:rPr lang="nb-NO" smtClean="0"/>
              <a:t>9</a:t>
            </a:fld>
            <a:endParaRPr lang="nb-NO"/>
          </a:p>
        </p:txBody>
      </p:sp>
    </p:spTree>
    <p:extLst>
      <p:ext uri="{BB962C8B-B14F-4D97-AF65-F5344CB8AC3E}">
        <p14:creationId xmlns:p14="http://schemas.microsoft.com/office/powerpoint/2010/main" val="3247102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err="1" smtClean="0"/>
              <a:t>Makespan</a:t>
            </a:r>
            <a:r>
              <a:rPr lang="nb-NO" dirty="0" smtClean="0"/>
              <a:t> formelen allerede </a:t>
            </a:r>
            <a:r>
              <a:rPr lang="nb-NO" dirty="0" err="1" smtClean="0"/>
              <a:t>gjennomgodt</a:t>
            </a:r>
            <a:endParaRPr lang="nb-NO" dirty="0" smtClean="0"/>
          </a:p>
          <a:p>
            <a:pPr marL="171450" indent="-171450">
              <a:buFont typeface="Arial"/>
              <a:buChar char="•"/>
            </a:pPr>
            <a:r>
              <a:rPr lang="nb-NO" dirty="0" smtClean="0"/>
              <a:t>Teoretisk nedregrense:</a:t>
            </a:r>
          </a:p>
          <a:p>
            <a:pPr marL="628650" lvl="1" indent="-171450">
              <a:buFont typeface="Arial"/>
              <a:buChar char="•"/>
            </a:pPr>
            <a:r>
              <a:rPr lang="nb-NO" dirty="0" err="1" smtClean="0"/>
              <a:t>C_load</a:t>
            </a:r>
            <a:r>
              <a:rPr lang="nb-NO" baseline="0" dirty="0" smtClean="0"/>
              <a:t> er summen av varighetene til aktivitetene til mannskapene</a:t>
            </a:r>
          </a:p>
          <a:p>
            <a:pPr marL="628650" lvl="1" indent="-171450">
              <a:buFont typeface="Arial"/>
              <a:buChar char="•"/>
            </a:pPr>
            <a:r>
              <a:rPr lang="nb-NO" baseline="0" dirty="0" err="1" smtClean="0"/>
              <a:t>C_reload</a:t>
            </a:r>
            <a:r>
              <a:rPr lang="nb-NO" baseline="0" dirty="0" smtClean="0"/>
              <a:t> er forholdet mellom varigheten til aktivitetene på et gitt mannskap og kapasiteten til det gitte mannskapet</a:t>
            </a:r>
          </a:p>
          <a:p>
            <a:pPr marL="628650" lvl="1" indent="-171450">
              <a:buFont typeface="Arial"/>
              <a:buChar char="•"/>
            </a:pPr>
            <a:r>
              <a:rPr lang="nb-NO" baseline="0" dirty="0" smtClean="0"/>
              <a:t>Teoretisk nedregrense er da maksimalverdien av det forholdet blant mannskapene</a:t>
            </a:r>
            <a:endParaRPr lang="nb-NO" dirty="0"/>
          </a:p>
        </p:txBody>
      </p:sp>
      <p:sp>
        <p:nvSpPr>
          <p:cNvPr id="4" name="Plassholder for lysbildenummer 3"/>
          <p:cNvSpPr>
            <a:spLocks noGrp="1"/>
          </p:cNvSpPr>
          <p:nvPr>
            <p:ph type="sldNum" sz="quarter" idx="10"/>
          </p:nvPr>
        </p:nvSpPr>
        <p:spPr/>
        <p:txBody>
          <a:bodyPr/>
          <a:lstStyle/>
          <a:p>
            <a:fld id="{8AD6271B-FDF5-F040-90FF-9F275F534944}" type="slidenum">
              <a:rPr lang="nb-NO" smtClean="0"/>
              <a:t>12</a:t>
            </a:fld>
            <a:endParaRPr lang="nb-NO"/>
          </a:p>
        </p:txBody>
      </p:sp>
    </p:spTree>
    <p:extLst>
      <p:ext uri="{BB962C8B-B14F-4D97-AF65-F5344CB8AC3E}">
        <p14:creationId xmlns:p14="http://schemas.microsoft.com/office/powerpoint/2010/main" val="597710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a:buChar char="•"/>
            </a:pPr>
            <a:r>
              <a:rPr lang="nb-NO" dirty="0" smtClean="0"/>
              <a:t>#</a:t>
            </a:r>
            <a:r>
              <a:rPr lang="nb-NO" dirty="0" err="1" smtClean="0"/>
              <a:t>Act</a:t>
            </a:r>
            <a:r>
              <a:rPr lang="nb-NO" baseline="0" dirty="0" smtClean="0"/>
              <a:t> er antall </a:t>
            </a:r>
            <a:r>
              <a:rPr lang="nb-NO" baseline="0" dirty="0" err="1" smtClean="0"/>
              <a:t>aktiviterer</a:t>
            </a:r>
            <a:endParaRPr lang="nb-NO" baseline="0" dirty="0" smtClean="0"/>
          </a:p>
          <a:p>
            <a:pPr marL="171450" indent="-171450">
              <a:buFont typeface="Arial"/>
              <a:buChar char="•"/>
            </a:pPr>
            <a:r>
              <a:rPr lang="nb-NO" baseline="0" dirty="0" smtClean="0"/>
              <a:t>#P Antall probleminstanser</a:t>
            </a:r>
          </a:p>
          <a:p>
            <a:pPr marL="171450" indent="-171450">
              <a:buFont typeface="Arial"/>
              <a:buChar char="•"/>
            </a:pPr>
            <a:r>
              <a:rPr lang="nb-NO" baseline="0" dirty="0" smtClean="0"/>
              <a:t>Presentere #1-#4</a:t>
            </a:r>
          </a:p>
          <a:p>
            <a:pPr marL="171450" indent="-171450">
              <a:buFont typeface="Arial"/>
              <a:buChar char="•"/>
            </a:pPr>
            <a:r>
              <a:rPr lang="nb-NO" baseline="0" dirty="0" smtClean="0"/>
              <a:t>Gå gjennom </a:t>
            </a:r>
            <a:r>
              <a:rPr lang="nb-NO" baseline="0" dirty="0" err="1" smtClean="0"/>
              <a:t>kollonene</a:t>
            </a:r>
            <a:endParaRPr lang="nb-NO" baseline="0" dirty="0" smtClean="0"/>
          </a:p>
        </p:txBody>
      </p:sp>
      <p:sp>
        <p:nvSpPr>
          <p:cNvPr id="4" name="Plassholder for lysbildenummer 3"/>
          <p:cNvSpPr>
            <a:spLocks noGrp="1"/>
          </p:cNvSpPr>
          <p:nvPr>
            <p:ph type="sldNum" sz="quarter" idx="10"/>
          </p:nvPr>
        </p:nvSpPr>
        <p:spPr/>
        <p:txBody>
          <a:bodyPr/>
          <a:lstStyle/>
          <a:p>
            <a:fld id="{8AD6271B-FDF5-F040-90FF-9F275F534944}" type="slidenum">
              <a:rPr lang="nb-NO" smtClean="0"/>
              <a:t>14</a:t>
            </a:fld>
            <a:endParaRPr lang="nb-NO"/>
          </a:p>
        </p:txBody>
      </p:sp>
    </p:spTree>
    <p:extLst>
      <p:ext uri="{BB962C8B-B14F-4D97-AF65-F5344CB8AC3E}">
        <p14:creationId xmlns:p14="http://schemas.microsoft.com/office/powerpoint/2010/main" val="184944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bg>
      <p:bgRef idx="1001">
        <a:schemeClr val="bg2"/>
      </p:bgRef>
    </p:bg>
    <p:spTree>
      <p:nvGrpSpPr>
        <p:cNvPr id="1" name=""/>
        <p:cNvGrpSpPr/>
        <p:nvPr/>
      </p:nvGrpSpPr>
      <p:grpSpPr>
        <a:xfrm>
          <a:off x="0" y="0"/>
          <a:ext cx="0" cy="0"/>
          <a:chOff x="0" y="0"/>
          <a:chExt cx="0" cy="0"/>
        </a:xfrm>
      </p:grpSpPr>
      <p:sp>
        <p:nvSpPr>
          <p:cNvPr id="7" name="Rektangel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ktangel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ktangel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tel 7"/>
          <p:cNvSpPr>
            <a:spLocks noGrp="1"/>
          </p:cNvSpPr>
          <p:nvPr>
            <p:ph type="ctrTitle"/>
          </p:nvPr>
        </p:nvSpPr>
        <p:spPr>
          <a:xfrm>
            <a:off x="2362200" y="4038600"/>
            <a:ext cx="6477000" cy="1828800"/>
          </a:xfrm>
        </p:spPr>
        <p:txBody>
          <a:bodyPr anchor="b"/>
          <a:lstStyle>
            <a:lvl1pPr>
              <a:defRPr cap="all" baseline="0"/>
            </a:lvl1pPr>
          </a:lstStyle>
          <a:p>
            <a:r>
              <a:rPr kumimoji="0" lang="nb-NO" smtClean="0"/>
              <a:t>Klikk for å redigere tittelstil</a:t>
            </a:r>
            <a:endParaRPr kumimoji="0" lang="en-US"/>
          </a:p>
        </p:txBody>
      </p:sp>
      <p:sp>
        <p:nvSpPr>
          <p:cNvPr id="9" name="Undertittel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nb-NO" smtClean="0"/>
              <a:t>Klikk for å redigere undertittelstil i malen</a:t>
            </a:r>
            <a:endParaRPr kumimoji="0" lang="en-US"/>
          </a:p>
        </p:txBody>
      </p:sp>
      <p:sp>
        <p:nvSpPr>
          <p:cNvPr id="28" name="Plassholder for dato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6/20/12</a:t>
            </a:fld>
            <a:endParaRPr lang="en-US" sz="2000" dirty="0">
              <a:solidFill>
                <a:srgbClr val="FFFFFF"/>
              </a:solidFill>
            </a:endParaRPr>
          </a:p>
        </p:txBody>
      </p:sp>
      <p:sp>
        <p:nvSpPr>
          <p:cNvPr id="17" name="Plassholder for bunntekst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Plassholder for lysbildenumm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kumimoji="0" lang="nb-NO" smtClean="0"/>
              <a:t>Klikk for å redigere tittelstil</a:t>
            </a:r>
            <a:endParaRPr kumimoji="0" lang="en-US"/>
          </a:p>
        </p:txBody>
      </p:sp>
      <p:sp>
        <p:nvSpPr>
          <p:cNvPr id="3" name="Plassholder for loddrett tekst 2"/>
          <p:cNvSpPr>
            <a:spLocks noGrp="1"/>
          </p:cNvSpPr>
          <p:nvPr>
            <p:ph type="body" orient="vert" idx="1"/>
          </p:nvPr>
        </p:nvSpPr>
        <p:spPr/>
        <p:txBody>
          <a:bodyPr vert="eaVert"/>
          <a:lstStyle/>
          <a:p>
            <a:pPr lvl="0" eaLnBrk="1" latinLnBrk="0" hangingPunct="1"/>
            <a:r>
              <a:rPr lang="nb-NO" smtClean="0"/>
              <a:t>Klikk for å redigere tekststiler i malen</a:t>
            </a:r>
          </a:p>
          <a:p>
            <a:pPr lvl="1" eaLnBrk="1" latinLnBrk="0" hangingPunct="1"/>
            <a:r>
              <a:rPr lang="nb-NO" smtClean="0"/>
              <a:t>Andre nivå</a:t>
            </a:r>
          </a:p>
          <a:p>
            <a:pPr lvl="2" eaLnBrk="1" latinLnBrk="0" hangingPunct="1"/>
            <a:r>
              <a:rPr lang="nb-NO" smtClean="0"/>
              <a:t>Tredje nivå</a:t>
            </a:r>
          </a:p>
          <a:p>
            <a:pPr lvl="3" eaLnBrk="1" latinLnBrk="0" hangingPunct="1"/>
            <a:r>
              <a:rPr lang="nb-NO" smtClean="0"/>
              <a:t>Fjerde nivå</a:t>
            </a:r>
          </a:p>
          <a:p>
            <a:pPr lvl="4" eaLnBrk="1" latinLnBrk="0" hangingPunct="1"/>
            <a:r>
              <a:rPr lang="nb-NO" smtClean="0"/>
              <a:t>Femte nivå</a:t>
            </a:r>
            <a:endParaRPr kumimoji="0" lang="en-US"/>
          </a:p>
        </p:txBody>
      </p:sp>
      <p:sp>
        <p:nvSpPr>
          <p:cNvPr id="4" name="Plassholder for dato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6/20/12</a:t>
            </a:fld>
            <a:endParaRPr lang="en-US"/>
          </a:p>
        </p:txBody>
      </p:sp>
      <p:sp>
        <p:nvSpPr>
          <p:cNvPr id="5" name="Plassholder for bunntekst 4"/>
          <p:cNvSpPr>
            <a:spLocks noGrp="1"/>
          </p:cNvSpPr>
          <p:nvPr>
            <p:ph type="ftr" sz="quarter" idx="11"/>
          </p:nvPr>
        </p:nvSpPr>
        <p:spPr/>
        <p:txBody>
          <a:bodyPr/>
          <a:lstStyle/>
          <a:p>
            <a:endParaRPr kumimoji="0" lang="en-US"/>
          </a:p>
        </p:txBody>
      </p:sp>
      <p:sp>
        <p:nvSpPr>
          <p:cNvPr id="6" name="Plassholder for lysbildenumm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bg>
      <p:bgRef idx="1001">
        <a:schemeClr val="bg1"/>
      </p:bgRef>
    </p:bg>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553200" y="609600"/>
            <a:ext cx="2057400" cy="5516563"/>
          </a:xfrm>
        </p:spPr>
        <p:txBody>
          <a:bodyPr vert="eaVert"/>
          <a:lstStyle/>
          <a:p>
            <a:r>
              <a:rPr kumimoji="0" lang="nb-NO" smtClean="0"/>
              <a:t>Klikk for å redigere tittelstil</a:t>
            </a:r>
            <a:endParaRPr kumimoji="0" lang="en-US"/>
          </a:p>
        </p:txBody>
      </p:sp>
      <p:sp>
        <p:nvSpPr>
          <p:cNvPr id="3" name="Plassholder for loddrett tekst 2"/>
          <p:cNvSpPr>
            <a:spLocks noGrp="1"/>
          </p:cNvSpPr>
          <p:nvPr>
            <p:ph type="body" orient="vert" idx="1"/>
          </p:nvPr>
        </p:nvSpPr>
        <p:spPr>
          <a:xfrm>
            <a:off x="457200" y="609600"/>
            <a:ext cx="5562600" cy="5516564"/>
          </a:xfrm>
        </p:spPr>
        <p:txBody>
          <a:bodyPr vert="eaVert"/>
          <a:lstStyle/>
          <a:p>
            <a:pPr lvl="0" eaLnBrk="1" latinLnBrk="0" hangingPunct="1"/>
            <a:r>
              <a:rPr lang="nb-NO" smtClean="0"/>
              <a:t>Klikk for å redigere tekststiler i malen</a:t>
            </a:r>
          </a:p>
          <a:p>
            <a:pPr lvl="1" eaLnBrk="1" latinLnBrk="0" hangingPunct="1"/>
            <a:r>
              <a:rPr lang="nb-NO" smtClean="0"/>
              <a:t>Andre nivå</a:t>
            </a:r>
          </a:p>
          <a:p>
            <a:pPr lvl="2" eaLnBrk="1" latinLnBrk="0" hangingPunct="1"/>
            <a:r>
              <a:rPr lang="nb-NO" smtClean="0"/>
              <a:t>Tredje nivå</a:t>
            </a:r>
          </a:p>
          <a:p>
            <a:pPr lvl="3" eaLnBrk="1" latinLnBrk="0" hangingPunct="1"/>
            <a:r>
              <a:rPr lang="nb-NO" smtClean="0"/>
              <a:t>Fjerde nivå</a:t>
            </a:r>
          </a:p>
          <a:p>
            <a:pPr lvl="4" eaLnBrk="1" latinLnBrk="0" hangingPunct="1"/>
            <a:r>
              <a:rPr lang="nb-NO" smtClean="0"/>
              <a:t>Femte nivå</a:t>
            </a:r>
            <a:endParaRPr kumimoji="0" lang="en-US"/>
          </a:p>
        </p:txBody>
      </p:sp>
      <p:sp>
        <p:nvSpPr>
          <p:cNvPr id="4" name="Plassholder for dato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6/20/12</a:t>
            </a:fld>
            <a:endParaRPr lang="en-US" dirty="0"/>
          </a:p>
        </p:txBody>
      </p:sp>
      <p:sp>
        <p:nvSpPr>
          <p:cNvPr id="5" name="Plassholder for bunntekst 4"/>
          <p:cNvSpPr>
            <a:spLocks noGrp="1"/>
          </p:cNvSpPr>
          <p:nvPr>
            <p:ph type="ftr" sz="quarter" idx="11"/>
          </p:nvPr>
        </p:nvSpPr>
        <p:spPr>
          <a:xfrm>
            <a:off x="457201" y="6248207"/>
            <a:ext cx="5573483" cy="365125"/>
          </a:xfrm>
        </p:spPr>
        <p:txBody>
          <a:bodyPr/>
          <a:lstStyle/>
          <a:p>
            <a:endParaRPr kumimoji="0" lang="en-US" dirty="0"/>
          </a:p>
        </p:txBody>
      </p:sp>
      <p:sp>
        <p:nvSpPr>
          <p:cNvPr id="7" name="Rektangel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ktangel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ktangel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Plassholder for lysbildenumm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612648" y="228600"/>
            <a:ext cx="8153400" cy="990600"/>
          </a:xfrm>
        </p:spPr>
        <p:txBody>
          <a:bodyPr/>
          <a:lstStyle/>
          <a:p>
            <a:r>
              <a:rPr kumimoji="0" lang="nb-NO" smtClean="0"/>
              <a:t>Klikk for å redigere tittelstil</a:t>
            </a:r>
            <a:endParaRPr kumimoji="0" lang="en-US"/>
          </a:p>
        </p:txBody>
      </p:sp>
      <p:sp>
        <p:nvSpPr>
          <p:cNvPr id="4" name="Plassholder for dato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6/20/12</a:t>
            </a:fld>
            <a:endParaRPr lang="en-US" dirty="0"/>
          </a:p>
        </p:txBody>
      </p:sp>
      <p:sp>
        <p:nvSpPr>
          <p:cNvPr id="5" name="Plassholder for bunntekst 4"/>
          <p:cNvSpPr>
            <a:spLocks noGrp="1"/>
          </p:cNvSpPr>
          <p:nvPr>
            <p:ph type="ftr" sz="quarter" idx="11"/>
          </p:nvPr>
        </p:nvSpPr>
        <p:spPr/>
        <p:txBody>
          <a:bodyPr/>
          <a:lstStyle/>
          <a:p>
            <a:endParaRPr kumimoji="0" lang="en-US"/>
          </a:p>
        </p:txBody>
      </p:sp>
      <p:sp>
        <p:nvSpPr>
          <p:cNvPr id="6" name="Plassholder for lysbildenumm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Plassholder for innhold 7"/>
          <p:cNvSpPr>
            <a:spLocks noGrp="1"/>
          </p:cNvSpPr>
          <p:nvPr>
            <p:ph sz="quarter" idx="1"/>
          </p:nvPr>
        </p:nvSpPr>
        <p:spPr>
          <a:xfrm>
            <a:off x="612648" y="1600200"/>
            <a:ext cx="8153400" cy="4495800"/>
          </a:xfrm>
        </p:spPr>
        <p:txBody>
          <a:bodyPr/>
          <a:lstStyle/>
          <a:p>
            <a:pPr lvl="0" eaLnBrk="1" latinLnBrk="0" hangingPunct="1"/>
            <a:r>
              <a:rPr lang="nb-NO" smtClean="0"/>
              <a:t>Klikk for å redigere tekststiler i malen</a:t>
            </a:r>
          </a:p>
          <a:p>
            <a:pPr lvl="1" eaLnBrk="1" latinLnBrk="0" hangingPunct="1"/>
            <a:r>
              <a:rPr lang="nb-NO" smtClean="0"/>
              <a:t>Andre nivå</a:t>
            </a:r>
          </a:p>
          <a:p>
            <a:pPr lvl="2" eaLnBrk="1" latinLnBrk="0" hangingPunct="1"/>
            <a:r>
              <a:rPr lang="nb-NO" smtClean="0"/>
              <a:t>Tredje nivå</a:t>
            </a:r>
          </a:p>
          <a:p>
            <a:pPr lvl="3" eaLnBrk="1" latinLnBrk="0" hangingPunct="1"/>
            <a:r>
              <a:rPr lang="nb-NO" smtClean="0"/>
              <a:t>Fjerde nivå</a:t>
            </a:r>
          </a:p>
          <a:p>
            <a:pPr lvl="4" eaLnBrk="1" latinLnBrk="0" hangingPunct="1"/>
            <a:r>
              <a:rPr lang="nb-NO" smtClean="0"/>
              <a:t>Femte nivå</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ndelingsoverskrift">
    <p:bg>
      <p:bgRef idx="1003">
        <a:schemeClr val="bg1"/>
      </p:bgRef>
    </p:b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nb-NO" smtClean="0"/>
              <a:t>Klikk for å redigere tekststiler i malen</a:t>
            </a:r>
          </a:p>
        </p:txBody>
      </p:sp>
      <p:sp>
        <p:nvSpPr>
          <p:cNvPr id="7" name="Rektangel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ktangel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ktangel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tel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nb-NO" smtClean="0"/>
              <a:t>Klikk for å redigere tittelstil</a:t>
            </a:r>
            <a:endParaRPr kumimoji="0" lang="en-US"/>
          </a:p>
        </p:txBody>
      </p:sp>
      <p:sp>
        <p:nvSpPr>
          <p:cNvPr id="12" name="Plassholder for dato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6/20/12</a:t>
            </a:fld>
            <a:endParaRPr lang="en-US"/>
          </a:p>
        </p:txBody>
      </p:sp>
      <p:sp>
        <p:nvSpPr>
          <p:cNvPr id="13" name="Plassholder for lysbildenumm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Plassholder for bunntekst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kumimoji="0" lang="nb-NO" smtClean="0"/>
              <a:t>Klikk for å redigere tittelstil</a:t>
            </a:r>
            <a:endParaRPr kumimoji="0" lang="en-US"/>
          </a:p>
        </p:txBody>
      </p:sp>
      <p:sp>
        <p:nvSpPr>
          <p:cNvPr id="9" name="Plassholder for innhold 8"/>
          <p:cNvSpPr>
            <a:spLocks noGrp="1"/>
          </p:cNvSpPr>
          <p:nvPr>
            <p:ph sz="quarter" idx="1"/>
          </p:nvPr>
        </p:nvSpPr>
        <p:spPr>
          <a:xfrm>
            <a:off x="609600" y="1589567"/>
            <a:ext cx="3886200" cy="4572000"/>
          </a:xfrm>
        </p:spPr>
        <p:txBody>
          <a:bodyPr/>
          <a:lstStyle/>
          <a:p>
            <a:pPr lvl="0" eaLnBrk="1" latinLnBrk="0" hangingPunct="1"/>
            <a:r>
              <a:rPr lang="nb-NO" smtClean="0"/>
              <a:t>Klikk for å redigere tekststiler i malen</a:t>
            </a:r>
          </a:p>
          <a:p>
            <a:pPr lvl="1" eaLnBrk="1" latinLnBrk="0" hangingPunct="1"/>
            <a:r>
              <a:rPr lang="nb-NO" smtClean="0"/>
              <a:t>Andre nivå</a:t>
            </a:r>
          </a:p>
          <a:p>
            <a:pPr lvl="2" eaLnBrk="1" latinLnBrk="0" hangingPunct="1"/>
            <a:r>
              <a:rPr lang="nb-NO" smtClean="0"/>
              <a:t>Tredje nivå</a:t>
            </a:r>
          </a:p>
          <a:p>
            <a:pPr lvl="3" eaLnBrk="1" latinLnBrk="0" hangingPunct="1"/>
            <a:r>
              <a:rPr lang="nb-NO" smtClean="0"/>
              <a:t>Fjerde nivå</a:t>
            </a:r>
          </a:p>
          <a:p>
            <a:pPr lvl="4" eaLnBrk="1" latinLnBrk="0" hangingPunct="1"/>
            <a:r>
              <a:rPr lang="nb-NO" smtClean="0"/>
              <a:t>Femte nivå</a:t>
            </a:r>
            <a:endParaRPr kumimoji="0" lang="en-US"/>
          </a:p>
        </p:txBody>
      </p:sp>
      <p:sp>
        <p:nvSpPr>
          <p:cNvPr id="11" name="Plassholder for innhold 10"/>
          <p:cNvSpPr>
            <a:spLocks noGrp="1"/>
          </p:cNvSpPr>
          <p:nvPr>
            <p:ph sz="quarter" idx="2"/>
          </p:nvPr>
        </p:nvSpPr>
        <p:spPr>
          <a:xfrm>
            <a:off x="4844901" y="1589567"/>
            <a:ext cx="3886200" cy="4572000"/>
          </a:xfrm>
        </p:spPr>
        <p:txBody>
          <a:bodyPr/>
          <a:lstStyle/>
          <a:p>
            <a:pPr lvl="0" eaLnBrk="1" latinLnBrk="0" hangingPunct="1"/>
            <a:r>
              <a:rPr lang="nb-NO" smtClean="0"/>
              <a:t>Klikk for å redigere tekststiler i malen</a:t>
            </a:r>
          </a:p>
          <a:p>
            <a:pPr lvl="1" eaLnBrk="1" latinLnBrk="0" hangingPunct="1"/>
            <a:r>
              <a:rPr lang="nb-NO" smtClean="0"/>
              <a:t>Andre nivå</a:t>
            </a:r>
          </a:p>
          <a:p>
            <a:pPr lvl="2" eaLnBrk="1" latinLnBrk="0" hangingPunct="1"/>
            <a:r>
              <a:rPr lang="nb-NO" smtClean="0"/>
              <a:t>Tredje nivå</a:t>
            </a:r>
          </a:p>
          <a:p>
            <a:pPr lvl="3" eaLnBrk="1" latinLnBrk="0" hangingPunct="1"/>
            <a:r>
              <a:rPr lang="nb-NO" smtClean="0"/>
              <a:t>Fjerde nivå</a:t>
            </a:r>
          </a:p>
          <a:p>
            <a:pPr lvl="4" eaLnBrk="1" latinLnBrk="0" hangingPunct="1"/>
            <a:r>
              <a:rPr lang="nb-NO" smtClean="0"/>
              <a:t>Femte nivå</a:t>
            </a:r>
            <a:endParaRPr kumimoji="0" lang="en-US"/>
          </a:p>
        </p:txBody>
      </p:sp>
      <p:sp>
        <p:nvSpPr>
          <p:cNvPr id="8" name="Plassholder for dato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6/20/12</a:t>
            </a:fld>
            <a:endParaRPr lang="en-US"/>
          </a:p>
        </p:txBody>
      </p:sp>
      <p:sp>
        <p:nvSpPr>
          <p:cNvPr id="10" name="Plassholder for lysbildenumm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Plassholder for bunntekst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533400" y="273050"/>
            <a:ext cx="8153400" cy="869950"/>
          </a:xfrm>
        </p:spPr>
        <p:txBody>
          <a:bodyPr anchor="ctr"/>
          <a:lstStyle>
            <a:lvl1pPr>
              <a:defRPr/>
            </a:lvl1pPr>
          </a:lstStyle>
          <a:p>
            <a:r>
              <a:rPr kumimoji="0" lang="nb-NO" smtClean="0"/>
              <a:t>Klikk for å redigere tittelstil</a:t>
            </a:r>
            <a:endParaRPr kumimoji="0" lang="en-US"/>
          </a:p>
        </p:txBody>
      </p:sp>
      <p:sp>
        <p:nvSpPr>
          <p:cNvPr id="11" name="Plassholder for innhold 10"/>
          <p:cNvSpPr>
            <a:spLocks noGrp="1"/>
          </p:cNvSpPr>
          <p:nvPr>
            <p:ph sz="quarter" idx="2"/>
          </p:nvPr>
        </p:nvSpPr>
        <p:spPr>
          <a:xfrm>
            <a:off x="609600" y="2438400"/>
            <a:ext cx="3886200" cy="3581400"/>
          </a:xfrm>
        </p:spPr>
        <p:txBody>
          <a:bodyPr/>
          <a:lstStyle/>
          <a:p>
            <a:pPr lvl="0" eaLnBrk="1" latinLnBrk="0" hangingPunct="1"/>
            <a:r>
              <a:rPr lang="nb-NO" smtClean="0"/>
              <a:t>Klikk for å redigere tekststiler i malen</a:t>
            </a:r>
          </a:p>
          <a:p>
            <a:pPr lvl="1" eaLnBrk="1" latinLnBrk="0" hangingPunct="1"/>
            <a:r>
              <a:rPr lang="nb-NO" smtClean="0"/>
              <a:t>Andre nivå</a:t>
            </a:r>
          </a:p>
          <a:p>
            <a:pPr lvl="2" eaLnBrk="1" latinLnBrk="0" hangingPunct="1"/>
            <a:r>
              <a:rPr lang="nb-NO" smtClean="0"/>
              <a:t>Tredje nivå</a:t>
            </a:r>
          </a:p>
          <a:p>
            <a:pPr lvl="3" eaLnBrk="1" latinLnBrk="0" hangingPunct="1"/>
            <a:r>
              <a:rPr lang="nb-NO" smtClean="0"/>
              <a:t>Fjerde nivå</a:t>
            </a:r>
          </a:p>
          <a:p>
            <a:pPr lvl="4" eaLnBrk="1" latinLnBrk="0" hangingPunct="1"/>
            <a:r>
              <a:rPr lang="nb-NO" smtClean="0"/>
              <a:t>Femte nivå</a:t>
            </a:r>
            <a:endParaRPr kumimoji="0" lang="en-US"/>
          </a:p>
        </p:txBody>
      </p:sp>
      <p:sp>
        <p:nvSpPr>
          <p:cNvPr id="13" name="Plassholder for innhold 12"/>
          <p:cNvSpPr>
            <a:spLocks noGrp="1"/>
          </p:cNvSpPr>
          <p:nvPr>
            <p:ph sz="quarter" idx="4"/>
          </p:nvPr>
        </p:nvSpPr>
        <p:spPr>
          <a:xfrm>
            <a:off x="4800600" y="2438400"/>
            <a:ext cx="3886200" cy="3581400"/>
          </a:xfrm>
        </p:spPr>
        <p:txBody>
          <a:bodyPr/>
          <a:lstStyle/>
          <a:p>
            <a:pPr lvl="0" eaLnBrk="1" latinLnBrk="0" hangingPunct="1"/>
            <a:r>
              <a:rPr lang="nb-NO" smtClean="0"/>
              <a:t>Klikk for å redigere tekststiler i malen</a:t>
            </a:r>
          </a:p>
          <a:p>
            <a:pPr lvl="1" eaLnBrk="1" latinLnBrk="0" hangingPunct="1"/>
            <a:r>
              <a:rPr lang="nb-NO" smtClean="0"/>
              <a:t>Andre nivå</a:t>
            </a:r>
          </a:p>
          <a:p>
            <a:pPr lvl="2" eaLnBrk="1" latinLnBrk="0" hangingPunct="1"/>
            <a:r>
              <a:rPr lang="nb-NO" smtClean="0"/>
              <a:t>Tredje nivå</a:t>
            </a:r>
          </a:p>
          <a:p>
            <a:pPr lvl="3" eaLnBrk="1" latinLnBrk="0" hangingPunct="1"/>
            <a:r>
              <a:rPr lang="nb-NO" smtClean="0"/>
              <a:t>Fjerde nivå</a:t>
            </a:r>
          </a:p>
          <a:p>
            <a:pPr lvl="4" eaLnBrk="1" latinLnBrk="0" hangingPunct="1"/>
            <a:r>
              <a:rPr lang="nb-NO" smtClean="0"/>
              <a:t>Femte nivå</a:t>
            </a:r>
            <a:endParaRPr kumimoji="0" lang="en-US"/>
          </a:p>
        </p:txBody>
      </p:sp>
      <p:sp>
        <p:nvSpPr>
          <p:cNvPr id="10" name="Plassholder for dato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6/20/12</a:t>
            </a:fld>
            <a:endParaRPr lang="en-US"/>
          </a:p>
        </p:txBody>
      </p:sp>
      <p:sp>
        <p:nvSpPr>
          <p:cNvPr id="12" name="Plassholder for lysbildenumm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Plassholder for bunntekst 13"/>
          <p:cNvSpPr>
            <a:spLocks noGrp="1"/>
          </p:cNvSpPr>
          <p:nvPr>
            <p:ph type="ftr" sz="quarter" idx="17"/>
          </p:nvPr>
        </p:nvSpPr>
        <p:spPr/>
        <p:txBody>
          <a:bodyPr rtlCol="0"/>
          <a:lstStyle/>
          <a:p>
            <a:endParaRPr kumimoji="0" lang="en-US"/>
          </a:p>
        </p:txBody>
      </p:sp>
      <p:sp>
        <p:nvSpPr>
          <p:cNvPr id="16" name="Plassholder for tekst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nb-NO" smtClean="0"/>
              <a:t>Klikk for å redigere tekststiler i malen</a:t>
            </a:r>
          </a:p>
        </p:txBody>
      </p:sp>
      <p:sp>
        <p:nvSpPr>
          <p:cNvPr id="15" name="Plassholder for tekst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nb-NO" smtClean="0"/>
              <a:t>Klikk for å redigere tekststiler i malen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kumimoji="0" lang="nb-NO" smtClean="0"/>
              <a:t>Klikk for å redigere tittelstil</a:t>
            </a:r>
            <a:endParaRPr kumimoji="0" lang="en-US"/>
          </a:p>
        </p:txBody>
      </p:sp>
      <p:sp>
        <p:nvSpPr>
          <p:cNvPr id="3" name="Plassholder for dato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6/20/12</a:t>
            </a:fld>
            <a:endParaRPr lang="en-US"/>
          </a:p>
        </p:txBody>
      </p:sp>
      <p:sp>
        <p:nvSpPr>
          <p:cNvPr id="4" name="Plassholder for bunntekst 3"/>
          <p:cNvSpPr>
            <a:spLocks noGrp="1"/>
          </p:cNvSpPr>
          <p:nvPr>
            <p:ph type="ftr" sz="quarter" idx="11"/>
          </p:nvPr>
        </p:nvSpPr>
        <p:spPr/>
        <p:txBody>
          <a:bodyPr/>
          <a:lstStyle/>
          <a:p>
            <a:endParaRPr kumimoji="0" lang="en-US"/>
          </a:p>
        </p:txBody>
      </p:sp>
      <p:sp>
        <p:nvSpPr>
          <p:cNvPr id="5" name="Plassholder for lysbildenumm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6/20/12</a:t>
            </a:fld>
            <a:endParaRPr lang="en-US"/>
          </a:p>
        </p:txBody>
      </p:sp>
      <p:sp>
        <p:nvSpPr>
          <p:cNvPr id="3" name="Plassholder for bunntekst 2"/>
          <p:cNvSpPr>
            <a:spLocks noGrp="1"/>
          </p:cNvSpPr>
          <p:nvPr>
            <p:ph type="ftr" sz="quarter" idx="11"/>
          </p:nvPr>
        </p:nvSpPr>
        <p:spPr/>
        <p:txBody>
          <a:bodyPr/>
          <a:lstStyle/>
          <a:p>
            <a:endParaRPr kumimoji="0" lang="en-US" dirty="0"/>
          </a:p>
        </p:txBody>
      </p:sp>
      <p:sp>
        <p:nvSpPr>
          <p:cNvPr id="4" name="Plassholder for lysbildenumm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0" y="273050"/>
            <a:ext cx="8077200" cy="869950"/>
          </a:xfrm>
        </p:spPr>
        <p:txBody>
          <a:bodyPr anchor="ctr"/>
          <a:lstStyle>
            <a:lvl1pPr algn="l">
              <a:buNone/>
              <a:defRPr sz="4400" b="0"/>
            </a:lvl1pPr>
          </a:lstStyle>
          <a:p>
            <a:r>
              <a:rPr kumimoji="0" lang="nb-NO" smtClean="0"/>
              <a:t>Klikk for å redigere tittelstil</a:t>
            </a:r>
            <a:endParaRPr kumimoji="0" lang="en-US"/>
          </a:p>
        </p:txBody>
      </p:sp>
      <p:sp>
        <p:nvSpPr>
          <p:cNvPr id="5" name="Plassholder for dato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6/20/12</a:t>
            </a:fld>
            <a:endParaRPr lang="en-US"/>
          </a:p>
        </p:txBody>
      </p:sp>
      <p:sp>
        <p:nvSpPr>
          <p:cNvPr id="6" name="Plassholder for bunntekst 5"/>
          <p:cNvSpPr>
            <a:spLocks noGrp="1"/>
          </p:cNvSpPr>
          <p:nvPr>
            <p:ph type="ftr" sz="quarter" idx="11"/>
          </p:nvPr>
        </p:nvSpPr>
        <p:spPr/>
        <p:txBody>
          <a:bodyPr/>
          <a:lstStyle/>
          <a:p>
            <a:endParaRPr kumimoji="0" lang="en-US"/>
          </a:p>
        </p:txBody>
      </p:sp>
      <p:sp>
        <p:nvSpPr>
          <p:cNvPr id="7" name="Plassholder for lysbildenumm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Plassholder for tekst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nb-NO" smtClean="0"/>
              <a:t>Klikk for å redigere tekststiler i malen</a:t>
            </a:r>
          </a:p>
        </p:txBody>
      </p:sp>
      <p:sp>
        <p:nvSpPr>
          <p:cNvPr id="9" name="Plassholder for innhold 8"/>
          <p:cNvSpPr>
            <a:spLocks noGrp="1"/>
          </p:cNvSpPr>
          <p:nvPr>
            <p:ph sz="quarter" idx="1"/>
          </p:nvPr>
        </p:nvSpPr>
        <p:spPr>
          <a:xfrm>
            <a:off x="2362200" y="1752600"/>
            <a:ext cx="6400800" cy="4419600"/>
          </a:xfrm>
        </p:spPr>
        <p:txBody>
          <a:bodyPr/>
          <a:lstStyle/>
          <a:p>
            <a:pPr lvl="0" eaLnBrk="1" latinLnBrk="0" hangingPunct="1"/>
            <a:r>
              <a:rPr lang="nb-NO" smtClean="0"/>
              <a:t>Klikk for å redigere tekststiler i malen</a:t>
            </a:r>
          </a:p>
          <a:p>
            <a:pPr lvl="1" eaLnBrk="1" latinLnBrk="0" hangingPunct="1"/>
            <a:r>
              <a:rPr lang="nb-NO" smtClean="0"/>
              <a:t>Andre nivå</a:t>
            </a:r>
          </a:p>
          <a:p>
            <a:pPr lvl="2" eaLnBrk="1" latinLnBrk="0" hangingPunct="1"/>
            <a:r>
              <a:rPr lang="nb-NO" smtClean="0"/>
              <a:t>Tredje nivå</a:t>
            </a:r>
          </a:p>
          <a:p>
            <a:pPr lvl="3" eaLnBrk="1" latinLnBrk="0" hangingPunct="1"/>
            <a:r>
              <a:rPr lang="nb-NO" smtClean="0"/>
              <a:t>Fjerde nivå</a:t>
            </a:r>
          </a:p>
          <a:p>
            <a:pPr lvl="4" eaLnBrk="1" latinLnBrk="0" hangingPunct="1"/>
            <a:r>
              <a:rPr lang="nb-NO" smtClean="0"/>
              <a:t>Femte nivå</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tekst">
    <p:bg>
      <p:bgRef idx="1003">
        <a:schemeClr val="bg2"/>
      </p:bgRef>
    </p:bg>
    <p:spTree>
      <p:nvGrpSpPr>
        <p:cNvPr id="1" name=""/>
        <p:cNvGrpSpPr/>
        <p:nvPr/>
      </p:nvGrpSpPr>
      <p:grpSpPr>
        <a:xfrm>
          <a:off x="0" y="0"/>
          <a:ext cx="0" cy="0"/>
          <a:chOff x="0" y="0"/>
          <a:chExt cx="0" cy="0"/>
        </a:xfrm>
      </p:grpSpPr>
      <p:sp>
        <p:nvSpPr>
          <p:cNvPr id="4" name="Plassholder for tekst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nb-NO" smtClean="0"/>
              <a:t>Klikk for å redigere tekststiler i malen</a:t>
            </a:r>
          </a:p>
        </p:txBody>
      </p:sp>
      <p:sp>
        <p:nvSpPr>
          <p:cNvPr id="8" name="Rektangel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ktangel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ktangel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tel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nb-NO" smtClean="0"/>
              <a:t>Klikk for å redigere tittelstil</a:t>
            </a:r>
            <a:endParaRPr kumimoji="0" lang="en-US"/>
          </a:p>
        </p:txBody>
      </p:sp>
      <p:sp>
        <p:nvSpPr>
          <p:cNvPr id="11" name="Rektangel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Plassholder for dato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6/20/12</a:t>
            </a:fld>
            <a:endParaRPr lang="en-US"/>
          </a:p>
        </p:txBody>
      </p:sp>
      <p:sp>
        <p:nvSpPr>
          <p:cNvPr id="13" name="Plassholder for lysbildenumm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Plassholder for bunntekst 13"/>
          <p:cNvSpPr>
            <a:spLocks noGrp="1"/>
          </p:cNvSpPr>
          <p:nvPr>
            <p:ph type="ftr" sz="quarter" idx="12"/>
          </p:nvPr>
        </p:nvSpPr>
        <p:spPr>
          <a:xfrm>
            <a:off x="1600200" y="6248206"/>
            <a:ext cx="4572000" cy="365125"/>
          </a:xfrm>
        </p:spPr>
        <p:txBody>
          <a:bodyPr rtlCol="0"/>
          <a:lstStyle/>
          <a:p>
            <a:endParaRPr kumimoji="0" lang="en-US" dirty="0"/>
          </a:p>
        </p:txBody>
      </p:sp>
      <p:sp>
        <p:nvSpPr>
          <p:cNvPr id="3" name="Plassholder for bild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nb-NO" smtClean="0"/>
              <a:t>Dra bildet til plassholderen eller klikk ikonet for å legge til</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Plassholder for tittel 21"/>
          <p:cNvSpPr>
            <a:spLocks noGrp="1"/>
          </p:cNvSpPr>
          <p:nvPr>
            <p:ph type="title"/>
          </p:nvPr>
        </p:nvSpPr>
        <p:spPr>
          <a:xfrm>
            <a:off x="609600" y="228600"/>
            <a:ext cx="8153400" cy="990600"/>
          </a:xfrm>
          <a:prstGeom prst="rect">
            <a:avLst/>
          </a:prstGeom>
        </p:spPr>
        <p:txBody>
          <a:bodyPr vert="horz" anchor="ctr">
            <a:normAutofit/>
          </a:bodyPr>
          <a:lstStyle/>
          <a:p>
            <a:r>
              <a:rPr kumimoji="0" lang="nb-NO" smtClean="0"/>
              <a:t>Klikk for å redigere tittelstil</a:t>
            </a:r>
            <a:endParaRPr kumimoji="0" lang="en-US"/>
          </a:p>
        </p:txBody>
      </p:sp>
      <p:sp>
        <p:nvSpPr>
          <p:cNvPr id="13" name="Plassholder for tekst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nb-NO" smtClean="0"/>
              <a:t>Klikk for å redigere tekststiler i malen</a:t>
            </a:r>
          </a:p>
          <a:p>
            <a:pPr lvl="1" eaLnBrk="1" latinLnBrk="0" hangingPunct="1"/>
            <a:r>
              <a:rPr kumimoji="0" lang="nb-NO" smtClean="0"/>
              <a:t>Andre nivå</a:t>
            </a:r>
          </a:p>
          <a:p>
            <a:pPr lvl="2" eaLnBrk="1" latinLnBrk="0" hangingPunct="1"/>
            <a:r>
              <a:rPr kumimoji="0" lang="nb-NO" smtClean="0"/>
              <a:t>Tredje nivå</a:t>
            </a:r>
          </a:p>
          <a:p>
            <a:pPr lvl="3" eaLnBrk="1" latinLnBrk="0" hangingPunct="1"/>
            <a:r>
              <a:rPr kumimoji="0" lang="nb-NO" smtClean="0"/>
              <a:t>Fjerde nivå</a:t>
            </a:r>
          </a:p>
          <a:p>
            <a:pPr lvl="4" eaLnBrk="1" latinLnBrk="0" hangingPunct="1"/>
            <a:r>
              <a:rPr kumimoji="0" lang="nb-NO" smtClean="0"/>
              <a:t>Femte nivå</a:t>
            </a:r>
            <a:endParaRPr kumimoji="0" lang="en-US"/>
          </a:p>
        </p:txBody>
      </p:sp>
      <p:sp>
        <p:nvSpPr>
          <p:cNvPr id="14" name="Plassholder for dato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6/20/12</a:t>
            </a:fld>
            <a:endParaRPr lang="en-US" sz="1400" dirty="0">
              <a:solidFill>
                <a:schemeClr val="tx2"/>
              </a:solidFill>
            </a:endParaRPr>
          </a:p>
        </p:txBody>
      </p:sp>
      <p:sp>
        <p:nvSpPr>
          <p:cNvPr id="3" name="Plassholder for bunntekst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ktangel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ktangel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ktangel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Plassholder for lysbildenumm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dirty="0" smtClean="0"/>
              <a:t>Automatisk Planlegging i Oljeindustrien</a:t>
            </a:r>
            <a:endParaRPr lang="nb-NO" dirty="0"/>
          </a:p>
        </p:txBody>
      </p:sp>
      <p:sp>
        <p:nvSpPr>
          <p:cNvPr id="3" name="Undertittel 2"/>
          <p:cNvSpPr>
            <a:spLocks noGrp="1"/>
          </p:cNvSpPr>
          <p:nvPr>
            <p:ph type="subTitle" idx="1"/>
          </p:nvPr>
        </p:nvSpPr>
        <p:spPr/>
        <p:txBody>
          <a:bodyPr/>
          <a:lstStyle/>
          <a:p>
            <a:r>
              <a:rPr lang="nb-NO" dirty="0" smtClean="0"/>
              <a:t>Masteroppgave – UiB – Teis Lindemark</a:t>
            </a:r>
          </a:p>
        </p:txBody>
      </p:sp>
    </p:spTree>
    <p:extLst>
      <p:ext uri="{BB962C8B-B14F-4D97-AF65-F5344CB8AC3E}">
        <p14:creationId xmlns:p14="http://schemas.microsoft.com/office/powerpoint/2010/main" val="16535312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Metode - implementering</a:t>
            </a:r>
            <a:endParaRPr lang="nb-NO" dirty="0"/>
          </a:p>
        </p:txBody>
      </p:sp>
      <p:pic>
        <p:nvPicPr>
          <p:cNvPr id="3" name="Bilde 2" descr="opprettingvarmebegrensn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054" y="1710187"/>
            <a:ext cx="6431160" cy="1548968"/>
          </a:xfrm>
          <a:prstGeom prst="rect">
            <a:avLst/>
          </a:prstGeom>
        </p:spPr>
      </p:pic>
      <p:sp>
        <p:nvSpPr>
          <p:cNvPr id="4" name="TekstSylinder 3"/>
          <p:cNvSpPr txBox="1"/>
          <p:nvPr/>
        </p:nvSpPr>
        <p:spPr>
          <a:xfrm>
            <a:off x="609600" y="3371218"/>
            <a:ext cx="8153400" cy="646331"/>
          </a:xfrm>
          <a:prstGeom prst="rect">
            <a:avLst/>
          </a:prstGeom>
          <a:noFill/>
        </p:spPr>
        <p:txBody>
          <a:bodyPr wrap="square" rtlCol="0">
            <a:spAutoFit/>
          </a:bodyPr>
          <a:lstStyle/>
          <a:p>
            <a:pPr marL="285750" indent="-285750">
              <a:buFont typeface="Arial"/>
              <a:buChar char="•"/>
            </a:pPr>
            <a:r>
              <a:rPr lang="nb-NO" dirty="0" smtClean="0"/>
              <a:t>Opprettelse av en matrise for varmekapasiteten for hver lokasjon</a:t>
            </a:r>
          </a:p>
          <a:p>
            <a:pPr marL="285750" indent="-285750">
              <a:buFont typeface="Arial"/>
              <a:buChar char="•"/>
            </a:pPr>
            <a:r>
              <a:rPr lang="nb-NO" dirty="0" smtClean="0"/>
              <a:t>Itererer over matrisen for å legge til varmekapasiteten på hver lokasjon</a:t>
            </a:r>
            <a:endParaRPr lang="nb-NO" dirty="0"/>
          </a:p>
        </p:txBody>
      </p:sp>
      <p:sp>
        <p:nvSpPr>
          <p:cNvPr id="5" name="Pil venstre 4"/>
          <p:cNvSpPr/>
          <p:nvPr/>
        </p:nvSpPr>
        <p:spPr>
          <a:xfrm>
            <a:off x="7507558" y="1937750"/>
            <a:ext cx="1129869" cy="23346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6" name="Høyre klammeparentes 5"/>
          <p:cNvSpPr/>
          <p:nvPr/>
        </p:nvSpPr>
        <p:spPr>
          <a:xfrm>
            <a:off x="7925214" y="2474718"/>
            <a:ext cx="264000" cy="78443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7" name="Pil venstre 6"/>
          <p:cNvSpPr/>
          <p:nvPr/>
        </p:nvSpPr>
        <p:spPr>
          <a:xfrm>
            <a:off x="8297086" y="2773063"/>
            <a:ext cx="359017" cy="26050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4255030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Metode - implementering</a:t>
            </a:r>
            <a:endParaRPr lang="nb-NO" dirty="0"/>
          </a:p>
        </p:txBody>
      </p:sp>
      <p:sp>
        <p:nvSpPr>
          <p:cNvPr id="4" name="TekstSylinder 3"/>
          <p:cNvSpPr txBox="1"/>
          <p:nvPr/>
        </p:nvSpPr>
        <p:spPr>
          <a:xfrm>
            <a:off x="609600" y="3371218"/>
            <a:ext cx="8153400" cy="1200329"/>
          </a:xfrm>
          <a:prstGeom prst="rect">
            <a:avLst/>
          </a:prstGeom>
          <a:noFill/>
        </p:spPr>
        <p:txBody>
          <a:bodyPr wrap="square" rtlCol="0">
            <a:spAutoFit/>
          </a:bodyPr>
          <a:lstStyle/>
          <a:p>
            <a:pPr marL="285750" indent="-285750">
              <a:buFont typeface="Arial"/>
              <a:buChar char="•"/>
            </a:pPr>
            <a:r>
              <a:rPr lang="nb-NO" dirty="0" smtClean="0"/>
              <a:t>Iterere over alle aktivitetene</a:t>
            </a:r>
          </a:p>
          <a:p>
            <a:pPr marL="285750" indent="-285750">
              <a:buFont typeface="Arial"/>
              <a:buChar char="•"/>
            </a:pPr>
            <a:r>
              <a:rPr lang="nb-NO" dirty="0" smtClean="0"/>
              <a:t>Legge til begrensning på hver </a:t>
            </a:r>
            <a:r>
              <a:rPr lang="nb-NO" dirty="0" smtClean="0"/>
              <a:t>aktivitet:</a:t>
            </a:r>
            <a:endParaRPr lang="nb-NO" dirty="0" smtClean="0"/>
          </a:p>
          <a:p>
            <a:pPr marL="742950" lvl="1" indent="-285750">
              <a:buFont typeface="Arial"/>
              <a:buChar char="•"/>
            </a:pPr>
            <a:r>
              <a:rPr lang="nb-NO" dirty="0" smtClean="0"/>
              <a:t>Varmebegrensingen på lokasjonen aktiviteten blir utført</a:t>
            </a:r>
          </a:p>
          <a:p>
            <a:pPr marL="742950" lvl="1" indent="-285750">
              <a:buFont typeface="Arial"/>
              <a:buChar char="•"/>
            </a:pPr>
            <a:r>
              <a:rPr lang="nb-NO" dirty="0" smtClean="0"/>
              <a:t>Varmen til mannskapet som utfører aktiviteten</a:t>
            </a:r>
            <a:endParaRPr lang="nb-NO" dirty="0"/>
          </a:p>
        </p:txBody>
      </p:sp>
      <p:pic>
        <p:nvPicPr>
          <p:cNvPr id="8" name="Bilde 7" descr="tilegningvarmebegrensn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32" y="1638765"/>
            <a:ext cx="6510752" cy="1640572"/>
          </a:xfrm>
          <a:prstGeom prst="rect">
            <a:avLst/>
          </a:prstGeom>
        </p:spPr>
      </p:pic>
      <p:sp>
        <p:nvSpPr>
          <p:cNvPr id="9" name="Høyre klammeparentes 8"/>
          <p:cNvSpPr/>
          <p:nvPr/>
        </p:nvSpPr>
        <p:spPr>
          <a:xfrm>
            <a:off x="7211084" y="2222576"/>
            <a:ext cx="137732" cy="105676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10" name="Pil venstre 9"/>
          <p:cNvSpPr/>
          <p:nvPr/>
        </p:nvSpPr>
        <p:spPr>
          <a:xfrm>
            <a:off x="7479545" y="2596118"/>
            <a:ext cx="896424" cy="32684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8385652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Metode - </a:t>
            </a:r>
            <a:r>
              <a:rPr lang="nb-NO" dirty="0" smtClean="0"/>
              <a:t>evaluering</a:t>
            </a:r>
            <a:endParaRPr lang="nb-NO" dirty="0"/>
          </a:p>
        </p:txBody>
      </p:sp>
      <p:sp>
        <p:nvSpPr>
          <p:cNvPr id="3" name="TekstSylinder 2"/>
          <p:cNvSpPr txBox="1"/>
          <p:nvPr/>
        </p:nvSpPr>
        <p:spPr>
          <a:xfrm>
            <a:off x="609600" y="1652923"/>
            <a:ext cx="5002393" cy="2862323"/>
          </a:xfrm>
          <a:prstGeom prst="rect">
            <a:avLst/>
          </a:prstGeom>
          <a:noFill/>
        </p:spPr>
        <p:txBody>
          <a:bodyPr wrap="square" rtlCol="0">
            <a:spAutoFit/>
          </a:bodyPr>
          <a:lstStyle/>
          <a:p>
            <a:pPr marL="285750" indent="-285750">
              <a:buFont typeface="Arial"/>
              <a:buChar char="•"/>
            </a:pPr>
            <a:r>
              <a:rPr lang="nb-NO" dirty="0" smtClean="0"/>
              <a:t>Undersøke </a:t>
            </a:r>
            <a:r>
              <a:rPr lang="nb-NO" dirty="0" err="1" smtClean="0"/>
              <a:t>makespan</a:t>
            </a:r>
            <a:r>
              <a:rPr lang="nb-NO" dirty="0" smtClean="0"/>
              <a:t> og teoretisk nedregrense</a:t>
            </a:r>
          </a:p>
          <a:p>
            <a:pPr marL="285750" indent="-285750">
              <a:buFont typeface="Arial"/>
              <a:buChar char="•"/>
            </a:pPr>
            <a:r>
              <a:rPr lang="nb-NO" dirty="0" smtClean="0"/>
              <a:t>Løsningene med og uten varmebegrensning blir evaluert opp mot hverandre</a:t>
            </a:r>
          </a:p>
          <a:p>
            <a:pPr marL="285750" indent="-285750">
              <a:buFont typeface="Arial"/>
              <a:buChar char="•"/>
            </a:pPr>
            <a:r>
              <a:rPr lang="nb-NO" dirty="0" smtClean="0"/>
              <a:t>Evaluerer løsningene med et eget eksternt program skrevet i </a:t>
            </a:r>
            <a:r>
              <a:rPr lang="nb-NO" dirty="0" smtClean="0"/>
              <a:t>Java. Dette </a:t>
            </a:r>
            <a:r>
              <a:rPr lang="nb-NO" dirty="0" smtClean="0"/>
              <a:t>sjekker avhengigheter, sikkerhetssoner og varmebegrensning</a:t>
            </a:r>
          </a:p>
          <a:p>
            <a:pPr marL="285750" indent="-285750">
              <a:buFont typeface="Arial"/>
              <a:buChar char="•"/>
            </a:pPr>
            <a:r>
              <a:rPr lang="nb-NO" dirty="0" smtClean="0"/>
              <a:t>Løsningene er også uavhengig evaluert med et program skrevet i Prolog. Dette programmet sjekker alt unntatt varmebegrensningen</a:t>
            </a:r>
            <a:endParaRPr lang="nb-NO" dirty="0"/>
          </a:p>
        </p:txBody>
      </p:sp>
      <p:pic>
        <p:nvPicPr>
          <p:cNvPr id="4" name="Bilde 3" descr="teoretisknedregren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554" y="2736196"/>
            <a:ext cx="3469446" cy="1326075"/>
          </a:xfrm>
          <a:prstGeom prst="rect">
            <a:avLst/>
          </a:prstGeom>
        </p:spPr>
      </p:pic>
      <p:pic>
        <p:nvPicPr>
          <p:cNvPr id="5" name="Bilde 4" descr="makespa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981" y="1870295"/>
            <a:ext cx="3220035" cy="423497"/>
          </a:xfrm>
          <a:prstGeom prst="rect">
            <a:avLst/>
          </a:prstGeom>
        </p:spPr>
      </p:pic>
    </p:spTree>
    <p:extLst>
      <p:ext uri="{BB962C8B-B14F-4D97-AF65-F5344CB8AC3E}">
        <p14:creationId xmlns:p14="http://schemas.microsoft.com/office/powerpoint/2010/main" val="8381452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Resultater</a:t>
            </a:r>
            <a:endParaRPr lang="nb-NO" dirty="0"/>
          </a:p>
        </p:txBody>
      </p:sp>
      <p:pic>
        <p:nvPicPr>
          <p:cNvPr id="3" name="Bilde 2" descr="wr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445" y="1550953"/>
            <a:ext cx="2744422" cy="891500"/>
          </a:xfrm>
          <a:prstGeom prst="rect">
            <a:avLst/>
          </a:prstGeom>
        </p:spPr>
      </p:pic>
      <p:sp>
        <p:nvSpPr>
          <p:cNvPr id="4" name="TekstSylinder 3"/>
          <p:cNvSpPr txBox="1"/>
          <p:nvPr/>
        </p:nvSpPr>
        <p:spPr>
          <a:xfrm>
            <a:off x="609600" y="2367744"/>
            <a:ext cx="8153400" cy="4247317"/>
          </a:xfrm>
          <a:prstGeom prst="rect">
            <a:avLst/>
          </a:prstGeom>
          <a:noFill/>
        </p:spPr>
        <p:txBody>
          <a:bodyPr wrap="square" rtlCol="0">
            <a:spAutoFit/>
          </a:bodyPr>
          <a:lstStyle/>
          <a:p>
            <a:pPr marL="285750" indent="-285750">
              <a:buFont typeface="Arial"/>
              <a:buChar char="•"/>
            </a:pPr>
            <a:r>
              <a:rPr lang="nb-NO" dirty="0" err="1" smtClean="0"/>
              <a:t>P</a:t>
            </a:r>
            <a:r>
              <a:rPr lang="nb-NO" baseline="-25000" dirty="0" err="1" smtClean="0"/>
              <a:t>sol</a:t>
            </a:r>
            <a:r>
              <a:rPr lang="nb-NO" dirty="0" smtClean="0"/>
              <a:t> er det settet av probleminstanser som er løst ved hver enkelt løsningsstrategi.</a:t>
            </a:r>
          </a:p>
          <a:p>
            <a:pPr marL="285750" indent="-285750">
              <a:buFont typeface="Arial"/>
              <a:buChar char="•"/>
            </a:pPr>
            <a:r>
              <a:rPr lang="nb-NO" dirty="0" smtClean="0"/>
              <a:t>Verdiene av </a:t>
            </a:r>
            <a:r>
              <a:rPr lang="nb-NO" dirty="0" err="1" smtClean="0"/>
              <a:t>P</a:t>
            </a:r>
            <a:r>
              <a:rPr lang="nb-NO" baseline="-25000" dirty="0" err="1" smtClean="0"/>
              <a:t>sol</a:t>
            </a:r>
            <a:r>
              <a:rPr lang="nb-NO" dirty="0" smtClean="0"/>
              <a:t> varierer fra løsningsstrategi til løsningsstrategi og </a:t>
            </a:r>
            <a:r>
              <a:rPr lang="nb-NO" dirty="0" smtClean="0"/>
              <a:t>gjennomsnittene (</a:t>
            </a:r>
            <a:r>
              <a:rPr lang="nb-NO" dirty="0" err="1" smtClean="0"/>
              <a:t>w</a:t>
            </a:r>
            <a:r>
              <a:rPr lang="nb-NO" baseline="-25000" dirty="0" err="1" smtClean="0"/>
              <a:t>rq</a:t>
            </a:r>
            <a:r>
              <a:rPr lang="nb-NO" dirty="0" smtClean="0"/>
              <a:t>) </a:t>
            </a:r>
            <a:r>
              <a:rPr lang="nb-NO" dirty="0" smtClean="0"/>
              <a:t>er derfor ikke helt sammenlignbare, men de vil gi en indikasjon på kvaliteten på løsningen.</a:t>
            </a:r>
          </a:p>
          <a:p>
            <a:pPr marL="285750" indent="-285750">
              <a:buFont typeface="Arial"/>
              <a:buChar char="•"/>
            </a:pPr>
            <a:r>
              <a:rPr lang="nb-NO" dirty="0" err="1" smtClean="0"/>
              <a:t>w</a:t>
            </a:r>
            <a:r>
              <a:rPr lang="nb-NO" baseline="-25000" dirty="0" err="1" smtClean="0"/>
              <a:t>rq</a:t>
            </a:r>
            <a:r>
              <a:rPr lang="nb-NO" dirty="0" smtClean="0"/>
              <a:t> skiller ikke på strategier som feiler med å finne løsninger, men hvor robust løsningen er vil antallet løste probleminstanser indikere.</a:t>
            </a:r>
          </a:p>
          <a:p>
            <a:pPr marL="285750" indent="-285750">
              <a:buFont typeface="Arial"/>
              <a:buChar char="•"/>
            </a:pPr>
            <a:r>
              <a:rPr lang="nb-NO" dirty="0" smtClean="0"/>
              <a:t>På de to neste </a:t>
            </a:r>
            <a:r>
              <a:rPr lang="nb-NO" dirty="0" err="1" smtClean="0"/>
              <a:t>slidene</a:t>
            </a:r>
            <a:r>
              <a:rPr lang="nb-NO" dirty="0" smtClean="0"/>
              <a:t> vil tabell 1 og 2 vise resultatene summert opp med henholdsvis 100 sekunder og 5 sekunders tidsgrense.</a:t>
            </a:r>
          </a:p>
          <a:p>
            <a:pPr marL="285750" indent="-285750">
              <a:buFont typeface="Arial"/>
              <a:buChar char="•"/>
            </a:pPr>
            <a:r>
              <a:rPr lang="nb-NO" dirty="0" smtClean="0"/>
              <a:t>Det kan finnes en annen teoretisk nedregrense da det her er valgt teoretisk nedregrense basert på mest </a:t>
            </a:r>
            <a:r>
              <a:rPr lang="nb-NO" dirty="0" smtClean="0"/>
              <a:t>begrensende ressurs - </a:t>
            </a:r>
            <a:r>
              <a:rPr lang="nb-NO" dirty="0" smtClean="0"/>
              <a:t>mannskap. Men i og med at den er begrenset ut ifra den mest begrensende </a:t>
            </a:r>
            <a:r>
              <a:rPr lang="nb-NO" dirty="0" smtClean="0"/>
              <a:t>ressursen, </a:t>
            </a:r>
            <a:r>
              <a:rPr lang="nb-NO" dirty="0" smtClean="0"/>
              <a:t>er det </a:t>
            </a:r>
            <a:r>
              <a:rPr lang="nb-NO" dirty="0" smtClean="0"/>
              <a:t>fornuftig en </a:t>
            </a:r>
            <a:r>
              <a:rPr lang="nb-NO" dirty="0" err="1" smtClean="0"/>
              <a:t>benchmark</a:t>
            </a:r>
            <a:r>
              <a:rPr lang="nb-NO" dirty="0" smtClean="0"/>
              <a:t> å sammenligne løsningen med denne.</a:t>
            </a:r>
          </a:p>
          <a:p>
            <a:pPr marL="285750" indent="-285750">
              <a:buFont typeface="Arial"/>
              <a:buChar char="•"/>
            </a:pPr>
            <a:r>
              <a:rPr lang="nb-NO" dirty="0" smtClean="0"/>
              <a:t>En praktisk forståelse av denne oppgavens innføring av </a:t>
            </a:r>
            <a:r>
              <a:rPr lang="nb-NO" dirty="0" smtClean="0"/>
              <a:t>varmebegrensning, </a:t>
            </a:r>
            <a:r>
              <a:rPr lang="nb-NO" dirty="0" smtClean="0"/>
              <a:t>er at teoretisk nedregrense må være større eller lik teoretisk nedregrense uten varmebegrensning.</a:t>
            </a:r>
            <a:endParaRPr lang="nb-NO" dirty="0"/>
          </a:p>
        </p:txBody>
      </p:sp>
    </p:spTree>
    <p:extLst>
      <p:ext uri="{BB962C8B-B14F-4D97-AF65-F5344CB8AC3E}">
        <p14:creationId xmlns:p14="http://schemas.microsoft.com/office/powerpoint/2010/main" val="27677036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Resultater – 100 sekunder</a:t>
            </a:r>
            <a:endParaRPr lang="nb-NO" dirty="0"/>
          </a:p>
        </p:txBody>
      </p:sp>
      <p:pic>
        <p:nvPicPr>
          <p:cNvPr id="3" name="Bilde 2" descr="tabell1resulta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2345"/>
            <a:ext cx="9144000" cy="4808838"/>
          </a:xfrm>
          <a:prstGeom prst="rect">
            <a:avLst/>
          </a:prstGeom>
        </p:spPr>
      </p:pic>
    </p:spTree>
    <p:extLst>
      <p:ext uri="{BB962C8B-B14F-4D97-AF65-F5344CB8AC3E}">
        <p14:creationId xmlns:p14="http://schemas.microsoft.com/office/powerpoint/2010/main" val="6166993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Resultater – 5 sekunder</a:t>
            </a:r>
            <a:endParaRPr lang="nb-NO" dirty="0"/>
          </a:p>
        </p:txBody>
      </p:sp>
      <p:pic>
        <p:nvPicPr>
          <p:cNvPr id="4" name="Bilde 3" descr="tabell2resulta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18" y="1596834"/>
            <a:ext cx="8534400" cy="5286881"/>
          </a:xfrm>
          <a:prstGeom prst="rect">
            <a:avLst/>
          </a:prstGeom>
        </p:spPr>
      </p:pic>
      <p:sp>
        <p:nvSpPr>
          <p:cNvPr id="5" name="Ramme 4"/>
          <p:cNvSpPr/>
          <p:nvPr/>
        </p:nvSpPr>
        <p:spPr>
          <a:xfrm>
            <a:off x="366818" y="4837371"/>
            <a:ext cx="8396182" cy="588328"/>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solidFill>
                <a:schemeClr val="tx1"/>
              </a:solidFill>
            </a:endParaRPr>
          </a:p>
        </p:txBody>
      </p:sp>
      <p:sp>
        <p:nvSpPr>
          <p:cNvPr id="6" name="Ramme 5"/>
          <p:cNvSpPr/>
          <p:nvPr/>
        </p:nvSpPr>
        <p:spPr>
          <a:xfrm>
            <a:off x="366818" y="3744760"/>
            <a:ext cx="8396182" cy="588329"/>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solidFill>
                <a:schemeClr val="tx1"/>
              </a:solidFill>
            </a:endParaRPr>
          </a:p>
        </p:txBody>
      </p:sp>
    </p:spTree>
    <p:extLst>
      <p:ext uri="{BB962C8B-B14F-4D97-AF65-F5344CB8AC3E}">
        <p14:creationId xmlns:p14="http://schemas.microsoft.com/office/powerpoint/2010/main" val="3152494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Resultater – Uten varmebegrensning</a:t>
            </a:r>
            <a:endParaRPr lang="nb-NO" dirty="0"/>
          </a:p>
        </p:txBody>
      </p:sp>
      <p:sp>
        <p:nvSpPr>
          <p:cNvPr id="3" name="TekstSylinder 2"/>
          <p:cNvSpPr txBox="1"/>
          <p:nvPr/>
        </p:nvSpPr>
        <p:spPr>
          <a:xfrm>
            <a:off x="609600" y="1509383"/>
            <a:ext cx="8153400" cy="5355313"/>
          </a:xfrm>
          <a:prstGeom prst="rect">
            <a:avLst/>
          </a:prstGeom>
          <a:noFill/>
        </p:spPr>
        <p:txBody>
          <a:bodyPr wrap="square" rtlCol="0">
            <a:spAutoFit/>
          </a:bodyPr>
          <a:lstStyle/>
          <a:p>
            <a:pPr marL="285750" indent="-285750">
              <a:buFont typeface="Arial"/>
              <a:buChar char="•"/>
            </a:pPr>
            <a:r>
              <a:rPr lang="nb-NO" dirty="0" smtClean="0"/>
              <a:t>I de to foregående tabellene er resultatene uten varme LS1 og 2 #1, #3 og #4.</a:t>
            </a:r>
          </a:p>
          <a:p>
            <a:pPr marL="285750" indent="-285750">
              <a:buFont typeface="Arial"/>
              <a:buChar char="•"/>
            </a:pPr>
            <a:r>
              <a:rPr lang="nb-NO" dirty="0" smtClean="0"/>
              <a:t>Løsningsstrategi 1 løser alle probleminstanser og har </a:t>
            </a:r>
            <a:r>
              <a:rPr lang="nb-NO" dirty="0" smtClean="0"/>
              <a:t>gjennomsnittlig </a:t>
            </a:r>
            <a:r>
              <a:rPr lang="nb-NO" dirty="0" err="1" smtClean="0"/>
              <a:t>makespan</a:t>
            </a:r>
            <a:r>
              <a:rPr lang="nb-NO" dirty="0" smtClean="0"/>
              <a:t> 74,5% </a:t>
            </a:r>
            <a:r>
              <a:rPr lang="nb-NO" dirty="0" smtClean="0"/>
              <a:t>høyere</a:t>
            </a:r>
            <a:r>
              <a:rPr lang="nb-NO" dirty="0" smtClean="0"/>
              <a:t> enn </a:t>
            </a:r>
            <a:r>
              <a:rPr lang="nb-NO" dirty="0" smtClean="0"/>
              <a:t>teoretisk </a:t>
            </a:r>
            <a:r>
              <a:rPr lang="nb-NO" dirty="0" smtClean="0"/>
              <a:t>nedregrense:</a:t>
            </a:r>
            <a:endParaRPr lang="nb-NO" dirty="0" smtClean="0"/>
          </a:p>
          <a:p>
            <a:pPr marL="742950" lvl="1" indent="-285750">
              <a:buFont typeface="Arial"/>
              <a:buChar char="•"/>
            </a:pPr>
            <a:r>
              <a:rPr lang="nb-NO" dirty="0" err="1" smtClean="0"/>
              <a:t>Makespan</a:t>
            </a:r>
            <a:r>
              <a:rPr lang="nb-NO" dirty="0" smtClean="0"/>
              <a:t> er for alle modellene </a:t>
            </a:r>
            <a:r>
              <a:rPr lang="nb-NO" dirty="0" smtClean="0"/>
              <a:t>høye - </a:t>
            </a:r>
            <a:r>
              <a:rPr lang="nb-NO" dirty="0" smtClean="0"/>
              <a:t>i intervallet 57,8%-90,5</a:t>
            </a:r>
            <a:r>
              <a:rPr lang="nb-NO" dirty="0" smtClean="0"/>
              <a:t>% over teoretisk nedregrense.</a:t>
            </a:r>
            <a:endParaRPr lang="nb-NO" dirty="0" smtClean="0"/>
          </a:p>
          <a:p>
            <a:pPr marL="742950" lvl="1" indent="-285750">
              <a:buFont typeface="Arial"/>
              <a:buChar char="•"/>
            </a:pPr>
            <a:r>
              <a:rPr lang="nb-NO" dirty="0" smtClean="0"/>
              <a:t>Med søketid på 5 sekunder løser løsningsstrategi 1 94% av probleminstansene med samme gjennomsnittlig </a:t>
            </a:r>
            <a:r>
              <a:rPr lang="nb-NO" dirty="0" err="1" smtClean="0"/>
              <a:t>makespan</a:t>
            </a:r>
            <a:r>
              <a:rPr lang="nb-NO" dirty="0" smtClean="0"/>
              <a:t> </a:t>
            </a:r>
            <a:r>
              <a:rPr lang="nb-NO" dirty="0" smtClean="0"/>
              <a:t>som søketid </a:t>
            </a:r>
            <a:r>
              <a:rPr lang="nb-NO" dirty="0" smtClean="0"/>
              <a:t>på 100 sekunder</a:t>
            </a:r>
          </a:p>
          <a:p>
            <a:pPr marL="285750" indent="-285750">
              <a:buFont typeface="Arial"/>
              <a:buChar char="•"/>
            </a:pPr>
            <a:r>
              <a:rPr lang="nb-NO" dirty="0" smtClean="0"/>
              <a:t>Løsningsstrategi 2 løser i gjennomsnitt 36,9% av probleminstansene og har en gjennomsnittlig </a:t>
            </a:r>
            <a:r>
              <a:rPr lang="nb-NO" dirty="0" err="1" smtClean="0"/>
              <a:t>makespan</a:t>
            </a:r>
            <a:r>
              <a:rPr lang="nb-NO" dirty="0" smtClean="0"/>
              <a:t> på 14,2</a:t>
            </a:r>
            <a:r>
              <a:rPr lang="nb-NO" dirty="0" smtClean="0"/>
              <a:t>% over teoretisk nedregrense:</a:t>
            </a:r>
            <a:endParaRPr lang="nb-NO" dirty="0" smtClean="0"/>
          </a:p>
          <a:p>
            <a:pPr marL="742950" lvl="1" indent="-285750">
              <a:buFont typeface="Arial"/>
              <a:buChar char="•"/>
            </a:pPr>
            <a:r>
              <a:rPr lang="nb-NO" dirty="0" err="1" smtClean="0"/>
              <a:t>Makespan</a:t>
            </a:r>
            <a:r>
              <a:rPr lang="nb-NO" dirty="0" smtClean="0"/>
              <a:t> er for alle modellene i intervallet 4,2%-15,7</a:t>
            </a:r>
            <a:r>
              <a:rPr lang="nb-NO" dirty="0" smtClean="0"/>
              <a:t>% over teoretisk nedregrense.</a:t>
            </a:r>
            <a:endParaRPr lang="nb-NO" dirty="0" smtClean="0"/>
          </a:p>
          <a:p>
            <a:pPr marL="742950" lvl="1" indent="-285750">
              <a:buFont typeface="Arial"/>
              <a:buChar char="•"/>
            </a:pPr>
            <a:r>
              <a:rPr lang="nb-NO" dirty="0" smtClean="0"/>
              <a:t>Det laveste/høyeste resultatet er henholdsvis for 3 og 2 kraner med mer enn 100 aktiviteter.</a:t>
            </a:r>
          </a:p>
          <a:p>
            <a:pPr marL="742950" lvl="1" indent="-285750">
              <a:buFont typeface="Arial"/>
              <a:buChar char="•"/>
            </a:pPr>
            <a:r>
              <a:rPr lang="nb-NO" dirty="0" smtClean="0"/>
              <a:t>Fjernes sikkerhetsbegrensningene i dette tilfellet reduseres </a:t>
            </a:r>
            <a:r>
              <a:rPr lang="nb-NO" dirty="0" smtClean="0"/>
              <a:t>gjennomsnittlig </a:t>
            </a:r>
            <a:r>
              <a:rPr lang="nb-NO" dirty="0" err="1" smtClean="0"/>
              <a:t>makespan</a:t>
            </a:r>
            <a:r>
              <a:rPr lang="nb-NO" dirty="0" smtClean="0"/>
              <a:t> til intervallet 2,3%-0,3</a:t>
            </a:r>
            <a:r>
              <a:rPr lang="nb-NO" dirty="0" smtClean="0"/>
              <a:t>% over teoretisk nedregrense, </a:t>
            </a:r>
            <a:r>
              <a:rPr lang="nb-NO" dirty="0" smtClean="0"/>
              <a:t>og alle probleminstansene løses.</a:t>
            </a:r>
          </a:p>
          <a:p>
            <a:pPr marL="285750" indent="-285750">
              <a:buFont typeface="Arial"/>
              <a:buChar char="•"/>
            </a:pPr>
            <a:r>
              <a:rPr lang="nb-NO" dirty="0" smtClean="0"/>
              <a:t>Løsningene fra </a:t>
            </a:r>
            <a:r>
              <a:rPr lang="nb-NO" dirty="0" smtClean="0"/>
              <a:t>tabellen med søketid 5 sekunder </a:t>
            </a:r>
            <a:r>
              <a:rPr lang="nb-NO" dirty="0" smtClean="0"/>
              <a:t>med løsningsstrategi 1 og 2 uten sikkerhetsbegrensninger er </a:t>
            </a:r>
            <a:r>
              <a:rPr lang="nb-NO" dirty="0" smtClean="0"/>
              <a:t>ekvivalente. </a:t>
            </a:r>
            <a:r>
              <a:rPr lang="nb-NO" dirty="0" smtClean="0"/>
              <a:t>Like mange probleminstanser er løst og gjennomsnittlig </a:t>
            </a:r>
            <a:r>
              <a:rPr lang="nb-NO" dirty="0" err="1" smtClean="0"/>
              <a:t>makespan</a:t>
            </a:r>
            <a:r>
              <a:rPr lang="nb-NO" dirty="0" smtClean="0"/>
              <a:t> er også lik.</a:t>
            </a:r>
            <a:endParaRPr lang="nb-NO" dirty="0"/>
          </a:p>
        </p:txBody>
      </p:sp>
    </p:spTree>
    <p:extLst>
      <p:ext uri="{BB962C8B-B14F-4D97-AF65-F5344CB8AC3E}">
        <p14:creationId xmlns:p14="http://schemas.microsoft.com/office/powerpoint/2010/main" val="40917653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Resultater – Med varmebegrensning</a:t>
            </a:r>
            <a:endParaRPr lang="nb-NO" dirty="0"/>
          </a:p>
        </p:txBody>
      </p:sp>
      <p:sp>
        <p:nvSpPr>
          <p:cNvPr id="3" name="TekstSylinder 2"/>
          <p:cNvSpPr txBox="1"/>
          <p:nvPr/>
        </p:nvSpPr>
        <p:spPr>
          <a:xfrm>
            <a:off x="609600" y="1643585"/>
            <a:ext cx="8153400" cy="3693319"/>
          </a:xfrm>
          <a:prstGeom prst="rect">
            <a:avLst/>
          </a:prstGeom>
          <a:noFill/>
        </p:spPr>
        <p:txBody>
          <a:bodyPr wrap="square" rtlCol="0">
            <a:spAutoFit/>
          </a:bodyPr>
          <a:lstStyle/>
          <a:p>
            <a:pPr marL="285750" indent="-285750">
              <a:buFont typeface="Arial"/>
              <a:buChar char="•"/>
            </a:pPr>
            <a:r>
              <a:rPr lang="nb-NO" dirty="0" smtClean="0"/>
              <a:t>I de foregående tabellene er løsningsstrategi 1 og 2 #2#3 med varmebegrensning.</a:t>
            </a:r>
          </a:p>
          <a:p>
            <a:pPr marL="285750" indent="-285750">
              <a:buFont typeface="Arial"/>
              <a:buChar char="•"/>
            </a:pPr>
            <a:r>
              <a:rPr lang="nb-NO" dirty="0" smtClean="0"/>
              <a:t>Løsningsstrategi 1 løser alle probleminstansene og har </a:t>
            </a:r>
            <a:r>
              <a:rPr lang="nb-NO" dirty="0" smtClean="0"/>
              <a:t>gjennomsnittlig </a:t>
            </a:r>
            <a:r>
              <a:rPr lang="nb-NO" dirty="0" err="1" smtClean="0"/>
              <a:t>makespan</a:t>
            </a:r>
            <a:r>
              <a:rPr lang="nb-NO" dirty="0" smtClean="0"/>
              <a:t> på 81,0</a:t>
            </a:r>
            <a:r>
              <a:rPr lang="nb-NO" dirty="0" smtClean="0"/>
              <a:t>% over teoretisk nedregrense:</a:t>
            </a:r>
            <a:endParaRPr lang="nb-NO" dirty="0" smtClean="0"/>
          </a:p>
          <a:p>
            <a:pPr marL="742950" lvl="1" indent="-285750">
              <a:buFont typeface="Arial"/>
              <a:buChar char="•"/>
            </a:pPr>
            <a:r>
              <a:rPr lang="nb-NO" dirty="0" err="1" smtClean="0"/>
              <a:t>Makespan</a:t>
            </a:r>
            <a:r>
              <a:rPr lang="nb-NO" dirty="0" smtClean="0"/>
              <a:t> er for alle </a:t>
            </a:r>
            <a:r>
              <a:rPr lang="nb-NO" dirty="0" smtClean="0"/>
              <a:t>høye - </a:t>
            </a:r>
            <a:r>
              <a:rPr lang="nb-NO" dirty="0" smtClean="0"/>
              <a:t>i intervallet 67,2%-96,1</a:t>
            </a:r>
            <a:r>
              <a:rPr lang="nb-NO" dirty="0" smtClean="0"/>
              <a:t>% over teoretisk nedregrense.</a:t>
            </a:r>
            <a:endParaRPr lang="nb-NO" dirty="0" smtClean="0"/>
          </a:p>
          <a:p>
            <a:pPr marL="285750" indent="-285750">
              <a:buFont typeface="Arial"/>
              <a:buChar char="•"/>
            </a:pPr>
            <a:r>
              <a:rPr lang="nb-NO" dirty="0" smtClean="0"/>
              <a:t>Løsningsstrategi 2 har funnet løsninger på 40% av probleminstansene og </a:t>
            </a:r>
            <a:r>
              <a:rPr lang="nb-NO" dirty="0" err="1" smtClean="0"/>
              <a:t>makespan</a:t>
            </a:r>
            <a:r>
              <a:rPr lang="nb-NO" dirty="0" smtClean="0"/>
              <a:t> ligger 23,2% over teoretisk </a:t>
            </a:r>
            <a:r>
              <a:rPr lang="nb-NO" dirty="0" smtClean="0"/>
              <a:t>nedregrense:</a:t>
            </a:r>
            <a:endParaRPr lang="nb-NO" dirty="0" smtClean="0"/>
          </a:p>
          <a:p>
            <a:pPr marL="742950" lvl="1" indent="-285750">
              <a:buFont typeface="Arial"/>
              <a:buChar char="•"/>
            </a:pPr>
            <a:r>
              <a:rPr lang="nb-NO" dirty="0" err="1" smtClean="0"/>
              <a:t>Makespan</a:t>
            </a:r>
            <a:r>
              <a:rPr lang="nb-NO" dirty="0" smtClean="0"/>
              <a:t> for alle er </a:t>
            </a:r>
            <a:r>
              <a:rPr lang="nb-NO" dirty="0" smtClean="0"/>
              <a:t>lave - </a:t>
            </a:r>
            <a:r>
              <a:rPr lang="nb-NO" dirty="0" smtClean="0"/>
              <a:t>i intervallet 4,1%-31,3</a:t>
            </a:r>
            <a:r>
              <a:rPr lang="nb-NO" dirty="0" smtClean="0"/>
              <a:t>% over teoretisk nedregrense.</a:t>
            </a:r>
            <a:endParaRPr lang="nb-NO" dirty="0" smtClean="0"/>
          </a:p>
          <a:p>
            <a:pPr marL="742950" lvl="1" indent="-285750">
              <a:buFont typeface="Arial"/>
              <a:buChar char="•"/>
            </a:pPr>
            <a:r>
              <a:rPr lang="nb-NO" dirty="0" smtClean="0"/>
              <a:t>Laveste resultatet er for 3 kraner og med mer enn 100 aktiviteter.</a:t>
            </a:r>
          </a:p>
          <a:p>
            <a:pPr marL="285750" indent="-285750">
              <a:buFont typeface="Arial"/>
              <a:buChar char="•"/>
            </a:pPr>
            <a:r>
              <a:rPr lang="nb-NO" dirty="0" smtClean="0"/>
              <a:t>Løsningene fra </a:t>
            </a:r>
            <a:r>
              <a:rPr lang="nb-NO" dirty="0" smtClean="0"/>
              <a:t>tabellen med søketid 5 sekunder </a:t>
            </a:r>
            <a:r>
              <a:rPr lang="nb-NO" dirty="0" smtClean="0"/>
              <a:t>med løsningsstrategi 1 og 2 uten sikkerhetsbegrensinger er </a:t>
            </a:r>
            <a:r>
              <a:rPr lang="nb-NO" dirty="0" smtClean="0"/>
              <a:t>ekvivalente. </a:t>
            </a:r>
            <a:r>
              <a:rPr lang="nb-NO" dirty="0" smtClean="0"/>
              <a:t>Like mange probleminstanser er løst og gjennomsnittlig </a:t>
            </a:r>
            <a:r>
              <a:rPr lang="nb-NO" dirty="0" err="1" smtClean="0"/>
              <a:t>makespan</a:t>
            </a:r>
            <a:r>
              <a:rPr lang="nb-NO" dirty="0" smtClean="0"/>
              <a:t> er også lik.</a:t>
            </a:r>
            <a:endParaRPr lang="nb-NO" dirty="0"/>
          </a:p>
        </p:txBody>
      </p:sp>
    </p:spTree>
    <p:extLst>
      <p:ext uri="{BB962C8B-B14F-4D97-AF65-F5344CB8AC3E}">
        <p14:creationId xmlns:p14="http://schemas.microsoft.com/office/powerpoint/2010/main" val="24299513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Resultater – </a:t>
            </a:r>
            <a:r>
              <a:rPr lang="nb-NO" dirty="0" err="1" smtClean="0"/>
              <a:t>Ganttskjema</a:t>
            </a:r>
            <a:endParaRPr lang="nb-NO" dirty="0"/>
          </a:p>
        </p:txBody>
      </p:sp>
      <p:pic>
        <p:nvPicPr>
          <p:cNvPr id="3" name="Bilde 2" descr="ganttL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464" y="1511744"/>
            <a:ext cx="7145720" cy="5315072"/>
          </a:xfrm>
          <a:prstGeom prst="rect">
            <a:avLst/>
          </a:prstGeom>
        </p:spPr>
      </p:pic>
    </p:spTree>
    <p:extLst>
      <p:ext uri="{BB962C8B-B14F-4D97-AF65-F5344CB8AC3E}">
        <p14:creationId xmlns:p14="http://schemas.microsoft.com/office/powerpoint/2010/main" val="21442156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Resultater – </a:t>
            </a:r>
            <a:r>
              <a:rPr lang="nb-NO" dirty="0" err="1" smtClean="0"/>
              <a:t>Ganttskjema</a:t>
            </a:r>
            <a:endParaRPr lang="nb-NO" dirty="0"/>
          </a:p>
        </p:txBody>
      </p:sp>
      <p:pic>
        <p:nvPicPr>
          <p:cNvPr id="3" name="Bilde 2" descr="ganttL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70" y="1545565"/>
            <a:ext cx="7252793" cy="5322194"/>
          </a:xfrm>
          <a:prstGeom prst="rect">
            <a:avLst/>
          </a:prstGeom>
        </p:spPr>
      </p:pic>
    </p:spTree>
    <p:extLst>
      <p:ext uri="{BB962C8B-B14F-4D97-AF65-F5344CB8AC3E}">
        <p14:creationId xmlns:p14="http://schemas.microsoft.com/office/powerpoint/2010/main" val="525257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Agenda</a:t>
            </a:r>
            <a:endParaRPr lang="nb-NO" dirty="0"/>
          </a:p>
        </p:txBody>
      </p:sp>
      <p:sp>
        <p:nvSpPr>
          <p:cNvPr id="3" name="Plassholder for innhold 2"/>
          <p:cNvSpPr>
            <a:spLocks noGrp="1"/>
          </p:cNvSpPr>
          <p:nvPr>
            <p:ph sz="quarter" idx="1"/>
          </p:nvPr>
        </p:nvSpPr>
        <p:spPr/>
        <p:txBody>
          <a:bodyPr>
            <a:normAutofit/>
          </a:bodyPr>
          <a:lstStyle/>
          <a:p>
            <a:r>
              <a:rPr lang="nb-NO" dirty="0" smtClean="0"/>
              <a:t>Introduksjon</a:t>
            </a:r>
          </a:p>
          <a:p>
            <a:r>
              <a:rPr lang="nb-NO" dirty="0" smtClean="0"/>
              <a:t>Problembeskrivelse</a:t>
            </a:r>
            <a:endParaRPr lang="nb-NO" dirty="0" smtClean="0"/>
          </a:p>
          <a:p>
            <a:r>
              <a:rPr lang="nb-NO" dirty="0" smtClean="0"/>
              <a:t>Metode</a:t>
            </a:r>
          </a:p>
          <a:p>
            <a:r>
              <a:rPr lang="nb-NO" dirty="0" smtClean="0"/>
              <a:t>Resultater</a:t>
            </a:r>
          </a:p>
          <a:p>
            <a:r>
              <a:rPr lang="nb-NO" dirty="0" smtClean="0"/>
              <a:t>Evaluering</a:t>
            </a:r>
          </a:p>
          <a:p>
            <a:r>
              <a:rPr lang="nb-NO" dirty="0" smtClean="0"/>
              <a:t>Konklusjon</a:t>
            </a:r>
            <a:endParaRPr lang="nb-NO" dirty="0"/>
          </a:p>
        </p:txBody>
      </p:sp>
    </p:spTree>
    <p:extLst>
      <p:ext uri="{BB962C8B-B14F-4D97-AF65-F5344CB8AC3E}">
        <p14:creationId xmlns:p14="http://schemas.microsoft.com/office/powerpoint/2010/main" val="26027046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Evaluering – generelle forutsetninger</a:t>
            </a:r>
            <a:endParaRPr lang="nb-NO" dirty="0"/>
          </a:p>
        </p:txBody>
      </p:sp>
      <p:sp>
        <p:nvSpPr>
          <p:cNvPr id="3" name="TekstSylinder 2"/>
          <p:cNvSpPr txBox="1"/>
          <p:nvPr/>
        </p:nvSpPr>
        <p:spPr>
          <a:xfrm>
            <a:off x="609600" y="1606231"/>
            <a:ext cx="8153400" cy="1754327"/>
          </a:xfrm>
          <a:prstGeom prst="rect">
            <a:avLst/>
          </a:prstGeom>
          <a:noFill/>
        </p:spPr>
        <p:txBody>
          <a:bodyPr wrap="square" rtlCol="0">
            <a:spAutoFit/>
          </a:bodyPr>
          <a:lstStyle/>
          <a:p>
            <a:pPr marL="285750" indent="-285750">
              <a:buFont typeface="Arial"/>
              <a:buChar char="•"/>
            </a:pPr>
            <a:r>
              <a:rPr lang="nb-NO" dirty="0" smtClean="0"/>
              <a:t>Med 10 lokasjoner vil det i snitt være 5-500 aktiviteter pr. </a:t>
            </a:r>
            <a:r>
              <a:rPr lang="nb-NO" dirty="0" smtClean="0"/>
              <a:t>lokasjon</a:t>
            </a:r>
            <a:r>
              <a:rPr lang="nb-NO" dirty="0" smtClean="0"/>
              <a:t>. Varmekapasiteten er en gitt verdi på hver lokasjon. Det er å forvente at:</a:t>
            </a:r>
          </a:p>
          <a:p>
            <a:pPr marL="742950" lvl="1" indent="-285750">
              <a:buFont typeface="Arial"/>
              <a:buChar char="•"/>
            </a:pPr>
            <a:r>
              <a:rPr lang="nb-NO" dirty="0" smtClean="0"/>
              <a:t>Jo flere aktiviteter, desto større blir effekten av varmekapasiteten på lokasjonen.</a:t>
            </a:r>
          </a:p>
          <a:p>
            <a:pPr marL="742950" lvl="1" indent="-285750">
              <a:buFont typeface="Arial"/>
              <a:buChar char="•"/>
            </a:pPr>
            <a:r>
              <a:rPr lang="nb-NO" dirty="0" smtClean="0"/>
              <a:t>Jo høyere aktivitet (større behov for kran), desto større begrensende effekt vil kranressursene få (maks 3 kraner uansett om aktivitetene øker).</a:t>
            </a:r>
            <a:endParaRPr lang="nb-NO" dirty="0"/>
          </a:p>
        </p:txBody>
      </p:sp>
    </p:spTree>
    <p:extLst>
      <p:ext uri="{BB962C8B-B14F-4D97-AF65-F5344CB8AC3E}">
        <p14:creationId xmlns:p14="http://schemas.microsoft.com/office/powerpoint/2010/main" val="14127233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Evaluering - probleminstanser</a:t>
            </a:r>
            <a:endParaRPr lang="nb-NO" dirty="0"/>
          </a:p>
        </p:txBody>
      </p:sp>
      <p:sp>
        <p:nvSpPr>
          <p:cNvPr id="3" name="TekstSylinder 2"/>
          <p:cNvSpPr txBox="1"/>
          <p:nvPr/>
        </p:nvSpPr>
        <p:spPr>
          <a:xfrm>
            <a:off x="609600" y="1624908"/>
            <a:ext cx="8153400" cy="3693319"/>
          </a:xfrm>
          <a:prstGeom prst="rect">
            <a:avLst/>
          </a:prstGeom>
          <a:noFill/>
        </p:spPr>
        <p:txBody>
          <a:bodyPr wrap="square" rtlCol="0">
            <a:spAutoFit/>
          </a:bodyPr>
          <a:lstStyle/>
          <a:p>
            <a:pPr marL="285750" indent="-285750">
              <a:buFont typeface="Arial"/>
              <a:buChar char="•"/>
            </a:pPr>
            <a:r>
              <a:rPr lang="nb-NO" dirty="0" smtClean="0"/>
              <a:t>Probleminstansene har fra 50-5000 aktiviteter, mens </a:t>
            </a:r>
            <a:r>
              <a:rPr lang="nb-NO" dirty="0" smtClean="0"/>
              <a:t>lokasjoner </a:t>
            </a:r>
            <a:r>
              <a:rPr lang="nb-NO" dirty="0" smtClean="0"/>
              <a:t>og mannskaper i de genererte probleminstansene er henholdsvis 10 og 5.</a:t>
            </a:r>
          </a:p>
          <a:p>
            <a:pPr marL="285750" indent="-285750">
              <a:buFont typeface="Arial"/>
              <a:buChar char="•"/>
            </a:pPr>
            <a:r>
              <a:rPr lang="nb-NO" dirty="0" smtClean="0"/>
              <a:t>Det ble først eksperimentert litt med mannskapets varme (5-15) og lokasjoners varmekapasitet (10-20) og generert et sett med probleminstanser hvor det var overlapp mellom mannskapers varme og lokasjoners varmekapasitet. Dette førte til veldig få løsninger når varmebegrensningen ble tatt med. Det ble funnet løsning på et av probleminstansene over 100 aktiviteter som var den samme hver gang.</a:t>
            </a:r>
          </a:p>
          <a:p>
            <a:pPr marL="742950" lvl="1" indent="-285750">
              <a:buFont typeface="Arial"/>
              <a:buChar char="•"/>
            </a:pPr>
            <a:r>
              <a:rPr lang="nb-NO" dirty="0" smtClean="0"/>
              <a:t>Det er grunn til å tro at det er </a:t>
            </a:r>
            <a:r>
              <a:rPr lang="nb-NO" dirty="0" smtClean="0"/>
              <a:t>tilfeldighet </a:t>
            </a:r>
            <a:r>
              <a:rPr lang="nb-NO" dirty="0" smtClean="0"/>
              <a:t>at det her ble løsning på </a:t>
            </a:r>
            <a:r>
              <a:rPr lang="nb-NO" dirty="0" smtClean="0"/>
              <a:t>denne </a:t>
            </a:r>
            <a:r>
              <a:rPr lang="nb-NO" dirty="0" smtClean="0"/>
              <a:t>ene hver gang.</a:t>
            </a:r>
          </a:p>
          <a:p>
            <a:pPr marL="285750" indent="-285750">
              <a:buFont typeface="Arial"/>
              <a:buChar char="•"/>
            </a:pPr>
            <a:r>
              <a:rPr lang="nb-NO" dirty="0" smtClean="0"/>
              <a:t>Et nytt sett med probleminstanser ble generert hvor mannskapers varme (1-5) og lokasjoners varmekapasitet (6-10) ikke var overlappende.</a:t>
            </a:r>
          </a:p>
          <a:p>
            <a:pPr marL="742950" lvl="1" indent="-285750">
              <a:buFont typeface="Arial"/>
              <a:buChar char="•"/>
            </a:pPr>
            <a:r>
              <a:rPr lang="nb-NO" dirty="0" smtClean="0"/>
              <a:t>Dette førte til mange flere løsninger og er også det settet med probleminstanser som er brukt i oppgaven. </a:t>
            </a:r>
            <a:endParaRPr lang="nb-NO" dirty="0"/>
          </a:p>
        </p:txBody>
      </p:sp>
    </p:spTree>
    <p:extLst>
      <p:ext uri="{BB962C8B-B14F-4D97-AF65-F5344CB8AC3E}">
        <p14:creationId xmlns:p14="http://schemas.microsoft.com/office/powerpoint/2010/main" val="5826138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Evaluering – resultater 10 lokasjoner</a:t>
            </a:r>
            <a:endParaRPr lang="nb-NO" dirty="0"/>
          </a:p>
        </p:txBody>
      </p:sp>
      <p:sp>
        <p:nvSpPr>
          <p:cNvPr id="5" name="TekstSylinder 4"/>
          <p:cNvSpPr txBox="1"/>
          <p:nvPr/>
        </p:nvSpPr>
        <p:spPr>
          <a:xfrm>
            <a:off x="609600" y="1606231"/>
            <a:ext cx="4479478" cy="5078314"/>
          </a:xfrm>
          <a:prstGeom prst="rect">
            <a:avLst/>
          </a:prstGeom>
          <a:noFill/>
        </p:spPr>
        <p:txBody>
          <a:bodyPr wrap="square" rtlCol="0">
            <a:spAutoFit/>
          </a:bodyPr>
          <a:lstStyle/>
          <a:p>
            <a:pPr marL="285750" indent="-285750">
              <a:buFont typeface="Arial"/>
              <a:buChar char="•"/>
            </a:pPr>
            <a:r>
              <a:rPr lang="nb-NO" dirty="0" smtClean="0"/>
              <a:t>Til venstre i </a:t>
            </a:r>
            <a:r>
              <a:rPr lang="nb-NO" dirty="0" smtClean="0"/>
              <a:t>ganttdiagrammene </a:t>
            </a:r>
            <a:r>
              <a:rPr lang="nb-NO" dirty="0" smtClean="0"/>
              <a:t>er det listet opp ressursene i planleggingen.</a:t>
            </a:r>
          </a:p>
          <a:p>
            <a:pPr marL="742950" lvl="1" indent="-285750">
              <a:buFont typeface="Arial"/>
              <a:buChar char="•"/>
            </a:pPr>
            <a:r>
              <a:rPr lang="nb-NO" dirty="0" smtClean="0"/>
              <a:t>Varme</a:t>
            </a:r>
          </a:p>
          <a:p>
            <a:pPr marL="742950" lvl="1" indent="-285750">
              <a:buFont typeface="Arial"/>
              <a:buChar char="•"/>
            </a:pPr>
            <a:r>
              <a:rPr lang="nb-NO" dirty="0" smtClean="0"/>
              <a:t>Lokasjon</a:t>
            </a:r>
          </a:p>
          <a:p>
            <a:pPr marL="742950" lvl="1" indent="-285750">
              <a:buFont typeface="Arial"/>
              <a:buChar char="•"/>
            </a:pPr>
            <a:r>
              <a:rPr lang="nb-NO" dirty="0" smtClean="0"/>
              <a:t>Kran</a:t>
            </a:r>
          </a:p>
          <a:p>
            <a:pPr marL="742950" lvl="1" indent="-285750">
              <a:buFont typeface="Arial"/>
              <a:buChar char="•"/>
            </a:pPr>
            <a:r>
              <a:rPr lang="nb-NO" dirty="0" smtClean="0"/>
              <a:t>Mannskap</a:t>
            </a:r>
          </a:p>
          <a:p>
            <a:pPr marL="285750" indent="-285750">
              <a:buFont typeface="Arial"/>
              <a:buChar char="•"/>
            </a:pPr>
            <a:r>
              <a:rPr lang="nb-NO" dirty="0" smtClean="0"/>
              <a:t>På de kommende </a:t>
            </a:r>
            <a:r>
              <a:rPr lang="nb-NO" dirty="0" smtClean="0"/>
              <a:t>ganttdiagrammene </a:t>
            </a:r>
            <a:r>
              <a:rPr lang="nb-NO" dirty="0" smtClean="0"/>
              <a:t>med og uten varmebegrensing og 2 kraner er det lokasjon 2 som er fullt utnyttet. Kran 1 er på lokasjonen 2 og er den reelle begrensningen. Innføring av varmebegrensningen gir i dette tilfellet med kran som begrensning lite utslag i henhold til tabell 1 (liten økning i </a:t>
            </a:r>
            <a:r>
              <a:rPr lang="nb-NO" dirty="0" err="1" smtClean="0"/>
              <a:t>makespan</a:t>
            </a:r>
            <a:r>
              <a:rPr lang="nb-NO" dirty="0" smtClean="0"/>
              <a:t>).</a:t>
            </a:r>
          </a:p>
          <a:p>
            <a:pPr marL="285750" indent="-285750">
              <a:buFont typeface="Arial"/>
              <a:buChar char="•"/>
            </a:pPr>
            <a:r>
              <a:rPr lang="nb-NO" dirty="0" smtClean="0"/>
              <a:t>I </a:t>
            </a:r>
            <a:r>
              <a:rPr lang="nb-NO" dirty="0" smtClean="0"/>
              <a:t>figuren </a:t>
            </a:r>
            <a:r>
              <a:rPr lang="nb-NO" dirty="0" smtClean="0"/>
              <a:t>med 3 kraner endres betraktningen rundt utnyttelse. Her er det mannskap som er fullt utnyttet.</a:t>
            </a:r>
          </a:p>
          <a:p>
            <a:pPr marL="285750" indent="-285750">
              <a:buFont typeface="Arial"/>
              <a:buChar char="•"/>
            </a:pPr>
            <a:endParaRPr lang="nb-NO" dirty="0" smtClean="0"/>
          </a:p>
        </p:txBody>
      </p:sp>
      <p:pic>
        <p:nvPicPr>
          <p:cNvPr id="6" name="Bilde 5" descr="ressurserfra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858" y="1606231"/>
            <a:ext cx="1904724" cy="3596568"/>
          </a:xfrm>
          <a:prstGeom prst="rect">
            <a:avLst/>
          </a:prstGeom>
        </p:spPr>
      </p:pic>
      <p:sp>
        <p:nvSpPr>
          <p:cNvPr id="7" name="Venstre klammeparentes 6"/>
          <p:cNvSpPr/>
          <p:nvPr/>
        </p:nvSpPr>
        <p:spPr>
          <a:xfrm>
            <a:off x="6461729" y="2073159"/>
            <a:ext cx="84129" cy="107393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cxnSp>
        <p:nvCxnSpPr>
          <p:cNvPr id="9" name="Rett pil 8"/>
          <p:cNvCxnSpPr/>
          <p:nvPr/>
        </p:nvCxnSpPr>
        <p:spPr>
          <a:xfrm>
            <a:off x="2110333" y="2362654"/>
            <a:ext cx="4276694" cy="2428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Venstre klammeparentes 9"/>
          <p:cNvSpPr/>
          <p:nvPr/>
        </p:nvSpPr>
        <p:spPr>
          <a:xfrm>
            <a:off x="6461729" y="3147092"/>
            <a:ext cx="84129" cy="104591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cxnSp>
        <p:nvCxnSpPr>
          <p:cNvPr id="12" name="Rett pil 11"/>
          <p:cNvCxnSpPr/>
          <p:nvPr/>
        </p:nvCxnSpPr>
        <p:spPr>
          <a:xfrm>
            <a:off x="2297089" y="2605456"/>
            <a:ext cx="4089938" cy="1032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Venstre klammeparentes 12"/>
          <p:cNvSpPr/>
          <p:nvPr/>
        </p:nvSpPr>
        <p:spPr>
          <a:xfrm>
            <a:off x="6461729" y="4193010"/>
            <a:ext cx="84129" cy="38288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cxnSp>
        <p:nvCxnSpPr>
          <p:cNvPr id="15" name="Rett pil 14"/>
          <p:cNvCxnSpPr>
            <a:endCxn id="13" idx="1"/>
          </p:cNvCxnSpPr>
          <p:nvPr/>
        </p:nvCxnSpPr>
        <p:spPr>
          <a:xfrm>
            <a:off x="2007618" y="2885613"/>
            <a:ext cx="4454111" cy="1498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Venstre klammeparentes 15"/>
          <p:cNvSpPr/>
          <p:nvPr/>
        </p:nvSpPr>
        <p:spPr>
          <a:xfrm>
            <a:off x="6461729" y="4575891"/>
            <a:ext cx="84129" cy="53229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cxnSp>
        <p:nvCxnSpPr>
          <p:cNvPr id="18" name="Rett pil 17"/>
          <p:cNvCxnSpPr>
            <a:endCxn id="16" idx="1"/>
          </p:cNvCxnSpPr>
          <p:nvPr/>
        </p:nvCxnSpPr>
        <p:spPr>
          <a:xfrm>
            <a:off x="2371791" y="3147092"/>
            <a:ext cx="4089938" cy="1694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1649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3" grpId="0" animBg="1"/>
      <p:bldP spid="13" grpId="1" animBg="1"/>
      <p:bldP spid="16" grpId="0" animBg="1"/>
      <p:bldP spid="1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Evaluering - løsningsstrategier</a:t>
            </a:r>
            <a:endParaRPr lang="nb-NO" dirty="0"/>
          </a:p>
        </p:txBody>
      </p:sp>
      <p:sp>
        <p:nvSpPr>
          <p:cNvPr id="3" name="TekstSylinder 2"/>
          <p:cNvSpPr txBox="1"/>
          <p:nvPr/>
        </p:nvSpPr>
        <p:spPr>
          <a:xfrm>
            <a:off x="609600" y="1606231"/>
            <a:ext cx="8153400" cy="4801315"/>
          </a:xfrm>
          <a:prstGeom prst="rect">
            <a:avLst/>
          </a:prstGeom>
          <a:noFill/>
        </p:spPr>
        <p:txBody>
          <a:bodyPr wrap="square" rtlCol="0">
            <a:spAutoFit/>
          </a:bodyPr>
          <a:lstStyle/>
          <a:p>
            <a:pPr marL="285750" indent="-285750">
              <a:buFont typeface="Arial"/>
              <a:buChar char="•"/>
            </a:pPr>
            <a:r>
              <a:rPr lang="nb-NO" dirty="0" smtClean="0"/>
              <a:t>Den første tabellen med resultater fra søket med 100 sekunder viser et klart bilde av de sterke og svake sidene til de to løsningsstrategiene som er </a:t>
            </a:r>
            <a:r>
              <a:rPr lang="nb-NO" dirty="0" smtClean="0"/>
              <a:t>brukt:</a:t>
            </a:r>
            <a:endParaRPr lang="nb-NO" dirty="0" smtClean="0"/>
          </a:p>
          <a:p>
            <a:pPr marL="742950" lvl="1" indent="-285750">
              <a:buFont typeface="Arial"/>
              <a:buChar char="•"/>
            </a:pPr>
            <a:r>
              <a:rPr lang="nb-NO" dirty="0" smtClean="0"/>
              <a:t>Løsningsstrategi 1 løser alle probleminstansene</a:t>
            </a:r>
          </a:p>
          <a:p>
            <a:pPr marL="742950" lvl="1" indent="-285750">
              <a:buFont typeface="Arial"/>
              <a:buChar char="•"/>
            </a:pPr>
            <a:r>
              <a:rPr lang="nb-NO" dirty="0" smtClean="0"/>
              <a:t>Løsningsstrategi 2 gir betydelig bedre </a:t>
            </a:r>
            <a:r>
              <a:rPr lang="nb-NO" dirty="0" err="1" smtClean="0"/>
              <a:t>makespan</a:t>
            </a:r>
            <a:r>
              <a:rPr lang="nb-NO" dirty="0" smtClean="0"/>
              <a:t>.</a:t>
            </a:r>
          </a:p>
          <a:p>
            <a:pPr marL="285750" indent="-285750">
              <a:buFont typeface="Arial"/>
              <a:buChar char="•"/>
            </a:pPr>
            <a:r>
              <a:rPr lang="nb-NO" dirty="0" smtClean="0"/>
              <a:t>På ressursskjemaene for LS1</a:t>
            </a:r>
            <a:r>
              <a:rPr lang="nb-NO" dirty="0" smtClean="0"/>
              <a:t>#2#</a:t>
            </a:r>
            <a:r>
              <a:rPr lang="nb-NO" dirty="0" smtClean="0"/>
              <a:t>3 og LS2</a:t>
            </a:r>
            <a:r>
              <a:rPr lang="nb-NO" dirty="0" smtClean="0"/>
              <a:t>#2#</a:t>
            </a:r>
            <a:r>
              <a:rPr lang="nb-NO" dirty="0" smtClean="0"/>
              <a:t>3 ser vi følgende:</a:t>
            </a:r>
          </a:p>
          <a:p>
            <a:pPr marL="742950" lvl="1" indent="-285750">
              <a:buFont typeface="Arial"/>
              <a:buChar char="•"/>
            </a:pPr>
            <a:r>
              <a:rPr lang="nb-NO" dirty="0" smtClean="0"/>
              <a:t>LS1</a:t>
            </a:r>
            <a:r>
              <a:rPr lang="nb-NO" dirty="0" smtClean="0"/>
              <a:t>#2#</a:t>
            </a:r>
            <a:r>
              <a:rPr lang="nb-NO" dirty="0" smtClean="0"/>
              <a:t>3 har få aktiviteter mot enden av tidsaksen. Det er lengere </a:t>
            </a:r>
            <a:r>
              <a:rPr lang="nb-NO" dirty="0" err="1" smtClean="0"/>
              <a:t>makespan</a:t>
            </a:r>
            <a:r>
              <a:rPr lang="nb-NO" dirty="0" smtClean="0"/>
              <a:t>.</a:t>
            </a:r>
          </a:p>
          <a:p>
            <a:pPr marL="742950" lvl="1" indent="-285750">
              <a:buFont typeface="Arial"/>
              <a:buChar char="•"/>
            </a:pPr>
            <a:r>
              <a:rPr lang="nb-NO" dirty="0" smtClean="0"/>
              <a:t>LS2</a:t>
            </a:r>
            <a:r>
              <a:rPr lang="nb-NO" dirty="0" smtClean="0"/>
              <a:t>#2#</a:t>
            </a:r>
            <a:r>
              <a:rPr lang="nb-NO" dirty="0" smtClean="0"/>
              <a:t>3 har jevnt fordelt med aktiviteter langs tidsaksen. Det er kortere </a:t>
            </a:r>
            <a:r>
              <a:rPr lang="nb-NO" dirty="0" err="1" smtClean="0"/>
              <a:t>makespan</a:t>
            </a:r>
            <a:r>
              <a:rPr lang="nb-NO" dirty="0" smtClean="0"/>
              <a:t>.</a:t>
            </a:r>
          </a:p>
          <a:p>
            <a:pPr marL="285750" indent="-285750">
              <a:buFont typeface="Arial"/>
              <a:buChar char="•"/>
            </a:pPr>
            <a:r>
              <a:rPr lang="nb-NO" dirty="0" smtClean="0"/>
              <a:t>I henhold til </a:t>
            </a:r>
            <a:r>
              <a:rPr lang="nb-NO" dirty="0" smtClean="0"/>
              <a:t>forventninger </a:t>
            </a:r>
            <a:r>
              <a:rPr lang="nb-NO" dirty="0" smtClean="0"/>
              <a:t>har dette mest sannsynlig sin årsak i at: </a:t>
            </a:r>
          </a:p>
          <a:p>
            <a:pPr marL="742950" lvl="1" indent="-285750">
              <a:buFont typeface="Arial"/>
              <a:buChar char="•"/>
            </a:pPr>
            <a:r>
              <a:rPr lang="nb-NO" dirty="0" smtClean="0"/>
              <a:t>LS1 produserer flere løsninger fordi kraner med sine begrensninger er på plass tidlig i søkeprosessen.</a:t>
            </a:r>
          </a:p>
          <a:p>
            <a:pPr marL="742950" lvl="1" indent="-285750">
              <a:buFont typeface="Arial"/>
              <a:buChar char="•"/>
            </a:pPr>
            <a:r>
              <a:rPr lang="nb-NO" dirty="0" smtClean="0"/>
              <a:t>LS2 produserer bedre løsninger fordi det tildeles startverdier til aktiviteter uten å betrakte kranfordelingen så nøye. Men antallet løsninger blir gjerne redusert fordi søkeprosessen ikke klarer å komme ut av konfliktene som oppstår når man tildeler kran senere.</a:t>
            </a:r>
          </a:p>
          <a:p>
            <a:pPr marL="285750" indent="-285750">
              <a:buFont typeface="Arial"/>
              <a:buChar char="•"/>
            </a:pPr>
            <a:r>
              <a:rPr lang="nb-NO" dirty="0" smtClean="0"/>
              <a:t>Modellene uten sikkerhetsbegrensninger ga </a:t>
            </a:r>
            <a:r>
              <a:rPr lang="nb-NO" dirty="0" smtClean="0"/>
              <a:t>ekvivalente løsninger</a:t>
            </a:r>
            <a:r>
              <a:rPr lang="nb-NO" dirty="0" smtClean="0"/>
              <a:t>. Dette er muligens fordi når sikkerhetsbegrensningene på kran fjernes fungerer LS1 og LS2 likt.</a:t>
            </a:r>
          </a:p>
        </p:txBody>
      </p:sp>
    </p:spTree>
    <p:extLst>
      <p:ext uri="{BB962C8B-B14F-4D97-AF65-F5344CB8AC3E}">
        <p14:creationId xmlns:p14="http://schemas.microsoft.com/office/powerpoint/2010/main" val="35309503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Evaluering – ressursskjema – 2 kraner</a:t>
            </a:r>
            <a:endParaRPr lang="nb-NO" dirty="0"/>
          </a:p>
        </p:txBody>
      </p:sp>
      <p:pic>
        <p:nvPicPr>
          <p:cNvPr id="3" name="Bilde 2" descr="figur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51" y="1563647"/>
            <a:ext cx="7864727" cy="4790567"/>
          </a:xfrm>
          <a:prstGeom prst="rect">
            <a:avLst/>
          </a:prstGeom>
        </p:spPr>
      </p:pic>
      <p:sp>
        <p:nvSpPr>
          <p:cNvPr id="4" name="Ramme 3"/>
          <p:cNvSpPr/>
          <p:nvPr/>
        </p:nvSpPr>
        <p:spPr>
          <a:xfrm>
            <a:off x="609600" y="2472364"/>
            <a:ext cx="7617050" cy="235998"/>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solidFill>
                <a:schemeClr val="tx1"/>
              </a:solidFill>
            </a:endParaRPr>
          </a:p>
        </p:txBody>
      </p:sp>
      <p:sp>
        <p:nvSpPr>
          <p:cNvPr id="5" name="Ramme 4"/>
          <p:cNvSpPr/>
          <p:nvPr/>
        </p:nvSpPr>
        <p:spPr>
          <a:xfrm>
            <a:off x="609600" y="2708362"/>
            <a:ext cx="7617050" cy="337141"/>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solidFill>
                <a:schemeClr val="tx1"/>
              </a:solidFill>
            </a:endParaRPr>
          </a:p>
        </p:txBody>
      </p:sp>
    </p:spTree>
    <p:extLst>
      <p:ext uri="{BB962C8B-B14F-4D97-AF65-F5344CB8AC3E}">
        <p14:creationId xmlns:p14="http://schemas.microsoft.com/office/powerpoint/2010/main" val="1692631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Evaluering – ressursskjema – 2 kraner</a:t>
            </a:r>
            <a:endParaRPr lang="nb-NO" dirty="0"/>
          </a:p>
        </p:txBody>
      </p:sp>
      <p:pic>
        <p:nvPicPr>
          <p:cNvPr id="3" name="Bilde 2" descr="figur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09" y="1532568"/>
            <a:ext cx="8350291" cy="5163510"/>
          </a:xfrm>
          <a:prstGeom prst="rect">
            <a:avLst/>
          </a:prstGeom>
        </p:spPr>
      </p:pic>
    </p:spTree>
    <p:extLst>
      <p:ext uri="{BB962C8B-B14F-4D97-AF65-F5344CB8AC3E}">
        <p14:creationId xmlns:p14="http://schemas.microsoft.com/office/powerpoint/2010/main" val="194296710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Evaluering – ressursskjema – 2 kraner</a:t>
            </a:r>
            <a:endParaRPr lang="nb-NO" dirty="0"/>
          </a:p>
        </p:txBody>
      </p:sp>
      <p:pic>
        <p:nvPicPr>
          <p:cNvPr id="4" name="Bilde 3" descr="figur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0590"/>
            <a:ext cx="9144000" cy="4106708"/>
          </a:xfrm>
          <a:prstGeom prst="rect">
            <a:avLst/>
          </a:prstGeom>
        </p:spPr>
      </p:pic>
    </p:spTree>
    <p:extLst>
      <p:ext uri="{BB962C8B-B14F-4D97-AF65-F5344CB8AC3E}">
        <p14:creationId xmlns:p14="http://schemas.microsoft.com/office/powerpoint/2010/main" val="41201466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Evaluering – ressursskjema – </a:t>
            </a:r>
            <a:r>
              <a:rPr lang="nb-NO" dirty="0" smtClean="0"/>
              <a:t>3 </a:t>
            </a:r>
            <a:r>
              <a:rPr lang="nb-NO" dirty="0" smtClean="0"/>
              <a:t>kraner</a:t>
            </a:r>
            <a:endParaRPr lang="nb-NO" dirty="0"/>
          </a:p>
        </p:txBody>
      </p:sp>
      <p:pic>
        <p:nvPicPr>
          <p:cNvPr id="3" name="Bilde 2" descr="figur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02" y="1496311"/>
            <a:ext cx="8470797" cy="5236663"/>
          </a:xfrm>
          <a:prstGeom prst="rect">
            <a:avLst/>
          </a:prstGeom>
        </p:spPr>
      </p:pic>
      <p:sp>
        <p:nvSpPr>
          <p:cNvPr id="5" name="Ramme 4"/>
          <p:cNvSpPr/>
          <p:nvPr/>
        </p:nvSpPr>
        <p:spPr>
          <a:xfrm>
            <a:off x="393351" y="4394065"/>
            <a:ext cx="8282843" cy="382092"/>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solidFill>
                <a:schemeClr val="tx1"/>
              </a:solidFill>
            </a:endParaRPr>
          </a:p>
        </p:txBody>
      </p:sp>
    </p:spTree>
    <p:extLst>
      <p:ext uri="{BB962C8B-B14F-4D97-AF65-F5344CB8AC3E}">
        <p14:creationId xmlns:p14="http://schemas.microsoft.com/office/powerpoint/2010/main" val="2114352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Evaluering – resultater 10 lokasjoner</a:t>
            </a:r>
            <a:endParaRPr lang="nb-NO" dirty="0"/>
          </a:p>
        </p:txBody>
      </p:sp>
      <p:pic>
        <p:nvPicPr>
          <p:cNvPr id="3" name="Bilde 2" descr="teoretisknedregrense.png"/>
          <p:cNvPicPr>
            <a:picLocks noChangeAspect="1"/>
          </p:cNvPicPr>
          <p:nvPr/>
        </p:nvPicPr>
        <p:blipFill rotWithShape="1">
          <a:blip r:embed="rId2">
            <a:extLst>
              <a:ext uri="{28A0092B-C50C-407E-A947-70E740481C1C}">
                <a14:useLocalDpi xmlns:a14="http://schemas.microsoft.com/office/drawing/2010/main" val="0"/>
              </a:ext>
            </a:extLst>
          </a:blip>
          <a:srcRect l="8368" t="39944" b="29143"/>
          <a:stretch/>
        </p:blipFill>
        <p:spPr>
          <a:xfrm>
            <a:off x="5173117" y="2672890"/>
            <a:ext cx="3789703" cy="488670"/>
          </a:xfrm>
          <a:prstGeom prst="rect">
            <a:avLst/>
          </a:prstGeom>
        </p:spPr>
      </p:pic>
      <p:pic>
        <p:nvPicPr>
          <p:cNvPr id="4" name="Bilde 3" descr="kranstyrk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117" y="1975563"/>
            <a:ext cx="3589883" cy="482817"/>
          </a:xfrm>
          <a:prstGeom prst="rect">
            <a:avLst/>
          </a:prstGeom>
        </p:spPr>
      </p:pic>
      <p:sp>
        <p:nvSpPr>
          <p:cNvPr id="5" name="TekstSylinder 4"/>
          <p:cNvSpPr txBox="1"/>
          <p:nvPr/>
        </p:nvSpPr>
        <p:spPr>
          <a:xfrm>
            <a:off x="609600" y="1606231"/>
            <a:ext cx="4479478" cy="4801315"/>
          </a:xfrm>
          <a:prstGeom prst="rect">
            <a:avLst/>
          </a:prstGeom>
          <a:noFill/>
        </p:spPr>
        <p:txBody>
          <a:bodyPr wrap="square" rtlCol="0">
            <a:spAutoFit/>
          </a:bodyPr>
          <a:lstStyle/>
          <a:p>
            <a:pPr marL="285750" indent="-285750">
              <a:buFont typeface="Arial"/>
              <a:buChar char="•"/>
            </a:pPr>
            <a:r>
              <a:rPr lang="nb-NO" dirty="0" smtClean="0"/>
              <a:t>Sammenligning </a:t>
            </a:r>
            <a:r>
              <a:rPr lang="nb-NO" dirty="0" smtClean="0"/>
              <a:t>av om verdier fra formel 14 er mindre eller større enn verdier fra formell 11, gir et uttrykk for hvor sterk eller svak kranressursen </a:t>
            </a:r>
            <a:r>
              <a:rPr lang="nb-NO" dirty="0" smtClean="0"/>
              <a:t>er (sterk vil si godt utnyttet).</a:t>
            </a:r>
            <a:endParaRPr lang="nb-NO" dirty="0" smtClean="0"/>
          </a:p>
          <a:p>
            <a:pPr marL="285750" indent="-285750">
              <a:buFont typeface="Arial"/>
              <a:buChar char="•"/>
            </a:pPr>
            <a:r>
              <a:rPr lang="nb-NO" dirty="0" smtClean="0"/>
              <a:t>Hvis verdiene fra formel 14 er mindre enn fra formel </a:t>
            </a:r>
            <a:r>
              <a:rPr lang="nb-NO" dirty="0" smtClean="0"/>
              <a:t>11, </a:t>
            </a:r>
            <a:r>
              <a:rPr lang="nb-NO" dirty="0" smtClean="0"/>
              <a:t>vil det si at kranressursen er svak.</a:t>
            </a:r>
          </a:p>
          <a:p>
            <a:pPr marL="285750" indent="-285750">
              <a:buFont typeface="Arial"/>
              <a:buChar char="•"/>
            </a:pPr>
            <a:r>
              <a:rPr lang="nb-NO" dirty="0" smtClean="0"/>
              <a:t>Ut ifra dette er det en klar forskjell fra 2 til 3 kraner med LS1. Ved 2 kraner er kranressursen veldig sterk på kran 1, mens kranressursen ikke er fullt så sterk med 3 kraner.</a:t>
            </a:r>
          </a:p>
          <a:p>
            <a:pPr marL="285750" indent="-285750">
              <a:buFont typeface="Arial"/>
              <a:buChar char="•"/>
            </a:pPr>
            <a:r>
              <a:rPr lang="nb-NO" dirty="0" smtClean="0"/>
              <a:t>Med LS2 er det en jevnere kranfordeling som </a:t>
            </a:r>
            <a:r>
              <a:rPr lang="nb-NO" dirty="0" smtClean="0"/>
              <a:t>vist </a:t>
            </a:r>
            <a:r>
              <a:rPr lang="nb-NO" dirty="0" smtClean="0"/>
              <a:t>i figuren på forrige slide. Med en jevnere fordeling av kranressursen vil også mannskapsressursen bli bedre utnyttet. </a:t>
            </a:r>
          </a:p>
        </p:txBody>
      </p:sp>
      <p:sp>
        <p:nvSpPr>
          <p:cNvPr id="8" name="TekstSylinder 7"/>
          <p:cNvSpPr txBox="1"/>
          <p:nvPr/>
        </p:nvSpPr>
        <p:spPr>
          <a:xfrm>
            <a:off x="5173117" y="3586004"/>
            <a:ext cx="3589883" cy="2585323"/>
          </a:xfrm>
          <a:prstGeom prst="rect">
            <a:avLst/>
          </a:prstGeom>
          <a:noFill/>
        </p:spPr>
        <p:txBody>
          <a:bodyPr wrap="square" rtlCol="0">
            <a:spAutoFit/>
          </a:bodyPr>
          <a:lstStyle/>
          <a:p>
            <a:pPr marL="285750" indent="-285750">
              <a:buFont typeface="Arial"/>
              <a:buChar char="•"/>
            </a:pPr>
            <a:r>
              <a:rPr lang="nb-NO" dirty="0" smtClean="0"/>
              <a:t>Det virker som å tildele kraner først i </a:t>
            </a:r>
            <a:r>
              <a:rPr lang="nb-NO" dirty="0" smtClean="0"/>
              <a:t>søkemålet </a:t>
            </a:r>
            <a:r>
              <a:rPr lang="nb-NO" dirty="0" smtClean="0"/>
              <a:t>i </a:t>
            </a:r>
            <a:r>
              <a:rPr lang="nb-NO" dirty="0" err="1" smtClean="0"/>
              <a:t>Solver</a:t>
            </a:r>
            <a:r>
              <a:rPr lang="nb-NO" dirty="0" smtClean="0"/>
              <a:t> ikke klarer å utnytte kranressursene på en god måte.</a:t>
            </a:r>
          </a:p>
          <a:p>
            <a:pPr marL="285750" indent="-285750">
              <a:buFont typeface="Arial"/>
              <a:buChar char="•"/>
            </a:pPr>
            <a:r>
              <a:rPr lang="nb-NO" dirty="0" smtClean="0"/>
              <a:t>Det å til dele starttider til aktivitetene først ser ut til å kunne utnytte kranressursen på en bedre måte </a:t>
            </a:r>
            <a:r>
              <a:rPr lang="nb-NO" dirty="0" smtClean="0"/>
              <a:t>og </a:t>
            </a:r>
            <a:r>
              <a:rPr lang="nb-NO" dirty="0" smtClean="0"/>
              <a:t>få en jevnere fordeling av kranressursen.</a:t>
            </a:r>
            <a:endParaRPr lang="nb-NO" dirty="0"/>
          </a:p>
        </p:txBody>
      </p:sp>
    </p:spTree>
    <p:extLst>
      <p:ext uri="{BB962C8B-B14F-4D97-AF65-F5344CB8AC3E}">
        <p14:creationId xmlns:p14="http://schemas.microsoft.com/office/powerpoint/2010/main" val="21822939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Evaluering – resultater 10 lokasjoner</a:t>
            </a:r>
            <a:endParaRPr lang="nb-NO" dirty="0"/>
          </a:p>
        </p:txBody>
      </p:sp>
      <p:sp>
        <p:nvSpPr>
          <p:cNvPr id="5" name="TekstSylinder 4"/>
          <p:cNvSpPr txBox="1"/>
          <p:nvPr/>
        </p:nvSpPr>
        <p:spPr>
          <a:xfrm>
            <a:off x="609600" y="1606231"/>
            <a:ext cx="8153400" cy="3970318"/>
          </a:xfrm>
          <a:prstGeom prst="rect">
            <a:avLst/>
          </a:prstGeom>
          <a:noFill/>
        </p:spPr>
        <p:txBody>
          <a:bodyPr wrap="square" rtlCol="0">
            <a:spAutoFit/>
          </a:bodyPr>
          <a:lstStyle/>
          <a:p>
            <a:pPr marL="285750" indent="-285750">
              <a:buFont typeface="Arial"/>
              <a:buChar char="•"/>
            </a:pPr>
            <a:r>
              <a:rPr lang="nb-NO" dirty="0" smtClean="0"/>
              <a:t>Ved å ta utgangspunkt i LS2 uten </a:t>
            </a:r>
            <a:r>
              <a:rPr lang="nb-NO" dirty="0" smtClean="0"/>
              <a:t>varmebegrensning </a:t>
            </a:r>
            <a:r>
              <a:rPr lang="nb-NO" dirty="0" smtClean="0"/>
              <a:t>og uten sikkerhetsbegrensning på kran fra den første tabellen er </a:t>
            </a:r>
            <a:r>
              <a:rPr lang="nb-NO" dirty="0" err="1" smtClean="0"/>
              <a:t>makespan</a:t>
            </a:r>
            <a:r>
              <a:rPr lang="nb-NO" dirty="0" smtClean="0"/>
              <a:t> totalt sett </a:t>
            </a:r>
            <a:r>
              <a:rPr lang="nb-NO" dirty="0" smtClean="0"/>
              <a:t>1,0</a:t>
            </a:r>
            <a:r>
              <a:rPr lang="nb-NO" dirty="0" smtClean="0"/>
              <a:t>% over teoretisk nedregrense med tidsgrense på 100 sekunder. Det er også løsninger på alle probleminstansene.</a:t>
            </a:r>
          </a:p>
          <a:p>
            <a:pPr marL="742950" lvl="1" indent="-285750">
              <a:buFont typeface="Arial"/>
              <a:buChar char="•"/>
            </a:pPr>
            <a:r>
              <a:rPr lang="nb-NO" dirty="0" smtClean="0"/>
              <a:t>Denne løsningen er veldig lite begrenset, da det kan </a:t>
            </a:r>
            <a:r>
              <a:rPr lang="nb-NO" dirty="0" smtClean="0"/>
              <a:t>utføres </a:t>
            </a:r>
            <a:r>
              <a:rPr lang="nb-NO" dirty="0" smtClean="0"/>
              <a:t>mange aktiviteter på lokasjoner hvor aktiviteter som krever </a:t>
            </a:r>
            <a:r>
              <a:rPr lang="nb-NO" dirty="0" smtClean="0"/>
              <a:t>kranbruk </a:t>
            </a:r>
            <a:r>
              <a:rPr lang="nb-NO" dirty="0" smtClean="0"/>
              <a:t>blir utført.</a:t>
            </a:r>
          </a:p>
          <a:p>
            <a:pPr marL="285750" indent="-285750">
              <a:buFont typeface="Arial"/>
              <a:buChar char="•"/>
            </a:pPr>
            <a:r>
              <a:rPr lang="nb-NO" dirty="0" smtClean="0"/>
              <a:t>Når sikkerhetsbegrensningene blir lagt til øker </a:t>
            </a:r>
            <a:r>
              <a:rPr lang="nb-NO" dirty="0" err="1" smtClean="0"/>
              <a:t>makespan</a:t>
            </a:r>
            <a:r>
              <a:rPr lang="nb-NO" dirty="0" smtClean="0"/>
              <a:t> med </a:t>
            </a:r>
            <a:r>
              <a:rPr lang="nb-NO" dirty="0" smtClean="0"/>
              <a:t>13,2</a:t>
            </a:r>
            <a:r>
              <a:rPr lang="nb-NO" dirty="0" smtClean="0"/>
              <a:t>% og det er ikke løsninger på mer enn </a:t>
            </a:r>
            <a:r>
              <a:rPr lang="nb-NO" dirty="0" smtClean="0"/>
              <a:t>36,88</a:t>
            </a:r>
            <a:r>
              <a:rPr lang="nb-NO" dirty="0" smtClean="0"/>
              <a:t>% av probleminstansene.</a:t>
            </a:r>
          </a:p>
          <a:p>
            <a:pPr marL="285750" indent="-285750">
              <a:buFont typeface="Arial"/>
              <a:buChar char="•"/>
            </a:pPr>
            <a:r>
              <a:rPr lang="nb-NO" dirty="0" smtClean="0"/>
              <a:t>Dette </a:t>
            </a:r>
            <a:r>
              <a:rPr lang="nb-NO" dirty="0" smtClean="0"/>
              <a:t>virker fornuftig med tanke på at sikkerhetsbegrensningene vil opprette sikkerhetssoner som vil stenge enkelte lokasjoner ved </a:t>
            </a:r>
            <a:r>
              <a:rPr lang="nb-NO" dirty="0" smtClean="0"/>
              <a:t>kranbruk</a:t>
            </a:r>
            <a:r>
              <a:rPr lang="nb-NO" dirty="0" smtClean="0"/>
              <a:t>.</a:t>
            </a:r>
          </a:p>
          <a:p>
            <a:pPr marL="285750" indent="-285750">
              <a:buFont typeface="Arial"/>
              <a:buChar char="•"/>
            </a:pPr>
            <a:r>
              <a:rPr lang="nb-NO" dirty="0" smtClean="0"/>
              <a:t>Legges varmebegrensningen til </a:t>
            </a:r>
            <a:r>
              <a:rPr lang="nb-NO" dirty="0" smtClean="0"/>
              <a:t>øker </a:t>
            </a:r>
            <a:r>
              <a:rPr lang="nb-NO" dirty="0" err="1" smtClean="0"/>
              <a:t>makespan</a:t>
            </a:r>
            <a:r>
              <a:rPr lang="nb-NO" dirty="0" smtClean="0"/>
              <a:t> med ytterligere 9% og det blir funnet løsninger på 40% av probleminstansene.</a:t>
            </a:r>
          </a:p>
          <a:p>
            <a:pPr marL="285750" indent="-285750">
              <a:buFont typeface="Arial"/>
              <a:buChar char="•"/>
            </a:pPr>
            <a:r>
              <a:rPr lang="nb-NO" dirty="0" smtClean="0"/>
              <a:t>Dette viser at det kan være en tendens til at </a:t>
            </a:r>
            <a:r>
              <a:rPr lang="nb-NO" dirty="0" err="1" smtClean="0"/>
              <a:t>Scheduler</a:t>
            </a:r>
            <a:r>
              <a:rPr lang="nb-NO" dirty="0" smtClean="0"/>
              <a:t> finner flere løsninger når varmebegrensingen blir lagt til.</a:t>
            </a:r>
          </a:p>
        </p:txBody>
      </p:sp>
    </p:spTree>
    <p:extLst>
      <p:ext uri="{BB962C8B-B14F-4D97-AF65-F5344CB8AC3E}">
        <p14:creationId xmlns:p14="http://schemas.microsoft.com/office/powerpoint/2010/main" val="30146028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Introduksjon</a:t>
            </a:r>
            <a:endParaRPr lang="nb-NO" dirty="0"/>
          </a:p>
        </p:txBody>
      </p:sp>
      <p:pic>
        <p:nvPicPr>
          <p:cNvPr id="3" name="Bilde 2" descr="platform.jpg"/>
          <p:cNvPicPr>
            <a:picLocks noChangeAspect="1"/>
          </p:cNvPicPr>
          <p:nvPr/>
        </p:nvPicPr>
        <p:blipFill>
          <a:blip r:embed="rId3">
            <a:alphaModFix/>
            <a:extLst>
              <a:ext uri="{BEBA8EAE-BF5A-486C-A8C5-ECC9F3942E4B}">
                <a14:imgProps xmlns:a14="http://schemas.microsoft.com/office/drawing/2010/main">
                  <a14:imgLayer r:embed="rId4">
                    <a14:imgEffect>
                      <a14:backgroundRemoval t="768" b="100000" l="17170" r="86604">
                        <a14:foregroundMark x1="27925" y1="26376" x2="27925" y2="26376"/>
                        <a14:foregroundMark x1="28585" y1="27657" x2="28585" y2="27657"/>
                        <a14:foregroundMark x1="27170" y1="24072" x2="27170" y2="24072"/>
                        <a14:foregroundMark x1="80943" y1="19462" x2="80943" y2="19462"/>
                        <a14:foregroundMark x1="77830" y1="26504" x2="77830" y2="26504"/>
                        <a14:backgroundMark x1="34057" y1="34443" x2="34057" y2="34443"/>
                        <a14:backgroundMark x1="51321" y1="33163" x2="51321" y2="33163"/>
                        <a14:backgroundMark x1="61792" y1="33803" x2="61792" y2="33803"/>
                        <a14:backgroundMark x1="67358" y1="38924" x2="67358" y2="38924"/>
                        <a14:backgroundMark x1="69245" y1="42382" x2="69245" y2="42382"/>
                        <a14:backgroundMark x1="65755" y1="41485" x2="65755" y2="41485"/>
                        <a14:backgroundMark x1="66226" y1="43662" x2="66226" y2="43662"/>
                        <a14:backgroundMark x1="66415" y1="45198" x2="66415" y2="45198"/>
                        <a14:backgroundMark x1="68679" y1="44302" x2="68679" y2="44302"/>
                        <a14:backgroundMark x1="56509" y1="32266" x2="56509" y2="32266"/>
                        <a14:backgroundMark x1="55283" y1="39437" x2="55283" y2="39437"/>
                        <a14:backgroundMark x1="54528" y1="43150" x2="54528" y2="43150"/>
                      </a14:backgroundRemoval>
                    </a14:imgEffect>
                  </a14:imgLayer>
                </a14:imgProps>
              </a:ext>
              <a:ext uri="{28A0092B-C50C-407E-A947-70E740481C1C}">
                <a14:useLocalDpi xmlns:a14="http://schemas.microsoft.com/office/drawing/2010/main" val="0"/>
              </a:ext>
            </a:extLst>
          </a:blip>
          <a:stretch>
            <a:fillRect/>
          </a:stretch>
        </p:blipFill>
        <p:spPr>
          <a:xfrm>
            <a:off x="2830508" y="1512248"/>
            <a:ext cx="7255438" cy="5345752"/>
          </a:xfrm>
          <a:prstGeom prst="rect">
            <a:avLst/>
          </a:prstGeom>
        </p:spPr>
      </p:pic>
      <p:sp>
        <p:nvSpPr>
          <p:cNvPr id="4" name="TekstSylinder 3"/>
          <p:cNvSpPr txBox="1"/>
          <p:nvPr/>
        </p:nvSpPr>
        <p:spPr>
          <a:xfrm>
            <a:off x="158742" y="1606231"/>
            <a:ext cx="3865832" cy="4524316"/>
          </a:xfrm>
          <a:prstGeom prst="rect">
            <a:avLst/>
          </a:prstGeom>
          <a:noFill/>
        </p:spPr>
        <p:txBody>
          <a:bodyPr wrap="square" rtlCol="0">
            <a:spAutoFit/>
          </a:bodyPr>
          <a:lstStyle/>
          <a:p>
            <a:pPr marL="285750" indent="-285750">
              <a:buFont typeface="Arial"/>
              <a:buChar char="•"/>
            </a:pPr>
            <a:r>
              <a:rPr lang="nb-NO" dirty="0" smtClean="0"/>
              <a:t>Planlegging i oljeindustrien handler om å utføre aktiviteter i riktig rekkefølge og minimere tidsbruken.</a:t>
            </a:r>
          </a:p>
          <a:p>
            <a:pPr marL="285750" indent="-285750">
              <a:buFont typeface="Arial"/>
              <a:buChar char="•"/>
            </a:pPr>
            <a:r>
              <a:rPr lang="nb-NO" dirty="0" smtClean="0"/>
              <a:t>God planlegging som utnytter ressursene på en god måte, kan redusere kostnader.</a:t>
            </a:r>
          </a:p>
          <a:p>
            <a:pPr marL="285750" indent="-285750">
              <a:buFont typeface="Arial"/>
              <a:buChar char="•"/>
            </a:pPr>
            <a:r>
              <a:rPr lang="nb-NO" dirty="0" smtClean="0"/>
              <a:t>For å få en mest mulig realistisk modell, brukes en </a:t>
            </a:r>
            <a:r>
              <a:rPr lang="nb-NO" dirty="0" smtClean="0"/>
              <a:t>fiktiv oljeplattform for å kunne gjøre problemet så </a:t>
            </a:r>
            <a:r>
              <a:rPr lang="nb-NO" dirty="0"/>
              <a:t>lik </a:t>
            </a:r>
            <a:r>
              <a:rPr lang="nb-NO" dirty="0" smtClean="0"/>
              <a:t>virkeligheten som </a:t>
            </a:r>
            <a:r>
              <a:rPr lang="nb-NO" dirty="0"/>
              <a:t>mulig.</a:t>
            </a:r>
            <a:endParaRPr lang="nb-NO" dirty="0" smtClean="0"/>
          </a:p>
          <a:p>
            <a:pPr marL="285750" indent="-285750">
              <a:buFont typeface="Arial"/>
              <a:buChar char="•"/>
            </a:pPr>
            <a:r>
              <a:rPr lang="nb-NO" dirty="0" smtClean="0"/>
              <a:t>De såkalte probleminstansene som skal planlegges/løses genereres tilfeldig med et eksternt program. Probleminstansene blir deretter inputdata i den IBM ILOG </a:t>
            </a:r>
            <a:r>
              <a:rPr lang="nb-NO" dirty="0" err="1" smtClean="0"/>
              <a:t>Scheduler</a:t>
            </a:r>
            <a:r>
              <a:rPr lang="nb-NO" dirty="0" smtClean="0"/>
              <a:t> implementerte løsningen</a:t>
            </a:r>
            <a:r>
              <a:rPr lang="nb-NO" dirty="0" smtClean="0"/>
              <a:t>.</a:t>
            </a:r>
            <a:endParaRPr lang="nb-NO" dirty="0" smtClean="0"/>
          </a:p>
        </p:txBody>
      </p:sp>
    </p:spTree>
    <p:extLst>
      <p:ext uri="{BB962C8B-B14F-4D97-AF65-F5344CB8AC3E}">
        <p14:creationId xmlns:p14="http://schemas.microsoft.com/office/powerpoint/2010/main" val="710187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smtClean="0"/>
              <a:t>Evaluering – 10 lokasjoner mot 25 lokasjoner</a:t>
            </a:r>
            <a:endParaRPr lang="nb-NO" dirty="0"/>
          </a:p>
        </p:txBody>
      </p:sp>
      <p:sp>
        <p:nvSpPr>
          <p:cNvPr id="3" name="TekstSylinder 2"/>
          <p:cNvSpPr txBox="1"/>
          <p:nvPr/>
        </p:nvSpPr>
        <p:spPr>
          <a:xfrm>
            <a:off x="609600" y="1531523"/>
            <a:ext cx="8153400" cy="4524316"/>
          </a:xfrm>
          <a:prstGeom prst="rect">
            <a:avLst/>
          </a:prstGeom>
          <a:noFill/>
        </p:spPr>
        <p:txBody>
          <a:bodyPr wrap="square" rtlCol="0">
            <a:spAutoFit/>
          </a:bodyPr>
          <a:lstStyle/>
          <a:p>
            <a:pPr marL="285750" indent="-285750">
              <a:buFont typeface="Arial"/>
              <a:buChar char="•"/>
            </a:pPr>
            <a:r>
              <a:rPr lang="nb-NO" dirty="0" smtClean="0"/>
              <a:t>Sammenligningen av løsningene til Bård Henning Tvedt med 25 lokasjoner er gjort med modellen </a:t>
            </a:r>
            <a:r>
              <a:rPr lang="nb-NO" dirty="0" err="1" smtClean="0"/>
              <a:t>Inferred</a:t>
            </a:r>
            <a:r>
              <a:rPr lang="nb-NO" dirty="0" smtClean="0"/>
              <a:t> mot </a:t>
            </a:r>
            <a:r>
              <a:rPr lang="nb-NO" dirty="0" smtClean="0"/>
              <a:t>løsningene her </a:t>
            </a:r>
            <a:r>
              <a:rPr lang="nb-NO" dirty="0" smtClean="0"/>
              <a:t>med løsningsstrategi 2 uten </a:t>
            </a:r>
            <a:r>
              <a:rPr lang="nb-NO" dirty="0" smtClean="0"/>
              <a:t>varmebegrensning </a:t>
            </a:r>
            <a:r>
              <a:rPr lang="nb-NO" dirty="0" smtClean="0"/>
              <a:t>og med sikkerhetsbegrensninger.</a:t>
            </a:r>
          </a:p>
          <a:p>
            <a:pPr marL="285750" indent="-285750">
              <a:buFont typeface="Arial"/>
              <a:buChar char="•"/>
            </a:pPr>
            <a:r>
              <a:rPr lang="nb-NO" dirty="0" smtClean="0"/>
              <a:t>Det er stort sett samsvar mellom både </a:t>
            </a:r>
            <a:r>
              <a:rPr lang="nb-NO" dirty="0" err="1" smtClean="0"/>
              <a:t>makespan</a:t>
            </a:r>
            <a:r>
              <a:rPr lang="nb-NO" dirty="0" smtClean="0"/>
              <a:t> og løsningsgrad.</a:t>
            </a:r>
          </a:p>
          <a:p>
            <a:pPr marL="285750" indent="-285750">
              <a:buFont typeface="Arial"/>
              <a:buChar char="•"/>
            </a:pPr>
            <a:r>
              <a:rPr lang="nb-NO" dirty="0" err="1" smtClean="0"/>
              <a:t>Makespan</a:t>
            </a:r>
            <a:r>
              <a:rPr lang="nb-NO" dirty="0" smtClean="0"/>
              <a:t> hos begge er </a:t>
            </a:r>
            <a:r>
              <a:rPr lang="nb-NO" dirty="0" smtClean="0"/>
              <a:t>bra og varierer lite.</a:t>
            </a:r>
          </a:p>
          <a:p>
            <a:pPr marL="285750" indent="-285750">
              <a:buFont typeface="Arial"/>
              <a:buChar char="•"/>
            </a:pPr>
            <a:r>
              <a:rPr lang="nb-NO" dirty="0" smtClean="0"/>
              <a:t>Løsningsgraden reduseres svært </a:t>
            </a:r>
            <a:r>
              <a:rPr lang="nb-NO" dirty="0" smtClean="0"/>
              <a:t>mye hos begge </a:t>
            </a:r>
            <a:r>
              <a:rPr lang="nb-NO" dirty="0" smtClean="0"/>
              <a:t>med mange aktiviteter, både for to og tre </a:t>
            </a:r>
            <a:r>
              <a:rPr lang="nb-NO" dirty="0" smtClean="0"/>
              <a:t>kraner.</a:t>
            </a:r>
            <a:endParaRPr lang="nb-NO" dirty="0" smtClean="0"/>
          </a:p>
          <a:p>
            <a:pPr marL="285750" indent="-285750">
              <a:buFont typeface="Arial"/>
              <a:buChar char="•"/>
            </a:pPr>
            <a:r>
              <a:rPr lang="nb-NO" dirty="0" smtClean="0"/>
              <a:t>I begge modellene tildeles tid til aktivitetene før kranressursene.</a:t>
            </a:r>
          </a:p>
          <a:p>
            <a:pPr marL="285750" indent="-285750">
              <a:buFont typeface="Arial"/>
              <a:buChar char="•"/>
            </a:pPr>
            <a:r>
              <a:rPr lang="nb-NO" dirty="0" err="1" smtClean="0"/>
              <a:t>Makespan</a:t>
            </a:r>
            <a:r>
              <a:rPr lang="nb-NO" dirty="0" smtClean="0"/>
              <a:t> er litt bedre i </a:t>
            </a:r>
            <a:r>
              <a:rPr lang="nb-NO" dirty="0" err="1" smtClean="0"/>
              <a:t>Inferred</a:t>
            </a:r>
            <a:r>
              <a:rPr lang="nb-NO" dirty="0" smtClean="0"/>
              <a:t> modellen enn i løsningsstrategi 2. Det kan muligens forklares med reduksjonen av antall lokasjoner fra 25 til 10. Det blir brukt samme antallet kraner som med sikkerhetsbegrensningene aktivert vil låse en mye større andel av lokasjonene med 10 lokasjoner enn det vil med 25 lokasjoner.</a:t>
            </a:r>
          </a:p>
          <a:p>
            <a:pPr marL="742950" lvl="1" indent="-285750">
              <a:buFont typeface="Arial"/>
              <a:buChar char="•"/>
            </a:pPr>
            <a:r>
              <a:rPr lang="nb-NO" dirty="0" smtClean="0"/>
              <a:t>Med 2 kraner vil det bli låst 4 lokasjoner </a:t>
            </a:r>
            <a:r>
              <a:rPr lang="nb-NO" dirty="0" smtClean="0"/>
              <a:t>dersom begge </a:t>
            </a:r>
            <a:r>
              <a:rPr lang="nb-NO" dirty="0" smtClean="0"/>
              <a:t>kranene er i bruk </a:t>
            </a:r>
            <a:r>
              <a:rPr lang="nb-NO" dirty="0" smtClean="0"/>
              <a:t>på </a:t>
            </a:r>
            <a:r>
              <a:rPr lang="nb-NO" dirty="0" smtClean="0"/>
              <a:t>lokasjoner forskjellig fra der kranene er lokalisert. Med 10 lokasjoner vil da 40% av lokasjonene være låst pga. </a:t>
            </a:r>
            <a:r>
              <a:rPr lang="nb-NO" dirty="0" smtClean="0"/>
              <a:t>sikkerhetsbegrensinger</a:t>
            </a:r>
            <a:r>
              <a:rPr lang="nb-NO" dirty="0" smtClean="0"/>
              <a:t>, mens med 25 lokasjoner vil kun 16% av lokasjonene være låst.</a:t>
            </a:r>
            <a:endParaRPr lang="nb-NO" dirty="0"/>
          </a:p>
        </p:txBody>
      </p:sp>
    </p:spTree>
    <p:extLst>
      <p:ext uri="{BB962C8B-B14F-4D97-AF65-F5344CB8AC3E}">
        <p14:creationId xmlns:p14="http://schemas.microsoft.com/office/powerpoint/2010/main" val="344465720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Konklusjon</a:t>
            </a:r>
            <a:endParaRPr lang="nb-NO" dirty="0"/>
          </a:p>
        </p:txBody>
      </p:sp>
      <p:sp>
        <p:nvSpPr>
          <p:cNvPr id="3" name="TekstSylinder 2"/>
          <p:cNvSpPr txBox="1"/>
          <p:nvPr/>
        </p:nvSpPr>
        <p:spPr>
          <a:xfrm>
            <a:off x="609600" y="1559538"/>
            <a:ext cx="8153400" cy="5078314"/>
          </a:xfrm>
          <a:prstGeom prst="rect">
            <a:avLst/>
          </a:prstGeom>
          <a:noFill/>
        </p:spPr>
        <p:txBody>
          <a:bodyPr wrap="square" rtlCol="0">
            <a:spAutoFit/>
          </a:bodyPr>
          <a:lstStyle/>
          <a:p>
            <a:pPr marL="285750" indent="-285750">
              <a:buFont typeface="Arial"/>
              <a:buChar char="•"/>
            </a:pPr>
            <a:r>
              <a:rPr lang="nb-NO" dirty="0" smtClean="0"/>
              <a:t>Den første løsningsstrategien som tildelte kraner først, løste alle probleminstansene uavhengig av størrelse og kompleksitet. For implementasjonen uten varmebegrensning og deretter med </a:t>
            </a:r>
            <a:r>
              <a:rPr lang="nb-NO" dirty="0" smtClean="0"/>
              <a:t>varmebegrensning, </a:t>
            </a:r>
            <a:r>
              <a:rPr lang="nb-NO" dirty="0" smtClean="0"/>
              <a:t>ligger løsningene henholdsvis 74.5% og 81.0% over teoretisk nedregrense.</a:t>
            </a:r>
          </a:p>
          <a:p>
            <a:pPr marL="285750" indent="-285750">
              <a:buFont typeface="Arial"/>
              <a:buChar char="•"/>
            </a:pPr>
            <a:r>
              <a:rPr lang="nb-NO" dirty="0" smtClean="0"/>
              <a:t>Den andre løsningsstrategien som tildeler starttidspunkter for aktivitetene først, </a:t>
            </a:r>
            <a:r>
              <a:rPr lang="nb-NO" dirty="0" smtClean="0"/>
              <a:t>løser </a:t>
            </a:r>
            <a:r>
              <a:rPr lang="nb-NO" dirty="0" smtClean="0"/>
              <a:t>ikke alle probleminstansene, men har de beste løsningene i forhold til teoretisk nedregrense. For implementasjonen uten varmebegrensning og deretter med </a:t>
            </a:r>
            <a:r>
              <a:rPr lang="nb-NO" dirty="0" smtClean="0"/>
              <a:t>varmebegrensning, </a:t>
            </a:r>
            <a:r>
              <a:rPr lang="nb-NO" dirty="0" smtClean="0"/>
              <a:t>ligger løsningene henholdsvis 14.2% og 23.2% over teoretisk nedregrense.</a:t>
            </a:r>
          </a:p>
          <a:p>
            <a:pPr marL="285750" indent="-285750">
              <a:buFont typeface="Arial"/>
              <a:buChar char="•"/>
            </a:pPr>
            <a:r>
              <a:rPr lang="nb-NO" dirty="0" smtClean="0"/>
              <a:t>Det kan derfor være hensiktsmessig å vurdere hvilken løsningsstrategi som skal brukes avhengig av om det er ønskelig å ha høy løsningsgrad eller bedre </a:t>
            </a:r>
            <a:r>
              <a:rPr lang="nb-NO" dirty="0" err="1" smtClean="0"/>
              <a:t>makespan</a:t>
            </a:r>
            <a:r>
              <a:rPr lang="nb-NO" dirty="0" smtClean="0"/>
              <a:t>.</a:t>
            </a:r>
          </a:p>
          <a:p>
            <a:pPr marL="285750" indent="-285750">
              <a:buFont typeface="Arial"/>
              <a:buChar char="•"/>
            </a:pPr>
            <a:r>
              <a:rPr lang="nb-NO" dirty="0" smtClean="0"/>
              <a:t>Løsningene med </a:t>
            </a:r>
            <a:r>
              <a:rPr lang="nb-NO" dirty="0" smtClean="0"/>
              <a:t>varmebegrensning </a:t>
            </a:r>
            <a:r>
              <a:rPr lang="nb-NO" dirty="0" smtClean="0"/>
              <a:t>ga med begge løsningsstrategiene noe høyere </a:t>
            </a:r>
            <a:r>
              <a:rPr lang="nb-NO" dirty="0" err="1" smtClean="0"/>
              <a:t>makespan</a:t>
            </a:r>
            <a:r>
              <a:rPr lang="nb-NO" dirty="0" smtClean="0"/>
              <a:t> enn uten </a:t>
            </a:r>
            <a:r>
              <a:rPr lang="nb-NO" dirty="0" smtClean="0"/>
              <a:t>varmebegrensning</a:t>
            </a:r>
            <a:r>
              <a:rPr lang="nb-NO" dirty="0" smtClean="0"/>
              <a:t>. Dette kan være både en reell økning av nedregrense eller </a:t>
            </a:r>
            <a:r>
              <a:rPr lang="nb-NO" dirty="0" smtClean="0"/>
              <a:t>det kan være </a:t>
            </a:r>
            <a:r>
              <a:rPr lang="nb-NO" dirty="0" smtClean="0"/>
              <a:t>en økning av at problemet er mer komplekst å løse, eller en kombinasjon av begge.</a:t>
            </a:r>
          </a:p>
          <a:p>
            <a:pPr marL="285750" indent="-285750">
              <a:buFont typeface="Arial"/>
              <a:buChar char="•"/>
            </a:pPr>
            <a:r>
              <a:rPr lang="nb-NO" dirty="0" smtClean="0"/>
              <a:t>Resultatene viser at løsningsstrategien har større betydning enn varmebegrensningen når det gjelder hvor mange probleminstanser som blir løst.</a:t>
            </a:r>
            <a:endParaRPr lang="nb-NO" dirty="0"/>
          </a:p>
        </p:txBody>
      </p:sp>
    </p:spTree>
    <p:extLst>
      <p:ext uri="{BB962C8B-B14F-4D97-AF65-F5344CB8AC3E}">
        <p14:creationId xmlns:p14="http://schemas.microsoft.com/office/powerpoint/2010/main" val="18784834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Problembeskrivelse </a:t>
            </a:r>
            <a:r>
              <a:rPr lang="nb-NO" dirty="0" smtClean="0"/>
              <a:t>- lokasjoner</a:t>
            </a:r>
            <a:endParaRPr lang="nb-NO" dirty="0"/>
          </a:p>
        </p:txBody>
      </p:sp>
      <p:pic>
        <p:nvPicPr>
          <p:cNvPr id="3" name="Bilde 2" descr="platform.jpg"/>
          <p:cNvPicPr>
            <a:picLocks noChangeAspect="1"/>
          </p:cNvPicPr>
          <p:nvPr/>
        </p:nvPicPr>
        <p:blipFill>
          <a:blip r:embed="rId3">
            <a:alphaModFix/>
            <a:extLst>
              <a:ext uri="{BEBA8EAE-BF5A-486C-A8C5-ECC9F3942E4B}">
                <a14:imgProps xmlns:a14="http://schemas.microsoft.com/office/drawing/2010/main">
                  <a14:imgLayer r:embed="rId4">
                    <a14:imgEffect>
                      <a14:backgroundRemoval t="768" b="100000" l="17170" r="86604">
                        <a14:foregroundMark x1="27925" y1="26376" x2="27925" y2="26376"/>
                        <a14:foregroundMark x1="28585" y1="27657" x2="28585" y2="27657"/>
                        <a14:foregroundMark x1="27170" y1="24072" x2="27170" y2="24072"/>
                        <a14:foregroundMark x1="80943" y1="19462" x2="80943" y2="19462"/>
                        <a14:foregroundMark x1="77830" y1="26504" x2="77830" y2="26504"/>
                        <a14:backgroundMark x1="34057" y1="34443" x2="34057" y2="34443"/>
                        <a14:backgroundMark x1="51321" y1="33163" x2="51321" y2="33163"/>
                        <a14:backgroundMark x1="61792" y1="33803" x2="61792" y2="33803"/>
                        <a14:backgroundMark x1="67358" y1="38924" x2="67358" y2="38924"/>
                        <a14:backgroundMark x1="69245" y1="42382" x2="69245" y2="42382"/>
                        <a14:backgroundMark x1="65755" y1="41485" x2="65755" y2="41485"/>
                        <a14:backgroundMark x1="66226" y1="43662" x2="66226" y2="43662"/>
                        <a14:backgroundMark x1="66415" y1="45198" x2="66415" y2="45198"/>
                        <a14:backgroundMark x1="68679" y1="44302" x2="68679" y2="44302"/>
                        <a14:backgroundMark x1="56509" y1="32266" x2="56509" y2="32266"/>
                        <a14:backgroundMark x1="55283" y1="39437" x2="55283" y2="39437"/>
                        <a14:backgroundMark x1="54528" y1="43150" x2="54528" y2="43150"/>
                      </a14:backgroundRemoval>
                    </a14:imgEffect>
                  </a14:imgLayer>
                </a14:imgProps>
              </a:ext>
              <a:ext uri="{28A0092B-C50C-407E-A947-70E740481C1C}">
                <a14:useLocalDpi xmlns:a14="http://schemas.microsoft.com/office/drawing/2010/main" val="0"/>
              </a:ext>
            </a:extLst>
          </a:blip>
          <a:stretch>
            <a:fillRect/>
          </a:stretch>
        </p:blipFill>
        <p:spPr>
          <a:xfrm>
            <a:off x="2830508" y="1512248"/>
            <a:ext cx="7255438" cy="5345752"/>
          </a:xfrm>
          <a:prstGeom prst="rect">
            <a:avLst/>
          </a:prstGeom>
        </p:spPr>
      </p:pic>
      <p:sp>
        <p:nvSpPr>
          <p:cNvPr id="28" name="TekstSylinder 27"/>
          <p:cNvSpPr txBox="1"/>
          <p:nvPr/>
        </p:nvSpPr>
        <p:spPr>
          <a:xfrm>
            <a:off x="121391" y="2335557"/>
            <a:ext cx="3949872" cy="286232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a:buChar char="•"/>
            </a:pPr>
            <a:r>
              <a:rPr lang="nb-NO" dirty="0" smtClean="0"/>
              <a:t>Stedet hvor aktiviteter </a:t>
            </a:r>
            <a:r>
              <a:rPr lang="nb-NO" dirty="0" smtClean="0"/>
              <a:t>utføres</a:t>
            </a:r>
            <a:endParaRPr lang="nb-NO" dirty="0" smtClean="0"/>
          </a:p>
          <a:p>
            <a:pPr marL="285750" indent="-285750">
              <a:buFont typeface="Arial"/>
              <a:buChar char="•"/>
            </a:pPr>
            <a:r>
              <a:rPr lang="nb-NO" dirty="0" smtClean="0"/>
              <a:t>Begrensninger:</a:t>
            </a:r>
          </a:p>
          <a:p>
            <a:pPr marL="742950" lvl="1" indent="-285750">
              <a:buFont typeface="Arial"/>
              <a:buChar char="•"/>
            </a:pPr>
            <a:r>
              <a:rPr lang="nb-NO" dirty="0" smtClean="0"/>
              <a:t>Sikkerhetssoner på </a:t>
            </a:r>
            <a:r>
              <a:rPr lang="nb-NO" dirty="0" smtClean="0"/>
              <a:t>kranbruk</a:t>
            </a:r>
            <a:endParaRPr lang="nb-NO" dirty="0" smtClean="0"/>
          </a:p>
          <a:p>
            <a:pPr marL="742950" lvl="1" indent="-285750">
              <a:buFont typeface="Arial"/>
              <a:buChar char="•"/>
            </a:pPr>
            <a:r>
              <a:rPr lang="nb-NO" dirty="0" smtClean="0"/>
              <a:t>Varmekapasitet </a:t>
            </a:r>
            <a:r>
              <a:rPr lang="nb-NO" dirty="0" smtClean="0"/>
              <a:t>på mannskaper</a:t>
            </a:r>
            <a:endParaRPr lang="nb-NO" dirty="0" smtClean="0"/>
          </a:p>
          <a:p>
            <a:pPr marL="285750" indent="-285750">
              <a:buFont typeface="Arial"/>
              <a:buChar char="•"/>
            </a:pPr>
            <a:r>
              <a:rPr lang="nb-NO" dirty="0" smtClean="0"/>
              <a:t>10 lokasjoner i </a:t>
            </a:r>
            <a:r>
              <a:rPr lang="nb-NO" dirty="0" smtClean="0"/>
              <a:t>probleminstansene</a:t>
            </a:r>
          </a:p>
          <a:p>
            <a:pPr marL="285750" indent="-285750">
              <a:buFont typeface="Arial"/>
              <a:buChar char="•"/>
            </a:pPr>
            <a:r>
              <a:rPr lang="nb-NO" dirty="0"/>
              <a:t>Varme i denne sammenhengen er ikke å forstå som varme i tradisjonell forstand, men et mål for hvor mye belastning en lokasjon på plattformen tåler</a:t>
            </a:r>
            <a:r>
              <a:rPr lang="nb-NO" dirty="0" smtClean="0"/>
              <a:t>.</a:t>
            </a:r>
            <a:endParaRPr lang="nb-NO" dirty="0"/>
          </a:p>
        </p:txBody>
      </p:sp>
      <p:cxnSp>
        <p:nvCxnSpPr>
          <p:cNvPr id="40" name="Rett pil 39"/>
          <p:cNvCxnSpPr>
            <a:stCxn id="28" idx="3"/>
          </p:cNvCxnSpPr>
          <p:nvPr/>
        </p:nvCxnSpPr>
        <p:spPr>
          <a:xfrm>
            <a:off x="4071263" y="3766719"/>
            <a:ext cx="2259737" cy="1388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Rett pil 41"/>
          <p:cNvCxnSpPr>
            <a:stCxn id="28" idx="3"/>
          </p:cNvCxnSpPr>
          <p:nvPr/>
        </p:nvCxnSpPr>
        <p:spPr>
          <a:xfrm>
            <a:off x="4071263" y="3766719"/>
            <a:ext cx="1764836" cy="1388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Rett pil 43"/>
          <p:cNvCxnSpPr>
            <a:stCxn id="28" idx="3"/>
          </p:cNvCxnSpPr>
          <p:nvPr/>
        </p:nvCxnSpPr>
        <p:spPr>
          <a:xfrm>
            <a:off x="4071263" y="3766719"/>
            <a:ext cx="252119" cy="1388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Rett pil 45"/>
          <p:cNvCxnSpPr>
            <a:stCxn id="28" idx="3"/>
          </p:cNvCxnSpPr>
          <p:nvPr/>
        </p:nvCxnSpPr>
        <p:spPr>
          <a:xfrm>
            <a:off x="4071263" y="3766719"/>
            <a:ext cx="2838678" cy="14908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Rett pil 47"/>
          <p:cNvCxnSpPr/>
          <p:nvPr/>
        </p:nvCxnSpPr>
        <p:spPr>
          <a:xfrm>
            <a:off x="4071263" y="2935722"/>
            <a:ext cx="3352255" cy="16308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3083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Problembeskrivelse - </a:t>
            </a:r>
            <a:r>
              <a:rPr lang="nb-NO" dirty="0" smtClean="0"/>
              <a:t>mannskaper</a:t>
            </a:r>
            <a:endParaRPr lang="nb-NO" dirty="0"/>
          </a:p>
        </p:txBody>
      </p:sp>
      <p:pic>
        <p:nvPicPr>
          <p:cNvPr id="3" name="Bilde 2" descr="platform.jpg"/>
          <p:cNvPicPr>
            <a:picLocks noChangeAspect="1"/>
          </p:cNvPicPr>
          <p:nvPr/>
        </p:nvPicPr>
        <p:blipFill>
          <a:blip r:embed="rId3">
            <a:alphaModFix/>
            <a:extLst>
              <a:ext uri="{BEBA8EAE-BF5A-486C-A8C5-ECC9F3942E4B}">
                <a14:imgProps xmlns:a14="http://schemas.microsoft.com/office/drawing/2010/main">
                  <a14:imgLayer r:embed="rId4">
                    <a14:imgEffect>
                      <a14:backgroundRemoval t="768" b="100000" l="17170" r="86604">
                        <a14:foregroundMark x1="27925" y1="26376" x2="27925" y2="26376"/>
                        <a14:foregroundMark x1="28585" y1="27657" x2="28585" y2="27657"/>
                        <a14:foregroundMark x1="27170" y1="24072" x2="27170" y2="24072"/>
                        <a14:foregroundMark x1="80943" y1="19462" x2="80943" y2="19462"/>
                        <a14:foregroundMark x1="77830" y1="26504" x2="77830" y2="26504"/>
                        <a14:backgroundMark x1="34057" y1="34443" x2="34057" y2="34443"/>
                        <a14:backgroundMark x1="51321" y1="33163" x2="51321" y2="33163"/>
                        <a14:backgroundMark x1="61792" y1="33803" x2="61792" y2="33803"/>
                        <a14:backgroundMark x1="67358" y1="38924" x2="67358" y2="38924"/>
                        <a14:backgroundMark x1="69245" y1="42382" x2="69245" y2="42382"/>
                        <a14:backgroundMark x1="65755" y1="41485" x2="65755" y2="41485"/>
                        <a14:backgroundMark x1="66226" y1="43662" x2="66226" y2="43662"/>
                        <a14:backgroundMark x1="66415" y1="45198" x2="66415" y2="45198"/>
                        <a14:backgroundMark x1="68679" y1="44302" x2="68679" y2="44302"/>
                        <a14:backgroundMark x1="56509" y1="32266" x2="56509" y2="32266"/>
                        <a14:backgroundMark x1="55283" y1="39437" x2="55283" y2="39437"/>
                        <a14:backgroundMark x1="54528" y1="43150" x2="54528" y2="43150"/>
                      </a14:backgroundRemoval>
                    </a14:imgEffect>
                  </a14:imgLayer>
                </a14:imgProps>
              </a:ext>
              <a:ext uri="{28A0092B-C50C-407E-A947-70E740481C1C}">
                <a14:useLocalDpi xmlns:a14="http://schemas.microsoft.com/office/drawing/2010/main" val="0"/>
              </a:ext>
            </a:extLst>
          </a:blip>
          <a:stretch>
            <a:fillRect/>
          </a:stretch>
        </p:blipFill>
        <p:spPr>
          <a:xfrm>
            <a:off x="2830508" y="1512248"/>
            <a:ext cx="7255438" cy="5345752"/>
          </a:xfrm>
          <a:prstGeom prst="rect">
            <a:avLst/>
          </a:prstGeom>
        </p:spPr>
      </p:pic>
      <p:sp>
        <p:nvSpPr>
          <p:cNvPr id="28" name="TekstSylinder 27"/>
          <p:cNvSpPr txBox="1"/>
          <p:nvPr/>
        </p:nvSpPr>
        <p:spPr>
          <a:xfrm>
            <a:off x="121391" y="2335557"/>
            <a:ext cx="3949872"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a:buChar char="•"/>
            </a:pPr>
            <a:r>
              <a:rPr lang="nb-NO" dirty="0" smtClean="0"/>
              <a:t>Utfører aktiviteter</a:t>
            </a:r>
          </a:p>
          <a:p>
            <a:pPr marL="285750" indent="-285750">
              <a:buFont typeface="Arial"/>
              <a:buChar char="•"/>
            </a:pPr>
            <a:r>
              <a:rPr lang="nb-NO" dirty="0" smtClean="0"/>
              <a:t>Begrensninger:</a:t>
            </a:r>
          </a:p>
          <a:p>
            <a:pPr marL="742950" lvl="1" indent="-285750">
              <a:buFont typeface="Arial"/>
              <a:buChar char="•"/>
            </a:pPr>
            <a:r>
              <a:rPr lang="nb-NO" dirty="0" smtClean="0"/>
              <a:t>Varmebegrensning på </a:t>
            </a:r>
            <a:r>
              <a:rPr lang="nb-NO" dirty="0" smtClean="0"/>
              <a:t>lokasjon</a:t>
            </a:r>
          </a:p>
          <a:p>
            <a:pPr marL="742950" lvl="1" indent="-285750">
              <a:buFont typeface="Arial"/>
              <a:buChar char="•"/>
            </a:pPr>
            <a:r>
              <a:rPr lang="nb-NO" dirty="0" smtClean="0"/>
              <a:t>Kapasitetsbegrensning</a:t>
            </a:r>
            <a:endParaRPr lang="nb-NO" dirty="0" smtClean="0"/>
          </a:p>
          <a:p>
            <a:pPr marL="285750" indent="-285750">
              <a:buFont typeface="Arial"/>
              <a:buChar char="•"/>
            </a:pPr>
            <a:r>
              <a:rPr lang="nb-NO" dirty="0" smtClean="0"/>
              <a:t>5 mannskaper i probleminstansene</a:t>
            </a:r>
          </a:p>
        </p:txBody>
      </p:sp>
      <p:cxnSp>
        <p:nvCxnSpPr>
          <p:cNvPr id="5" name="Rett pil 4"/>
          <p:cNvCxnSpPr>
            <a:stCxn id="28" idx="3"/>
          </p:cNvCxnSpPr>
          <p:nvPr/>
        </p:nvCxnSpPr>
        <p:spPr>
          <a:xfrm>
            <a:off x="4071263" y="3074221"/>
            <a:ext cx="1942253" cy="2136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Rett pil 6"/>
          <p:cNvCxnSpPr>
            <a:stCxn id="28" idx="3"/>
          </p:cNvCxnSpPr>
          <p:nvPr/>
        </p:nvCxnSpPr>
        <p:spPr>
          <a:xfrm>
            <a:off x="4071263" y="3074221"/>
            <a:ext cx="2166360" cy="22300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4" name="Bilde 3" descr="varmebegrensnin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390" y="5497823"/>
            <a:ext cx="8641609" cy="1226959"/>
          </a:xfrm>
          <a:prstGeom prst="rect">
            <a:avLst/>
          </a:prstGeom>
        </p:spPr>
      </p:pic>
    </p:spTree>
    <p:extLst>
      <p:ext uri="{BB962C8B-B14F-4D97-AF65-F5344CB8AC3E}">
        <p14:creationId xmlns:p14="http://schemas.microsoft.com/office/powerpoint/2010/main" val="30571706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Problembeskrivelse - </a:t>
            </a:r>
            <a:r>
              <a:rPr lang="nb-NO" dirty="0" smtClean="0"/>
              <a:t>kraner</a:t>
            </a:r>
            <a:endParaRPr lang="nb-NO" dirty="0"/>
          </a:p>
        </p:txBody>
      </p:sp>
      <p:pic>
        <p:nvPicPr>
          <p:cNvPr id="3" name="Bilde 2" descr="platform.jpg"/>
          <p:cNvPicPr>
            <a:picLocks noChangeAspect="1"/>
          </p:cNvPicPr>
          <p:nvPr/>
        </p:nvPicPr>
        <p:blipFill>
          <a:blip r:embed="rId2">
            <a:alphaModFix/>
            <a:extLst>
              <a:ext uri="{BEBA8EAE-BF5A-486C-A8C5-ECC9F3942E4B}">
                <a14:imgProps xmlns:a14="http://schemas.microsoft.com/office/drawing/2010/main">
                  <a14:imgLayer r:embed="rId3">
                    <a14:imgEffect>
                      <a14:backgroundRemoval t="768" b="100000" l="17170" r="86604">
                        <a14:foregroundMark x1="27925" y1="26376" x2="27925" y2="26376"/>
                        <a14:foregroundMark x1="28585" y1="27657" x2="28585" y2="27657"/>
                        <a14:foregroundMark x1="27170" y1="24072" x2="27170" y2="24072"/>
                        <a14:foregroundMark x1="80943" y1="19462" x2="80943" y2="19462"/>
                        <a14:foregroundMark x1="77830" y1="26504" x2="77830" y2="26504"/>
                        <a14:backgroundMark x1="34057" y1="34443" x2="34057" y2="34443"/>
                        <a14:backgroundMark x1="51321" y1="33163" x2="51321" y2="33163"/>
                        <a14:backgroundMark x1="61792" y1="33803" x2="61792" y2="33803"/>
                        <a14:backgroundMark x1="67358" y1="38924" x2="67358" y2="38924"/>
                        <a14:backgroundMark x1="69245" y1="42382" x2="69245" y2="42382"/>
                        <a14:backgroundMark x1="65755" y1="41485" x2="65755" y2="41485"/>
                        <a14:backgroundMark x1="66226" y1="43662" x2="66226" y2="43662"/>
                        <a14:backgroundMark x1="66415" y1="45198" x2="66415" y2="45198"/>
                        <a14:backgroundMark x1="68679" y1="44302" x2="68679" y2="44302"/>
                        <a14:backgroundMark x1="56509" y1="32266" x2="56509" y2="32266"/>
                        <a14:backgroundMark x1="55283" y1="39437" x2="55283" y2="39437"/>
                        <a14:backgroundMark x1="54528" y1="43150" x2="54528" y2="43150"/>
                      </a14:backgroundRemoval>
                    </a14:imgEffect>
                  </a14:imgLayer>
                </a14:imgProps>
              </a:ext>
              <a:ext uri="{28A0092B-C50C-407E-A947-70E740481C1C}">
                <a14:useLocalDpi xmlns:a14="http://schemas.microsoft.com/office/drawing/2010/main" val="0"/>
              </a:ext>
            </a:extLst>
          </a:blip>
          <a:stretch>
            <a:fillRect/>
          </a:stretch>
        </p:blipFill>
        <p:spPr>
          <a:xfrm>
            <a:off x="2830508" y="1512248"/>
            <a:ext cx="7255438" cy="5345752"/>
          </a:xfrm>
          <a:prstGeom prst="rect">
            <a:avLst/>
          </a:prstGeom>
        </p:spPr>
      </p:pic>
      <p:sp>
        <p:nvSpPr>
          <p:cNvPr id="28" name="TekstSylinder 27"/>
          <p:cNvSpPr txBox="1"/>
          <p:nvPr/>
        </p:nvSpPr>
        <p:spPr>
          <a:xfrm>
            <a:off x="121391" y="2335557"/>
            <a:ext cx="3949872"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a:buChar char="•"/>
            </a:pPr>
            <a:r>
              <a:rPr lang="nb-NO" dirty="0" smtClean="0"/>
              <a:t>Hver sin lokasjon</a:t>
            </a:r>
          </a:p>
          <a:p>
            <a:pPr marL="285750" indent="-285750">
              <a:buFont typeface="Arial"/>
              <a:buChar char="•"/>
            </a:pPr>
            <a:r>
              <a:rPr lang="nb-NO" dirty="0" smtClean="0"/>
              <a:t>Hver dekker alle aktiviteter</a:t>
            </a:r>
          </a:p>
          <a:p>
            <a:pPr marL="285750" indent="-285750">
              <a:buFont typeface="Arial"/>
              <a:buChar char="•"/>
            </a:pPr>
            <a:r>
              <a:rPr lang="nb-NO" dirty="0" smtClean="0"/>
              <a:t>Sikkerhetssoner – ved </a:t>
            </a:r>
            <a:r>
              <a:rPr lang="nb-NO" dirty="0" smtClean="0"/>
              <a:t>bruk </a:t>
            </a:r>
            <a:r>
              <a:rPr lang="nb-NO" dirty="0" smtClean="0"/>
              <a:t>er kranens lokasjon og aktivitetens lokasjon låst</a:t>
            </a:r>
          </a:p>
          <a:p>
            <a:pPr marL="285750" indent="-285750">
              <a:buFont typeface="Arial"/>
              <a:buChar char="•"/>
            </a:pPr>
            <a:r>
              <a:rPr lang="nb-NO" dirty="0" smtClean="0"/>
              <a:t>2 og 3 kraner i probleminstansene</a:t>
            </a:r>
            <a:endParaRPr lang="nb-NO" dirty="0"/>
          </a:p>
        </p:txBody>
      </p:sp>
      <p:cxnSp>
        <p:nvCxnSpPr>
          <p:cNvPr id="35" name="Rett pil 34"/>
          <p:cNvCxnSpPr>
            <a:stCxn id="28" idx="3"/>
          </p:cNvCxnSpPr>
          <p:nvPr/>
        </p:nvCxnSpPr>
        <p:spPr>
          <a:xfrm flipV="1">
            <a:off x="4071263" y="2745535"/>
            <a:ext cx="700332" cy="3286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Rett pil 37"/>
          <p:cNvCxnSpPr>
            <a:stCxn id="28" idx="3"/>
          </p:cNvCxnSpPr>
          <p:nvPr/>
        </p:nvCxnSpPr>
        <p:spPr>
          <a:xfrm flipV="1">
            <a:off x="4071263" y="2530749"/>
            <a:ext cx="4691737" cy="5434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3544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Problembeskrivelse - </a:t>
            </a:r>
            <a:r>
              <a:rPr lang="nb-NO" dirty="0" smtClean="0"/>
              <a:t>aktiviteter</a:t>
            </a:r>
            <a:endParaRPr lang="nb-NO" dirty="0"/>
          </a:p>
        </p:txBody>
      </p:sp>
      <p:pic>
        <p:nvPicPr>
          <p:cNvPr id="3" name="Bilde 2" descr="platform.jpg"/>
          <p:cNvPicPr>
            <a:picLocks noChangeAspect="1"/>
          </p:cNvPicPr>
          <p:nvPr/>
        </p:nvPicPr>
        <p:blipFill>
          <a:blip r:embed="rId3">
            <a:alphaModFix/>
            <a:extLst>
              <a:ext uri="{BEBA8EAE-BF5A-486C-A8C5-ECC9F3942E4B}">
                <a14:imgProps xmlns:a14="http://schemas.microsoft.com/office/drawing/2010/main">
                  <a14:imgLayer r:embed="rId4">
                    <a14:imgEffect>
                      <a14:backgroundRemoval t="768" b="100000" l="17170" r="86604">
                        <a14:foregroundMark x1="27925" y1="26376" x2="27925" y2="26376"/>
                        <a14:foregroundMark x1="28585" y1="27657" x2="28585" y2="27657"/>
                        <a14:foregroundMark x1="27170" y1="24072" x2="27170" y2="24072"/>
                        <a14:foregroundMark x1="80943" y1="19462" x2="80943" y2="19462"/>
                        <a14:foregroundMark x1="77830" y1="26504" x2="77830" y2="26504"/>
                        <a14:backgroundMark x1="34057" y1="34443" x2="34057" y2="34443"/>
                        <a14:backgroundMark x1="51321" y1="33163" x2="51321" y2="33163"/>
                        <a14:backgroundMark x1="61792" y1="33803" x2="61792" y2="33803"/>
                        <a14:backgroundMark x1="67358" y1="38924" x2="67358" y2="38924"/>
                        <a14:backgroundMark x1="69245" y1="42382" x2="69245" y2="42382"/>
                        <a14:backgroundMark x1="65755" y1="41485" x2="65755" y2="41485"/>
                        <a14:backgroundMark x1="66226" y1="43662" x2="66226" y2="43662"/>
                        <a14:backgroundMark x1="66415" y1="45198" x2="66415" y2="45198"/>
                        <a14:backgroundMark x1="68679" y1="44302" x2="68679" y2="44302"/>
                        <a14:backgroundMark x1="56509" y1="32266" x2="56509" y2="32266"/>
                        <a14:backgroundMark x1="55283" y1="39437" x2="55283" y2="39437"/>
                        <a14:backgroundMark x1="54528" y1="43150" x2="54528" y2="43150"/>
                      </a14:backgroundRemoval>
                    </a14:imgEffect>
                  </a14:imgLayer>
                </a14:imgProps>
              </a:ext>
              <a:ext uri="{28A0092B-C50C-407E-A947-70E740481C1C}">
                <a14:useLocalDpi xmlns:a14="http://schemas.microsoft.com/office/drawing/2010/main" val="0"/>
              </a:ext>
            </a:extLst>
          </a:blip>
          <a:stretch>
            <a:fillRect/>
          </a:stretch>
        </p:blipFill>
        <p:spPr>
          <a:xfrm>
            <a:off x="2830508" y="1512248"/>
            <a:ext cx="7255438" cy="5345752"/>
          </a:xfrm>
          <a:prstGeom prst="rect">
            <a:avLst/>
          </a:prstGeom>
        </p:spPr>
      </p:pic>
      <p:sp>
        <p:nvSpPr>
          <p:cNvPr id="28" name="TekstSylinder 27"/>
          <p:cNvSpPr txBox="1"/>
          <p:nvPr/>
        </p:nvSpPr>
        <p:spPr>
          <a:xfrm>
            <a:off x="121391" y="1821876"/>
            <a:ext cx="3949872" cy="452431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a:buChar char="•"/>
            </a:pPr>
            <a:r>
              <a:rPr lang="nb-NO" dirty="0" smtClean="0"/>
              <a:t>Aktiviteter som skal </a:t>
            </a:r>
            <a:r>
              <a:rPr lang="nb-NO" dirty="0" smtClean="0"/>
              <a:t>utføres</a:t>
            </a:r>
            <a:endParaRPr lang="nb-NO" dirty="0" smtClean="0"/>
          </a:p>
          <a:p>
            <a:pPr marL="285750" indent="-285750">
              <a:buFont typeface="Arial"/>
              <a:buChar char="•"/>
            </a:pPr>
            <a:r>
              <a:rPr lang="nb-NO" dirty="0" smtClean="0"/>
              <a:t>Tildelt:</a:t>
            </a:r>
          </a:p>
          <a:p>
            <a:pPr marL="742950" lvl="1" indent="-285750">
              <a:buFont typeface="Arial"/>
              <a:buChar char="•"/>
            </a:pPr>
            <a:r>
              <a:rPr lang="nb-NO" dirty="0" smtClean="0"/>
              <a:t>En lokasjon</a:t>
            </a:r>
          </a:p>
          <a:p>
            <a:pPr marL="742950" lvl="1" indent="-285750">
              <a:buFont typeface="Arial"/>
              <a:buChar char="•"/>
            </a:pPr>
            <a:r>
              <a:rPr lang="nb-NO" dirty="0" smtClean="0"/>
              <a:t>Et mannskap</a:t>
            </a:r>
          </a:p>
          <a:p>
            <a:pPr marL="285750" indent="-285750">
              <a:buFont typeface="Arial"/>
              <a:buChar char="•"/>
            </a:pPr>
            <a:r>
              <a:rPr lang="nb-NO" dirty="0" smtClean="0"/>
              <a:t>Spesifisert om det kreves kran</a:t>
            </a:r>
          </a:p>
          <a:p>
            <a:pPr marL="285750" indent="-285750">
              <a:buFont typeface="Arial"/>
              <a:buChar char="•"/>
            </a:pPr>
            <a:r>
              <a:rPr lang="nb-NO" dirty="0" smtClean="0"/>
              <a:t>Probleminstanser generert fra 50 aktiviteter til 5000 aktiviteter</a:t>
            </a:r>
          </a:p>
          <a:p>
            <a:pPr marL="285750" indent="-285750">
              <a:buFont typeface="Arial"/>
              <a:buChar char="•"/>
            </a:pPr>
            <a:r>
              <a:rPr lang="nb-NO" dirty="0" smtClean="0"/>
              <a:t>5 probleminstanser for hvert nummer av aktiviteter (5 probleminstanser med 50 aktiviteter og 2 kraner og 5 problemintsanser med 50 aktiviteter og 3 kraner</a:t>
            </a:r>
            <a:r>
              <a:rPr lang="nb-NO" dirty="0" smtClean="0"/>
              <a:t>)</a:t>
            </a:r>
          </a:p>
          <a:p>
            <a:pPr marL="285750" indent="-285750">
              <a:buFont typeface="Arial"/>
              <a:buChar char="•"/>
            </a:pPr>
            <a:r>
              <a:rPr lang="nb-NO" dirty="0" smtClean="0"/>
              <a:t>En løsning er en tildeling av et starttidspunkt til aktivitetene og krantildeling til aktiviteter som krever det.</a:t>
            </a:r>
            <a:endParaRPr lang="nb-NO" dirty="0"/>
          </a:p>
        </p:txBody>
      </p:sp>
    </p:spTree>
    <p:extLst>
      <p:ext uri="{BB962C8B-B14F-4D97-AF65-F5344CB8AC3E}">
        <p14:creationId xmlns:p14="http://schemas.microsoft.com/office/powerpoint/2010/main" val="11800933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Målsetting og målfunksjon</a:t>
            </a:r>
            <a:endParaRPr lang="nb-NO" dirty="0"/>
          </a:p>
        </p:txBody>
      </p:sp>
      <p:sp>
        <p:nvSpPr>
          <p:cNvPr id="3" name="TekstSylinder 2"/>
          <p:cNvSpPr txBox="1"/>
          <p:nvPr/>
        </p:nvSpPr>
        <p:spPr>
          <a:xfrm>
            <a:off x="609600" y="1662262"/>
            <a:ext cx="8153400" cy="2031325"/>
          </a:xfrm>
          <a:prstGeom prst="rect">
            <a:avLst/>
          </a:prstGeom>
          <a:noFill/>
        </p:spPr>
        <p:txBody>
          <a:bodyPr wrap="square" rtlCol="0">
            <a:spAutoFit/>
          </a:bodyPr>
          <a:lstStyle/>
          <a:p>
            <a:pPr marL="285750" indent="-285750">
              <a:buFont typeface="Arial"/>
              <a:buChar char="•"/>
            </a:pPr>
            <a:r>
              <a:rPr lang="nb-NO" dirty="0" smtClean="0"/>
              <a:t>Målsetting:</a:t>
            </a:r>
          </a:p>
          <a:p>
            <a:pPr marL="742950" lvl="1" indent="-285750">
              <a:buFont typeface="Arial"/>
              <a:buChar char="•"/>
            </a:pPr>
            <a:r>
              <a:rPr lang="nb-NO" dirty="0" smtClean="0"/>
              <a:t>Vil </a:t>
            </a:r>
            <a:r>
              <a:rPr lang="nb-NO" dirty="0" smtClean="0"/>
              <a:t>flere </a:t>
            </a:r>
            <a:r>
              <a:rPr lang="nb-NO" dirty="0" smtClean="0"/>
              <a:t>begrensninger </a:t>
            </a:r>
            <a:r>
              <a:rPr lang="nb-NO" dirty="0" smtClean="0"/>
              <a:t>bidra til å finne flere løsninger</a:t>
            </a:r>
            <a:r>
              <a:rPr lang="nb-NO" dirty="0" smtClean="0"/>
              <a:t>?</a:t>
            </a:r>
          </a:p>
          <a:p>
            <a:pPr marL="742950" lvl="1" indent="-285750">
              <a:buFont typeface="Arial"/>
              <a:buChar char="•"/>
            </a:pPr>
            <a:r>
              <a:rPr lang="nb-NO" dirty="0" smtClean="0"/>
              <a:t>I tidligere løsninger fra Bård Henning Tvedt slet ILOG å finne løsninger, spesielt med mange aktiviteter. </a:t>
            </a:r>
            <a:r>
              <a:rPr lang="nb-NO" dirty="0" smtClean="0"/>
              <a:t>Jeg vil da se om det kan ha noe med probleminstansene eller om det har noe med implementasjonen i ILOG å gjøre.</a:t>
            </a:r>
            <a:endParaRPr lang="nb-NO" dirty="0"/>
          </a:p>
          <a:p>
            <a:pPr marL="285750" indent="-285750">
              <a:buFont typeface="Arial"/>
              <a:buChar char="•"/>
            </a:pPr>
            <a:r>
              <a:rPr lang="nb-NO" dirty="0" smtClean="0"/>
              <a:t>Målfunksjon:</a:t>
            </a:r>
          </a:p>
          <a:p>
            <a:pPr marL="742950" lvl="1" indent="-285750">
              <a:buFont typeface="Arial"/>
              <a:buChar char="•"/>
            </a:pPr>
            <a:r>
              <a:rPr lang="nb-NO" dirty="0" smtClean="0"/>
              <a:t>Minimere </a:t>
            </a:r>
            <a:r>
              <a:rPr lang="nb-NO" dirty="0" err="1" smtClean="0"/>
              <a:t>makespan</a:t>
            </a:r>
            <a:endParaRPr lang="nb-NO" dirty="0" smtClean="0"/>
          </a:p>
        </p:txBody>
      </p:sp>
      <p:pic>
        <p:nvPicPr>
          <p:cNvPr id="4" name="Bilde 3" descr="målfunksjon.png"/>
          <p:cNvPicPr>
            <a:picLocks noChangeAspect="1"/>
          </p:cNvPicPr>
          <p:nvPr/>
        </p:nvPicPr>
        <p:blipFill rotWithShape="1">
          <a:blip r:embed="rId3">
            <a:extLst>
              <a:ext uri="{28A0092B-C50C-407E-A947-70E740481C1C}">
                <a14:useLocalDpi xmlns:a14="http://schemas.microsoft.com/office/drawing/2010/main" val="0"/>
              </a:ext>
            </a:extLst>
          </a:blip>
          <a:srcRect r="30238"/>
          <a:stretch/>
        </p:blipFill>
        <p:spPr>
          <a:xfrm>
            <a:off x="609600" y="4897815"/>
            <a:ext cx="7782072" cy="877522"/>
          </a:xfrm>
          <a:prstGeom prst="rect">
            <a:avLst/>
          </a:prstGeom>
        </p:spPr>
      </p:pic>
      <p:pic>
        <p:nvPicPr>
          <p:cNvPr id="5" name="Bilde 4" descr="ch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200" y="3993407"/>
            <a:ext cx="5422900" cy="825500"/>
          </a:xfrm>
          <a:prstGeom prst="rect">
            <a:avLst/>
          </a:prstGeom>
        </p:spPr>
      </p:pic>
    </p:spTree>
    <p:extLst>
      <p:ext uri="{BB962C8B-B14F-4D97-AF65-F5344CB8AC3E}">
        <p14:creationId xmlns:p14="http://schemas.microsoft.com/office/powerpoint/2010/main" val="15127140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Målsetting og målfunksjon</a:t>
            </a:r>
            <a:endParaRPr lang="nb-NO" dirty="0"/>
          </a:p>
        </p:txBody>
      </p:sp>
      <p:pic>
        <p:nvPicPr>
          <p:cNvPr id="5" name="Bilde 4" descr="ganttLS1.png"/>
          <p:cNvPicPr>
            <a:picLocks noChangeAspect="1"/>
          </p:cNvPicPr>
          <p:nvPr/>
        </p:nvPicPr>
        <p:blipFill rotWithShape="1">
          <a:blip r:embed="rId3">
            <a:extLst>
              <a:ext uri="{28A0092B-C50C-407E-A947-70E740481C1C}">
                <a14:useLocalDpi xmlns:a14="http://schemas.microsoft.com/office/drawing/2010/main" val="0"/>
              </a:ext>
            </a:extLst>
          </a:blip>
          <a:srcRect b="12636"/>
          <a:stretch/>
        </p:blipFill>
        <p:spPr>
          <a:xfrm>
            <a:off x="0" y="1607036"/>
            <a:ext cx="9143999" cy="5250964"/>
          </a:xfrm>
          <a:prstGeom prst="rect">
            <a:avLst/>
          </a:prstGeom>
        </p:spPr>
      </p:pic>
    </p:spTree>
    <p:extLst>
      <p:ext uri="{BB962C8B-B14F-4D97-AF65-F5344CB8AC3E}">
        <p14:creationId xmlns:p14="http://schemas.microsoft.com/office/powerpoint/2010/main" val="341562774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eknolog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Teknologi.thmx</Template>
  <TotalTime>10124</TotalTime>
  <Words>2583</Words>
  <Application>Microsoft Macintosh PowerPoint</Application>
  <PresentationFormat>Skjermfremvisning (4:3)</PresentationFormat>
  <Paragraphs>214</Paragraphs>
  <Slides>31</Slides>
  <Notes>19</Notes>
  <HiddenSlides>0</HiddenSlides>
  <MMClips>0</MMClips>
  <ScaleCrop>false</ScaleCrop>
  <HeadingPairs>
    <vt:vector size="4" baseType="variant">
      <vt:variant>
        <vt:lpstr>Tema</vt:lpstr>
      </vt:variant>
      <vt:variant>
        <vt:i4>1</vt:i4>
      </vt:variant>
      <vt:variant>
        <vt:lpstr>Lysbildetitler</vt:lpstr>
      </vt:variant>
      <vt:variant>
        <vt:i4>31</vt:i4>
      </vt:variant>
    </vt:vector>
  </HeadingPairs>
  <TitlesOfParts>
    <vt:vector size="32" baseType="lpstr">
      <vt:lpstr>Teknologi</vt:lpstr>
      <vt:lpstr>Automatisk Planlegging i Oljeindustrien</vt:lpstr>
      <vt:lpstr>Agenda</vt:lpstr>
      <vt:lpstr>Introduksjon</vt:lpstr>
      <vt:lpstr>Problembeskrivelse - lokasjoner</vt:lpstr>
      <vt:lpstr>Problembeskrivelse - mannskaper</vt:lpstr>
      <vt:lpstr>Problembeskrivelse - kraner</vt:lpstr>
      <vt:lpstr>Problembeskrivelse - aktiviteter</vt:lpstr>
      <vt:lpstr>Målsetting og målfunksjon</vt:lpstr>
      <vt:lpstr>Målsetting og målfunksjon</vt:lpstr>
      <vt:lpstr>Metode - implementering</vt:lpstr>
      <vt:lpstr>Metode - implementering</vt:lpstr>
      <vt:lpstr>Metode - evaluering</vt:lpstr>
      <vt:lpstr>Resultater</vt:lpstr>
      <vt:lpstr>Resultater – 100 sekunder</vt:lpstr>
      <vt:lpstr>Resultater – 5 sekunder</vt:lpstr>
      <vt:lpstr>Resultater – Uten varmebegrensning</vt:lpstr>
      <vt:lpstr>Resultater – Med varmebegrensning</vt:lpstr>
      <vt:lpstr>Resultater – Ganttskjema</vt:lpstr>
      <vt:lpstr>Resultater – Ganttskjema</vt:lpstr>
      <vt:lpstr>Evaluering – generelle forutsetninger</vt:lpstr>
      <vt:lpstr>Evaluering - probleminstanser</vt:lpstr>
      <vt:lpstr>Evaluering – resultater 10 lokasjoner</vt:lpstr>
      <vt:lpstr>Evaluering - løsningsstrategier</vt:lpstr>
      <vt:lpstr>Evaluering – ressursskjema – 2 kraner</vt:lpstr>
      <vt:lpstr>Evaluering – ressursskjema – 2 kraner</vt:lpstr>
      <vt:lpstr>Evaluering – ressursskjema – 2 kraner</vt:lpstr>
      <vt:lpstr>Evaluering – ressursskjema – 3 kraner</vt:lpstr>
      <vt:lpstr>Evaluering – resultater 10 lokasjoner</vt:lpstr>
      <vt:lpstr>Evaluering – resultater 10 lokasjoner</vt:lpstr>
      <vt:lpstr>Evaluering – 10 lokasjoner mot 25 lokasjoner</vt:lpstr>
      <vt:lpstr>Konklusjon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Automatisk Planlegging i Oljeindustrien</dc:title>
  <dc:subject>Master i Informatikk</dc:subject>
  <dc:creator>Teis Lindemark</dc:creator>
  <cp:keywords>Masteroppgave</cp:keywords>
  <dc:description/>
  <cp:lastModifiedBy>Teis Lindemark</cp:lastModifiedBy>
  <cp:revision>292</cp:revision>
  <dcterms:created xsi:type="dcterms:W3CDTF">2012-06-01T14:54:30Z</dcterms:created>
  <dcterms:modified xsi:type="dcterms:W3CDTF">2012-06-21T06:27:56Z</dcterms:modified>
  <cp:category/>
</cp:coreProperties>
</file>