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Lst>
  <p:sldSz cy="5143500" cx="9144000"/>
  <p:notesSz cx="6858000" cy="9144000"/>
  <p:embeddedFontLst>
    <p:embeddedFont>
      <p:font typeface="Proxima Nova"/>
      <p:regular r:id="rId41"/>
      <p:bold r:id="rId42"/>
      <p:italic r:id="rId43"/>
      <p:boldItalic r:id="rId44"/>
    </p:embeddedFont>
    <p:embeddedFont>
      <p:font typeface="Roboto Mono"/>
      <p:regular r:id="rId45"/>
      <p:bold r:id="rId46"/>
      <p:italic r:id="rId47"/>
      <p:boldItalic r:id="rId4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20" Type="http://schemas.openxmlformats.org/officeDocument/2006/relationships/slide" Target="slides/slide16.xml"/><Relationship Id="rId42" Type="http://schemas.openxmlformats.org/officeDocument/2006/relationships/font" Target="fonts/ProximaNova-bold.fntdata"/><Relationship Id="rId41" Type="http://schemas.openxmlformats.org/officeDocument/2006/relationships/font" Target="fonts/ProximaNova-regular.fntdata"/><Relationship Id="rId22" Type="http://schemas.openxmlformats.org/officeDocument/2006/relationships/slide" Target="slides/slide18.xml"/><Relationship Id="rId44" Type="http://schemas.openxmlformats.org/officeDocument/2006/relationships/font" Target="fonts/ProximaNova-boldItalic.fntdata"/><Relationship Id="rId21" Type="http://schemas.openxmlformats.org/officeDocument/2006/relationships/slide" Target="slides/slide17.xml"/><Relationship Id="rId43" Type="http://schemas.openxmlformats.org/officeDocument/2006/relationships/font" Target="fonts/ProximaNova-italic.fntdata"/><Relationship Id="rId24" Type="http://schemas.openxmlformats.org/officeDocument/2006/relationships/slide" Target="slides/slide20.xml"/><Relationship Id="rId46" Type="http://schemas.openxmlformats.org/officeDocument/2006/relationships/font" Target="fonts/RobotoMono-bold.fntdata"/><Relationship Id="rId23" Type="http://schemas.openxmlformats.org/officeDocument/2006/relationships/slide" Target="slides/slide19.xml"/><Relationship Id="rId45" Type="http://schemas.openxmlformats.org/officeDocument/2006/relationships/font" Target="fonts/RobotoMono-regular.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48" Type="http://schemas.openxmlformats.org/officeDocument/2006/relationships/font" Target="fonts/RobotoMono-boldItalic.fntdata"/><Relationship Id="rId25" Type="http://schemas.openxmlformats.org/officeDocument/2006/relationships/slide" Target="slides/slide21.xml"/><Relationship Id="rId47" Type="http://schemas.openxmlformats.org/officeDocument/2006/relationships/font" Target="fonts/RobotoMono-italic.fntdata"/><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slide" Target="slides/slide31.xml"/><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37" Type="http://schemas.openxmlformats.org/officeDocument/2006/relationships/slide" Target="slides/slide33.xml"/><Relationship Id="rId14" Type="http://schemas.openxmlformats.org/officeDocument/2006/relationships/slide" Target="slides/slide10.xml"/><Relationship Id="rId36" Type="http://schemas.openxmlformats.org/officeDocument/2006/relationships/slide" Target="slides/slide32.xml"/><Relationship Id="rId17" Type="http://schemas.openxmlformats.org/officeDocument/2006/relationships/slide" Target="slides/slide13.xml"/><Relationship Id="rId39" Type="http://schemas.openxmlformats.org/officeDocument/2006/relationships/slide" Target="slides/slide35.xml"/><Relationship Id="rId16" Type="http://schemas.openxmlformats.org/officeDocument/2006/relationships/slide" Target="slides/slide12.xml"/><Relationship Id="rId38" Type="http://schemas.openxmlformats.org/officeDocument/2006/relationships/slide" Target="slides/slide34.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ru"/>
              <a:t>Всем привет, меня зовут Гасанов Теймур и я являюсь фулстэк </a:t>
            </a:r>
            <a:r>
              <a:rPr lang="ru"/>
              <a:t>разработчиком компании </a:t>
            </a:r>
            <a:r>
              <a:rPr lang="ru"/>
              <a:t>Аттрактор Софтвэр. Тема, которую я сегодня попытаюсь донести (</a:t>
            </a:r>
            <a:r>
              <a:rPr lang="ru">
                <a:solidFill>
                  <a:schemeClr val="dk1"/>
                </a:solidFill>
              </a:rPr>
              <a:t>оптимизация react приложений) </a:t>
            </a:r>
            <a:r>
              <a:rPr lang="ru"/>
              <a:t>является довольно обширной и поэтому в презентации будут показаны лишь основные, и по моему мнению, самые важные моменты.</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Shape 11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1" name="Shape 11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ru"/>
              <a:t>Это позволит сократить </a:t>
            </a:r>
            <a:r>
              <a:rPr lang="ru"/>
              <a:t>размеры файла еще почти на 50%, именно процентов, так как здесь количество нашего кода линейно зависит от величины, на которую можно бандл уменьшить.</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Shape 11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0" name="Shape 12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ru"/>
              <a:t>Также </a:t>
            </a:r>
            <a:r>
              <a:rPr lang="ru"/>
              <a:t>хотелось бы отметить еще 2 полезных операции, которые помогут немного, но уменьшить ваш бандл. Первое - это подключить плагин для babel, который удалит все объявления propTypes в вашем коде(делать это нужно только в продакшене). А второе ограничить версии поддерживаемых браузеров, для того, чтобы babel не использовал все свои полифиллы.</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Shape 12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6" name="Shape 12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ru"/>
              <a:t>Закончив с минимизацией нашего js файла, так оказалось, что у нас все еще наблюдаются проблемы с производительностью. Как их решить? Проанализируем наш бандл. Сделать это можно </a:t>
            </a:r>
            <a:r>
              <a:rPr lang="ru"/>
              <a:t>следующим образом. Есть неплохой npm пакет, который вы можете поставить глобально, чтобы иметь возможность использовать его во всех проектах, не устанавливая по новой. Называется он source-map-explorer. На вход принимает 2 параметра - bundle и bundle.map файлы.</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Shape 13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3" name="Shape 13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ru"/>
              <a:t>На выходе выдает вот такой интерактивный график с информацией по каждому модули нашего бандла.</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Shape 13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0" name="Shape 14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ru"/>
              <a:t>Альтернативой этому инструменту может послужить webpack-bundle-analyzer. И для меня он предпочтительнее, так как имеет более приятный глазу интерфейс. Установить можно, как локально, так и глобально и все что нужно сделать - добавить плагин в конфиг вебпака.</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Shape 14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8" name="Shape 14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ru"/>
              <a:t>По окончании сборки, откроется окно в браузере с вот такого вида графиком. Выглядит, как вы можете заметить, он действительно получше, да и навигация за счет этого будет осуществляться проще.</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Shape 15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5" name="Shape 15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ru"/>
              <a:t>Итак, сжали бандл по максимуму, проанализировали используемые библиотеки, удалили ненужные вещи, а производительность все равно не устраивает. </a:t>
            </a:r>
            <a:r>
              <a:rPr lang="ru"/>
              <a:t>Расстроенный</a:t>
            </a:r>
            <a:r>
              <a:rPr lang="ru"/>
              <a:t> ты идешь читать статейки на мидиуме или хабре и натыкаешься на интересные алгоритмы из разряда “разделяй и властвуй”. И тут в голову приходит мысль: “А что если и мой бандл поделить на части? Возможно ли это?” Конечно, возможно.</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Shape 16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2" name="Shape 16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ru"/>
              <a:t>Сама идея довольно проста, да и реализация не займет много времени. Весь код для этой операции вы видите на слайде. Что тут происходит? Первым делом разделим код на 2 части: client и vendor. Vendor -  те библиотеки, которые с наименьшей вероятностью будут меняться с каждым новой поставкой: например сам react, router и тп. Client - все остальное, т.е. то что часто подвергается изменениям. Для чего это делается? Закэшировав vendor один раз, браузер не будет вновь стягивать одни и те же вещи, после поставок, а значит мы как минимум до обновления библиотек из вендора не будем стягивать лишние кило/мегабайты.</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Shape 16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8" name="Shape 16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ru"/>
              <a:t>Следующий шаг будет несколько сложнее, одной настройкой вебпака тут не обойдешься. Для начала добавим в конфиги оутпута chunkFileName, который будет отвечать за наименование чанков.</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Shape 17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4" name="Shape 17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ru"/>
              <a:t>Затем перейдем непосредственно к самому реакт-коду. Самый простой и удобный способ разбиения бандла на чанки - разбивать по роутам. Допустим, у нас есть компонент Home.js, отвечающий за главную страницу. Как сделать так чтобы он загружался, только когда пользователь заходит на главную страницу? Использовать динамический импорт, который подключается </a:t>
            </a:r>
            <a:endParaRPr/>
          </a:p>
          <a:p>
            <a:pPr indent="0" lvl="0" marL="0">
              <a:spcBef>
                <a:spcPts val="0"/>
              </a:spcBef>
              <a:spcAft>
                <a:spcPts val="0"/>
              </a:spcAft>
              <a:buNone/>
            </a:pPr>
            <a:r>
              <a:rPr lang="ru"/>
              <a:t>c помощью babel-syntax-dynamic-import.</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Shape 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8" name="Shape 5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ru"/>
              <a:t>Все материалы, включая данную презентацию доступны в моем гитхаб репозитории по ссылке, которую вы сейчас видите. Также, если кому-то лень вбивать в браузере, можете просканирвать qr код. </a:t>
            </a:r>
            <a:r>
              <a:rPr lang="ru">
                <a:solidFill>
                  <a:schemeClr val="dk1"/>
                </a:solidFill>
              </a:rPr>
              <a:t>Ну, перейдем к сути.</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Shape 17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9" name="Shape 17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ru"/>
              <a:t>Подключаем динамически импорт, устанавливаем очень удобную библиотеку react-loadable, которая скрывает весь процесс renderа динамически импортируемого компонента. и создаем так называемый контейнер для нашего компонента следующим образом. как видите, все просто до невозможности - передаем функцию для динамического импорта, а также анимацию загрухки, на время пока чанк подгрузится. Далее используем в нашем роутере именно этот контейнер. Полную реализацию можете увидеть в репозиторие, ссылку на который я указал ранее. А также, там есть линк на мой тестовый проект, задеплоеный на heroku, куда вы можете перейти и с помощью network panel в браузере посмотреть как грузятся чанки, когда вы переходите с роута на роут.</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Shape 18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4" name="Shape 18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ru"/>
              <a:t>На этом мы закончили с нашим бандлом и переходим к тому самому реакту. И начну я с небольшого введения о том как работает реакт, а именно процесс обновлений виртуального дом дерева, называемый reconciliation.</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Shape 19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2" name="Shape 19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ru"/>
              <a:t>На слайде схематично показано виртуальное дерево. Красные вершины - компоненты, </a:t>
            </a:r>
            <a:r>
              <a:rPr lang="ru"/>
              <a:t>которые </a:t>
            </a:r>
            <a:r>
              <a:rPr lang="ru"/>
              <a:t>не обновятся, зеленые - те которые обновятся(те в них произойдет rerender). SCU - аббревиатура от shouldComponentUpdate - функция, которая используется в компонентах для ответа на вопрос нужно ли обновлять компонент или нет? В обычном реакт компоненте по умолчанию возвращает true.</a:t>
            </a:r>
            <a:endParaRPr/>
          </a:p>
          <a:p>
            <a:pPr indent="0" lvl="0" marL="0">
              <a:spcBef>
                <a:spcPts val="0"/>
              </a:spcBef>
              <a:spcAft>
                <a:spcPts val="0"/>
              </a:spcAft>
              <a:buNone/>
            </a:pPr>
            <a:r>
              <a:rPr lang="ru"/>
              <a:t>У корневого компонента 1 изменился state, а значит он будет обновлен, идем ниже по его детям. компонент 2, а также его дети 4 и 5 обновлены не будут, так как SCU у родителя 2 вернул false.</a:t>
            </a:r>
            <a:endParaRPr/>
          </a:p>
          <a:p>
            <a:pPr indent="0" lvl="0" marL="0">
              <a:spcBef>
                <a:spcPts val="0"/>
              </a:spcBef>
              <a:spcAft>
                <a:spcPts val="0"/>
              </a:spcAft>
              <a:buNone/>
            </a:pPr>
            <a:r>
              <a:rPr lang="ru"/>
              <a:t>SCU 3 компонента вернул true, реакт производит собственное сравнение двух узлов - предыдущего и данного, видит разницу DIFF и обновляет его. Примерно таким образом и работает Reconciliation.</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5" name="Shape 195"/>
        <p:cNvGrpSpPr/>
        <p:nvPr/>
      </p:nvGrpSpPr>
      <p:grpSpPr>
        <a:xfrm>
          <a:off x="0" y="0"/>
          <a:ext cx="0" cy="0"/>
          <a:chOff x="0" y="0"/>
          <a:chExt cx="0" cy="0"/>
        </a:xfrm>
      </p:grpSpPr>
      <p:sp>
        <p:nvSpPr>
          <p:cNvPr id="196" name="Shape 19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7" name="Shape 19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ru"/>
              <a:t>Так как же нам теперь поможет понимание этого сложного процесса? Первое, что мы можем сделать - это использовать React.PureComponent. Единственным его отличием от обычного компонента является реализация метода SCU. Как я и сказал ранее, в обычном компоненте, этот метод всегда просто возвращает true. В pureComponent’e же предыдущие пропсы и стэйт сравниваются с новыми средствами shallowEqual и возвращают результат сравнения. Таким образом, появляется хоть какая-то польза от SCU, вместо того чтобы всегда говорить true.</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1" name="Shape 201"/>
        <p:cNvGrpSpPr/>
        <p:nvPr/>
      </p:nvGrpSpPr>
      <p:grpSpPr>
        <a:xfrm>
          <a:off x="0" y="0"/>
          <a:ext cx="0" cy="0"/>
          <a:chOff x="0" y="0"/>
          <a:chExt cx="0" cy="0"/>
        </a:xfrm>
      </p:grpSpPr>
      <p:sp>
        <p:nvSpPr>
          <p:cNvPr id="202" name="Shape 20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3" name="Shape 20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ru"/>
              <a:t>Но, с PureComponent нужно быть очень аккуратным, так как у него есть проблемы, которые могут сделать его использование бесполезным. Их вы видите на экране - arrow функции, bind(this), а также создание и модификация массивов и объектов.</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7" name="Shape 207"/>
        <p:cNvGrpSpPr/>
        <p:nvPr/>
      </p:nvGrpSpPr>
      <p:grpSpPr>
        <a:xfrm>
          <a:off x="0" y="0"/>
          <a:ext cx="0" cy="0"/>
          <a:chOff x="0" y="0"/>
          <a:chExt cx="0" cy="0"/>
        </a:xfrm>
      </p:grpSpPr>
      <p:sp>
        <p:nvSpPr>
          <p:cNvPr id="208" name="Shape 20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9" name="Shape 20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ru"/>
              <a:t>Начнем со стрелочных функций. Здесь мы видим простой компонент todo lista, который просто отображает лист из тудушек. Теперь посмотрим повнимательнее на onClick prop. Значение этого пропа - стрелочная функция, и казалось бы все нормально, однако на самом деле при каждом ререндере туду листа все наши тудушки будут ререндерится, даже если там нет никаких изменений. Почему? Потому что каждый раз при rendere туду мы создаем новую функцию, а следовательно указатель на нее меняется и shallowEqual говорит нам о том, что функция изменилась, хотя она по прежнему делает то же самое.</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2" name="Shape 212"/>
        <p:cNvGrpSpPr/>
        <p:nvPr/>
      </p:nvGrpSpPr>
      <p:grpSpPr>
        <a:xfrm>
          <a:off x="0" y="0"/>
          <a:ext cx="0" cy="0"/>
          <a:chOff x="0" y="0"/>
          <a:chExt cx="0" cy="0"/>
        </a:xfrm>
      </p:grpSpPr>
      <p:sp>
        <p:nvSpPr>
          <p:cNvPr id="213" name="Shape 21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4" name="Shape 21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ru"/>
              <a:t>Чтобы избежать этой проблемы, нужно просто опустить передачу параметра - todo.id на более низкий уровень. То есть на уровне листа мы лишь передаем саму функцию</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7" name="Shape 217"/>
        <p:cNvGrpSpPr/>
        <p:nvPr/>
      </p:nvGrpSpPr>
      <p:grpSpPr>
        <a:xfrm>
          <a:off x="0" y="0"/>
          <a:ext cx="0" cy="0"/>
          <a:chOff x="0" y="0"/>
          <a:chExt cx="0" cy="0"/>
        </a:xfrm>
      </p:grpSpPr>
      <p:sp>
        <p:nvSpPr>
          <p:cNvPr id="218" name="Shape 21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9" name="Shape 21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ru"/>
              <a:t>А уже в компоненте todo создаем handler в котором и будем передавать todo.id. Ссылка на prop onClick в этом случае остается всегда одной и той же.</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2" name="Shape 222"/>
        <p:cNvGrpSpPr/>
        <p:nvPr/>
      </p:nvGrpSpPr>
      <p:grpSpPr>
        <a:xfrm>
          <a:off x="0" y="0"/>
          <a:ext cx="0" cy="0"/>
          <a:chOff x="0" y="0"/>
          <a:chExt cx="0" cy="0"/>
        </a:xfrm>
      </p:grpSpPr>
      <p:sp>
        <p:nvSpPr>
          <p:cNvPr id="223" name="Shape 22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4" name="Shape 22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ru"/>
              <a:t>Следующим препятствием на пути к оптимизации может стать .bind(this), то есть привязка контекста к функции. Я думаю, многие из разработчиков так делали. Но мало, кто понимает, что bind каждый раз будет создавать новую в функцию с заданным контекстом, а следовательно и ссылка на нее будет меняться. То есть +1 render в копилку бесполезных обновлений.</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7" name="Shape 227"/>
        <p:cNvGrpSpPr/>
        <p:nvPr/>
      </p:nvGrpSpPr>
      <p:grpSpPr>
        <a:xfrm>
          <a:off x="0" y="0"/>
          <a:ext cx="0" cy="0"/>
          <a:chOff x="0" y="0"/>
          <a:chExt cx="0" cy="0"/>
        </a:xfrm>
      </p:grpSpPr>
      <p:sp>
        <p:nvSpPr>
          <p:cNvPr id="228" name="Shape 22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9" name="Shape 22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ru"/>
              <a:t>Справиться с этой трудностью можно, подвязав контекст не в рендере а </a:t>
            </a:r>
            <a:r>
              <a:rPr lang="ru"/>
              <a:t>единожды</a:t>
            </a:r>
            <a:r>
              <a:rPr lang="ru"/>
              <a:t> в конструкторе нашего компонента. Тогда наш handleClick будет иметь одну постоянную ссылку на функцию с правильным контекстом.</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Shape 6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4" name="Shape 6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ru"/>
              <a:t>Все факторы </a:t>
            </a:r>
            <a:r>
              <a:rPr lang="ru"/>
              <a:t>влияющие на производительность вашего приложения можно разделить на 2, либо если вы используете redux, 3 группы: </a:t>
            </a:r>
            <a:endParaRPr/>
          </a:p>
          <a:p>
            <a:pPr indent="-298450" lvl="0" marL="457200" rtl="0">
              <a:spcBef>
                <a:spcPts val="0"/>
              </a:spcBef>
              <a:spcAft>
                <a:spcPts val="0"/>
              </a:spcAft>
              <a:buSzPts val="1100"/>
              <a:buChar char="-"/>
            </a:pPr>
            <a:r>
              <a:rPr lang="ru"/>
              <a:t>размер вашего bundle. Эта вещь никак не зависит от чистоты, либо скорости работы вашего кода, однако является основополагающей при загрузке вашего приложения. Никто не любит долго ждать, все хотят реактивности.</a:t>
            </a:r>
            <a:endParaRPr/>
          </a:p>
          <a:p>
            <a:pPr indent="-298450" lvl="0" marL="457200" rtl="0">
              <a:spcBef>
                <a:spcPts val="0"/>
              </a:spcBef>
              <a:spcAft>
                <a:spcPts val="0"/>
              </a:spcAft>
              <a:buSzPts val="1100"/>
              <a:buChar char="-"/>
            </a:pPr>
            <a:r>
              <a:rPr lang="ru"/>
              <a:t>render компонентов. Этот пункт как раз таки напрямую зависит от того, что вы сами напишете. Любой лишний рендер - результат работы вашего кода.</a:t>
            </a:r>
            <a:endParaRPr/>
          </a:p>
          <a:p>
            <a:pPr indent="-298450" lvl="0" marL="457200">
              <a:spcBef>
                <a:spcPts val="0"/>
              </a:spcBef>
              <a:spcAft>
                <a:spcPts val="0"/>
              </a:spcAft>
              <a:buSzPts val="1100"/>
              <a:buChar char="-"/>
            </a:pPr>
            <a:r>
              <a:rPr lang="ru"/>
              <a:t> а также использование redux. Заметьте - именно использование redux, а не сам redux. Почему? Потому что сам redux не может вляить на производительность - это просто библиотека реализующая определенную архитектуру приложения, а вот как вы будете её использовать: уже может вызвать определенные проблемы.</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2" name="Shape 232"/>
        <p:cNvGrpSpPr/>
        <p:nvPr/>
      </p:nvGrpSpPr>
      <p:grpSpPr>
        <a:xfrm>
          <a:off x="0" y="0"/>
          <a:ext cx="0" cy="0"/>
          <a:chOff x="0" y="0"/>
          <a:chExt cx="0" cy="0"/>
        </a:xfrm>
      </p:grpSpPr>
      <p:sp>
        <p:nvSpPr>
          <p:cNvPr id="233" name="Shape 23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4" name="Shape 23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ru"/>
              <a:t>Еще более элегантное решение - сделать handleClick стрелочной функцией внутри нашего компонента. Ввиду особенностей скоупа в js, подвзяывать контекст здесь не придется, потому что функция и так будет ссылаться на контекст нашего объекта.</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7" name="Shape 237"/>
        <p:cNvGrpSpPr/>
        <p:nvPr/>
      </p:nvGrpSpPr>
      <p:grpSpPr>
        <a:xfrm>
          <a:off x="0" y="0"/>
          <a:ext cx="0" cy="0"/>
          <a:chOff x="0" y="0"/>
          <a:chExt cx="0" cy="0"/>
        </a:xfrm>
      </p:grpSpPr>
      <p:sp>
        <p:nvSpPr>
          <p:cNvPr id="238" name="Shape 23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9" name="Shape 23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ru"/>
              <a:t>Что же касается массивов и объектов. На слайде приведен пример shallow сравнения одинаковых по содержанию объектов и массивов. Имея одинаковое содержимое, ссылки на эти объекты в памяти разные, а значит наш pureComponent распознает их как разные. По этой причине - не стоит всегда полагаться на PureComponent, иногда реализацию SCU нужно писать самому.</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2" name="Shape 242"/>
        <p:cNvGrpSpPr/>
        <p:nvPr/>
      </p:nvGrpSpPr>
      <p:grpSpPr>
        <a:xfrm>
          <a:off x="0" y="0"/>
          <a:ext cx="0" cy="0"/>
          <a:chOff x="0" y="0"/>
          <a:chExt cx="0" cy="0"/>
        </a:xfrm>
      </p:grpSpPr>
      <p:sp>
        <p:nvSpPr>
          <p:cNvPr id="243" name="Shape 24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4" name="Shape 24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ru"/>
              <a:t>Одним из таких примеров является передача каких-то константных конфигов, опшинов. При каждем render создается новый объект, а значит SCU будет возвращать нам true, хотя ничего не изменилось.</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7" name="Shape 247"/>
        <p:cNvGrpSpPr/>
        <p:nvPr/>
      </p:nvGrpSpPr>
      <p:grpSpPr>
        <a:xfrm>
          <a:off x="0" y="0"/>
          <a:ext cx="0" cy="0"/>
          <a:chOff x="0" y="0"/>
          <a:chExt cx="0" cy="0"/>
        </a:xfrm>
      </p:grpSpPr>
      <p:sp>
        <p:nvSpPr>
          <p:cNvPr id="248" name="Shape 24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9" name="Shape 24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ru"/>
              <a:t>Поэтому такие статичные вещи нужно стараться выносить в самый верхний скоуп и использовать их уже оттуда. Тогда у нас не будет проблем с неравенством одинаковых объектов. Идем дальше.</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2" name="Shape 252"/>
        <p:cNvGrpSpPr/>
        <p:nvPr/>
      </p:nvGrpSpPr>
      <p:grpSpPr>
        <a:xfrm>
          <a:off x="0" y="0"/>
          <a:ext cx="0" cy="0"/>
          <a:chOff x="0" y="0"/>
          <a:chExt cx="0" cy="0"/>
        </a:xfrm>
      </p:grpSpPr>
      <p:sp>
        <p:nvSpPr>
          <p:cNvPr id="253" name="Shape 25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4" name="Shape 25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ru"/>
              <a:t>Самой распространенной проблемой начинающих реакт разработчиков является использование индекса элемента как key, что создает огромную проблему в производительности. То есть, допустим, у нас есть 4 элемента с ключами равными их индексам. Мы удаляем объект под индексом 1, ключи всех объектов после него меняются и вместо того, чтобы просто удалить элемент со страницы, мы запускаем ререндер всех элементов после него, То есть имея 1000 элементов, удаление самого первого элемента может привести к обновлению всех оставшихся. Хотя их контент не поменялся.</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8" name="Shape 258"/>
        <p:cNvGrpSpPr/>
        <p:nvPr/>
      </p:nvGrpSpPr>
      <p:grpSpPr>
        <a:xfrm>
          <a:off x="0" y="0"/>
          <a:ext cx="0" cy="0"/>
          <a:chOff x="0" y="0"/>
          <a:chExt cx="0" cy="0"/>
        </a:xfrm>
      </p:grpSpPr>
      <p:sp>
        <p:nvSpPr>
          <p:cNvPr id="259" name="Shape 25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60" name="Shape 26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4" name="Shape 264"/>
        <p:cNvGrpSpPr/>
        <p:nvPr/>
      </p:nvGrpSpPr>
      <p:grpSpPr>
        <a:xfrm>
          <a:off x="0" y="0"/>
          <a:ext cx="0" cy="0"/>
          <a:chOff x="0" y="0"/>
          <a:chExt cx="0" cy="0"/>
        </a:xfrm>
      </p:grpSpPr>
      <p:sp>
        <p:nvSpPr>
          <p:cNvPr id="265" name="Shape 26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66" name="Shape 26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ru"/>
              <a:t>И в хотелось бы поделиться одной пасхалочкой, о которой я узнал совсем недавно. Все, имеющие дело с реактом, несомненно работали с функциональными компонентами. Кто-то возможно думал, что такие компоненты быстрее за счет того, что в них компонент не проходит весь цикл лайфсайкла, у них нет стейта и тп. Это неправда и об этом в своем твиттере писал Дэн Эбрамов. В будущем разработчики реакта хотят реализовать такую штуку, но пока и функциональный и обычный класс бэйзд компоненты обрабабтываются одинаково. Так я думал до недавнего времени, пока не наткнулся на статью на мидиуме. Оказывается, что все-таки можно обойти все эти методы жизненного цикла вызывая наш функциональный компонент как простую функцию. То есть не делая mount компонента в стиле xml, а просто вызывая как функцию. Из целесообразности нэйминга я назвал функциональный компонент TodoFactory, так как его использование напоминает использование фабрик. Таким простым способом можно сэкономить вплоть до 45% времени mounta компонента. Ссылочка на benchmark указана снизу на слайде.</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Shape 6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9" name="Shape 6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ru"/>
              <a:t>Итак, первый пункт по счету, а также первое на что </a:t>
            </a:r>
            <a:r>
              <a:rPr lang="ru"/>
              <a:t>обратит </a:t>
            </a:r>
            <a:r>
              <a:rPr lang="ru"/>
              <a:t>внимание пользователь - стартап приложения, а именно размер bundle. Самое первое, что я советую вам сделать: разделить css и js. Параллельная загрузка двух файлов будет всегда быстрее загрузки одного большого файла. Реализовать это разделение вам поможет ExtractTextPlugin для webpack. Вместо того чтобы использовать css-loader напрямую, мы используем данный плагин, передавая ему уже непосредственно сам loader.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Shape 7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5" name="Shape 7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ru"/>
              <a:t>Следующим и заключительным шагом в работе с css будет минимизация. Это делается одной строчкой кода в конфигурациях вашего css-loader(minimize:true)</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 name="Shape 79"/>
        <p:cNvGrpSpPr/>
        <p:nvPr/>
      </p:nvGrpSpPr>
      <p:grpSpPr>
        <a:xfrm>
          <a:off x="0" y="0"/>
          <a:ext cx="0" cy="0"/>
          <a:chOff x="0" y="0"/>
          <a:chExt cx="0" cy="0"/>
        </a:xfrm>
      </p:grpSpPr>
      <p:sp>
        <p:nvSpPr>
          <p:cNvPr id="80" name="Shape 8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1" name="Shape 8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ru"/>
              <a:t>Такими простыми </a:t>
            </a:r>
            <a:r>
              <a:rPr lang="ru"/>
              <a:t>манипуляциями, мы смогли во-первых добиться отдельной загрузки css и html, а во-вторых, уменьшить размер css файла в моем тестовом проекте на 25%.</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Shape 8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0" name="Shape 9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ru"/>
              <a:t>Далее займемся уже самим js файлом. И самое, что ни на есть, важное это - выставить NODE_ENV=production. Делается это для того, чтобы использовался файл reacta для production’a, минифицтрованный, без лишних проверок и ворнингов, которые нужны на деве.</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Shape 9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6" name="Shape 9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ru"/>
              <a:t>Это поможет сэкономить 630кб. На </a:t>
            </a:r>
            <a:r>
              <a:rPr lang="ru"/>
              <a:t>процентах я бы не стал заострять вниманием, так как тестовый проект- очень маленький и </a:t>
            </a:r>
            <a:r>
              <a:rPr lang="ru"/>
              <a:t>для него такое уменьшение кажется огромным. На самом же деле эта цифра будет константной - 630кб.</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Shape 10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5" name="Shape 10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ru"/>
              <a:t>Следующим </a:t>
            </a:r>
            <a:r>
              <a:rPr lang="ru"/>
              <a:t>действием будет uglifying нашего бандла. Как вы наверное уже догадались, здесь за нас это также будет делать плагин для вебпака, так ещё и не какой-либо сторонний, а встроенный в пакет webpack.optimize.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Shape 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p:txBody>
      </p:sp>
      <p:sp>
        <p:nvSpPr>
          <p:cNvPr id="46" name="Shape 46"/>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Shape 4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ru"/>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Shape 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ru"/>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Shape 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ru"/>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Shape 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ru"/>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Shape 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ru"/>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Shape 3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ru"/>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Shape 3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ru"/>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Shape 4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ru"/>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Shape 4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ru"/>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rgbClr val="FFFFFF"/>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a:spcBef>
                <a:spcPts val="0"/>
              </a:spcBef>
              <a:spcAft>
                <a:spcPts val="0"/>
              </a:spcAft>
              <a:buNone/>
            </a:pPr>
            <a:fld id="{00000000-1234-1234-1234-123412341234}" type="slidenum">
              <a:rPr lang="ru"/>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8.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2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2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2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14.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13.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2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23.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27.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2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Shape 54"/>
          <p:cNvSpPr txBox="1"/>
          <p:nvPr>
            <p:ph type="ctrTitle"/>
          </p:nvPr>
        </p:nvSpPr>
        <p:spPr>
          <a:xfrm>
            <a:off x="311700" y="1764300"/>
            <a:ext cx="8520600" cy="16149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ru" sz="5000">
                <a:latin typeface="Proxima Nova"/>
                <a:ea typeface="Proxima Nova"/>
                <a:cs typeface="Proxima Nova"/>
                <a:sym typeface="Proxima Nova"/>
              </a:rPr>
              <a:t> Оптимизация </a:t>
            </a:r>
            <a:r>
              <a:rPr lang="ru" sz="5000">
                <a:solidFill>
                  <a:srgbClr val="3D85C6"/>
                </a:solidFill>
                <a:latin typeface="Proxima Nova"/>
                <a:ea typeface="Proxima Nova"/>
                <a:cs typeface="Proxima Nova"/>
                <a:sym typeface="Proxima Nova"/>
              </a:rPr>
              <a:t>React</a:t>
            </a:r>
            <a:r>
              <a:rPr lang="ru" sz="5000">
                <a:solidFill>
                  <a:srgbClr val="000000"/>
                </a:solidFill>
                <a:latin typeface="Proxima Nova"/>
                <a:ea typeface="Proxima Nova"/>
                <a:cs typeface="Proxima Nova"/>
                <a:sym typeface="Proxima Nova"/>
              </a:rPr>
              <a:t> приложений</a:t>
            </a:r>
            <a:endParaRPr sz="5000">
              <a:solidFill>
                <a:srgbClr val="000000"/>
              </a:solidFill>
              <a:latin typeface="Proxima Nova"/>
              <a:ea typeface="Proxima Nova"/>
              <a:cs typeface="Proxima Nova"/>
              <a:sym typeface="Proxima Nova"/>
            </a:endParaRPr>
          </a:p>
        </p:txBody>
      </p:sp>
      <p:pic>
        <p:nvPicPr>
          <p:cNvPr id="55" name="Shape 55"/>
          <p:cNvPicPr preferRelativeResize="0"/>
          <p:nvPr/>
        </p:nvPicPr>
        <p:blipFill>
          <a:blip r:embed="rId3">
            <a:alphaModFix/>
          </a:blip>
          <a:stretch>
            <a:fillRect/>
          </a:stretch>
        </p:blipFill>
        <p:spPr>
          <a:xfrm>
            <a:off x="3506476" y="178100"/>
            <a:ext cx="2131052" cy="936726"/>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Shape 113"/>
          <p:cNvSpPr txBox="1"/>
          <p:nvPr/>
        </p:nvSpPr>
        <p:spPr>
          <a:xfrm>
            <a:off x="2017350" y="1283350"/>
            <a:ext cx="5109300" cy="472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ru" sz="2400">
                <a:latin typeface="Proxima Nova"/>
                <a:ea typeface="Proxima Nova"/>
                <a:cs typeface="Proxima Nova"/>
                <a:sym typeface="Proxima Nova"/>
              </a:rPr>
              <a:t>290</a:t>
            </a:r>
            <a:r>
              <a:rPr lang="ru" sz="2400">
                <a:latin typeface="Proxima Nova"/>
                <a:ea typeface="Proxima Nova"/>
                <a:cs typeface="Proxima Nova"/>
                <a:sym typeface="Proxima Nova"/>
              </a:rPr>
              <a:t> KB</a:t>
            </a:r>
            <a:endParaRPr sz="2400">
              <a:latin typeface="Proxima Nova"/>
              <a:ea typeface="Proxima Nova"/>
              <a:cs typeface="Proxima Nova"/>
              <a:sym typeface="Proxima Nova"/>
            </a:endParaRPr>
          </a:p>
        </p:txBody>
      </p:sp>
      <p:sp>
        <p:nvSpPr>
          <p:cNvPr id="114" name="Shape 114"/>
          <p:cNvSpPr/>
          <p:nvPr/>
        </p:nvSpPr>
        <p:spPr>
          <a:xfrm>
            <a:off x="2017350" y="3064125"/>
            <a:ext cx="1016700" cy="664500"/>
          </a:xfrm>
          <a:prstGeom prst="rect">
            <a:avLst/>
          </a:prstGeom>
          <a:solidFill>
            <a:srgbClr val="3D85C6"/>
          </a:solidFill>
          <a:ln cap="flat" cmpd="sng" w="952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solidFill>
                <a:srgbClr val="3D85C6"/>
              </a:solidFill>
            </a:endParaRPr>
          </a:p>
        </p:txBody>
      </p:sp>
      <p:sp>
        <p:nvSpPr>
          <p:cNvPr id="115" name="Shape 115"/>
          <p:cNvSpPr txBox="1"/>
          <p:nvPr/>
        </p:nvSpPr>
        <p:spPr>
          <a:xfrm>
            <a:off x="2017350" y="2550475"/>
            <a:ext cx="1859100" cy="472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ru" sz="2400">
                <a:latin typeface="Proxima Nova"/>
                <a:ea typeface="Proxima Nova"/>
                <a:cs typeface="Proxima Nova"/>
                <a:sym typeface="Proxima Nova"/>
              </a:rPr>
              <a:t>154</a:t>
            </a:r>
            <a:r>
              <a:rPr lang="ru" sz="2400">
                <a:latin typeface="Proxima Nova"/>
                <a:ea typeface="Proxima Nova"/>
                <a:cs typeface="Proxima Nova"/>
                <a:sym typeface="Proxima Nova"/>
              </a:rPr>
              <a:t> KB</a:t>
            </a:r>
            <a:endParaRPr sz="2400">
              <a:latin typeface="Proxima Nova"/>
              <a:ea typeface="Proxima Nova"/>
              <a:cs typeface="Proxima Nova"/>
              <a:sym typeface="Proxima Nova"/>
            </a:endParaRPr>
          </a:p>
        </p:txBody>
      </p:sp>
      <p:sp>
        <p:nvSpPr>
          <p:cNvPr id="116" name="Shape 1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ru">
                <a:solidFill>
                  <a:srgbClr val="3D85C6"/>
                </a:solidFill>
                <a:latin typeface="Proxima Nova"/>
                <a:ea typeface="Proxima Nova"/>
                <a:cs typeface="Proxima Nova"/>
                <a:sym typeface="Proxima Nova"/>
              </a:rPr>
              <a:t>*.js </a:t>
            </a:r>
            <a:r>
              <a:rPr lang="ru">
                <a:solidFill>
                  <a:srgbClr val="3D85C6"/>
                </a:solidFill>
                <a:latin typeface="Roboto Mono"/>
                <a:ea typeface="Roboto Mono"/>
                <a:cs typeface="Roboto Mono"/>
                <a:sym typeface="Roboto Mono"/>
              </a:rPr>
              <a:t>-=</a:t>
            </a:r>
            <a:r>
              <a:rPr lang="ru">
                <a:solidFill>
                  <a:srgbClr val="3D85C6"/>
                </a:solidFill>
                <a:latin typeface="Proxima Nova"/>
                <a:ea typeface="Proxima Nova"/>
                <a:cs typeface="Proxima Nova"/>
                <a:sym typeface="Proxima Nova"/>
              </a:rPr>
              <a:t> </a:t>
            </a:r>
            <a:r>
              <a:rPr lang="ru">
                <a:solidFill>
                  <a:srgbClr val="000000"/>
                </a:solidFill>
                <a:latin typeface="Proxima Nova"/>
                <a:ea typeface="Proxima Nova"/>
                <a:cs typeface="Proxima Nova"/>
                <a:sym typeface="Proxima Nova"/>
              </a:rPr>
              <a:t>136</a:t>
            </a:r>
            <a:r>
              <a:rPr lang="ru">
                <a:solidFill>
                  <a:srgbClr val="000000"/>
                </a:solidFill>
                <a:latin typeface="Proxima Nova"/>
                <a:ea typeface="Proxima Nova"/>
                <a:cs typeface="Proxima Nova"/>
                <a:sym typeface="Proxima Nova"/>
              </a:rPr>
              <a:t> KB</a:t>
            </a:r>
            <a:r>
              <a:rPr lang="ru">
                <a:solidFill>
                  <a:srgbClr val="3D85C6"/>
                </a:solidFill>
                <a:latin typeface="Proxima Nova"/>
                <a:ea typeface="Proxima Nova"/>
                <a:cs typeface="Proxima Nova"/>
                <a:sym typeface="Proxima Nova"/>
              </a:rPr>
              <a:t> (</a:t>
            </a:r>
            <a:r>
              <a:rPr lang="ru">
                <a:solidFill>
                  <a:srgbClr val="3D85C6"/>
                </a:solidFill>
                <a:latin typeface="Roboto Mono"/>
                <a:ea typeface="Roboto Mono"/>
                <a:cs typeface="Roboto Mono"/>
                <a:sym typeface="Roboto Mono"/>
              </a:rPr>
              <a:t>~</a:t>
            </a:r>
            <a:r>
              <a:rPr lang="ru">
                <a:solidFill>
                  <a:srgbClr val="3D85C6"/>
                </a:solidFill>
                <a:latin typeface="Proxima Nova"/>
                <a:ea typeface="Proxima Nova"/>
                <a:cs typeface="Proxima Nova"/>
                <a:sym typeface="Proxima Nova"/>
              </a:rPr>
              <a:t>47</a:t>
            </a:r>
            <a:r>
              <a:rPr lang="ru">
                <a:solidFill>
                  <a:srgbClr val="3D85C6"/>
                </a:solidFill>
                <a:latin typeface="Proxima Nova"/>
                <a:ea typeface="Proxima Nova"/>
                <a:cs typeface="Proxima Nova"/>
                <a:sym typeface="Proxima Nova"/>
              </a:rPr>
              <a:t>%)</a:t>
            </a:r>
            <a:endParaRPr>
              <a:solidFill>
                <a:srgbClr val="3D85C6"/>
              </a:solidFill>
              <a:latin typeface="Proxima Nova"/>
              <a:ea typeface="Proxima Nova"/>
              <a:cs typeface="Proxima Nova"/>
              <a:sym typeface="Proxima Nova"/>
            </a:endParaRPr>
          </a:p>
        </p:txBody>
      </p:sp>
      <p:sp>
        <p:nvSpPr>
          <p:cNvPr id="117" name="Shape 117"/>
          <p:cNvSpPr/>
          <p:nvPr/>
        </p:nvSpPr>
        <p:spPr>
          <a:xfrm>
            <a:off x="2017350" y="1806925"/>
            <a:ext cx="1859100" cy="664500"/>
          </a:xfrm>
          <a:prstGeom prst="rect">
            <a:avLst/>
          </a:prstGeom>
          <a:solidFill>
            <a:srgbClr val="3D85C6"/>
          </a:solidFill>
          <a:ln cap="flat" cmpd="sng" w="952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solidFill>
                <a:srgbClr val="3D85C6"/>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Shape 1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ru">
                <a:solidFill>
                  <a:srgbClr val="3D85C6"/>
                </a:solidFill>
                <a:latin typeface="Proxima Nova"/>
                <a:ea typeface="Proxima Nova"/>
                <a:cs typeface="Proxima Nova"/>
                <a:sym typeface="Proxima Nova"/>
              </a:rPr>
              <a:t>Другие методы</a:t>
            </a:r>
            <a:endParaRPr/>
          </a:p>
        </p:txBody>
      </p:sp>
      <p:sp>
        <p:nvSpPr>
          <p:cNvPr id="123" name="Shape 1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81000" lvl="0" marL="457200" rtl="0">
              <a:spcBef>
                <a:spcPts val="0"/>
              </a:spcBef>
              <a:spcAft>
                <a:spcPts val="0"/>
              </a:spcAft>
              <a:buClr>
                <a:srgbClr val="3D85C6"/>
              </a:buClr>
              <a:buSzPts val="2400"/>
              <a:buFont typeface="Proxima Nova"/>
              <a:buChar char="●"/>
            </a:pPr>
            <a:r>
              <a:rPr lang="ru" sz="2400">
                <a:solidFill>
                  <a:schemeClr val="dk1"/>
                </a:solidFill>
                <a:latin typeface="Proxima Nova"/>
                <a:ea typeface="Proxima Nova"/>
                <a:cs typeface="Proxima Nova"/>
                <a:sym typeface="Proxima Nova"/>
              </a:rPr>
              <a:t>Убрать prop types из </a:t>
            </a:r>
            <a:r>
              <a:rPr lang="ru" sz="2400">
                <a:solidFill>
                  <a:srgbClr val="B45F06"/>
                </a:solidFill>
                <a:latin typeface="Proxima Nova"/>
                <a:ea typeface="Proxima Nova"/>
                <a:cs typeface="Proxima Nova"/>
                <a:sym typeface="Proxima Nova"/>
              </a:rPr>
              <a:t>bundle - </a:t>
            </a:r>
            <a:r>
              <a:rPr lang="ru" sz="2400">
                <a:solidFill>
                  <a:schemeClr val="dk1"/>
                </a:solidFill>
                <a:latin typeface="Proxima Nova"/>
                <a:ea typeface="Proxima Nova"/>
                <a:cs typeface="Proxima Nova"/>
                <a:sym typeface="Proxima Nova"/>
              </a:rPr>
              <a:t>babel-plugin-transform-react-remove-prop-types</a:t>
            </a:r>
            <a:endParaRPr sz="2400">
              <a:solidFill>
                <a:schemeClr val="dk1"/>
              </a:solidFill>
              <a:latin typeface="Proxima Nova"/>
              <a:ea typeface="Proxima Nova"/>
              <a:cs typeface="Proxima Nova"/>
              <a:sym typeface="Proxima Nova"/>
            </a:endParaRPr>
          </a:p>
          <a:p>
            <a:pPr indent="-381000" lvl="0" marL="457200" rtl="0">
              <a:spcBef>
                <a:spcPts val="0"/>
              </a:spcBef>
              <a:spcAft>
                <a:spcPts val="0"/>
              </a:spcAft>
              <a:buClr>
                <a:srgbClr val="3D85C6"/>
              </a:buClr>
              <a:buSzPts val="2400"/>
              <a:buFont typeface="Proxima Nova"/>
              <a:buChar char="●"/>
            </a:pPr>
            <a:r>
              <a:rPr lang="ru" sz="2400">
                <a:solidFill>
                  <a:schemeClr val="dk1"/>
                </a:solidFill>
                <a:latin typeface="Proxima Nova"/>
                <a:ea typeface="Proxima Nova"/>
                <a:cs typeface="Proxima Nova"/>
                <a:sym typeface="Proxima Nova"/>
              </a:rPr>
              <a:t>Установить ограничения по поддержке браузеров для </a:t>
            </a:r>
            <a:r>
              <a:rPr lang="ru" sz="2400">
                <a:solidFill>
                  <a:srgbClr val="B45F06"/>
                </a:solidFill>
                <a:latin typeface="Proxima Nova"/>
                <a:ea typeface="Proxima Nova"/>
                <a:cs typeface="Proxima Nova"/>
                <a:sym typeface="Proxima Nova"/>
              </a:rPr>
              <a:t>babel</a:t>
            </a:r>
            <a:endParaRPr sz="2400">
              <a:solidFill>
                <a:srgbClr val="B45F06"/>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Shape 1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lgn="ctr">
              <a:spcBef>
                <a:spcPts val="0"/>
              </a:spcBef>
              <a:spcAft>
                <a:spcPts val="0"/>
              </a:spcAft>
              <a:buNone/>
            </a:pPr>
            <a:r>
              <a:rPr lang="ru">
                <a:solidFill>
                  <a:srgbClr val="3D85C6"/>
                </a:solidFill>
                <a:latin typeface="Proxima Nova"/>
                <a:ea typeface="Proxima Nova"/>
                <a:cs typeface="Proxima Nova"/>
                <a:sym typeface="Proxima Nova"/>
              </a:rPr>
              <a:t>Анализ </a:t>
            </a:r>
            <a:r>
              <a:rPr lang="ru">
                <a:solidFill>
                  <a:srgbClr val="B45F06"/>
                </a:solidFill>
                <a:latin typeface="Proxima Nova"/>
                <a:ea typeface="Proxima Nova"/>
                <a:cs typeface="Proxima Nova"/>
                <a:sym typeface="Proxima Nova"/>
              </a:rPr>
              <a:t>bundle</a:t>
            </a:r>
            <a:r>
              <a:rPr lang="ru">
                <a:solidFill>
                  <a:srgbClr val="3D85C6"/>
                </a:solidFill>
                <a:latin typeface="Proxima Nova"/>
                <a:ea typeface="Proxima Nova"/>
                <a:cs typeface="Proxima Nova"/>
                <a:sym typeface="Proxima Nova"/>
              </a:rPr>
              <a:t> с помощью</a:t>
            </a:r>
            <a:endParaRPr/>
          </a:p>
        </p:txBody>
      </p:sp>
      <p:sp>
        <p:nvSpPr>
          <p:cNvPr id="129" name="Shape 129"/>
          <p:cNvSpPr txBox="1"/>
          <p:nvPr>
            <p:ph idx="1" type="body"/>
          </p:nvPr>
        </p:nvSpPr>
        <p:spPr>
          <a:xfrm>
            <a:off x="311700" y="1102675"/>
            <a:ext cx="8520600" cy="34662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Clr>
                <a:srgbClr val="3D85C6"/>
              </a:buClr>
              <a:buSzPts val="1800"/>
              <a:buFont typeface="Proxima Nova"/>
              <a:buChar char="●"/>
            </a:pPr>
            <a:r>
              <a:rPr lang="ru">
                <a:solidFill>
                  <a:schemeClr val="dk1"/>
                </a:solidFill>
                <a:latin typeface="Proxima Nova"/>
                <a:ea typeface="Proxima Nova"/>
                <a:cs typeface="Proxima Nova"/>
                <a:sym typeface="Proxima Nova"/>
              </a:rPr>
              <a:t>source-map-explorer</a:t>
            </a:r>
            <a:endParaRPr>
              <a:solidFill>
                <a:schemeClr val="dk1"/>
              </a:solidFill>
              <a:latin typeface="Proxima Nova"/>
              <a:ea typeface="Proxima Nova"/>
              <a:cs typeface="Proxima Nova"/>
              <a:sym typeface="Proxima Nova"/>
            </a:endParaRPr>
          </a:p>
          <a:p>
            <a:pPr indent="0" lvl="0" marL="0">
              <a:spcBef>
                <a:spcPts val="1600"/>
              </a:spcBef>
              <a:spcAft>
                <a:spcPts val="0"/>
              </a:spcAft>
              <a:buNone/>
            </a:pPr>
            <a:r>
              <a:t/>
            </a:r>
            <a:endParaRPr>
              <a:solidFill>
                <a:schemeClr val="dk1"/>
              </a:solidFill>
              <a:latin typeface="Proxima Nova"/>
              <a:ea typeface="Proxima Nova"/>
              <a:cs typeface="Proxima Nova"/>
              <a:sym typeface="Proxima Nova"/>
            </a:endParaRPr>
          </a:p>
          <a:p>
            <a:pPr indent="0" lvl="0" marL="0" rtl="0">
              <a:spcBef>
                <a:spcPts val="1600"/>
              </a:spcBef>
              <a:spcAft>
                <a:spcPts val="0"/>
              </a:spcAft>
              <a:buNone/>
            </a:pPr>
            <a:r>
              <a:t/>
            </a:r>
            <a:endParaRPr/>
          </a:p>
          <a:p>
            <a:pPr indent="0" lvl="0" marL="0">
              <a:spcBef>
                <a:spcPts val="1600"/>
              </a:spcBef>
              <a:spcAft>
                <a:spcPts val="1600"/>
              </a:spcAft>
              <a:buNone/>
            </a:pPr>
            <a:r>
              <a:t/>
            </a:r>
            <a:endParaRPr/>
          </a:p>
        </p:txBody>
      </p:sp>
      <p:pic>
        <p:nvPicPr>
          <p:cNvPr id="130" name="Shape 130"/>
          <p:cNvPicPr preferRelativeResize="0"/>
          <p:nvPr/>
        </p:nvPicPr>
        <p:blipFill>
          <a:blip r:embed="rId3">
            <a:alphaModFix/>
          </a:blip>
          <a:stretch>
            <a:fillRect/>
          </a:stretch>
        </p:blipFill>
        <p:spPr>
          <a:xfrm>
            <a:off x="0" y="1620650"/>
            <a:ext cx="9144000" cy="171450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Shape 13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36" name="Shape 13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t/>
            </a:r>
            <a:endParaRPr/>
          </a:p>
        </p:txBody>
      </p:sp>
      <p:pic>
        <p:nvPicPr>
          <p:cNvPr id="137" name="Shape 137"/>
          <p:cNvPicPr preferRelativeResize="0"/>
          <p:nvPr/>
        </p:nvPicPr>
        <p:blipFill>
          <a:blip r:embed="rId3">
            <a:alphaModFix/>
          </a:blip>
          <a:stretch>
            <a:fillRect/>
          </a:stretch>
        </p:blipFill>
        <p:spPr>
          <a:xfrm>
            <a:off x="421588" y="-22250"/>
            <a:ext cx="8300821" cy="5187998"/>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Shape 14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ru">
                <a:solidFill>
                  <a:srgbClr val="3D85C6"/>
                </a:solidFill>
                <a:latin typeface="Proxima Nova"/>
                <a:ea typeface="Proxima Nova"/>
                <a:cs typeface="Proxima Nova"/>
                <a:sym typeface="Proxima Nova"/>
              </a:rPr>
              <a:t>А также с помощью</a:t>
            </a:r>
            <a:endParaRPr/>
          </a:p>
        </p:txBody>
      </p:sp>
      <p:sp>
        <p:nvSpPr>
          <p:cNvPr id="143" name="Shape 143"/>
          <p:cNvSpPr txBox="1"/>
          <p:nvPr>
            <p:ph idx="1" type="body"/>
          </p:nvPr>
        </p:nvSpPr>
        <p:spPr>
          <a:xfrm>
            <a:off x="311700" y="1109525"/>
            <a:ext cx="8520600" cy="34593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Clr>
                <a:srgbClr val="3D85C6"/>
              </a:buClr>
              <a:buSzPts val="1800"/>
              <a:buFont typeface="Proxima Nova"/>
              <a:buChar char="●"/>
            </a:pPr>
            <a:r>
              <a:rPr lang="ru">
                <a:solidFill>
                  <a:schemeClr val="dk1"/>
                </a:solidFill>
                <a:latin typeface="Proxima Nova"/>
                <a:ea typeface="Proxima Nova"/>
                <a:cs typeface="Proxima Nova"/>
                <a:sym typeface="Proxima Nova"/>
              </a:rPr>
              <a:t>webpack-bundle-analyzer</a:t>
            </a:r>
            <a:endParaRPr>
              <a:solidFill>
                <a:schemeClr val="dk1"/>
              </a:solidFill>
              <a:latin typeface="Proxima Nova"/>
              <a:ea typeface="Proxima Nova"/>
              <a:cs typeface="Proxima Nova"/>
              <a:sym typeface="Proxima Nova"/>
            </a:endParaRPr>
          </a:p>
          <a:p>
            <a:pPr indent="0" lvl="0" marL="0" rtl="0">
              <a:spcBef>
                <a:spcPts val="1600"/>
              </a:spcBef>
              <a:spcAft>
                <a:spcPts val="0"/>
              </a:spcAft>
              <a:buNone/>
            </a:pPr>
            <a:r>
              <a:t/>
            </a:r>
            <a:endParaRPr>
              <a:solidFill>
                <a:schemeClr val="dk1"/>
              </a:solidFill>
              <a:latin typeface="Proxima Nova"/>
              <a:ea typeface="Proxima Nova"/>
              <a:cs typeface="Proxima Nova"/>
              <a:sym typeface="Proxima Nova"/>
            </a:endParaRPr>
          </a:p>
          <a:p>
            <a:pPr indent="0" lvl="0" marL="0" rtl="0">
              <a:spcBef>
                <a:spcPts val="1600"/>
              </a:spcBef>
              <a:spcAft>
                <a:spcPts val="0"/>
              </a:spcAft>
              <a:buNone/>
            </a:pPr>
            <a:r>
              <a:t/>
            </a:r>
            <a:endParaRPr/>
          </a:p>
          <a:p>
            <a:pPr indent="0" lvl="0" marL="0" rtl="0">
              <a:spcBef>
                <a:spcPts val="1600"/>
              </a:spcBef>
              <a:spcAft>
                <a:spcPts val="1600"/>
              </a:spcAft>
              <a:buNone/>
            </a:pPr>
            <a:r>
              <a:t/>
            </a:r>
            <a:endParaRPr/>
          </a:p>
        </p:txBody>
      </p:sp>
      <p:sp>
        <p:nvSpPr>
          <p:cNvPr id="144" name="Shape 144"/>
          <p:cNvSpPr txBox="1"/>
          <p:nvPr/>
        </p:nvSpPr>
        <p:spPr>
          <a:xfrm>
            <a:off x="4663350" y="836625"/>
            <a:ext cx="4190400" cy="4890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t/>
            </a:r>
            <a:endParaRPr/>
          </a:p>
        </p:txBody>
      </p:sp>
      <p:pic>
        <p:nvPicPr>
          <p:cNvPr id="145" name="Shape 145"/>
          <p:cNvPicPr preferRelativeResize="0"/>
          <p:nvPr/>
        </p:nvPicPr>
        <p:blipFill>
          <a:blip r:embed="rId3">
            <a:alphaModFix/>
          </a:blip>
          <a:stretch>
            <a:fillRect/>
          </a:stretch>
        </p:blipFill>
        <p:spPr>
          <a:xfrm>
            <a:off x="-27400" y="1503820"/>
            <a:ext cx="9144001" cy="267071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Shape 15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51" name="Shape 15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t/>
            </a:r>
            <a:endParaRPr/>
          </a:p>
        </p:txBody>
      </p:sp>
      <p:pic>
        <p:nvPicPr>
          <p:cNvPr id="152" name="Shape 152"/>
          <p:cNvPicPr preferRelativeResize="0"/>
          <p:nvPr/>
        </p:nvPicPr>
        <p:blipFill>
          <a:blip r:embed="rId3">
            <a:alphaModFix/>
          </a:blip>
          <a:stretch>
            <a:fillRect/>
          </a:stretch>
        </p:blipFill>
        <p:spPr>
          <a:xfrm>
            <a:off x="457200" y="0"/>
            <a:ext cx="8229598" cy="514349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Shape 15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58" name="Shape 15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t/>
            </a:r>
            <a:endParaRPr/>
          </a:p>
        </p:txBody>
      </p:sp>
      <p:pic>
        <p:nvPicPr>
          <p:cNvPr id="159" name="Shape 159"/>
          <p:cNvPicPr preferRelativeResize="0"/>
          <p:nvPr/>
        </p:nvPicPr>
        <p:blipFill>
          <a:blip r:embed="rId3">
            <a:alphaModFix/>
          </a:blip>
          <a:stretch>
            <a:fillRect/>
          </a:stretch>
        </p:blipFill>
        <p:spPr>
          <a:xfrm>
            <a:off x="0" y="-109575"/>
            <a:ext cx="9144000" cy="53421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Shape 16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lang="ru" sz="2400">
                <a:latin typeface="Proxima Nova"/>
                <a:ea typeface="Proxima Nova"/>
                <a:cs typeface="Proxima Nova"/>
                <a:sym typeface="Proxima Nova"/>
              </a:rPr>
              <a:t>Делим </a:t>
            </a:r>
            <a:r>
              <a:rPr lang="ru" sz="2400">
                <a:solidFill>
                  <a:srgbClr val="B45F06"/>
                </a:solidFill>
                <a:latin typeface="Proxima Nova"/>
                <a:ea typeface="Proxima Nova"/>
                <a:cs typeface="Proxima Nova"/>
                <a:sym typeface="Proxima Nova"/>
              </a:rPr>
              <a:t>bundle</a:t>
            </a:r>
            <a:r>
              <a:rPr lang="ru" sz="2400">
                <a:latin typeface="Proxima Nova"/>
                <a:ea typeface="Proxima Nova"/>
                <a:cs typeface="Proxima Nova"/>
                <a:sym typeface="Proxima Nova"/>
              </a:rPr>
              <a:t> на vendor и client</a:t>
            </a:r>
            <a:endParaRPr/>
          </a:p>
        </p:txBody>
      </p:sp>
      <p:pic>
        <p:nvPicPr>
          <p:cNvPr id="165" name="Shape 165"/>
          <p:cNvPicPr preferRelativeResize="0"/>
          <p:nvPr/>
        </p:nvPicPr>
        <p:blipFill>
          <a:blip r:embed="rId3">
            <a:alphaModFix/>
          </a:blip>
          <a:stretch>
            <a:fillRect/>
          </a:stretch>
        </p:blipFill>
        <p:spPr>
          <a:xfrm>
            <a:off x="0" y="935385"/>
            <a:ext cx="9144000" cy="420811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Shape 17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lang="ru" sz="2400">
                <a:latin typeface="Proxima Nova"/>
                <a:ea typeface="Proxima Nova"/>
                <a:cs typeface="Proxima Nova"/>
                <a:sym typeface="Proxima Nova"/>
              </a:rPr>
              <a:t>Делим </a:t>
            </a:r>
            <a:r>
              <a:rPr lang="ru" sz="2400">
                <a:solidFill>
                  <a:srgbClr val="B45F06"/>
                </a:solidFill>
                <a:latin typeface="Proxima Nova"/>
                <a:ea typeface="Proxima Nova"/>
                <a:cs typeface="Proxima Nova"/>
                <a:sym typeface="Proxima Nova"/>
              </a:rPr>
              <a:t>client</a:t>
            </a:r>
            <a:r>
              <a:rPr lang="ru" sz="2400">
                <a:latin typeface="Proxima Nova"/>
                <a:ea typeface="Proxima Nova"/>
                <a:cs typeface="Proxima Nova"/>
                <a:sym typeface="Proxima Nova"/>
              </a:rPr>
              <a:t> на чанки</a:t>
            </a:r>
            <a:endParaRPr/>
          </a:p>
        </p:txBody>
      </p:sp>
      <p:pic>
        <p:nvPicPr>
          <p:cNvPr id="171" name="Shape 171"/>
          <p:cNvPicPr preferRelativeResize="0"/>
          <p:nvPr/>
        </p:nvPicPr>
        <p:blipFill>
          <a:blip r:embed="rId3">
            <a:alphaModFix/>
          </a:blip>
          <a:stretch>
            <a:fillRect/>
          </a:stretch>
        </p:blipFill>
        <p:spPr>
          <a:xfrm>
            <a:off x="0" y="1170125"/>
            <a:ext cx="9144000" cy="3514729"/>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pic>
        <p:nvPicPr>
          <p:cNvPr id="176" name="Shape 176"/>
          <p:cNvPicPr preferRelativeResize="0"/>
          <p:nvPr/>
        </p:nvPicPr>
        <p:blipFill>
          <a:blip r:embed="rId3">
            <a:alphaModFix/>
          </a:blip>
          <a:stretch>
            <a:fillRect/>
          </a:stretch>
        </p:blipFill>
        <p:spPr>
          <a:xfrm>
            <a:off x="0" y="942975"/>
            <a:ext cx="9144000" cy="3257542"/>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pic>
        <p:nvPicPr>
          <p:cNvPr id="60" name="Shape 60"/>
          <p:cNvPicPr preferRelativeResize="0"/>
          <p:nvPr/>
        </p:nvPicPr>
        <p:blipFill>
          <a:blip r:embed="rId3">
            <a:alphaModFix/>
          </a:blip>
          <a:stretch>
            <a:fillRect/>
          </a:stretch>
        </p:blipFill>
        <p:spPr>
          <a:xfrm>
            <a:off x="2667000" y="134025"/>
            <a:ext cx="3810000" cy="3810000"/>
          </a:xfrm>
          <a:prstGeom prst="rect">
            <a:avLst/>
          </a:prstGeom>
          <a:noFill/>
          <a:ln>
            <a:noFill/>
          </a:ln>
        </p:spPr>
      </p:pic>
      <p:sp>
        <p:nvSpPr>
          <p:cNvPr id="61" name="Shape 61"/>
          <p:cNvSpPr txBox="1"/>
          <p:nvPr/>
        </p:nvSpPr>
        <p:spPr>
          <a:xfrm>
            <a:off x="0" y="4335975"/>
            <a:ext cx="9144000" cy="807600"/>
          </a:xfrm>
          <a:prstGeom prst="rect">
            <a:avLst/>
          </a:prstGeom>
          <a:noFill/>
          <a:ln>
            <a:noFill/>
          </a:ln>
        </p:spPr>
        <p:txBody>
          <a:bodyPr anchorCtr="0" anchor="t" bIns="91425" lIns="91425" spcFirstLastPara="1" rIns="91425" wrap="square" tIns="91425">
            <a:noAutofit/>
          </a:bodyPr>
          <a:lstStyle/>
          <a:p>
            <a:pPr indent="0" lvl="0" marL="0" algn="ctr">
              <a:spcBef>
                <a:spcPts val="0"/>
              </a:spcBef>
              <a:spcAft>
                <a:spcPts val="0"/>
              </a:spcAft>
              <a:buNone/>
            </a:pPr>
            <a:r>
              <a:rPr lang="ru" sz="2600">
                <a:solidFill>
                  <a:srgbClr val="666666"/>
                </a:solidFill>
                <a:latin typeface="Proxima Nova"/>
                <a:ea typeface="Proxima Nova"/>
                <a:cs typeface="Proxima Nova"/>
                <a:sym typeface="Proxima Nova"/>
              </a:rPr>
              <a:t>https://github.com/teimurjan/react-optimization-presentation</a:t>
            </a:r>
            <a:endParaRPr sz="2600">
              <a:solidFill>
                <a:srgbClr val="666666"/>
              </a:solidFill>
              <a:latin typeface="Proxima Nova"/>
              <a:ea typeface="Proxima Nova"/>
              <a:cs typeface="Proxima Nova"/>
              <a:sym typeface="Proxima Nova"/>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 name="Shape 180"/>
        <p:cNvGrpSpPr/>
        <p:nvPr/>
      </p:nvGrpSpPr>
      <p:grpSpPr>
        <a:xfrm>
          <a:off x="0" y="0"/>
          <a:ext cx="0" cy="0"/>
          <a:chOff x="0" y="0"/>
          <a:chExt cx="0" cy="0"/>
        </a:xfrm>
      </p:grpSpPr>
      <p:pic>
        <p:nvPicPr>
          <p:cNvPr id="181" name="Shape 181"/>
          <p:cNvPicPr preferRelativeResize="0"/>
          <p:nvPr/>
        </p:nvPicPr>
        <p:blipFill>
          <a:blip r:embed="rId3">
            <a:alphaModFix/>
          </a:blip>
          <a:stretch>
            <a:fillRect/>
          </a:stretch>
        </p:blipFill>
        <p:spPr>
          <a:xfrm>
            <a:off x="0" y="942963"/>
            <a:ext cx="9144000" cy="3257568"/>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5" name="Shape 185"/>
        <p:cNvGrpSpPr/>
        <p:nvPr/>
      </p:nvGrpSpPr>
      <p:grpSpPr>
        <a:xfrm>
          <a:off x="0" y="0"/>
          <a:ext cx="0" cy="0"/>
          <a:chOff x="0" y="0"/>
          <a:chExt cx="0" cy="0"/>
        </a:xfrm>
      </p:grpSpPr>
      <p:sp>
        <p:nvSpPr>
          <p:cNvPr id="186" name="Shape 18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87" name="Shape 18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t/>
            </a:r>
            <a:endParaRPr/>
          </a:p>
        </p:txBody>
      </p:sp>
      <p:pic>
        <p:nvPicPr>
          <p:cNvPr id="188" name="Shape 188"/>
          <p:cNvPicPr preferRelativeResize="0"/>
          <p:nvPr/>
        </p:nvPicPr>
        <p:blipFill>
          <a:blip r:embed="rId3">
            <a:alphaModFix/>
          </a:blip>
          <a:stretch>
            <a:fillRect/>
          </a:stretch>
        </p:blipFill>
        <p:spPr>
          <a:xfrm>
            <a:off x="-326575" y="0"/>
            <a:ext cx="9797148" cy="5143500"/>
          </a:xfrm>
          <a:prstGeom prst="rect">
            <a:avLst/>
          </a:prstGeom>
          <a:noFill/>
          <a:ln>
            <a:noFill/>
          </a:ln>
        </p:spPr>
      </p:pic>
      <p:sp>
        <p:nvSpPr>
          <p:cNvPr id="189" name="Shape 189"/>
          <p:cNvSpPr txBox="1"/>
          <p:nvPr>
            <p:ph type="title"/>
          </p:nvPr>
        </p:nvSpPr>
        <p:spPr>
          <a:xfrm>
            <a:off x="311700" y="2926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ru" sz="3200">
                <a:solidFill>
                  <a:srgbClr val="81D7F7"/>
                </a:solidFill>
                <a:latin typeface="Proxima Nova"/>
                <a:ea typeface="Proxima Nova"/>
                <a:cs typeface="Proxima Nova"/>
                <a:sym typeface="Proxima Nova"/>
              </a:rPr>
              <a:t>Reconciliation</a:t>
            </a:r>
            <a:endParaRPr sz="3200">
              <a:solidFill>
                <a:srgbClr val="81D7F7"/>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 name="Shape 193"/>
        <p:cNvGrpSpPr/>
        <p:nvPr/>
      </p:nvGrpSpPr>
      <p:grpSpPr>
        <a:xfrm>
          <a:off x="0" y="0"/>
          <a:ext cx="0" cy="0"/>
          <a:chOff x="0" y="0"/>
          <a:chExt cx="0" cy="0"/>
        </a:xfrm>
      </p:grpSpPr>
      <p:pic>
        <p:nvPicPr>
          <p:cNvPr id="194" name="Shape 194"/>
          <p:cNvPicPr preferRelativeResize="0"/>
          <p:nvPr/>
        </p:nvPicPr>
        <p:blipFill>
          <a:blip r:embed="rId3">
            <a:alphaModFix/>
          </a:blip>
          <a:stretch>
            <a:fillRect/>
          </a:stretch>
        </p:blipFill>
        <p:spPr>
          <a:xfrm>
            <a:off x="1770000" y="43700"/>
            <a:ext cx="5974239" cy="5143501"/>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8" name="Shape 198"/>
        <p:cNvGrpSpPr/>
        <p:nvPr/>
      </p:nvGrpSpPr>
      <p:grpSpPr>
        <a:xfrm>
          <a:off x="0" y="0"/>
          <a:ext cx="0" cy="0"/>
          <a:chOff x="0" y="0"/>
          <a:chExt cx="0" cy="0"/>
        </a:xfrm>
      </p:grpSpPr>
      <p:sp>
        <p:nvSpPr>
          <p:cNvPr id="199" name="Shape 19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ru">
                <a:solidFill>
                  <a:srgbClr val="3D85C6"/>
                </a:solidFill>
                <a:latin typeface="Proxima Nova"/>
                <a:ea typeface="Proxima Nova"/>
                <a:cs typeface="Proxima Nova"/>
                <a:sym typeface="Proxima Nova"/>
              </a:rPr>
              <a:t>React.PureComponent</a:t>
            </a:r>
            <a:endParaRPr/>
          </a:p>
        </p:txBody>
      </p:sp>
      <p:pic>
        <p:nvPicPr>
          <p:cNvPr id="200" name="Shape 200"/>
          <p:cNvPicPr preferRelativeResize="0"/>
          <p:nvPr/>
        </p:nvPicPr>
        <p:blipFill>
          <a:blip r:embed="rId3">
            <a:alphaModFix/>
          </a:blip>
          <a:stretch>
            <a:fillRect/>
          </a:stretch>
        </p:blipFill>
        <p:spPr>
          <a:xfrm>
            <a:off x="0" y="1327117"/>
            <a:ext cx="9143999" cy="309886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4" name="Shape 204"/>
        <p:cNvGrpSpPr/>
        <p:nvPr/>
      </p:nvGrpSpPr>
      <p:grpSpPr>
        <a:xfrm>
          <a:off x="0" y="0"/>
          <a:ext cx="0" cy="0"/>
          <a:chOff x="0" y="0"/>
          <a:chExt cx="0" cy="0"/>
        </a:xfrm>
      </p:grpSpPr>
      <p:sp>
        <p:nvSpPr>
          <p:cNvPr id="205" name="Shape 20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ru">
                <a:solidFill>
                  <a:srgbClr val="000000"/>
                </a:solidFill>
                <a:latin typeface="Proxima Nova"/>
                <a:ea typeface="Proxima Nova"/>
                <a:cs typeface="Proxima Nova"/>
                <a:sym typeface="Proxima Nova"/>
              </a:rPr>
              <a:t> Проблемы </a:t>
            </a:r>
            <a:r>
              <a:rPr lang="ru">
                <a:solidFill>
                  <a:srgbClr val="3D85C6"/>
                </a:solidFill>
                <a:latin typeface="Proxima Nova"/>
                <a:ea typeface="Proxima Nova"/>
                <a:cs typeface="Proxima Nova"/>
                <a:sym typeface="Proxima Nova"/>
              </a:rPr>
              <a:t>React.PureComponent</a:t>
            </a:r>
            <a:endParaRPr/>
          </a:p>
        </p:txBody>
      </p:sp>
      <p:sp>
        <p:nvSpPr>
          <p:cNvPr id="206" name="Shape 20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81000" lvl="0" marL="457200" rtl="0">
              <a:spcBef>
                <a:spcPts val="0"/>
              </a:spcBef>
              <a:spcAft>
                <a:spcPts val="0"/>
              </a:spcAft>
              <a:buClr>
                <a:srgbClr val="3D85C6"/>
              </a:buClr>
              <a:buSzPts val="2400"/>
              <a:buFont typeface="Proxima Nova"/>
              <a:buChar char="●"/>
            </a:pPr>
            <a:r>
              <a:rPr lang="ru" sz="2400">
                <a:solidFill>
                  <a:srgbClr val="B45F06"/>
                </a:solidFill>
                <a:latin typeface="Proxima Nova"/>
                <a:ea typeface="Proxima Nova"/>
                <a:cs typeface="Proxima Nova"/>
                <a:sym typeface="Proxima Nova"/>
              </a:rPr>
              <a:t>Arrow</a:t>
            </a:r>
            <a:r>
              <a:rPr lang="ru" sz="2400">
                <a:solidFill>
                  <a:schemeClr val="dk1"/>
                </a:solidFill>
                <a:latin typeface="Proxima Nova"/>
                <a:ea typeface="Proxima Nova"/>
                <a:cs typeface="Proxima Nova"/>
                <a:sym typeface="Proxima Nova"/>
              </a:rPr>
              <a:t>-функции и .bind(</a:t>
            </a:r>
            <a:r>
              <a:rPr lang="ru" sz="2400">
                <a:solidFill>
                  <a:srgbClr val="B45F06"/>
                </a:solidFill>
                <a:latin typeface="Proxima Nova"/>
                <a:ea typeface="Proxima Nova"/>
                <a:cs typeface="Proxima Nova"/>
                <a:sym typeface="Proxima Nova"/>
              </a:rPr>
              <a:t>this</a:t>
            </a:r>
            <a:r>
              <a:rPr lang="ru" sz="2400">
                <a:solidFill>
                  <a:schemeClr val="dk1"/>
                </a:solidFill>
                <a:latin typeface="Proxima Nova"/>
                <a:ea typeface="Proxima Nova"/>
                <a:cs typeface="Proxima Nova"/>
                <a:sym typeface="Proxima Nova"/>
              </a:rPr>
              <a:t>)</a:t>
            </a:r>
            <a:endParaRPr sz="2400">
              <a:solidFill>
                <a:schemeClr val="dk1"/>
              </a:solidFill>
              <a:latin typeface="Proxima Nova"/>
              <a:ea typeface="Proxima Nova"/>
              <a:cs typeface="Proxima Nova"/>
              <a:sym typeface="Proxima Nova"/>
            </a:endParaRPr>
          </a:p>
          <a:p>
            <a:pPr indent="-381000" lvl="0" marL="457200" rtl="0">
              <a:spcBef>
                <a:spcPts val="0"/>
              </a:spcBef>
              <a:spcAft>
                <a:spcPts val="0"/>
              </a:spcAft>
              <a:buClr>
                <a:srgbClr val="3D85C6"/>
              </a:buClr>
              <a:buSzPts val="2400"/>
              <a:buFont typeface="Proxima Nova"/>
              <a:buChar char="●"/>
            </a:pPr>
            <a:r>
              <a:rPr lang="ru" sz="2400">
                <a:solidFill>
                  <a:schemeClr val="dk1"/>
                </a:solidFill>
                <a:latin typeface="Proxima Nova"/>
                <a:ea typeface="Proxima Nova"/>
                <a:cs typeface="Proxima Nova"/>
                <a:sym typeface="Proxima Nova"/>
              </a:rPr>
              <a:t>Создание и модификация </a:t>
            </a:r>
            <a:r>
              <a:rPr lang="ru" sz="2400">
                <a:solidFill>
                  <a:srgbClr val="B45F06"/>
                </a:solidFill>
                <a:latin typeface="Proxima Nova"/>
                <a:ea typeface="Proxima Nova"/>
                <a:cs typeface="Proxima Nova"/>
                <a:sym typeface="Proxima Nova"/>
              </a:rPr>
              <a:t>массивов</a:t>
            </a:r>
            <a:r>
              <a:rPr lang="ru" sz="2400">
                <a:solidFill>
                  <a:schemeClr val="dk1"/>
                </a:solidFill>
                <a:latin typeface="Proxima Nova"/>
                <a:ea typeface="Proxima Nova"/>
                <a:cs typeface="Proxima Nova"/>
                <a:sym typeface="Proxima Nova"/>
              </a:rPr>
              <a:t> и </a:t>
            </a:r>
            <a:r>
              <a:rPr lang="ru" sz="2400">
                <a:solidFill>
                  <a:srgbClr val="B45F06"/>
                </a:solidFill>
                <a:latin typeface="Proxima Nova"/>
                <a:ea typeface="Proxima Nova"/>
                <a:cs typeface="Proxima Nova"/>
                <a:sym typeface="Proxima Nova"/>
              </a:rPr>
              <a:t>объектов</a:t>
            </a:r>
            <a:endParaRPr>
              <a:solidFill>
                <a:srgbClr val="B45F06"/>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0" name="Shape 210"/>
        <p:cNvGrpSpPr/>
        <p:nvPr/>
      </p:nvGrpSpPr>
      <p:grpSpPr>
        <a:xfrm>
          <a:off x="0" y="0"/>
          <a:ext cx="0" cy="0"/>
          <a:chOff x="0" y="0"/>
          <a:chExt cx="0" cy="0"/>
        </a:xfrm>
      </p:grpSpPr>
      <p:pic>
        <p:nvPicPr>
          <p:cNvPr id="211" name="Shape 211"/>
          <p:cNvPicPr preferRelativeResize="0"/>
          <p:nvPr/>
        </p:nvPicPr>
        <p:blipFill>
          <a:blip r:embed="rId3">
            <a:alphaModFix/>
          </a:blip>
          <a:stretch>
            <a:fillRect/>
          </a:stretch>
        </p:blipFill>
        <p:spPr>
          <a:xfrm>
            <a:off x="0" y="171447"/>
            <a:ext cx="9144000" cy="480061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5" name="Shape 215"/>
        <p:cNvGrpSpPr/>
        <p:nvPr/>
      </p:nvGrpSpPr>
      <p:grpSpPr>
        <a:xfrm>
          <a:off x="0" y="0"/>
          <a:ext cx="0" cy="0"/>
          <a:chOff x="0" y="0"/>
          <a:chExt cx="0" cy="0"/>
        </a:xfrm>
      </p:grpSpPr>
      <p:pic>
        <p:nvPicPr>
          <p:cNvPr id="216" name="Shape 216"/>
          <p:cNvPicPr preferRelativeResize="0"/>
          <p:nvPr/>
        </p:nvPicPr>
        <p:blipFill>
          <a:blip r:embed="rId3">
            <a:alphaModFix/>
          </a:blip>
          <a:stretch>
            <a:fillRect/>
          </a:stretch>
        </p:blipFill>
        <p:spPr>
          <a:xfrm>
            <a:off x="7250" y="175263"/>
            <a:ext cx="9129504" cy="4792974"/>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0" name="Shape 220"/>
        <p:cNvGrpSpPr/>
        <p:nvPr/>
      </p:nvGrpSpPr>
      <p:grpSpPr>
        <a:xfrm>
          <a:off x="0" y="0"/>
          <a:ext cx="0" cy="0"/>
          <a:chOff x="0" y="0"/>
          <a:chExt cx="0" cy="0"/>
        </a:xfrm>
      </p:grpSpPr>
      <p:pic>
        <p:nvPicPr>
          <p:cNvPr id="221" name="Shape 221"/>
          <p:cNvPicPr preferRelativeResize="0"/>
          <p:nvPr/>
        </p:nvPicPr>
        <p:blipFill>
          <a:blip r:embed="rId3">
            <a:alphaModFix/>
          </a:blip>
          <a:stretch>
            <a:fillRect/>
          </a:stretch>
        </p:blipFill>
        <p:spPr>
          <a:xfrm>
            <a:off x="0" y="300039"/>
            <a:ext cx="9144000" cy="4543423"/>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5" name="Shape 225"/>
        <p:cNvGrpSpPr/>
        <p:nvPr/>
      </p:nvGrpSpPr>
      <p:grpSpPr>
        <a:xfrm>
          <a:off x="0" y="0"/>
          <a:ext cx="0" cy="0"/>
          <a:chOff x="0" y="0"/>
          <a:chExt cx="0" cy="0"/>
        </a:xfrm>
      </p:grpSpPr>
      <p:pic>
        <p:nvPicPr>
          <p:cNvPr id="226" name="Shape 226"/>
          <p:cNvPicPr preferRelativeResize="0"/>
          <p:nvPr/>
        </p:nvPicPr>
        <p:blipFill>
          <a:blip r:embed="rId3">
            <a:alphaModFix/>
          </a:blip>
          <a:stretch>
            <a:fillRect/>
          </a:stretch>
        </p:blipFill>
        <p:spPr>
          <a:xfrm>
            <a:off x="0" y="428625"/>
            <a:ext cx="9144000" cy="4286262"/>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0" name="Shape 230"/>
        <p:cNvGrpSpPr/>
        <p:nvPr/>
      </p:nvGrpSpPr>
      <p:grpSpPr>
        <a:xfrm>
          <a:off x="0" y="0"/>
          <a:ext cx="0" cy="0"/>
          <a:chOff x="0" y="0"/>
          <a:chExt cx="0" cy="0"/>
        </a:xfrm>
      </p:grpSpPr>
      <p:pic>
        <p:nvPicPr>
          <p:cNvPr id="231" name="Shape 231"/>
          <p:cNvPicPr preferRelativeResize="0"/>
          <p:nvPr/>
        </p:nvPicPr>
        <p:blipFill>
          <a:blip r:embed="rId3">
            <a:alphaModFix/>
          </a:blip>
          <a:stretch>
            <a:fillRect/>
          </a:stretch>
        </p:blipFill>
        <p:spPr>
          <a:xfrm>
            <a:off x="0" y="49712"/>
            <a:ext cx="9143999" cy="504407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Shape 66"/>
          <p:cNvSpPr txBox="1"/>
          <p:nvPr>
            <p:ph idx="1" type="body"/>
          </p:nvPr>
        </p:nvSpPr>
        <p:spPr>
          <a:xfrm>
            <a:off x="311700" y="463300"/>
            <a:ext cx="8520600" cy="4105500"/>
          </a:xfrm>
          <a:prstGeom prst="rect">
            <a:avLst/>
          </a:prstGeom>
        </p:spPr>
        <p:txBody>
          <a:bodyPr anchorCtr="0" anchor="t" bIns="91425" lIns="91425" spcFirstLastPara="1" rIns="91425" wrap="square" tIns="91425">
            <a:noAutofit/>
          </a:bodyPr>
          <a:lstStyle/>
          <a:p>
            <a:pPr indent="-419100" lvl="0" marL="457200" rtl="0">
              <a:spcBef>
                <a:spcPts val="0"/>
              </a:spcBef>
              <a:spcAft>
                <a:spcPts val="0"/>
              </a:spcAft>
              <a:buClr>
                <a:srgbClr val="3D85C6"/>
              </a:buClr>
              <a:buSzPts val="3000"/>
              <a:buFont typeface="Proxima Nova"/>
              <a:buChar char="●"/>
            </a:pPr>
            <a:r>
              <a:rPr lang="ru" sz="3000">
                <a:solidFill>
                  <a:srgbClr val="000000"/>
                </a:solidFill>
                <a:latin typeface="Proxima Nova"/>
                <a:ea typeface="Proxima Nova"/>
                <a:cs typeface="Proxima Nova"/>
                <a:sym typeface="Proxima Nova"/>
              </a:rPr>
              <a:t>Размер </a:t>
            </a:r>
            <a:r>
              <a:rPr lang="ru" sz="3000">
                <a:solidFill>
                  <a:srgbClr val="B45F06"/>
                </a:solidFill>
                <a:latin typeface="Proxima Nova"/>
                <a:ea typeface="Proxima Nova"/>
                <a:cs typeface="Proxima Nova"/>
                <a:sym typeface="Proxima Nova"/>
              </a:rPr>
              <a:t>bundle</a:t>
            </a:r>
            <a:endParaRPr sz="3000">
              <a:solidFill>
                <a:srgbClr val="B45F06"/>
              </a:solidFill>
              <a:latin typeface="Proxima Nova"/>
              <a:ea typeface="Proxima Nova"/>
              <a:cs typeface="Proxima Nova"/>
              <a:sym typeface="Proxima Nova"/>
            </a:endParaRPr>
          </a:p>
          <a:p>
            <a:pPr indent="-419100" lvl="0" marL="457200" rtl="0">
              <a:spcBef>
                <a:spcPts val="0"/>
              </a:spcBef>
              <a:spcAft>
                <a:spcPts val="0"/>
              </a:spcAft>
              <a:buClr>
                <a:srgbClr val="3D85C6"/>
              </a:buClr>
              <a:buSzPts val="3000"/>
              <a:buFont typeface="Proxima Nova"/>
              <a:buChar char="●"/>
            </a:pPr>
            <a:r>
              <a:rPr lang="ru" sz="3000">
                <a:solidFill>
                  <a:srgbClr val="000000"/>
                </a:solidFill>
                <a:latin typeface="Proxima Nova"/>
                <a:ea typeface="Proxima Nova"/>
                <a:cs typeface="Proxima Nova"/>
                <a:sym typeface="Proxima Nova"/>
              </a:rPr>
              <a:t>Вызовы </a:t>
            </a:r>
            <a:r>
              <a:rPr lang="ru" sz="3000">
                <a:solidFill>
                  <a:srgbClr val="B45F06"/>
                </a:solidFill>
                <a:latin typeface="Proxima Nova"/>
                <a:ea typeface="Proxima Nova"/>
                <a:cs typeface="Proxima Nova"/>
                <a:sym typeface="Proxima Nova"/>
              </a:rPr>
              <a:t>render</a:t>
            </a:r>
            <a:endParaRPr sz="3000">
              <a:solidFill>
                <a:schemeClr val="dk1"/>
              </a:solidFill>
              <a:latin typeface="Proxima Nova"/>
              <a:ea typeface="Proxima Nova"/>
              <a:cs typeface="Proxima Nova"/>
              <a:sym typeface="Proxima Nova"/>
            </a:endParaRPr>
          </a:p>
          <a:p>
            <a:pPr indent="0" lvl="0" marL="0" rtl="0">
              <a:spcBef>
                <a:spcPts val="1600"/>
              </a:spcBef>
              <a:spcAft>
                <a:spcPts val="1600"/>
              </a:spcAft>
              <a:buNone/>
            </a:pPr>
            <a:r>
              <a:t/>
            </a:r>
            <a:endParaRPr sz="3000">
              <a:solidFill>
                <a:schemeClr val="dk1"/>
              </a:solidFill>
              <a:latin typeface="Proxima Nova"/>
              <a:ea typeface="Proxima Nova"/>
              <a:cs typeface="Proxima Nova"/>
              <a:sym typeface="Proxima Nova"/>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5" name="Shape 235"/>
        <p:cNvGrpSpPr/>
        <p:nvPr/>
      </p:nvGrpSpPr>
      <p:grpSpPr>
        <a:xfrm>
          <a:off x="0" y="0"/>
          <a:ext cx="0" cy="0"/>
          <a:chOff x="0" y="0"/>
          <a:chExt cx="0" cy="0"/>
        </a:xfrm>
      </p:grpSpPr>
      <p:pic>
        <p:nvPicPr>
          <p:cNvPr id="236" name="Shape 236"/>
          <p:cNvPicPr preferRelativeResize="0"/>
          <p:nvPr/>
        </p:nvPicPr>
        <p:blipFill>
          <a:blip r:embed="rId3">
            <a:alphaModFix/>
          </a:blip>
          <a:stretch>
            <a:fillRect/>
          </a:stretch>
        </p:blipFill>
        <p:spPr>
          <a:xfrm>
            <a:off x="0" y="1328750"/>
            <a:ext cx="9144000" cy="2486008"/>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0" name="Shape 240"/>
        <p:cNvGrpSpPr/>
        <p:nvPr/>
      </p:nvGrpSpPr>
      <p:grpSpPr>
        <a:xfrm>
          <a:off x="0" y="0"/>
          <a:ext cx="0" cy="0"/>
          <a:chOff x="0" y="0"/>
          <a:chExt cx="0" cy="0"/>
        </a:xfrm>
      </p:grpSpPr>
      <p:pic>
        <p:nvPicPr>
          <p:cNvPr id="241" name="Shape 241"/>
          <p:cNvPicPr preferRelativeResize="0"/>
          <p:nvPr/>
        </p:nvPicPr>
        <p:blipFill>
          <a:blip r:embed="rId3">
            <a:alphaModFix/>
          </a:blip>
          <a:stretch>
            <a:fillRect/>
          </a:stretch>
        </p:blipFill>
        <p:spPr>
          <a:xfrm>
            <a:off x="0" y="1151638"/>
            <a:ext cx="9144000" cy="284022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5" name="Shape 245"/>
        <p:cNvGrpSpPr/>
        <p:nvPr/>
      </p:nvGrpSpPr>
      <p:grpSpPr>
        <a:xfrm>
          <a:off x="0" y="0"/>
          <a:ext cx="0" cy="0"/>
          <a:chOff x="0" y="0"/>
          <a:chExt cx="0" cy="0"/>
        </a:xfrm>
      </p:grpSpPr>
      <p:pic>
        <p:nvPicPr>
          <p:cNvPr id="246" name="Shape 246"/>
          <p:cNvPicPr preferRelativeResize="0"/>
          <p:nvPr/>
        </p:nvPicPr>
        <p:blipFill>
          <a:blip r:embed="rId3">
            <a:alphaModFix/>
          </a:blip>
          <a:stretch>
            <a:fillRect/>
          </a:stretch>
        </p:blipFill>
        <p:spPr>
          <a:xfrm>
            <a:off x="0" y="1047759"/>
            <a:ext cx="9144000" cy="3047991"/>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0" name="Shape 250"/>
        <p:cNvGrpSpPr/>
        <p:nvPr/>
      </p:nvGrpSpPr>
      <p:grpSpPr>
        <a:xfrm>
          <a:off x="0" y="0"/>
          <a:ext cx="0" cy="0"/>
          <a:chOff x="0" y="0"/>
          <a:chExt cx="0" cy="0"/>
        </a:xfrm>
      </p:grpSpPr>
      <p:pic>
        <p:nvPicPr>
          <p:cNvPr id="251" name="Shape 251"/>
          <p:cNvPicPr preferRelativeResize="0"/>
          <p:nvPr/>
        </p:nvPicPr>
        <p:blipFill>
          <a:blip r:embed="rId3">
            <a:alphaModFix/>
          </a:blip>
          <a:stretch>
            <a:fillRect/>
          </a:stretch>
        </p:blipFill>
        <p:spPr>
          <a:xfrm>
            <a:off x="0" y="632114"/>
            <a:ext cx="9144000" cy="3879273"/>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5" name="Shape 255"/>
        <p:cNvGrpSpPr/>
        <p:nvPr/>
      </p:nvGrpSpPr>
      <p:grpSpPr>
        <a:xfrm>
          <a:off x="0" y="0"/>
          <a:ext cx="0" cy="0"/>
          <a:chOff x="0" y="0"/>
          <a:chExt cx="0" cy="0"/>
        </a:xfrm>
      </p:grpSpPr>
      <p:sp>
        <p:nvSpPr>
          <p:cNvPr id="256" name="Shape 256"/>
          <p:cNvSpPr txBox="1"/>
          <p:nvPr>
            <p:ph type="title"/>
          </p:nvPr>
        </p:nvSpPr>
        <p:spPr>
          <a:xfrm>
            <a:off x="311700" y="2071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ru">
                <a:solidFill>
                  <a:srgbClr val="3D85C6"/>
                </a:solidFill>
                <a:latin typeface="Proxima Nova"/>
                <a:ea typeface="Proxima Nova"/>
                <a:cs typeface="Proxima Nova"/>
                <a:sym typeface="Proxima Nova"/>
              </a:rPr>
              <a:t> Использование индекса элемента как </a:t>
            </a:r>
            <a:r>
              <a:rPr lang="ru">
                <a:solidFill>
                  <a:srgbClr val="B45F06"/>
                </a:solidFill>
                <a:latin typeface="Proxima Nova"/>
                <a:ea typeface="Proxima Nova"/>
                <a:cs typeface="Proxima Nova"/>
                <a:sym typeface="Proxima Nova"/>
              </a:rPr>
              <a:t>key</a:t>
            </a:r>
            <a:endParaRPr/>
          </a:p>
        </p:txBody>
      </p:sp>
      <p:pic>
        <p:nvPicPr>
          <p:cNvPr id="257" name="Shape 257"/>
          <p:cNvPicPr preferRelativeResize="0"/>
          <p:nvPr/>
        </p:nvPicPr>
        <p:blipFill>
          <a:blip r:embed="rId3">
            <a:alphaModFix/>
          </a:blip>
          <a:stretch>
            <a:fillRect/>
          </a:stretch>
        </p:blipFill>
        <p:spPr>
          <a:xfrm>
            <a:off x="0" y="781482"/>
            <a:ext cx="9144001" cy="4472194"/>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1" name="Shape 261"/>
        <p:cNvGrpSpPr/>
        <p:nvPr/>
      </p:nvGrpSpPr>
      <p:grpSpPr>
        <a:xfrm>
          <a:off x="0" y="0"/>
          <a:ext cx="0" cy="0"/>
          <a:chOff x="0" y="0"/>
          <a:chExt cx="0" cy="0"/>
        </a:xfrm>
      </p:grpSpPr>
      <p:sp>
        <p:nvSpPr>
          <p:cNvPr id="262" name="Shape 26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ru">
                <a:solidFill>
                  <a:srgbClr val="3D85C6"/>
                </a:solidFill>
                <a:latin typeface="Proxima Nova"/>
                <a:ea typeface="Proxima Nova"/>
                <a:cs typeface="Proxima Nova"/>
                <a:sym typeface="Proxima Nova"/>
              </a:rPr>
              <a:t> Решение проблемы</a:t>
            </a:r>
            <a:endParaRPr/>
          </a:p>
        </p:txBody>
      </p:sp>
      <p:sp>
        <p:nvSpPr>
          <p:cNvPr id="263" name="Shape 26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81000" lvl="0" marL="457200" rtl="0">
              <a:spcBef>
                <a:spcPts val="0"/>
              </a:spcBef>
              <a:spcAft>
                <a:spcPts val="0"/>
              </a:spcAft>
              <a:buClr>
                <a:srgbClr val="3D85C6"/>
              </a:buClr>
              <a:buSzPts val="2400"/>
              <a:buFont typeface="Proxima Nova"/>
              <a:buChar char="●"/>
            </a:pPr>
            <a:r>
              <a:rPr lang="ru" sz="2400">
                <a:solidFill>
                  <a:schemeClr val="dk1"/>
                </a:solidFill>
                <a:latin typeface="Proxima Nova"/>
                <a:ea typeface="Proxima Nova"/>
                <a:cs typeface="Proxima Nova"/>
                <a:sym typeface="Proxima Nova"/>
              </a:rPr>
              <a:t>Использование существующих стабильных ключей</a:t>
            </a:r>
            <a:endParaRPr sz="2400">
              <a:solidFill>
                <a:schemeClr val="dk1"/>
              </a:solidFill>
              <a:latin typeface="Proxima Nova"/>
              <a:ea typeface="Proxima Nova"/>
              <a:cs typeface="Proxima Nova"/>
              <a:sym typeface="Proxima Nova"/>
            </a:endParaRPr>
          </a:p>
          <a:p>
            <a:pPr indent="-381000" lvl="0" marL="457200" rtl="0">
              <a:spcBef>
                <a:spcPts val="0"/>
              </a:spcBef>
              <a:spcAft>
                <a:spcPts val="0"/>
              </a:spcAft>
              <a:buClr>
                <a:srgbClr val="3D85C6"/>
              </a:buClr>
              <a:buSzPts val="2400"/>
              <a:buFont typeface="Proxima Nova"/>
              <a:buChar char="●"/>
            </a:pPr>
            <a:r>
              <a:rPr lang="ru" sz="2400">
                <a:solidFill>
                  <a:schemeClr val="dk1"/>
                </a:solidFill>
                <a:latin typeface="Proxima Nova"/>
                <a:ea typeface="Proxima Nova"/>
                <a:cs typeface="Proxima Nova"/>
                <a:sym typeface="Proxima Nova"/>
              </a:rPr>
              <a:t>Генерация стабильных ключей во время </a:t>
            </a:r>
            <a:r>
              <a:rPr lang="ru" sz="2400">
                <a:solidFill>
                  <a:srgbClr val="3D85C6"/>
                </a:solidFill>
                <a:latin typeface="Proxima Nova"/>
                <a:ea typeface="Proxima Nova"/>
                <a:cs typeface="Proxima Nova"/>
                <a:sym typeface="Proxima Nova"/>
              </a:rPr>
              <a:t>mount </a:t>
            </a:r>
            <a:r>
              <a:rPr lang="ru" sz="2400">
                <a:solidFill>
                  <a:srgbClr val="000000"/>
                </a:solidFill>
                <a:latin typeface="Proxima Nova"/>
                <a:ea typeface="Proxima Nova"/>
                <a:cs typeface="Proxima Nova"/>
                <a:sym typeface="Proxima Nova"/>
              </a:rPr>
              <a:t>(</a:t>
            </a:r>
            <a:r>
              <a:rPr lang="ru" sz="2400">
                <a:solidFill>
                  <a:srgbClr val="B45F06"/>
                </a:solidFill>
                <a:latin typeface="Proxima Nova"/>
                <a:ea typeface="Proxima Nova"/>
                <a:cs typeface="Proxima Nova"/>
                <a:sym typeface="Proxima Nova"/>
              </a:rPr>
              <a:t>И ни в коем случае во время render!</a:t>
            </a:r>
            <a:r>
              <a:rPr lang="ru" sz="2400">
                <a:solidFill>
                  <a:srgbClr val="000000"/>
                </a:solidFill>
                <a:latin typeface="Proxima Nova"/>
                <a:ea typeface="Proxima Nova"/>
                <a:cs typeface="Proxima Nova"/>
                <a:sym typeface="Proxima Nova"/>
              </a:rPr>
              <a:t>)</a:t>
            </a:r>
            <a:endParaRPr sz="2400">
              <a:solidFill>
                <a:srgbClr val="000000"/>
              </a:solidFill>
              <a:latin typeface="Proxima Nova"/>
              <a:ea typeface="Proxima Nova"/>
              <a:cs typeface="Proxima Nova"/>
              <a:sym typeface="Proxima Nova"/>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7" name="Shape 267"/>
        <p:cNvGrpSpPr/>
        <p:nvPr/>
      </p:nvGrpSpPr>
      <p:grpSpPr>
        <a:xfrm>
          <a:off x="0" y="0"/>
          <a:ext cx="0" cy="0"/>
          <a:chOff x="0" y="0"/>
          <a:chExt cx="0" cy="0"/>
        </a:xfrm>
      </p:grpSpPr>
      <p:sp>
        <p:nvSpPr>
          <p:cNvPr id="268" name="Shape 268"/>
          <p:cNvSpPr txBox="1"/>
          <p:nvPr>
            <p:ph type="title"/>
          </p:nvPr>
        </p:nvSpPr>
        <p:spPr>
          <a:xfrm>
            <a:off x="311700" y="12335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ru">
                <a:solidFill>
                  <a:srgbClr val="3D85C6"/>
                </a:solidFill>
                <a:latin typeface="Proxima Nova"/>
                <a:ea typeface="Proxima Nova"/>
                <a:cs typeface="Proxima Nova"/>
                <a:sym typeface="Proxima Nova"/>
              </a:rPr>
              <a:t> Пасхалочк</a:t>
            </a:r>
            <a:r>
              <a:rPr lang="ru">
                <a:solidFill>
                  <a:srgbClr val="3D85C6"/>
                </a:solidFill>
                <a:latin typeface="Proxima Nova"/>
                <a:ea typeface="Proxima Nova"/>
                <a:cs typeface="Proxima Nova"/>
                <a:sym typeface="Proxima Nova"/>
              </a:rPr>
              <a:t>а</a:t>
            </a:r>
            <a:endParaRPr b="1"/>
          </a:p>
        </p:txBody>
      </p:sp>
      <p:sp>
        <p:nvSpPr>
          <p:cNvPr id="269" name="Shape 269"/>
          <p:cNvSpPr txBox="1"/>
          <p:nvPr/>
        </p:nvSpPr>
        <p:spPr>
          <a:xfrm>
            <a:off x="311700" y="4814700"/>
            <a:ext cx="8520600" cy="328800"/>
          </a:xfrm>
          <a:prstGeom prst="rect">
            <a:avLst/>
          </a:prstGeom>
          <a:noFill/>
          <a:ln>
            <a:noFill/>
          </a:ln>
        </p:spPr>
        <p:txBody>
          <a:bodyPr anchorCtr="0" anchor="t" bIns="91425" lIns="91425" spcFirstLastPara="1" rIns="91425" wrap="square" tIns="91425">
            <a:noAutofit/>
          </a:bodyPr>
          <a:lstStyle/>
          <a:p>
            <a:pPr indent="0" lvl="0" marL="0" algn="ctr">
              <a:spcBef>
                <a:spcPts val="0"/>
              </a:spcBef>
              <a:spcAft>
                <a:spcPts val="0"/>
              </a:spcAft>
              <a:buNone/>
            </a:pPr>
            <a:r>
              <a:rPr lang="ru">
                <a:solidFill>
                  <a:srgbClr val="666666"/>
                </a:solidFill>
                <a:latin typeface="Proxima Nova"/>
                <a:ea typeface="Proxima Nova"/>
                <a:cs typeface="Proxima Nova"/>
                <a:sym typeface="Proxima Nova"/>
              </a:rPr>
              <a:t>benchmark: https://github.com/missive/functional-components-benchmark</a:t>
            </a:r>
            <a:endParaRPr>
              <a:solidFill>
                <a:srgbClr val="666666"/>
              </a:solidFill>
              <a:latin typeface="Proxima Nova"/>
              <a:ea typeface="Proxima Nova"/>
              <a:cs typeface="Proxima Nova"/>
              <a:sym typeface="Proxima Nova"/>
            </a:endParaRPr>
          </a:p>
        </p:txBody>
      </p:sp>
      <p:pic>
        <p:nvPicPr>
          <p:cNvPr id="270" name="Shape 270"/>
          <p:cNvPicPr preferRelativeResize="0"/>
          <p:nvPr/>
        </p:nvPicPr>
        <p:blipFill>
          <a:blip r:embed="rId3">
            <a:alphaModFix/>
          </a:blip>
          <a:stretch>
            <a:fillRect/>
          </a:stretch>
        </p:blipFill>
        <p:spPr>
          <a:xfrm>
            <a:off x="0" y="618750"/>
            <a:ext cx="9144000" cy="41959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sp>
        <p:nvSpPr>
          <p:cNvPr id="71" name="Shape 7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lgn="ctr">
              <a:spcBef>
                <a:spcPts val="0"/>
              </a:spcBef>
              <a:spcAft>
                <a:spcPts val="0"/>
              </a:spcAft>
              <a:buNone/>
            </a:pPr>
            <a:r>
              <a:rPr lang="ru">
                <a:solidFill>
                  <a:srgbClr val="3D85C6"/>
                </a:solidFill>
                <a:latin typeface="Proxima Nova"/>
                <a:ea typeface="Proxima Nova"/>
                <a:cs typeface="Proxima Nova"/>
                <a:sym typeface="Proxima Nova"/>
              </a:rPr>
              <a:t>ExtractTextPlugin</a:t>
            </a:r>
            <a:endParaRPr>
              <a:solidFill>
                <a:srgbClr val="3D85C6"/>
              </a:solidFill>
              <a:latin typeface="Proxima Nova"/>
              <a:ea typeface="Proxima Nova"/>
              <a:cs typeface="Proxima Nova"/>
              <a:sym typeface="Proxima Nova"/>
            </a:endParaRPr>
          </a:p>
        </p:txBody>
      </p:sp>
      <p:pic>
        <p:nvPicPr>
          <p:cNvPr id="72" name="Shape 72"/>
          <p:cNvPicPr preferRelativeResize="0"/>
          <p:nvPr/>
        </p:nvPicPr>
        <p:blipFill>
          <a:blip r:embed="rId3">
            <a:alphaModFix/>
          </a:blip>
          <a:stretch>
            <a:fillRect/>
          </a:stretch>
        </p:blipFill>
        <p:spPr>
          <a:xfrm>
            <a:off x="0" y="1084878"/>
            <a:ext cx="9144000" cy="405862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 name="Shape 76"/>
        <p:cNvGrpSpPr/>
        <p:nvPr/>
      </p:nvGrpSpPr>
      <p:grpSpPr>
        <a:xfrm>
          <a:off x="0" y="0"/>
          <a:ext cx="0" cy="0"/>
          <a:chOff x="0" y="0"/>
          <a:chExt cx="0" cy="0"/>
        </a:xfrm>
      </p:grpSpPr>
      <p:sp>
        <p:nvSpPr>
          <p:cNvPr id="77" name="Shape 7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ru">
                <a:solidFill>
                  <a:srgbClr val="3D85C6"/>
                </a:solidFill>
                <a:latin typeface="Proxima Nova"/>
                <a:ea typeface="Proxima Nova"/>
                <a:cs typeface="Proxima Nova"/>
                <a:sym typeface="Proxima Nova"/>
              </a:rPr>
              <a:t>Минимизация CSS</a:t>
            </a:r>
            <a:endParaRPr>
              <a:latin typeface="Proxima Nova"/>
              <a:ea typeface="Proxima Nova"/>
              <a:cs typeface="Proxima Nova"/>
              <a:sym typeface="Proxima Nova"/>
            </a:endParaRPr>
          </a:p>
        </p:txBody>
      </p:sp>
      <p:pic>
        <p:nvPicPr>
          <p:cNvPr id="78" name="Shape 78"/>
          <p:cNvPicPr preferRelativeResize="0"/>
          <p:nvPr/>
        </p:nvPicPr>
        <p:blipFill>
          <a:blip r:embed="rId3">
            <a:alphaModFix/>
          </a:blip>
          <a:stretch>
            <a:fillRect/>
          </a:stretch>
        </p:blipFill>
        <p:spPr>
          <a:xfrm>
            <a:off x="0" y="1170125"/>
            <a:ext cx="9144001" cy="314931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 name="Shape 82"/>
        <p:cNvGrpSpPr/>
        <p:nvPr/>
      </p:nvGrpSpPr>
      <p:grpSpPr>
        <a:xfrm>
          <a:off x="0" y="0"/>
          <a:ext cx="0" cy="0"/>
          <a:chOff x="0" y="0"/>
          <a:chExt cx="0" cy="0"/>
        </a:xfrm>
      </p:grpSpPr>
      <p:sp>
        <p:nvSpPr>
          <p:cNvPr id="83" name="Shape 83"/>
          <p:cNvSpPr/>
          <p:nvPr/>
        </p:nvSpPr>
        <p:spPr>
          <a:xfrm>
            <a:off x="2017350" y="1768725"/>
            <a:ext cx="5109300" cy="664500"/>
          </a:xfrm>
          <a:prstGeom prst="rect">
            <a:avLst/>
          </a:prstGeom>
          <a:solidFill>
            <a:srgbClr val="3D85C6"/>
          </a:solidFill>
          <a:ln cap="flat" cmpd="sng" w="952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solidFill>
                <a:srgbClr val="3D85C6"/>
              </a:solidFill>
            </a:endParaRPr>
          </a:p>
        </p:txBody>
      </p:sp>
      <p:sp>
        <p:nvSpPr>
          <p:cNvPr id="84" name="Shape 84"/>
          <p:cNvSpPr txBox="1"/>
          <p:nvPr/>
        </p:nvSpPr>
        <p:spPr>
          <a:xfrm>
            <a:off x="2017350" y="1255075"/>
            <a:ext cx="5109300" cy="4728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ru" sz="2400">
                <a:latin typeface="Proxima Nova"/>
                <a:ea typeface="Proxima Nova"/>
                <a:cs typeface="Proxima Nova"/>
                <a:sym typeface="Proxima Nova"/>
              </a:rPr>
              <a:t>185 KB</a:t>
            </a:r>
            <a:endParaRPr sz="2400">
              <a:latin typeface="Proxima Nova"/>
              <a:ea typeface="Proxima Nova"/>
              <a:cs typeface="Proxima Nova"/>
              <a:sym typeface="Proxima Nova"/>
            </a:endParaRPr>
          </a:p>
        </p:txBody>
      </p:sp>
      <p:sp>
        <p:nvSpPr>
          <p:cNvPr id="85" name="Shape 85"/>
          <p:cNvSpPr/>
          <p:nvPr/>
        </p:nvSpPr>
        <p:spPr>
          <a:xfrm>
            <a:off x="2017350" y="3064125"/>
            <a:ext cx="3722100" cy="664500"/>
          </a:xfrm>
          <a:prstGeom prst="rect">
            <a:avLst/>
          </a:prstGeom>
          <a:solidFill>
            <a:srgbClr val="3D85C6"/>
          </a:solidFill>
          <a:ln cap="flat" cmpd="sng" w="952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solidFill>
                <a:srgbClr val="3D85C6"/>
              </a:solidFill>
            </a:endParaRPr>
          </a:p>
        </p:txBody>
      </p:sp>
      <p:sp>
        <p:nvSpPr>
          <p:cNvPr id="86" name="Shape 86"/>
          <p:cNvSpPr txBox="1"/>
          <p:nvPr/>
        </p:nvSpPr>
        <p:spPr>
          <a:xfrm>
            <a:off x="2017350" y="2550475"/>
            <a:ext cx="3722100" cy="472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ru" sz="2400">
                <a:latin typeface="Proxima Nova"/>
                <a:ea typeface="Proxima Nova"/>
                <a:cs typeface="Proxima Nova"/>
                <a:sym typeface="Proxima Nova"/>
              </a:rPr>
              <a:t>140</a:t>
            </a:r>
            <a:r>
              <a:rPr lang="ru" sz="2400">
                <a:latin typeface="Proxima Nova"/>
                <a:ea typeface="Proxima Nova"/>
                <a:cs typeface="Proxima Nova"/>
                <a:sym typeface="Proxima Nova"/>
              </a:rPr>
              <a:t> KB</a:t>
            </a:r>
            <a:endParaRPr sz="2400">
              <a:latin typeface="Proxima Nova"/>
              <a:ea typeface="Proxima Nova"/>
              <a:cs typeface="Proxima Nova"/>
              <a:sym typeface="Proxima Nova"/>
            </a:endParaRPr>
          </a:p>
        </p:txBody>
      </p:sp>
      <p:sp>
        <p:nvSpPr>
          <p:cNvPr id="87" name="Shape 8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ru">
                <a:solidFill>
                  <a:srgbClr val="3D85C6"/>
                </a:solidFill>
                <a:latin typeface="Proxima Nova"/>
                <a:ea typeface="Proxima Nova"/>
                <a:cs typeface="Proxima Nova"/>
                <a:sym typeface="Proxima Nova"/>
              </a:rPr>
              <a:t>*.css </a:t>
            </a:r>
            <a:r>
              <a:rPr lang="ru">
                <a:solidFill>
                  <a:srgbClr val="3D85C6"/>
                </a:solidFill>
                <a:latin typeface="Roboto Mono"/>
                <a:ea typeface="Roboto Mono"/>
                <a:cs typeface="Roboto Mono"/>
                <a:sym typeface="Roboto Mono"/>
              </a:rPr>
              <a:t>-=</a:t>
            </a:r>
            <a:r>
              <a:rPr lang="ru">
                <a:solidFill>
                  <a:srgbClr val="3D85C6"/>
                </a:solidFill>
                <a:latin typeface="Proxima Nova"/>
                <a:ea typeface="Proxima Nova"/>
                <a:cs typeface="Proxima Nova"/>
                <a:sym typeface="Proxima Nova"/>
              </a:rPr>
              <a:t> </a:t>
            </a:r>
            <a:r>
              <a:rPr lang="ru">
                <a:solidFill>
                  <a:srgbClr val="000000"/>
                </a:solidFill>
                <a:latin typeface="Proxima Nova"/>
                <a:ea typeface="Proxima Nova"/>
                <a:cs typeface="Proxima Nova"/>
                <a:sym typeface="Proxima Nova"/>
              </a:rPr>
              <a:t>45 KB</a:t>
            </a:r>
            <a:r>
              <a:rPr lang="ru">
                <a:solidFill>
                  <a:srgbClr val="3D85C6"/>
                </a:solidFill>
                <a:latin typeface="Proxima Nova"/>
                <a:ea typeface="Proxima Nova"/>
                <a:cs typeface="Proxima Nova"/>
                <a:sym typeface="Proxima Nova"/>
              </a:rPr>
              <a:t> (</a:t>
            </a:r>
            <a:r>
              <a:rPr lang="ru">
                <a:solidFill>
                  <a:srgbClr val="3D85C6"/>
                </a:solidFill>
                <a:latin typeface="Roboto Mono"/>
                <a:ea typeface="Roboto Mono"/>
                <a:cs typeface="Roboto Mono"/>
                <a:sym typeface="Roboto Mono"/>
              </a:rPr>
              <a:t>~</a:t>
            </a:r>
            <a:r>
              <a:rPr lang="ru">
                <a:solidFill>
                  <a:srgbClr val="3D85C6"/>
                </a:solidFill>
                <a:latin typeface="Proxima Nova"/>
                <a:ea typeface="Proxima Nova"/>
                <a:cs typeface="Proxima Nova"/>
                <a:sym typeface="Proxima Nova"/>
              </a:rPr>
              <a:t>25%)</a:t>
            </a:r>
            <a:endParaRPr>
              <a:solidFill>
                <a:srgbClr val="3D85C6"/>
              </a:solidFill>
              <a:latin typeface="Proxima Nova"/>
              <a:ea typeface="Proxima Nova"/>
              <a:cs typeface="Proxima Nova"/>
              <a:sym typeface="Proxima Nov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Shape 9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ru">
                <a:solidFill>
                  <a:srgbClr val="B45F06"/>
                </a:solidFill>
                <a:latin typeface="Proxima Nova"/>
                <a:ea typeface="Proxima Nova"/>
                <a:cs typeface="Proxima Nova"/>
                <a:sym typeface="Proxima Nova"/>
              </a:rPr>
              <a:t>NODE_ENV</a:t>
            </a:r>
            <a:r>
              <a:rPr lang="ru">
                <a:solidFill>
                  <a:srgbClr val="3D85C6"/>
                </a:solidFill>
                <a:latin typeface="Proxima Nova"/>
                <a:ea typeface="Proxima Nova"/>
                <a:cs typeface="Proxima Nova"/>
                <a:sym typeface="Proxima Nova"/>
              </a:rPr>
              <a:t> = production</a:t>
            </a:r>
            <a:endParaRPr/>
          </a:p>
        </p:txBody>
      </p:sp>
      <p:pic>
        <p:nvPicPr>
          <p:cNvPr id="93" name="Shape 93"/>
          <p:cNvPicPr preferRelativeResize="0"/>
          <p:nvPr/>
        </p:nvPicPr>
        <p:blipFill>
          <a:blip r:embed="rId3">
            <a:alphaModFix/>
          </a:blip>
          <a:stretch>
            <a:fillRect/>
          </a:stretch>
        </p:blipFill>
        <p:spPr>
          <a:xfrm>
            <a:off x="0" y="1329000"/>
            <a:ext cx="9143999" cy="38145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Shape 98"/>
          <p:cNvSpPr/>
          <p:nvPr/>
        </p:nvSpPr>
        <p:spPr>
          <a:xfrm>
            <a:off x="2017350" y="1768725"/>
            <a:ext cx="5109300" cy="664500"/>
          </a:xfrm>
          <a:prstGeom prst="rect">
            <a:avLst/>
          </a:prstGeom>
          <a:solidFill>
            <a:srgbClr val="3D85C6"/>
          </a:solidFill>
          <a:ln cap="flat" cmpd="sng" w="952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solidFill>
                <a:srgbClr val="3D85C6"/>
              </a:solidFill>
            </a:endParaRPr>
          </a:p>
        </p:txBody>
      </p:sp>
      <p:sp>
        <p:nvSpPr>
          <p:cNvPr id="99" name="Shape 99"/>
          <p:cNvSpPr txBox="1"/>
          <p:nvPr/>
        </p:nvSpPr>
        <p:spPr>
          <a:xfrm>
            <a:off x="2017350" y="1255075"/>
            <a:ext cx="5109300" cy="472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ru" sz="2400">
                <a:latin typeface="Proxima Nova"/>
                <a:ea typeface="Proxima Nova"/>
                <a:cs typeface="Proxima Nova"/>
                <a:sym typeface="Proxima Nova"/>
              </a:rPr>
              <a:t>920 KB</a:t>
            </a:r>
            <a:endParaRPr sz="2400">
              <a:latin typeface="Proxima Nova"/>
              <a:ea typeface="Proxima Nova"/>
              <a:cs typeface="Proxima Nova"/>
              <a:sym typeface="Proxima Nova"/>
            </a:endParaRPr>
          </a:p>
        </p:txBody>
      </p:sp>
      <p:sp>
        <p:nvSpPr>
          <p:cNvPr id="100" name="Shape 100"/>
          <p:cNvSpPr/>
          <p:nvPr/>
        </p:nvSpPr>
        <p:spPr>
          <a:xfrm>
            <a:off x="2017350" y="3064125"/>
            <a:ext cx="1859100" cy="664500"/>
          </a:xfrm>
          <a:prstGeom prst="rect">
            <a:avLst/>
          </a:prstGeom>
          <a:solidFill>
            <a:srgbClr val="3D85C6"/>
          </a:solidFill>
          <a:ln cap="flat" cmpd="sng" w="952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solidFill>
                <a:srgbClr val="3D85C6"/>
              </a:solidFill>
            </a:endParaRPr>
          </a:p>
        </p:txBody>
      </p:sp>
      <p:sp>
        <p:nvSpPr>
          <p:cNvPr id="101" name="Shape 101"/>
          <p:cNvSpPr txBox="1"/>
          <p:nvPr/>
        </p:nvSpPr>
        <p:spPr>
          <a:xfrm>
            <a:off x="2017350" y="2550475"/>
            <a:ext cx="1859100" cy="472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ru" sz="2400">
                <a:latin typeface="Proxima Nova"/>
                <a:ea typeface="Proxima Nova"/>
                <a:cs typeface="Proxima Nova"/>
                <a:sym typeface="Proxima Nova"/>
              </a:rPr>
              <a:t>290</a:t>
            </a:r>
            <a:r>
              <a:rPr lang="ru" sz="2400">
                <a:latin typeface="Proxima Nova"/>
                <a:ea typeface="Proxima Nova"/>
                <a:cs typeface="Proxima Nova"/>
                <a:sym typeface="Proxima Nova"/>
              </a:rPr>
              <a:t> KB</a:t>
            </a:r>
            <a:endParaRPr sz="2400">
              <a:latin typeface="Proxima Nova"/>
              <a:ea typeface="Proxima Nova"/>
              <a:cs typeface="Proxima Nova"/>
              <a:sym typeface="Proxima Nova"/>
            </a:endParaRPr>
          </a:p>
        </p:txBody>
      </p:sp>
      <p:sp>
        <p:nvSpPr>
          <p:cNvPr id="102" name="Shape 10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ru">
                <a:solidFill>
                  <a:srgbClr val="3D85C6"/>
                </a:solidFill>
                <a:latin typeface="Proxima Nova"/>
                <a:ea typeface="Proxima Nova"/>
                <a:cs typeface="Proxima Nova"/>
                <a:sym typeface="Proxima Nova"/>
              </a:rPr>
              <a:t>*.js </a:t>
            </a:r>
            <a:r>
              <a:rPr lang="ru">
                <a:solidFill>
                  <a:srgbClr val="3D85C6"/>
                </a:solidFill>
                <a:latin typeface="Roboto Mono"/>
                <a:ea typeface="Roboto Mono"/>
                <a:cs typeface="Roboto Mono"/>
                <a:sym typeface="Roboto Mono"/>
              </a:rPr>
              <a:t>-=</a:t>
            </a:r>
            <a:r>
              <a:rPr lang="ru">
                <a:solidFill>
                  <a:srgbClr val="3D85C6"/>
                </a:solidFill>
                <a:latin typeface="Proxima Nova"/>
                <a:ea typeface="Proxima Nova"/>
                <a:cs typeface="Proxima Nova"/>
                <a:sym typeface="Proxima Nova"/>
              </a:rPr>
              <a:t> </a:t>
            </a:r>
            <a:r>
              <a:rPr lang="ru">
                <a:solidFill>
                  <a:srgbClr val="000000"/>
                </a:solidFill>
                <a:latin typeface="Proxima Nova"/>
                <a:ea typeface="Proxima Nova"/>
                <a:cs typeface="Proxima Nova"/>
                <a:sym typeface="Proxima Nova"/>
              </a:rPr>
              <a:t>630</a:t>
            </a:r>
            <a:r>
              <a:rPr lang="ru">
                <a:solidFill>
                  <a:srgbClr val="000000"/>
                </a:solidFill>
                <a:latin typeface="Proxima Nova"/>
                <a:ea typeface="Proxima Nova"/>
                <a:cs typeface="Proxima Nova"/>
                <a:sym typeface="Proxima Nova"/>
              </a:rPr>
              <a:t> KB</a:t>
            </a:r>
            <a:r>
              <a:rPr lang="ru">
                <a:solidFill>
                  <a:srgbClr val="3D85C6"/>
                </a:solidFill>
                <a:latin typeface="Proxima Nova"/>
                <a:ea typeface="Proxima Nova"/>
                <a:cs typeface="Proxima Nova"/>
                <a:sym typeface="Proxima Nova"/>
              </a:rPr>
              <a:t> (</a:t>
            </a:r>
            <a:r>
              <a:rPr lang="ru">
                <a:solidFill>
                  <a:srgbClr val="3D85C6"/>
                </a:solidFill>
                <a:latin typeface="Roboto Mono"/>
                <a:ea typeface="Roboto Mono"/>
                <a:cs typeface="Roboto Mono"/>
                <a:sym typeface="Roboto Mono"/>
              </a:rPr>
              <a:t>~</a:t>
            </a:r>
            <a:r>
              <a:rPr lang="ru">
                <a:solidFill>
                  <a:srgbClr val="3D85C6"/>
                </a:solidFill>
                <a:latin typeface="Proxima Nova"/>
                <a:ea typeface="Proxima Nova"/>
                <a:cs typeface="Proxima Nova"/>
                <a:sym typeface="Proxima Nova"/>
              </a:rPr>
              <a:t>69%)</a:t>
            </a:r>
            <a:endParaRPr>
              <a:solidFill>
                <a:srgbClr val="3D85C6"/>
              </a:solidFill>
              <a:latin typeface="Proxima Nova"/>
              <a:ea typeface="Proxima Nova"/>
              <a:cs typeface="Proxima Nova"/>
              <a:sym typeface="Proxima Nova"/>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Shape 10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ru">
                <a:solidFill>
                  <a:srgbClr val="3D85C6"/>
                </a:solidFill>
                <a:latin typeface="Proxima Nova"/>
                <a:ea typeface="Proxima Nova"/>
                <a:cs typeface="Proxima Nova"/>
                <a:sym typeface="Proxima Nova"/>
              </a:rPr>
              <a:t>UglifyJsPlugin</a:t>
            </a:r>
            <a:endParaRPr/>
          </a:p>
        </p:txBody>
      </p:sp>
      <p:pic>
        <p:nvPicPr>
          <p:cNvPr id="108" name="Shape 108"/>
          <p:cNvPicPr preferRelativeResize="0"/>
          <p:nvPr/>
        </p:nvPicPr>
        <p:blipFill>
          <a:blip r:embed="rId3">
            <a:alphaModFix/>
          </a:blip>
          <a:stretch>
            <a:fillRect/>
          </a:stretch>
        </p:blipFill>
        <p:spPr>
          <a:xfrm>
            <a:off x="0" y="1170125"/>
            <a:ext cx="9144000" cy="351473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