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382" r:id="rId5"/>
    <p:sldId id="385" r:id="rId6"/>
    <p:sldId id="327" r:id="rId7"/>
    <p:sldId id="328" r:id="rId8"/>
    <p:sldId id="329" r:id="rId9"/>
    <p:sldId id="386" r:id="rId10"/>
    <p:sldId id="331" r:id="rId11"/>
    <p:sldId id="383" r:id="rId12"/>
    <p:sldId id="387" r:id="rId13"/>
    <p:sldId id="388" r:id="rId14"/>
    <p:sldId id="332" r:id="rId15"/>
    <p:sldId id="389" r:id="rId16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3C2F44-01EE-36D4-BCB8-DFA1AC6EF0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CC9C4-39AE-56C0-7A88-3002001B15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BFCCF8F-C6FD-461E-A81F-703A578B0951}" type="datetimeFigureOut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029894-01D3-AEB6-E10E-F374D0EE2B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F213693-42EA-ABE6-AD1C-FC293F5D3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C75B7-895A-6473-8490-1515A9723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91D67-5855-2007-BAC5-80BB22F93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E276385-A844-4808-86E3-BB99AF7A5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89388E47-8315-5C8E-88B3-18F19F4C9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31AED586-604A-0276-4D30-9525323DB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9EEEA660-9DED-0DE4-C5A9-4A980D674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0F6111-9097-49AC-AA4F-3040C4C07708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2277CF6B-3576-1117-3D77-CEE289F14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75F7AF34-79AF-0941-FF78-DD8E11A55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582502B6-AA53-C2E5-6EBE-1CDA730D2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61BA4A-BC87-4C97-9D9C-E1CAAAAD45B5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3B918-39A1-C1FA-08C0-FC3CE8EE87F9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A5742-18C1-A260-D4BE-43229DB840D6}"/>
              </a:ext>
            </a:extLst>
          </p:cNvPr>
          <p:cNvSpPr/>
          <p:nvPr userDrawn="1"/>
        </p:nvSpPr>
        <p:spPr>
          <a:xfrm>
            <a:off x="584200" y="4959350"/>
            <a:ext cx="1550988" cy="1552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5DCD180-1B99-97F7-9C65-E0C53064066D}"/>
              </a:ext>
            </a:extLst>
          </p:cNvPr>
          <p:cNvSpPr/>
          <p:nvPr userDrawn="1"/>
        </p:nvSpPr>
        <p:spPr>
          <a:xfrm>
            <a:off x="0" y="4572000"/>
            <a:ext cx="1119188" cy="111918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A609A152-B164-48D8-C4DB-F091B5DC8BFB}"/>
              </a:ext>
            </a:extLst>
          </p:cNvPr>
          <p:cNvSpPr/>
          <p:nvPr userDrawn="1"/>
        </p:nvSpPr>
        <p:spPr>
          <a:xfrm>
            <a:off x="0" y="5738813"/>
            <a:ext cx="1119188" cy="1119187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478E8905-E189-42EF-8E37-12A9F6E89C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-3175"/>
            <a:ext cx="3927475" cy="3165475"/>
            <a:chOff x="9857014" y="13834"/>
            <a:chExt cx="2334986" cy="1881641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AFFA7722-6D1A-DC94-C440-3FB43813574A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0231E30D-3C39-2B27-CB0C-B00BF0CDAE7B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Freeform 21">
            <a:extLst>
              <a:ext uri="{FF2B5EF4-FFF2-40B4-BE49-F238E27FC236}">
                <a16:creationId xmlns:a16="http://schemas.microsoft.com/office/drawing/2014/main" id="{D55F235C-E992-7D78-3D76-B1CDB62D1FC7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D6A221E1-0963-E7F8-C7AE-0D17915A742E}"/>
              </a:ext>
            </a:extLst>
          </p:cNvPr>
          <p:cNvSpPr/>
          <p:nvPr userDrawn="1"/>
        </p:nvSpPr>
        <p:spPr>
          <a:xfrm>
            <a:off x="11025188" y="4579938"/>
            <a:ext cx="1166812" cy="227806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A783082-3217-5976-531C-220B7985F1DE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A205965-A702-760F-7D16-BEC4E2A0094E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BAF2AE9-9D0C-F513-238B-E3D03E19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66919345-2636-4014-A5A9-80460B484EFC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8A812D-F6D2-9C85-C5F7-108553E8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0CEE48-AAC6-0500-ED8A-EE57E2A8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74537710-E345-46F8-89EE-B232984AB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C07DE95-3879-29D6-F108-F0C3C2434048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865FACF-F6C7-8F9F-B9BA-24C9E1D6A879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8733742-093F-F16E-985C-C3537F69E0E8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410974C-96C4-54CE-5E80-FD3DEF0E84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5F60CA0-B087-61F3-8FBF-3C54152991CD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D7EF462-B6DD-41DE-C33E-2ECE402EE1CB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D2A5B0-BEE3-27B3-CFBA-4A388EC23E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9FF6F7F2-452C-4B46-8FF4-42D6670DA0DF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271EBC-09DB-A6FD-5253-C1D3A788AA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BEEBB7B-16FA-4876-202F-C76FA390E5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247E5544-8294-4878-A33F-ED988EA9B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C708194-B858-C95E-FE67-B51A4A7AADB6}"/>
              </a:ext>
            </a:extLst>
          </p:cNvPr>
          <p:cNvSpPr/>
          <p:nvPr userDrawn="1"/>
        </p:nvSpPr>
        <p:spPr>
          <a:xfrm rot="5400000">
            <a:off x="8580437" y="1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C4DF231-3CEF-D44B-A6C0-31564F594D2B}"/>
              </a:ext>
            </a:extLst>
          </p:cNvPr>
          <p:cNvSpPr/>
          <p:nvPr userDrawn="1"/>
        </p:nvSpPr>
        <p:spPr>
          <a:xfrm>
            <a:off x="-1588" y="3246438"/>
            <a:ext cx="3609976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C4A8530-E565-83CE-BA02-C3AB5A26F896}"/>
              </a:ext>
            </a:extLst>
          </p:cNvPr>
          <p:cNvSpPr/>
          <p:nvPr userDrawn="1"/>
        </p:nvSpPr>
        <p:spPr>
          <a:xfrm rot="5400000" flipH="1">
            <a:off x="11258550" y="592455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56A2B24F-496F-7213-82FC-D840DDB698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7625" y="5591175"/>
            <a:ext cx="1571625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267B461-452D-2DF4-1F08-2CF20B0B779A}"/>
                </a:ext>
              </a:extLst>
            </p:cNvPr>
            <p:cNvSpPr/>
            <p:nvPr userDrawn="1"/>
          </p:nvSpPr>
          <p:spPr>
            <a:xfrm rot="5400000" flipH="1" flipV="1">
              <a:off x="8223822" y="5333434"/>
              <a:ext cx="1881641" cy="1167492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740F017-6281-D5A2-A4F6-A79E40A4E894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C5193D0-B9F6-7371-F022-33306701C65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1766888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772E3D54-5928-4FCD-9E8D-A7DAFBCF0A86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0905EE-2F28-61B7-84F5-6A8C296E0C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897D1B6-4A7A-ABD5-3CD1-35016335C1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5B56717-B577-4691-964B-02E51C07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6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55A73-6411-C95C-F9F9-E40EC3B2A6E1}"/>
              </a:ext>
            </a:extLst>
          </p:cNvPr>
          <p:cNvSpPr/>
          <p:nvPr userDrawn="1"/>
        </p:nvSpPr>
        <p:spPr>
          <a:xfrm>
            <a:off x="8264525" y="0"/>
            <a:ext cx="3927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EFED9FEE-508B-992A-42E3-9F06C07EB3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3686175"/>
            <a:ext cx="3927475" cy="3178175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9AC77AA-D71F-7410-CAA5-1FF567D83C42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0EAD7A49-00F0-6938-4104-45B4239E3FCB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21">
            <a:extLst>
              <a:ext uri="{FF2B5EF4-FFF2-40B4-BE49-F238E27FC236}">
                <a16:creationId xmlns:a16="http://schemas.microsoft.com/office/drawing/2014/main" id="{7C974379-C9BE-E555-6863-C0DBC3ADBB1B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8E35CDD1-32F4-D4FD-8F90-E91C0AE66D97}"/>
              </a:ext>
            </a:extLst>
          </p:cNvPr>
          <p:cNvSpPr/>
          <p:nvPr userDrawn="1"/>
        </p:nvSpPr>
        <p:spPr>
          <a:xfrm>
            <a:off x="10228263" y="0"/>
            <a:ext cx="1963737" cy="3178175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48BA34B-AA37-A3FE-1D9B-35D3C7AD345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4808FF0-FF51-917F-5045-C5CF8FC71D46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5ED6FA-DBF2-BB9A-9905-94556EB531DC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5317899-E96A-C334-CC4D-E9CAB6C716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A34180D-001A-E6B8-BFFE-471CC47D80A2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08E6900-95B6-8CDC-5664-81055D5029CA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8575209-C5E5-DF22-0B30-E8AC2C7D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6A1166AA-C63E-4801-B107-9C0ACED78631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FA34C4-3EDB-2EF8-F3EE-BBFF258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B31756B-8A0F-7B0C-6D54-B9700E10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222F14D5-B9EC-4FB4-9EE0-76EEA3932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FDEBF7-B760-4EA6-439D-A9B61C128746}"/>
              </a:ext>
            </a:extLst>
          </p:cNvPr>
          <p:cNvSpPr/>
          <p:nvPr userDrawn="1"/>
        </p:nvSpPr>
        <p:spPr>
          <a:xfrm>
            <a:off x="0" y="2286000"/>
            <a:ext cx="1220946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EAEC9826-693C-B7C8-5B50-9E8D50AF3402}"/>
              </a:ext>
            </a:extLst>
          </p:cNvPr>
          <p:cNvSpPr/>
          <p:nvPr userDrawn="1"/>
        </p:nvSpPr>
        <p:spPr>
          <a:xfrm flipH="1">
            <a:off x="8597900" y="3246438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BDCA3B1D-A7B7-689D-EEBA-BC7A80DB9BBB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9F72A9FE-F627-65E2-AEB0-5C0220B2455E}"/>
              </a:ext>
            </a:extLst>
          </p:cNvPr>
          <p:cNvSpPr/>
          <p:nvPr userDrawn="1"/>
        </p:nvSpPr>
        <p:spPr>
          <a:xfrm rot="5400000" flipH="1" flipV="1">
            <a:off x="10344150" y="438150"/>
            <a:ext cx="2286000" cy="14097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30E15-426A-EBA4-62F6-D27B47FA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456F0B95-61D2-421B-985A-4848CD485172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20C721-9D34-C70E-C5C1-39B908F1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AB25A0-5CE4-7C69-80B5-0807BD97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038" y="6356350"/>
            <a:ext cx="160496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BAD6AE4C-9144-456D-990E-8286B60C9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CE71CFBD-01ED-74D0-DC03-27E9558225A8}"/>
              </a:ext>
            </a:extLst>
          </p:cNvPr>
          <p:cNvSpPr/>
          <p:nvPr userDrawn="1"/>
        </p:nvSpPr>
        <p:spPr>
          <a:xfrm>
            <a:off x="0" y="0"/>
            <a:ext cx="8024813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BD1115A-D012-9236-447D-C7E86B45D14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8286750" y="2206626"/>
            <a:ext cx="3032125" cy="2444750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6250146-10B5-6CB1-8B90-1C54ED993D75}"/>
                </a:ext>
              </a:extLst>
            </p:cNvPr>
            <p:cNvSpPr/>
            <p:nvPr userDrawn="1"/>
          </p:nvSpPr>
          <p:spPr>
            <a:xfrm rot="5400000" flipH="1" flipV="1">
              <a:off x="10668656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6AC6D7FA-7A5F-7E69-FD5A-0AD7104C32B0}"/>
                </a:ext>
              </a:extLst>
            </p:cNvPr>
            <p:cNvSpPr/>
            <p:nvPr userDrawn="1"/>
          </p:nvSpPr>
          <p:spPr>
            <a:xfrm rot="16200000" flipV="1">
              <a:off x="9501163" y="370909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16">
            <a:extLst>
              <a:ext uri="{FF2B5EF4-FFF2-40B4-BE49-F238E27FC236}">
                <a16:creationId xmlns:a16="http://schemas.microsoft.com/office/drawing/2014/main" id="{30D5255A-40A4-84DA-9B9D-C16F9CC2BA94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D0BF824-5B5C-84F2-1496-865A8081A6AB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189FEE9-C08F-64F3-9AA1-DD1AC5484466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265FF1D-F7F7-FB42-18C3-810BD92D375B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9AA94B9-BAD1-1273-CDB7-1EA03B0B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8942CE78-3B3D-413F-9E7B-A3F208A92E20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D8AAB9-8D17-22DA-D611-C1A2389C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A409C0-D62C-9276-1F15-AA934458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DACDB89-88D4-4A87-B610-17DE07165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D162A44-BDCB-4589-E418-711FDCF77620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72775" y="152400"/>
            <a:ext cx="1571625" cy="1266825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E8B9C184-074D-DF28-1474-DFBCEB3B193C}"/>
                </a:ext>
              </a:extLst>
            </p:cNvPr>
            <p:cNvSpPr/>
            <p:nvPr userDrawn="1"/>
          </p:nvSpPr>
          <p:spPr>
            <a:xfrm rot="5400000" flipH="1" flipV="1">
              <a:off x="8226181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7871536F-AEEB-E1A4-F484-172469722B7B}"/>
                </a:ext>
              </a:extLst>
            </p:cNvPr>
            <p:cNvSpPr/>
            <p:nvPr userDrawn="1"/>
          </p:nvSpPr>
          <p:spPr>
            <a:xfrm rot="16200000" flipV="1">
              <a:off x="7058687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02058C-4AC6-E269-A635-095C2838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4DBA4614-B2FF-461E-980A-C16AECA1E921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99096A-6B1C-D754-B9A5-6CF7FFE8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650CC4-7C74-1855-2202-5754DAB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B59EB6E9-06C6-4B23-BB09-A25D5F352D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1E30D-DE65-A16E-35F1-040ACD30F9A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17538FF-6ABF-436D-9871-8CD9093FF624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488E-401B-2DB9-B830-2478C4F7EE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9A56A-9788-5975-14A3-9217574C8B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B8CBDEA3-D347-453D-B218-F90319790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0D9CD-0060-EAD6-F985-50F20F50B565}"/>
              </a:ext>
            </a:extLst>
          </p:cNvPr>
          <p:cNvSpPr/>
          <p:nvPr userDrawn="1"/>
        </p:nvSpPr>
        <p:spPr>
          <a:xfrm>
            <a:off x="0" y="-1588"/>
            <a:ext cx="9856788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9AED3481-B22A-7924-7DCA-D7482710B750}"/>
              </a:ext>
            </a:extLst>
          </p:cNvPr>
          <p:cNvSpPr/>
          <p:nvPr userDrawn="1"/>
        </p:nvSpPr>
        <p:spPr>
          <a:xfrm rot="16200000" flipV="1">
            <a:off x="9500394" y="354806"/>
            <a:ext cx="1881188" cy="11684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F38C1D6A-4E8D-DF56-C02F-AA0FB1A0B4E9}"/>
              </a:ext>
            </a:extLst>
          </p:cNvPr>
          <p:cNvSpPr/>
          <p:nvPr userDrawn="1"/>
        </p:nvSpPr>
        <p:spPr>
          <a:xfrm flipH="1">
            <a:off x="10866438" y="187960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DBB720EF-C2DD-D73B-5443-E745BC06F791}"/>
              </a:ext>
            </a:extLst>
          </p:cNvPr>
          <p:cNvSpPr/>
          <p:nvPr userDrawn="1"/>
        </p:nvSpPr>
        <p:spPr>
          <a:xfrm>
            <a:off x="11025188" y="-1588"/>
            <a:ext cx="1166812" cy="1881188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9AEB2-7396-E1D2-4976-E2786669036E}"/>
              </a:ext>
            </a:extLst>
          </p:cNvPr>
          <p:cNvSpPr/>
          <p:nvPr userDrawn="1"/>
        </p:nvSpPr>
        <p:spPr>
          <a:xfrm>
            <a:off x="10334625" y="2738438"/>
            <a:ext cx="1379538" cy="13795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3BC9CD91-66B9-460E-C894-5DAD2F3AB341}"/>
              </a:ext>
            </a:extLst>
          </p:cNvPr>
          <p:cNvSpPr/>
          <p:nvPr userDrawn="1"/>
        </p:nvSpPr>
        <p:spPr>
          <a:xfrm rot="16200000" flipH="1">
            <a:off x="10668000" y="5334001"/>
            <a:ext cx="1881187" cy="1166812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0D7EC10A-B954-6675-38F9-089C46C45128}"/>
              </a:ext>
            </a:extLst>
          </p:cNvPr>
          <p:cNvSpPr/>
          <p:nvPr userDrawn="1"/>
        </p:nvSpPr>
        <p:spPr>
          <a:xfrm flipV="1">
            <a:off x="9856788" y="365125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D77084E-8034-E7CB-6CC7-781AF368E34A}"/>
              </a:ext>
            </a:extLst>
          </p:cNvPr>
          <p:cNvSpPr/>
          <p:nvPr userDrawn="1"/>
        </p:nvSpPr>
        <p:spPr>
          <a:xfrm flipH="1" flipV="1">
            <a:off x="9856788" y="4976813"/>
            <a:ext cx="1168400" cy="1881187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8D9E04A6-7164-151D-4837-C7F16320BB6A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1570038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01E8FFA6-6649-47AD-BC13-A8B765E53DF4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F550F570-C213-030E-C9DF-96C38322B58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2871788" y="6356350"/>
            <a:ext cx="4114800" cy="365125"/>
          </a:xfrm>
        </p:spPr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BF574133-AB6A-8365-2469-6DAD30646FA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332788" y="6356350"/>
            <a:ext cx="116681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A7776D8F-5B66-40AE-99BA-6EC986374E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4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7">
            <a:extLst>
              <a:ext uri="{FF2B5EF4-FFF2-40B4-BE49-F238E27FC236}">
                <a16:creationId xmlns:a16="http://schemas.microsoft.com/office/drawing/2014/main" id="{6AF811F0-A99B-BD8A-8BCA-99E90BFDB438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7FA4B7E2-FD00-403A-9CD5-48E62173A0EF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8935D540-048A-EFF4-2E46-26B8193E973C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03413AFA-37D0-672F-E64C-9CD7B94FF09F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44F8CDB4-9F16-40BE-9575-51BCF8D56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9D4326B-E8DE-7D90-982D-890D311BD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A2E69E2-5109-10CB-421F-4D92B242B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C817-4AB1-92A6-AD78-0E6709652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B2B05B1-A8CA-4C9B-90C9-E160920FCA20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38AA-E460-B575-B519-E9533FE9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EFB-C67D-A913-4461-E12A0AA3B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BCEA9C5-C5CD-478D-A5DA-DE6C0C9402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9BD86DDC-8C7B-FC76-F4EA-17E5A000A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2024063"/>
            <a:ext cx="8410575" cy="2809875"/>
          </a:xfrm>
        </p:spPr>
        <p:txBody>
          <a:bodyPr/>
          <a:lstStyle/>
          <a:p>
            <a:r>
              <a:rPr lang="en-US" altLang="en-US" sz="6600" b="1"/>
              <a:t>Creazione di </a:t>
            </a:r>
            <a:br>
              <a:rPr lang="en-US" altLang="en-US" sz="6600" b="1"/>
            </a:br>
            <a:r>
              <a:rPr lang="en-US" altLang="en-US" sz="6600" b="1"/>
              <a:t>Tabelle Pivot</a:t>
            </a:r>
          </a:p>
        </p:txBody>
      </p:sp>
      <p:sp>
        <p:nvSpPr>
          <p:cNvPr id="98307" name="Date Placeholder 2">
            <a:extLst>
              <a:ext uri="{FF2B5EF4-FFF2-40B4-BE49-F238E27FC236}">
                <a16:creationId xmlns:a16="http://schemas.microsoft.com/office/drawing/2014/main" id="{A5DD42A9-D655-4DFB-2E07-842A0620AF87}"/>
              </a:ext>
            </a:extLst>
          </p:cNvPr>
          <p:cNvSpPr>
            <a:spLocks noGrp="1" noChangeArrowheads="1"/>
          </p:cNvSpPr>
          <p:nvPr>
            <p:ph type="dt" sz="quarter" idx="16"/>
          </p:nvPr>
        </p:nvSpPr>
        <p:spPr bwMode="auto">
          <a:xfrm>
            <a:off x="176213" y="6346825"/>
            <a:ext cx="190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 – LUGLIO 2023</a:t>
            </a:r>
          </a:p>
        </p:txBody>
      </p:sp>
      <p:sp>
        <p:nvSpPr>
          <p:cNvPr id="98308" name="Footer Placeholder 3">
            <a:extLst>
              <a:ext uri="{FF2B5EF4-FFF2-40B4-BE49-F238E27FC236}">
                <a16:creationId xmlns:a16="http://schemas.microsoft.com/office/drawing/2014/main" id="{6FD0EA35-496D-2BC2-05C6-8DD8954EBE26}"/>
              </a:ext>
            </a:extLst>
          </p:cNvPr>
          <p:cNvSpPr>
            <a:spLocks noGrp="1" noChangeArrowheads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98309" name="Slide Number Placeholder 4">
            <a:extLst>
              <a:ext uri="{FF2B5EF4-FFF2-40B4-BE49-F238E27FC236}">
                <a16:creationId xmlns:a16="http://schemas.microsoft.com/office/drawing/2014/main" id="{21BE3EBD-4863-2DA7-5468-A3D65845BF58}"/>
              </a:ext>
            </a:extLst>
          </p:cNvPr>
          <p:cNvSpPr>
            <a:spLocks noGrp="1" noChangeArrowheads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BE740B-FD23-484D-A628-8D40D314584F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98310" name="Title 1">
            <a:extLst>
              <a:ext uri="{FF2B5EF4-FFF2-40B4-BE49-F238E27FC236}">
                <a16:creationId xmlns:a16="http://schemas.microsoft.com/office/drawing/2014/main" id="{2A62F851-CE98-D273-740C-EF4B84D35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0"/>
            <a:ext cx="8410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algn="ctr" eaLnBrk="1" hangingPunct="1"/>
            <a:r>
              <a:rPr lang="en-US" altLang="en-US" sz="13800" b="1">
                <a:solidFill>
                  <a:schemeClr val="bg1"/>
                </a:solidFill>
              </a:rPr>
              <a:t>3</a:t>
            </a:r>
            <a:endParaRPr lang="en-US" altLang="en-US" sz="6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C01DB8F-77C5-2C1D-4342-78A36FCF5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Pivot Table (Esempio guidato - 3)</a:t>
            </a:r>
          </a:p>
        </p:txBody>
      </p:sp>
      <p:sp>
        <p:nvSpPr>
          <p:cNvPr id="107523" name="Date Placeholder 2">
            <a:extLst>
              <a:ext uri="{FF2B5EF4-FFF2-40B4-BE49-F238E27FC236}">
                <a16:creationId xmlns:a16="http://schemas.microsoft.com/office/drawing/2014/main" id="{F30950B5-10D3-64FC-B143-27857EDBB8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3EBE-1502-C784-1E19-693D6F2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64AC-22BE-0F57-5AD4-58C7329C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4C05F-5D88-4E5B-BB5C-2F4918BFCFA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D0A99E-73FF-77C8-AD49-F0E67B4C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222375"/>
            <a:ext cx="10674350" cy="10636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7) Ora puoi vedere la tabella pivot con il riepilogo delle vendite totali per ogni prodotto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suddiviso per mese</a:t>
            </a:r>
          </a:p>
        </p:txBody>
      </p:sp>
      <p:sp>
        <p:nvSpPr>
          <p:cNvPr id="107527" name="Picture 7">
            <a:extLst>
              <a:ext uri="{FF2B5EF4-FFF2-40B4-BE49-F238E27FC236}">
                <a16:creationId xmlns:a16="http://schemas.microsoft.com/office/drawing/2014/main" id="{44086CCC-F6CF-2E4B-9128-68B1AAB44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2863" y="2190750"/>
            <a:ext cx="44862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F31901-50D7-D534-ED74-29D58F57B535}"/>
              </a:ext>
            </a:extLst>
          </p:cNvPr>
          <p:cNvSpPr txBox="1">
            <a:spLocks/>
          </p:cNvSpPr>
          <p:nvPr/>
        </p:nvSpPr>
        <p:spPr>
          <a:xfrm>
            <a:off x="565150" y="3789363"/>
            <a:ext cx="10674350" cy="10636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8) Il campo rimanente,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Quantità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si può aggiungere come filtro «esterno» alla Tabella Pivot appena creata, oppure integrarlo nelle colonne, insieme a data e mesi, per ottenere una ulteriore opzione di filtro</a:t>
            </a:r>
            <a:endParaRPr lang="it-IT" b="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691395C3-3151-DE74-E2A1-3A76356D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/>
              <a:t>Esercizio 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9E0-8348-E118-7706-7A549534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3" y="2652713"/>
            <a:ext cx="9780587" cy="34369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Esercizio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Pivot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documento7</a:t>
            </a:r>
            <a:r>
              <a:rPr lang="en-US" dirty="0"/>
              <a:t>\</a:t>
            </a:r>
            <a:r>
              <a:rPr lang="en-US" b="1" dirty="0"/>
              <a:t>prodotti.xlsx</a:t>
            </a:r>
            <a:endParaRPr lang="en-US" dirty="0"/>
          </a:p>
          <a:p>
            <a:pPr marL="342900" indent="-342900" fontAlgn="auto">
              <a:spcAft>
                <a:spcPts val="0"/>
              </a:spcAft>
              <a:buFontTx/>
              <a:buChar char="-"/>
              <a:defRPr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Pivot (</a:t>
            </a:r>
            <a:r>
              <a:rPr lang="en-US" dirty="0" err="1"/>
              <a:t>Inserisci</a:t>
            </a:r>
            <a:r>
              <a:rPr lang="en-US" dirty="0"/>
              <a:t> &gt; </a:t>
            </a:r>
            <a:r>
              <a:rPr lang="en-US" dirty="0" err="1"/>
              <a:t>Tabella</a:t>
            </a:r>
            <a:r>
              <a:rPr lang="en-US" dirty="0"/>
              <a:t> Pivot, poi </a:t>
            </a:r>
            <a:r>
              <a:rPr lang="en-US" dirty="0" err="1"/>
              <a:t>selezionare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desidera</a:t>
            </a:r>
            <a:r>
              <a:rPr lang="en-US" dirty="0"/>
              <a:t>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)</a:t>
            </a:r>
          </a:p>
        </p:txBody>
      </p:sp>
      <p:sp>
        <p:nvSpPr>
          <p:cNvPr id="108548" name="Date Placeholder 3">
            <a:extLst>
              <a:ext uri="{FF2B5EF4-FFF2-40B4-BE49-F238E27FC236}">
                <a16:creationId xmlns:a16="http://schemas.microsoft.com/office/drawing/2014/main" id="{737A9142-3EE5-7E1B-A0FA-8D417AC259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108549" name="Footer Placeholder 4">
            <a:extLst>
              <a:ext uri="{FF2B5EF4-FFF2-40B4-BE49-F238E27FC236}">
                <a16:creationId xmlns:a16="http://schemas.microsoft.com/office/drawing/2014/main" id="{F812CCF3-2DFE-795F-8071-D2F7C5E01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D351-F5CB-AF06-33B0-E09F6D87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96B57-DB6D-4ED5-9BD4-251C797AF38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297A2556-B5D0-C201-FFAA-808E41DF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/>
              <a:t>Esercizio 3-3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8396-5205-CF77-1663-4674A79A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3" y="2652713"/>
            <a:ext cx="9780587" cy="34369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Esercizio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Pivot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documento26</a:t>
            </a:r>
            <a:r>
              <a:rPr lang="en-US" dirty="0"/>
              <a:t>\</a:t>
            </a:r>
            <a:r>
              <a:rPr lang="en-US" b="1" dirty="0"/>
              <a:t>PivotTable_AltroEsempio.xlsx</a:t>
            </a:r>
            <a:endParaRPr lang="en-US" dirty="0"/>
          </a:p>
          <a:p>
            <a:pPr marL="342900" indent="-342900" fontAlgn="auto">
              <a:spcAft>
                <a:spcPts val="0"/>
              </a:spcAft>
              <a:buFontTx/>
              <a:buChar char="-"/>
              <a:defRPr/>
            </a:pPr>
            <a:r>
              <a:rPr lang="en-US" dirty="0" err="1"/>
              <a:t>Ripetere</a:t>
            </a:r>
            <a:r>
              <a:rPr lang="en-US" dirty="0"/>
              <a:t> la </a:t>
            </a:r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guidata</a:t>
            </a:r>
            <a:r>
              <a:rPr lang="en-US" dirty="0"/>
              <a:t> </a:t>
            </a:r>
            <a:r>
              <a:rPr lang="en-US" dirty="0" err="1"/>
              <a:t>descritta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110596" name="Date Placeholder 3">
            <a:extLst>
              <a:ext uri="{FF2B5EF4-FFF2-40B4-BE49-F238E27FC236}">
                <a16:creationId xmlns:a16="http://schemas.microsoft.com/office/drawing/2014/main" id="{A87514FA-5BBB-2FB5-2FBF-D6F0A7D6A3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110597" name="Footer Placeholder 4">
            <a:extLst>
              <a:ext uri="{FF2B5EF4-FFF2-40B4-BE49-F238E27FC236}">
                <a16:creationId xmlns:a16="http://schemas.microsoft.com/office/drawing/2014/main" id="{2B544F65-1DB9-5D98-8583-B0B9F5FE3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5D905-98F9-7C1F-B764-482B5A0C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E2E31-2AAD-4924-A00A-DA9FD1987E0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6EA4E7EF-C0C5-2060-10C2-C2297C1A75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52513" y="2235200"/>
            <a:ext cx="6245225" cy="2387600"/>
          </a:xfrm>
        </p:spPr>
        <p:txBody>
          <a:bodyPr anchor="ctr"/>
          <a:lstStyle/>
          <a:p>
            <a:r>
              <a:rPr lang="en-US" altLang="en-US"/>
              <a:t>Subtotali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2FA536-2B92-A032-9B93-EE97628096A3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3</a:t>
            </a:r>
            <a:endParaRPr 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D8D2E0F1-4501-1543-0364-E4D6938C3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Subtotali</a:t>
            </a:r>
          </a:p>
        </p:txBody>
      </p:sp>
      <p:sp>
        <p:nvSpPr>
          <p:cNvPr id="100355" name="Date Placeholder 2">
            <a:extLst>
              <a:ext uri="{FF2B5EF4-FFF2-40B4-BE49-F238E27FC236}">
                <a16:creationId xmlns:a16="http://schemas.microsoft.com/office/drawing/2014/main" id="{54624B9D-148E-28C0-92CE-54F96A12B06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772-22A5-95B1-F5B9-C7EEB902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CC59-2496-A59C-1453-9AC1946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BB4F8-AD40-4F60-B2E2-3125F68AF2C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0C1460-8BD3-2E4F-5BA9-2D2A9B71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222375"/>
            <a:ext cx="4935537" cy="44751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La funzionalità “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Subtotali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” consente di operare dei calcoli su dei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sottoinsiemi omogenei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di dati e di fornirci delle risposte a quesiti del tipo: 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«Quale è il totale delle sole vendite del Genere Maglia?»</a:t>
            </a:r>
          </a:p>
        </p:txBody>
      </p:sp>
      <p:sp>
        <p:nvSpPr>
          <p:cNvPr id="100359" name="Segnaposto contenuto 9">
            <a:extLst>
              <a:ext uri="{FF2B5EF4-FFF2-40B4-BE49-F238E27FC236}">
                <a16:creationId xmlns:a16="http://schemas.microsoft.com/office/drawing/2014/main" id="{1D38C7DB-778B-1AE8-6B07-3E7B2E0EA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175" y="1222375"/>
            <a:ext cx="47244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D6067789-1687-914B-2918-C5D5780B9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Subtotali (2)</a:t>
            </a:r>
          </a:p>
        </p:txBody>
      </p:sp>
      <p:sp>
        <p:nvSpPr>
          <p:cNvPr id="101379" name="Date Placeholder 2">
            <a:extLst>
              <a:ext uri="{FF2B5EF4-FFF2-40B4-BE49-F238E27FC236}">
                <a16:creationId xmlns:a16="http://schemas.microsoft.com/office/drawing/2014/main" id="{2DB0098D-DD98-3F2B-5746-14DBE47372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C342B-13B5-DE0B-D628-2310A99A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43B1-E2FB-A3D3-9BA9-F14DE91F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884A5-BF3F-49CF-BA9D-9AB29DF2C1A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46F09C-9A9F-4C52-C266-B00EC0B2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222375"/>
            <a:ext cx="10550525" cy="44751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Prima di poter utilizzare la funzionalità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subtotali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tuttavia, è necessario operare un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Custom Sort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sul campo per cui si intende operare il calcolo</a:t>
            </a:r>
            <a:endParaRPr lang="it-IT" b="1" dirty="0">
              <a:solidFill>
                <a:srgbClr val="000000"/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endParaRPr lang="it-IT" dirty="0">
              <a:solidFill>
                <a:srgbClr val="000000"/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endParaRPr lang="it-IT" dirty="0">
              <a:solidFill>
                <a:srgbClr val="000000"/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endParaRPr lang="it-IT" dirty="0">
              <a:solidFill>
                <a:srgbClr val="000000"/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MENU: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Dati &gt; Struttura (Outline) &gt; subtotali</a:t>
            </a:r>
          </a:p>
        </p:txBody>
      </p:sp>
      <p:sp>
        <p:nvSpPr>
          <p:cNvPr id="101383" name="Picture 7">
            <a:extLst>
              <a:ext uri="{FF2B5EF4-FFF2-40B4-BE49-F238E27FC236}">
                <a16:creationId xmlns:a16="http://schemas.microsoft.com/office/drawing/2014/main" id="{5DE95B36-ACE4-BAB0-F0C3-8E0A1EAB6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3150" y="2595563"/>
            <a:ext cx="7505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23A5BB-FF02-D754-EF6F-3BAF005B0F50}"/>
              </a:ext>
            </a:extLst>
          </p:cNvPr>
          <p:cNvSpPr/>
          <p:nvPr/>
        </p:nvSpPr>
        <p:spPr>
          <a:xfrm>
            <a:off x="2295525" y="2513013"/>
            <a:ext cx="506413" cy="2889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613F99-0C5B-A85E-0DBE-33D3BE5DF696}"/>
              </a:ext>
            </a:extLst>
          </p:cNvPr>
          <p:cNvSpPr/>
          <p:nvPr/>
        </p:nvSpPr>
        <p:spPr>
          <a:xfrm>
            <a:off x="8853488" y="3260725"/>
            <a:ext cx="889000" cy="2508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A6513A95-678C-643D-7D78-837C7BC45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/>
              <a:t>Esercizio 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FD75-2D7A-E9A9-5A85-8982E631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3" y="2652713"/>
            <a:ext cx="9780587" cy="34369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Esercizio</a:t>
            </a:r>
            <a:r>
              <a:rPr lang="en-US" dirty="0"/>
              <a:t> sui </a:t>
            </a:r>
            <a:r>
              <a:rPr lang="en-US" b="1" dirty="0" err="1"/>
              <a:t>Subtotali</a:t>
            </a:r>
            <a:endParaRPr lang="en-US" b="1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documento7</a:t>
            </a:r>
            <a:r>
              <a:rPr lang="en-US" dirty="0"/>
              <a:t>\</a:t>
            </a:r>
            <a:r>
              <a:rPr lang="en-US" b="1" dirty="0"/>
              <a:t>prodotti.xlsx</a:t>
            </a:r>
            <a:endParaRPr lang="en-US" dirty="0"/>
          </a:p>
          <a:p>
            <a:pPr marL="342900" indent="-342900" fontAlgn="auto">
              <a:spcAft>
                <a:spcPts val="0"/>
              </a:spcAft>
              <a:buFontTx/>
              <a:buChar char="-"/>
              <a:defRPr/>
            </a:pPr>
            <a:r>
              <a:rPr lang="en-US" dirty="0" err="1"/>
              <a:t>Ordinare</a:t>
            </a:r>
            <a:r>
              <a:rPr lang="en-US" dirty="0"/>
              <a:t> (Custom Sort) secondo il </a:t>
            </a:r>
            <a:r>
              <a:rPr lang="en-US" dirty="0" err="1"/>
              <a:t>criterio</a:t>
            </a:r>
            <a:r>
              <a:rPr lang="en-US" dirty="0"/>
              <a:t>/campo </a:t>
            </a:r>
            <a:r>
              <a:rPr lang="en-US" dirty="0" err="1"/>
              <a:t>Acquirenti</a:t>
            </a:r>
            <a:endParaRPr lang="en-US" dirty="0"/>
          </a:p>
          <a:p>
            <a:pPr marL="342900" indent="-342900" fontAlgn="auto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Menu: Data&gt;Outline(</a:t>
            </a:r>
            <a:r>
              <a:rPr lang="en-US" dirty="0" err="1"/>
              <a:t>Struttura</a:t>
            </a:r>
            <a:r>
              <a:rPr lang="en-US" dirty="0"/>
              <a:t>)&gt;</a:t>
            </a:r>
            <a:r>
              <a:rPr lang="en-US" dirty="0" err="1"/>
              <a:t>Subtotali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Profitto</a:t>
            </a:r>
            <a:endParaRPr lang="en-US" dirty="0"/>
          </a:p>
          <a:p>
            <a:pPr marL="342900" indent="-342900" fontAlgn="auto">
              <a:spcAft>
                <a:spcPts val="0"/>
              </a:spcAft>
              <a:buFontTx/>
              <a:buChar char="-"/>
              <a:defRPr/>
            </a:pPr>
            <a:r>
              <a:rPr lang="en-US" dirty="0" err="1"/>
              <a:t>Ripetere</a:t>
            </a:r>
            <a:r>
              <a:rPr lang="en-US" dirty="0"/>
              <a:t> </a:t>
            </a:r>
            <a:r>
              <a:rPr lang="en-US" dirty="0" err="1"/>
              <a:t>l’esercizio</a:t>
            </a:r>
            <a:r>
              <a:rPr lang="en-US" dirty="0"/>
              <a:t> </a:t>
            </a:r>
            <a:r>
              <a:rPr lang="en-US" dirty="0" err="1"/>
              <a:t>selezionando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Subtotali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Vendite</a:t>
            </a:r>
            <a:endParaRPr lang="en-US" dirty="0"/>
          </a:p>
        </p:txBody>
      </p:sp>
      <p:sp>
        <p:nvSpPr>
          <p:cNvPr id="102404" name="Date Placeholder 3">
            <a:extLst>
              <a:ext uri="{FF2B5EF4-FFF2-40B4-BE49-F238E27FC236}">
                <a16:creationId xmlns:a16="http://schemas.microsoft.com/office/drawing/2014/main" id="{1DB3A661-8117-E0D4-044F-C412B0CA27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102405" name="Footer Placeholder 4">
            <a:extLst>
              <a:ext uri="{FF2B5EF4-FFF2-40B4-BE49-F238E27FC236}">
                <a16:creationId xmlns:a16="http://schemas.microsoft.com/office/drawing/2014/main" id="{6C0C459B-0B11-070E-62ED-B0694D937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EEAA-DF06-125E-050D-B2DB0A5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9F4C3-D72D-4C67-9637-42EC036353F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27B3859F-EF0D-CF4D-BBE1-C38F4E883F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52513" y="2235200"/>
            <a:ext cx="6245225" cy="2387600"/>
          </a:xfrm>
        </p:spPr>
        <p:txBody>
          <a:bodyPr anchor="ctr"/>
          <a:lstStyle/>
          <a:p>
            <a:r>
              <a:rPr lang="en-US" altLang="en-US"/>
              <a:t>Tabelle Pivot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E60642-B7A1-5DFA-308F-C61CF286A442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3</a:t>
            </a:r>
            <a:endParaRPr lang="en-US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7F4B4CE7-EF9D-2555-A1D3-FC2D5FABB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Pivot Table</a:t>
            </a:r>
          </a:p>
        </p:txBody>
      </p:sp>
      <p:sp>
        <p:nvSpPr>
          <p:cNvPr id="104451" name="Date Placeholder 2">
            <a:extLst>
              <a:ext uri="{FF2B5EF4-FFF2-40B4-BE49-F238E27FC236}">
                <a16:creationId xmlns:a16="http://schemas.microsoft.com/office/drawing/2014/main" id="{B1617529-03B7-1ED8-E2A0-CD63FA7ECD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BC1A-2DFF-F39C-18DC-8B81B7EB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F6F5-DB8B-B6F8-CD10-7AB415AF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BD09E-8F12-4DC2-8D16-71E42B1C1E96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15790E-EFA3-6E02-EAFD-E5376319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222375"/>
            <a:ext cx="10901362" cy="4475163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Le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Tabelle Pivot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 servono ad aggregare dati in un modo più avanzato dei "semplici" subtotali. Si trovano, infatti, molti casi di analisi da fare su più fronti Anche qui occorre indicare alcune condizioni: 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Avere un elenco organizzato di tipo range o database 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Aver posizionato il cursore nell'elenco </a:t>
            </a:r>
          </a:p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Non avere in corso Filtri o Subtotali </a:t>
            </a:r>
          </a:p>
          <a:p>
            <a:pPr fontAlgn="auto">
              <a:spcAft>
                <a:spcPts val="0"/>
              </a:spcAft>
              <a:defRPr/>
            </a:pPr>
            <a:endParaRPr lang="it-IT" dirty="0">
              <a:solidFill>
                <a:srgbClr val="000000"/>
              </a:solidFill>
              <a:latin typeface="+mj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MENU: Inserisci&gt;Tabella Pivot (Insert &gt; Pivot Table)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Sarà avviata la procedura di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autocomposizione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 che porterà ad ottenere la tabella pivot in pochi passaggi. 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Indicazione dell'origine dei dati (può essere sia un elenco su foglio Excel, sia un file esterno anche non Excel ma compatibile tipo Access o DBase, sia un archivio su sistemi informatici centralizzati) e del tipo di rapporto da creare (una tabella pivot o un grafico con tabella pivot).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62EE8FAD-7747-A77E-851A-E1C83E85E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Pivot Table (Esempio guidato - 1)</a:t>
            </a:r>
          </a:p>
        </p:txBody>
      </p:sp>
      <p:sp>
        <p:nvSpPr>
          <p:cNvPr id="105475" name="Date Placeholder 2">
            <a:extLst>
              <a:ext uri="{FF2B5EF4-FFF2-40B4-BE49-F238E27FC236}">
                <a16:creationId xmlns:a16="http://schemas.microsoft.com/office/drawing/2014/main" id="{EE0FEAF3-DC05-32FA-B384-9A71D4AAAC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37DC-CF98-593A-81C8-281C00A7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579E-76A5-9A24-35D9-E2245E1B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0BC30-5687-476E-9269-E67F4D1CC64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ABD7B9-0BB1-7106-C6B8-CD998AC0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763" y="1222375"/>
            <a:ext cx="7593012" cy="1538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1) Assegnare un nome alla Tabella (selezionarla), ad esempio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MyTablexPivot: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Formulas &gt; Name Manager &gt; Edit</a:t>
            </a:r>
          </a:p>
        </p:txBody>
      </p:sp>
      <p:sp>
        <p:nvSpPr>
          <p:cNvPr id="105479" name="Picture 5">
            <a:extLst>
              <a:ext uri="{FF2B5EF4-FFF2-40B4-BE49-F238E27FC236}">
                <a16:creationId xmlns:a16="http://schemas.microsoft.com/office/drawing/2014/main" id="{445C4EF6-F6BD-FB8B-5549-40C6B4D61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" y="1222375"/>
            <a:ext cx="32734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D53C8-8153-1EF3-BEFA-E438586EF309}"/>
              </a:ext>
            </a:extLst>
          </p:cNvPr>
          <p:cNvSpPr txBox="1">
            <a:spLocks/>
          </p:cNvSpPr>
          <p:nvPr/>
        </p:nvSpPr>
        <p:spPr>
          <a:xfrm>
            <a:off x="479425" y="2771775"/>
            <a:ext cx="3273425" cy="2859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2) Sempre con la tabella selezionata, inserire la Pivot Table (inizialmente vuota):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Insert &gt; Pivot Table</a:t>
            </a:r>
          </a:p>
        </p:txBody>
      </p:sp>
      <p:sp>
        <p:nvSpPr>
          <p:cNvPr id="105481" name="Picture 10">
            <a:extLst>
              <a:ext uri="{FF2B5EF4-FFF2-40B4-BE49-F238E27FC236}">
                <a16:creationId xmlns:a16="http://schemas.microsoft.com/office/drawing/2014/main" id="{9C33BC83-ABB4-A314-1D4A-E6C26C9F1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2850" y="2809875"/>
            <a:ext cx="8153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331ACA-B1FC-B01C-E1DF-2ACDFEE8E3F8}"/>
              </a:ext>
            </a:extLst>
          </p:cNvPr>
          <p:cNvSpPr/>
          <p:nvPr/>
        </p:nvSpPr>
        <p:spPr>
          <a:xfrm>
            <a:off x="5400675" y="3319463"/>
            <a:ext cx="6503988" cy="122555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876EDD-5AB1-1914-DF6D-B17EC0132E29}"/>
              </a:ext>
            </a:extLst>
          </p:cNvPr>
          <p:cNvSpPr/>
          <p:nvPr/>
        </p:nvSpPr>
        <p:spPr>
          <a:xfrm>
            <a:off x="5375275" y="4775200"/>
            <a:ext cx="3276600" cy="61595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1469D3-FB67-197E-6D3A-72B93AF80042}"/>
              </a:ext>
            </a:extLst>
          </p:cNvPr>
          <p:cNvSpPr/>
          <p:nvPr/>
        </p:nvSpPr>
        <p:spPr>
          <a:xfrm>
            <a:off x="8651875" y="4775200"/>
            <a:ext cx="3276600" cy="61595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E4CB5C-349D-36DC-BE52-74DDB302009D}"/>
              </a:ext>
            </a:extLst>
          </p:cNvPr>
          <p:cNvSpPr/>
          <p:nvPr/>
        </p:nvSpPr>
        <p:spPr>
          <a:xfrm>
            <a:off x="5375275" y="5392738"/>
            <a:ext cx="3276600" cy="614362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F2262E-045F-D126-DE6D-7E5F89DBCCEC}"/>
              </a:ext>
            </a:extLst>
          </p:cNvPr>
          <p:cNvSpPr/>
          <p:nvPr/>
        </p:nvSpPr>
        <p:spPr>
          <a:xfrm>
            <a:off x="8651875" y="5391150"/>
            <a:ext cx="3276600" cy="615950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DFAC94-8DE4-9554-2B0D-DA47861B8D46}"/>
              </a:ext>
            </a:extLst>
          </p:cNvPr>
          <p:cNvSpPr txBox="1">
            <a:spLocks/>
          </p:cNvSpPr>
          <p:nvPr/>
        </p:nvSpPr>
        <p:spPr>
          <a:xfrm>
            <a:off x="8070850" y="3767138"/>
            <a:ext cx="1163638" cy="4349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Fields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8444D8-1D63-17D8-C5E0-E2B3F3BE88B8}"/>
              </a:ext>
            </a:extLst>
          </p:cNvPr>
          <p:cNvSpPr txBox="1">
            <a:spLocks/>
          </p:cNvSpPr>
          <p:nvPr/>
        </p:nvSpPr>
        <p:spPr>
          <a:xfrm>
            <a:off x="6448425" y="4924425"/>
            <a:ext cx="1163638" cy="4349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Filters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3745825-8F3C-6CD9-FE9E-5DBCFABB5471}"/>
              </a:ext>
            </a:extLst>
          </p:cNvPr>
          <p:cNvSpPr txBox="1">
            <a:spLocks/>
          </p:cNvSpPr>
          <p:nvPr/>
        </p:nvSpPr>
        <p:spPr>
          <a:xfrm>
            <a:off x="9812338" y="4957763"/>
            <a:ext cx="1358900" cy="43338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Columns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400A73-A0AD-6FFE-8CDC-0819119FCA29}"/>
              </a:ext>
            </a:extLst>
          </p:cNvPr>
          <p:cNvSpPr txBox="1">
            <a:spLocks/>
          </p:cNvSpPr>
          <p:nvPr/>
        </p:nvSpPr>
        <p:spPr>
          <a:xfrm>
            <a:off x="6543675" y="5543550"/>
            <a:ext cx="1358900" cy="4333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Rows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E9F47CF-6B11-48AB-9AC3-19AB92A6F92C}"/>
              </a:ext>
            </a:extLst>
          </p:cNvPr>
          <p:cNvSpPr txBox="1">
            <a:spLocks/>
          </p:cNvSpPr>
          <p:nvPr/>
        </p:nvSpPr>
        <p:spPr>
          <a:xfrm>
            <a:off x="10001250" y="5553075"/>
            <a:ext cx="1358900" cy="4333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t-IT" b="1" dirty="0">
                <a:solidFill>
                  <a:srgbClr val="000000"/>
                </a:solidFill>
                <a:latin typeface="+mj-lt"/>
              </a:rPr>
              <a:t>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2191C5A2-99D9-32F1-A8D3-4795103BE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Pivot Table (Esempio guidato - 2)</a:t>
            </a:r>
          </a:p>
        </p:txBody>
      </p:sp>
      <p:sp>
        <p:nvSpPr>
          <p:cNvPr id="106499" name="Date Placeholder 2">
            <a:extLst>
              <a:ext uri="{FF2B5EF4-FFF2-40B4-BE49-F238E27FC236}">
                <a16:creationId xmlns:a16="http://schemas.microsoft.com/office/drawing/2014/main" id="{802CB82F-15B3-FF99-FD32-288F4B672C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068A-4B4E-8DD4-7A0F-E12E5542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97CB-0B44-6879-940D-974F4494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B9789-C369-4226-8702-32A5D979B23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9AEBD4-4634-04D5-09BF-89D969B7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222375"/>
            <a:ext cx="10674350" cy="15875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3) Trascinare nell’area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Rows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il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Prodotto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4) Trascinare nell’area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Columns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il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Data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5) Trascinare nell’area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Values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il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Importo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>
                <a:solidFill>
                  <a:srgbClr val="000000"/>
                </a:solidFill>
                <a:latin typeface="+mj-lt"/>
              </a:rPr>
              <a:t>6) Fare clic sul nome del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"Importo"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nell'area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"Valori"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e selezionare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"Somma"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 come tipo di riepilogo</a:t>
            </a:r>
          </a:p>
        </p:txBody>
      </p:sp>
      <p:sp>
        <p:nvSpPr>
          <p:cNvPr id="106503" name="Picture 9">
            <a:extLst>
              <a:ext uri="{FF2B5EF4-FFF2-40B4-BE49-F238E27FC236}">
                <a16:creationId xmlns:a16="http://schemas.microsoft.com/office/drawing/2014/main" id="{510BEA6F-E93E-0E59-4831-4B4E89997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8575" y="2782888"/>
            <a:ext cx="7054850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9329</TotalTime>
  <Words>602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Tenorite</vt:lpstr>
      <vt:lpstr>Arial</vt:lpstr>
      <vt:lpstr>Calibri</vt:lpstr>
      <vt:lpstr>Tenorite (Body)</vt:lpstr>
      <vt:lpstr>Segoe UI</vt:lpstr>
      <vt:lpstr>Tenorite Display</vt:lpstr>
      <vt:lpstr>Office Theme</vt:lpstr>
      <vt:lpstr>Creazione di  Tabelle Pivot</vt:lpstr>
      <vt:lpstr>Subtotali</vt:lpstr>
      <vt:lpstr>Subtotali</vt:lpstr>
      <vt:lpstr>Subtotali (2)</vt:lpstr>
      <vt:lpstr>Esercizio 3-1</vt:lpstr>
      <vt:lpstr>Tabelle Pivot</vt:lpstr>
      <vt:lpstr>Pivot Table</vt:lpstr>
      <vt:lpstr>Pivot Table (Esempio guidato - 1)</vt:lpstr>
      <vt:lpstr>Pivot Table (Esempio guidato - 2)</vt:lpstr>
      <vt:lpstr>Pivot Table (Esempio guidato - 3)</vt:lpstr>
      <vt:lpstr>Esercizio 3-2</vt:lpstr>
      <vt:lpstr>Esercizio 3-3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150</cp:revision>
  <cp:lastPrinted>2023-06-19T11:57:07Z</cp:lastPrinted>
  <dcterms:created xsi:type="dcterms:W3CDTF">2023-06-12T19:52:14Z</dcterms:created>
  <dcterms:modified xsi:type="dcterms:W3CDTF">2023-07-05T05:44:06Z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