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7"/>
  </p:notesMasterIdLst>
  <p:sldIdLst>
    <p:sldId id="256" r:id="rId5"/>
    <p:sldId id="257" r:id="rId6"/>
    <p:sldId id="258" r:id="rId7"/>
    <p:sldId id="259" r:id="rId8"/>
    <p:sldId id="287" r:id="rId9"/>
    <p:sldId id="276" r:id="rId10"/>
    <p:sldId id="261" r:id="rId11"/>
    <p:sldId id="277" r:id="rId12"/>
    <p:sldId id="278" r:id="rId13"/>
    <p:sldId id="279" r:id="rId14"/>
    <p:sldId id="280" r:id="rId15"/>
    <p:sldId id="281" r:id="rId16"/>
    <p:sldId id="282" r:id="rId17"/>
    <p:sldId id="283" r:id="rId18"/>
    <p:sldId id="284" r:id="rId19"/>
    <p:sldId id="285" r:id="rId20"/>
    <p:sldId id="286" r:id="rId21"/>
    <p:sldId id="304" r:id="rId22"/>
    <p:sldId id="305" r:id="rId23"/>
    <p:sldId id="288" r:id="rId24"/>
    <p:sldId id="289" r:id="rId25"/>
    <p:sldId id="334" r:id="rId26"/>
    <p:sldId id="335" r:id="rId27"/>
    <p:sldId id="291" r:id="rId28"/>
    <p:sldId id="292" r:id="rId29"/>
    <p:sldId id="293" r:id="rId30"/>
    <p:sldId id="294" r:id="rId31"/>
    <p:sldId id="333" r:id="rId32"/>
    <p:sldId id="295" r:id="rId33"/>
    <p:sldId id="296" r:id="rId34"/>
    <p:sldId id="298" r:id="rId35"/>
    <p:sldId id="302" r:id="rId36"/>
    <p:sldId id="297" r:id="rId37"/>
    <p:sldId id="299" r:id="rId38"/>
    <p:sldId id="300" r:id="rId39"/>
    <p:sldId id="301" r:id="rId40"/>
    <p:sldId id="303" r:id="rId41"/>
    <p:sldId id="306" r:id="rId42"/>
    <p:sldId id="307" r:id="rId43"/>
    <p:sldId id="309" r:id="rId44"/>
    <p:sldId id="308" r:id="rId45"/>
    <p:sldId id="310" r:id="rId46"/>
    <p:sldId id="312" r:id="rId47"/>
    <p:sldId id="314" r:id="rId48"/>
    <p:sldId id="315" r:id="rId49"/>
    <p:sldId id="316" r:id="rId50"/>
    <p:sldId id="317" r:id="rId51"/>
    <p:sldId id="318" r:id="rId52"/>
    <p:sldId id="319" r:id="rId53"/>
    <p:sldId id="311" r:id="rId54"/>
    <p:sldId id="320" r:id="rId55"/>
    <p:sldId id="322" r:id="rId56"/>
    <p:sldId id="321" r:id="rId57"/>
    <p:sldId id="323" r:id="rId58"/>
    <p:sldId id="330" r:id="rId59"/>
    <p:sldId id="324" r:id="rId60"/>
    <p:sldId id="326" r:id="rId61"/>
    <p:sldId id="325" r:id="rId62"/>
    <p:sldId id="327" r:id="rId63"/>
    <p:sldId id="328" r:id="rId64"/>
    <p:sldId id="329" r:id="rId65"/>
    <p:sldId id="331" r:id="rId66"/>
    <p:sldId id="332" r:id="rId67"/>
    <p:sldId id="260" r:id="rId68"/>
    <p:sldId id="273" r:id="rId69"/>
    <p:sldId id="271" r:id="rId70"/>
    <p:sldId id="269" r:id="rId71"/>
    <p:sldId id="264" r:id="rId72"/>
    <p:sldId id="270" r:id="rId73"/>
    <p:sldId id="265" r:id="rId74"/>
    <p:sldId id="266" r:id="rId75"/>
    <p:sldId id="27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84" autoAdjust="0"/>
    <p:restoredTop sz="94718"/>
  </p:normalViewPr>
  <p:slideViewPr>
    <p:cSldViewPr snapToGrid="0">
      <p:cViewPr>
        <p:scale>
          <a:sx n="118" d="100"/>
          <a:sy n="118" d="100"/>
        </p:scale>
        <p:origin x="804" y="-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1</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err="1">
              <a:solidFill>
                <a:schemeClr val="bg1"/>
              </a:solidFill>
              <a:latin typeface="Tenorite" pitchFamily="2" charset="0"/>
            </a:rPr>
            <a:t>Indroduzione</a:t>
          </a:r>
          <a:endParaRPr lang="en-US"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custLinFactNeighborX="-16815" custLinFactNeighborY="4112">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custLinFactX="-100000" custLinFactNeighborX="-145806" custLinFactNeighborY="12338"/>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custLinFactX="-1500000" custLinFactNeighborX="-1584283" custLinFactNeighborY="-4"/>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198606" y="908711"/>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err="1">
              <a:solidFill>
                <a:schemeClr val="bg1"/>
              </a:solidFill>
              <a:latin typeface="Tenorite" pitchFamily="2" charset="0"/>
            </a:rPr>
            <a:t>Indroduzione</a:t>
          </a:r>
          <a:endParaRPr lang="en-US" sz="1300" b="0" kern="1200" dirty="0">
            <a:solidFill>
              <a:schemeClr val="bg1"/>
            </a:solidFill>
            <a:latin typeface="Tenorite" pitchFamily="2" charset="0"/>
          </a:endParaRPr>
        </a:p>
      </dsp:txBody>
      <dsp:txXfrm>
        <a:off x="198606" y="908711"/>
        <a:ext cx="2321488" cy="1291450"/>
      </dsp:txXfrm>
    </dsp:sp>
    <dsp:sp modelId="{8E3FB235-DF38-476B-9A0E-B1E583D50944}">
      <dsp:nvSpPr>
        <dsp:cNvPr id="0" name=""/>
        <dsp:cNvSpPr/>
      </dsp:nvSpPr>
      <dsp:spPr>
        <a:xfrm>
          <a:off x="198606" y="454959"/>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a:t>
          </a:r>
        </a:p>
      </dsp:txBody>
      <dsp:txXfrm>
        <a:off x="198606" y="454959"/>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592290" y="3595388"/>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627934" y="3631032"/>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757725" y="2181452"/>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715944" y="2140614"/>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63</a:t>
            </a:fld>
            <a:endParaRPr lang="en-US" dirty="0"/>
          </a:p>
        </p:txBody>
      </p:sp>
    </p:spTree>
    <p:extLst>
      <p:ext uri="{BB962C8B-B14F-4D97-AF65-F5344CB8AC3E}">
        <p14:creationId xmlns:p14="http://schemas.microsoft.com/office/powerpoint/2010/main" val="205813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12-Jun-23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12-Jun-23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12-Jun-23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8.xml"/><Relationship Id="rId5" Type="http://schemas.openxmlformats.org/officeDocument/2006/relationships/image" Target="../media/image42.jpeg"/><Relationship Id="rId4" Type="http://schemas.openxmlformats.org/officeDocument/2006/relationships/image" Target="../media/image41.jpeg"/></Relationships>
</file>

<file path=ppt/slides/_rels/slide67.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image" Target="../media/image43.jpeg"/><Relationship Id="rId1" Type="http://schemas.openxmlformats.org/officeDocument/2006/relationships/slideLayout" Target="../slideLayouts/slideLayout9.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 Id="rId9" Type="http://schemas.openxmlformats.org/officeDocument/2006/relationships/image" Target="../media/image50.jpeg"/></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Rev.3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Le 3 Barre di Excel</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92500" lnSpcReduction="20000"/>
          </a:bodyPr>
          <a:lstStyle/>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a:p>
            <a:pPr marL="457200" indent="-457200">
              <a:buFontTx/>
              <a:buChar char="-"/>
            </a:pPr>
            <a:endParaRPr lang="en-US" dirty="0"/>
          </a:p>
          <a:p>
            <a:pPr marL="457200" indent="-457200">
              <a:buFontTx/>
              <a:buChar char="-"/>
            </a:pPr>
            <a:endParaRPr lang="en-US" dirty="0"/>
          </a:p>
        </p:txBody>
      </p:sp>
    </p:spTree>
    <p:extLst>
      <p:ext uri="{BB962C8B-B14F-4D97-AF65-F5344CB8AC3E}">
        <p14:creationId xmlns:p14="http://schemas.microsoft.com/office/powerpoint/2010/main" val="416221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42363" y="1602298"/>
            <a:ext cx="11249637" cy="4503438"/>
          </a:xfrm>
        </p:spPr>
        <p:txBody>
          <a:bodyPr vert="horz" lIns="91440" tIns="45720" rIns="91440" bIns="45720" rtlCol="0" anchor="t">
            <a:normAutofit/>
          </a:bodyPr>
          <a:lstStyle/>
          <a:p>
            <a:r>
              <a:rPr lang="en-US" dirty="0"/>
              <a:t>1) </a:t>
            </a:r>
            <a:r>
              <a:rPr lang="en-US" dirty="0" err="1"/>
              <a:t>Introduzione</a:t>
            </a:r>
            <a:endParaRPr lang="en-US" dirty="0"/>
          </a:p>
          <a:p>
            <a:r>
              <a:rPr lang="en-US" dirty="0"/>
              <a:t>2) </a:t>
            </a:r>
            <a:r>
              <a:rPr lang="en-US" dirty="0" err="1"/>
              <a:t>Opzioni</a:t>
            </a:r>
            <a:r>
              <a:rPr lang="en-US" dirty="0"/>
              <a:t> Excel – </a:t>
            </a:r>
            <a:r>
              <a:rPr lang="en-US" dirty="0" err="1"/>
              <a:t>Formattazione</a:t>
            </a:r>
            <a:r>
              <a:rPr lang="en-US" dirty="0"/>
              <a:t> </a:t>
            </a:r>
            <a:r>
              <a:rPr lang="en-US" dirty="0" err="1"/>
              <a:t>Tabelle</a:t>
            </a:r>
            <a:r>
              <a:rPr lang="en-US" dirty="0"/>
              <a:t> – </a:t>
            </a:r>
            <a:r>
              <a:rPr lang="en-US" dirty="0" err="1"/>
              <a:t>Stili</a:t>
            </a:r>
            <a:r>
              <a:rPr lang="en-US" dirty="0"/>
              <a:t> </a:t>
            </a:r>
            <a:r>
              <a:rPr lang="en-US" dirty="0" err="1"/>
              <a:t>Cella</a:t>
            </a:r>
            <a:r>
              <a:rPr lang="en-US" dirty="0"/>
              <a:t> - </a:t>
            </a:r>
            <a:r>
              <a:rPr lang="en-US" dirty="0" err="1"/>
              <a:t>Ordinamento</a:t>
            </a:r>
            <a:r>
              <a:rPr lang="en-US" dirty="0"/>
              <a:t> </a:t>
            </a:r>
          </a:p>
          <a:p>
            <a:r>
              <a:rPr lang="en-US" dirty="0"/>
              <a:t>3) </a:t>
            </a:r>
            <a:r>
              <a:rPr lang="en-US" dirty="0" err="1"/>
              <a:t>Formattazione</a:t>
            </a:r>
            <a:r>
              <a:rPr lang="en-US" dirty="0"/>
              <a:t> </a:t>
            </a:r>
            <a:r>
              <a:rPr lang="en-US" dirty="0" err="1"/>
              <a:t>Condizionale</a:t>
            </a:r>
            <a:r>
              <a:rPr lang="en-US" dirty="0"/>
              <a:t> – </a:t>
            </a:r>
            <a:r>
              <a:rPr lang="en-US" dirty="0" err="1"/>
              <a:t>Ordinamento</a:t>
            </a:r>
            <a:r>
              <a:rPr lang="en-US" dirty="0"/>
              <a:t> </a:t>
            </a:r>
            <a:r>
              <a:rPr lang="en-US" dirty="0" err="1"/>
              <a:t>Condizionale</a:t>
            </a:r>
            <a:r>
              <a:rPr lang="en-US" dirty="0"/>
              <a:t> - </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73952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834406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64998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810078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28862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Ordinamento</a:t>
            </a:r>
            <a:r>
              <a:rPr lang="en-US" dirty="0"/>
              <a:t> Semplice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03117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Semplice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8"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142870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L2B-1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Formattazione</a:t>
            </a:r>
            <a:r>
              <a:rPr lang="en-US" dirty="0"/>
              <a:t> </a:t>
            </a:r>
            <a:r>
              <a:rPr lang="en-US" dirty="0" err="1"/>
              <a:t>Condizionale</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83279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Introduzione</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L3B-1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Ordinamento</a:t>
            </a:r>
            <a:r>
              <a:rPr lang="en-US" dirty="0"/>
              <a:t> </a:t>
            </a:r>
            <a:r>
              <a:rPr lang="en-US" dirty="0" err="1"/>
              <a:t>Condizionale</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921422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L3B-2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L3B-3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L3B-4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a:bodyPr>
          <a:lstStyle/>
          <a:p>
            <a:r>
              <a:rPr lang="it-IT" b="0" i="0" u="none" strike="noStrike" baseline="0" dirty="0">
                <a:solidFill>
                  <a:srgbClr val="000000"/>
                </a:solidFill>
                <a:latin typeface="+mj-lt"/>
              </a:rPr>
              <a:t>Si può arrivare a formattare un «range di valori» come tabella, anche attraverso il menu:</a:t>
            </a:r>
          </a:p>
          <a:p>
            <a:r>
              <a:rPr lang="it-IT" dirty="0">
                <a:solidFill>
                  <a:srgbClr val="000000"/>
                </a:solidFill>
                <a:latin typeface="+mj-lt"/>
              </a:rPr>
              <a:t>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Introduzione</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0" y="2237809"/>
            <a:ext cx="5714999" cy="2285126"/>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L3B-5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46</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47</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44532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50</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Tree>
    <p:extLst>
      <p:ext uri="{BB962C8B-B14F-4D97-AF65-F5344CB8AC3E}">
        <p14:creationId xmlns:p14="http://schemas.microsoft.com/office/powerpoint/2010/main" val="2222156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Tree>
    <p:extLst>
      <p:ext uri="{BB962C8B-B14F-4D97-AF65-F5344CB8AC3E}">
        <p14:creationId xmlns:p14="http://schemas.microsoft.com/office/powerpoint/2010/main" val="199777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58</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Dati&gt;struttura&gt;subtotali</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Opzioni</a:t>
            </a:r>
            <a:r>
              <a:rPr lang="en-US" dirty="0"/>
              <a:t> di Excel</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399160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Dati&gt;struttura&gt;subtotali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61</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autocomposizione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L3A-7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63</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12-Jun-23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12-Jun-23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65</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12-Jun-23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66</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12-Jun-23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12-Jun-23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Corso Excel Base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37805705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12-Jun-23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69</a:t>
            </a:fld>
            <a:endParaRPr lang="en-US" dirty="0"/>
          </a:p>
        </p:txBody>
      </p:sp>
      <p:grpSp>
        <p:nvGrpSpPr>
          <p:cNvPr id="7" name="Group 6">
            <a:extLst>
              <a:ext uri="{FF2B5EF4-FFF2-40B4-BE49-F238E27FC236}">
                <a16:creationId xmlns:a16="http://schemas.microsoft.com/office/drawing/2014/main" id="{969342CF-1B7F-5007-DD3C-5BB8D26F6C0E}"/>
              </a:ext>
            </a:extLst>
          </p:cNvPr>
          <p:cNvGrpSpPr/>
          <p:nvPr/>
        </p:nvGrpSpPr>
        <p:grpSpPr>
          <a:xfrm>
            <a:off x="1949461" y="3202124"/>
            <a:ext cx="5307283" cy="2498097"/>
            <a:chOff x="-2796514" y="454959"/>
            <a:chExt cx="5307283" cy="2498097"/>
          </a:xfrm>
        </p:grpSpPr>
        <p:sp>
          <p:nvSpPr>
            <p:cNvPr id="8" name="Rectangle 7">
              <a:extLst>
                <a:ext uri="{FF2B5EF4-FFF2-40B4-BE49-F238E27FC236}">
                  <a16:creationId xmlns:a16="http://schemas.microsoft.com/office/drawing/2014/main" id="{BE2F2DCF-CE2C-7BA6-96D9-F5EBB504DE3D}"/>
                </a:ext>
              </a:extLst>
            </p:cNvPr>
            <p:cNvSpPr/>
            <p:nvPr/>
          </p:nvSpPr>
          <p:spPr>
            <a:xfrm>
              <a:off x="189281" y="454959"/>
              <a:ext cx="2321488" cy="4537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id="{B08937CC-B886-76F0-7756-6578F6358051}"/>
                </a:ext>
              </a:extLst>
            </p:cNvPr>
            <p:cNvSpPr txBox="1"/>
            <p:nvPr/>
          </p:nvSpPr>
          <p:spPr>
            <a:xfrm>
              <a:off x="-2796514" y="2499304"/>
              <a:ext cx="2321488" cy="4537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a:t>
              </a:r>
            </a:p>
          </p:txBody>
        </p:sp>
      </p:grpSp>
    </p:spTree>
    <p:extLst>
      <p:ext uri="{BB962C8B-B14F-4D97-AF65-F5344CB8AC3E}">
        <p14:creationId xmlns:p14="http://schemas.microsoft.com/office/powerpoint/2010/main" val="93249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12-Jun-23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12-Jun-23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71</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2274</TotalTime>
  <Words>2255</Words>
  <Application>Microsoft Office PowerPoint</Application>
  <PresentationFormat>Widescreen</PresentationFormat>
  <Paragraphs>482</Paragraphs>
  <Slides>72</Slides>
  <Notes>1</Notes>
  <HiddenSlides>10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Tenorite</vt:lpstr>
      <vt:lpstr>Office Theme</vt:lpstr>
      <vt:lpstr>Microsoft Excel – Base + Avanzato</vt:lpstr>
      <vt:lpstr>Programma   </vt:lpstr>
      <vt:lpstr>Introduzione</vt:lpstr>
      <vt:lpstr>Introduzione</vt:lpstr>
      <vt:lpstr>Introduzione al Programma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Le 3 Barre di Excel</vt:lpstr>
      <vt:lpstr>Le Barre di Excel</vt:lpstr>
      <vt:lpstr>Formattazione delle Tabelle</vt:lpstr>
      <vt:lpstr>Formattazione Automatica</vt:lpstr>
      <vt:lpstr>Ordinamento Automatico</vt:lpstr>
      <vt:lpstr>Filtro Automatico</vt:lpstr>
      <vt:lpstr>Stili Cella</vt:lpstr>
      <vt:lpstr>Stili Cella</vt:lpstr>
      <vt:lpstr>Ordinamento Semplice</vt:lpstr>
      <vt:lpstr>Ordinamento Semplice</vt:lpstr>
      <vt:lpstr>Esercizio L2B-1</vt:lpstr>
      <vt:lpstr>Formattazione Condizionale</vt:lpstr>
      <vt:lpstr>Formattazione Condizionale</vt:lpstr>
      <vt:lpstr>Formattazione Condizionale</vt:lpstr>
      <vt:lpstr>Formattazione Condizionale</vt:lpstr>
      <vt:lpstr>Esercizio L3B-1</vt:lpstr>
      <vt:lpstr>Ordinamento Condizionale</vt:lpstr>
      <vt:lpstr>Ordinamento Condizionale</vt:lpstr>
      <vt:lpstr>Esercizio L3B-2</vt:lpstr>
      <vt:lpstr>Esercizio L3B-3</vt:lpstr>
      <vt:lpstr>Esercizio L3B-4</vt:lpstr>
      <vt:lpstr>Filtro</vt:lpstr>
      <vt:lpstr>Filtro (Segue)</vt:lpstr>
      <vt:lpstr>Esercizio L3B-5</vt:lpstr>
      <vt:lpstr>Icon Set (1)</vt:lpstr>
      <vt:lpstr>Icon Set (2)</vt:lpstr>
      <vt:lpstr>Icon Set (3)</vt:lpstr>
      <vt:lpstr>Icon Set (4)</vt:lpstr>
      <vt:lpstr>Icon Set (5)</vt:lpstr>
      <vt:lpstr>Icon Set (6)</vt:lpstr>
      <vt:lpstr>Icon Set (7) – Edit Format Rules</vt:lpstr>
      <vt:lpstr>Icon Set (8) – La soluzione</vt:lpstr>
      <vt:lpstr>Esercizio L3A-1</vt:lpstr>
      <vt:lpstr>Data Validation (Convalida dei Dati)</vt:lpstr>
      <vt:lpstr>Data Validation (2)</vt:lpstr>
      <vt:lpstr>Esercizio L3A-2</vt:lpstr>
      <vt:lpstr>Esercizio L3A-3</vt:lpstr>
      <vt:lpstr>Esercizio L3A-4</vt:lpstr>
      <vt:lpstr>Moduli (Form)</vt:lpstr>
      <vt:lpstr>Moduli (2)</vt:lpstr>
      <vt:lpstr>Esercizio L3A-5</vt:lpstr>
      <vt:lpstr>Subtotali</vt:lpstr>
      <vt:lpstr>Subtotali (2)</vt:lpstr>
      <vt:lpstr>Esercizio L3A-6</vt:lpstr>
      <vt:lpstr>Pivot Table</vt:lpstr>
      <vt:lpstr>Esercizio L3A-7</vt:lpstr>
      <vt:lpstr>Areas of growth</vt:lpstr>
      <vt:lpstr>Business opportunities are like buses. There's always another one coming.</vt:lpstr>
      <vt:lpstr>Meet our team</vt:lpstr>
      <vt:lpstr>The full team</vt:lpstr>
      <vt:lpstr>Plan for product launch </vt:lpstr>
      <vt:lpstr>Corso Excel Base </vt:lpstr>
      <vt:lpstr>Areas of focus</vt:lpstr>
      <vt:lpstr>How we get there</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16</cp:revision>
  <dcterms:created xsi:type="dcterms:W3CDTF">2023-06-12T19:52:14Z</dcterms:created>
  <dcterms:modified xsi:type="dcterms:W3CDTF">2023-06-14T09:47:03Z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