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6"/>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02" r:id="rId136"/>
    <p:sldId id="438"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21" r:id="rId154"/>
    <p:sldId id="422" r:id="rId155"/>
    <p:sldId id="423" r:id="rId156"/>
    <p:sldId id="424" r:id="rId157"/>
    <p:sldId id="433" r:id="rId158"/>
    <p:sldId id="434" r:id="rId159"/>
    <p:sldId id="435" r:id="rId160"/>
    <p:sldId id="436" r:id="rId161"/>
    <p:sldId id="437" r:id="rId162"/>
    <p:sldId id="441" r:id="rId163"/>
    <p:sldId id="390" r:id="rId164"/>
    <p:sldId id="275" r:id="rId16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varScale="1">
        <p:scale>
          <a:sx n="108" d="100"/>
          <a:sy n="108" d="100"/>
        </p:scale>
        <p:origin x="786"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tableStyles" Target="tableStyle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2" Type="http://schemas.microsoft.com/office/2018/10/relationships/authors" Target="author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28-Jun-23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91</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112</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115</a:t>
            </a:fld>
            <a:endParaRPr lang="en-US" dirty="0"/>
          </a:p>
        </p:txBody>
      </p:sp>
    </p:spTree>
    <p:extLst>
      <p:ext uri="{BB962C8B-B14F-4D97-AF65-F5344CB8AC3E}">
        <p14:creationId xmlns:p14="http://schemas.microsoft.com/office/powerpoint/2010/main" val="252718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132</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133</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149</a:t>
            </a:fld>
            <a:endParaRPr lang="en-US" dirty="0"/>
          </a:p>
        </p:txBody>
      </p:sp>
    </p:spTree>
    <p:extLst>
      <p:ext uri="{BB962C8B-B14F-4D97-AF65-F5344CB8AC3E}">
        <p14:creationId xmlns:p14="http://schemas.microsoft.com/office/powerpoint/2010/main" val="4089032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150</a:t>
            </a:fld>
            <a:endParaRPr lang="en-US" dirty="0"/>
          </a:p>
        </p:txBody>
      </p:sp>
    </p:spTree>
    <p:extLst>
      <p:ext uri="{BB962C8B-B14F-4D97-AF65-F5344CB8AC3E}">
        <p14:creationId xmlns:p14="http://schemas.microsoft.com/office/powerpoint/2010/main" val="1174970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151</a:t>
            </a:fld>
            <a:endParaRPr lang="en-US" dirty="0"/>
          </a:p>
        </p:txBody>
      </p:sp>
    </p:spTree>
    <p:extLst>
      <p:ext uri="{BB962C8B-B14F-4D97-AF65-F5344CB8AC3E}">
        <p14:creationId xmlns:p14="http://schemas.microsoft.com/office/powerpoint/2010/main" val="1650412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152</a:t>
            </a:fld>
            <a:endParaRPr lang="en-US" dirty="0"/>
          </a:p>
        </p:txBody>
      </p:sp>
    </p:spTree>
    <p:extLst>
      <p:ext uri="{BB962C8B-B14F-4D97-AF65-F5344CB8AC3E}">
        <p14:creationId xmlns:p14="http://schemas.microsoft.com/office/powerpoint/2010/main" val="2728661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153</a:t>
            </a:fld>
            <a:endParaRPr lang="en-US" dirty="0"/>
          </a:p>
        </p:txBody>
      </p:sp>
    </p:spTree>
    <p:extLst>
      <p:ext uri="{BB962C8B-B14F-4D97-AF65-F5344CB8AC3E}">
        <p14:creationId xmlns:p14="http://schemas.microsoft.com/office/powerpoint/2010/main" val="368319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159</a:t>
            </a:fld>
            <a:endParaRPr lang="en-US" dirty="0"/>
          </a:p>
        </p:txBody>
      </p:sp>
    </p:spTree>
    <p:extLst>
      <p:ext uri="{BB962C8B-B14F-4D97-AF65-F5344CB8AC3E}">
        <p14:creationId xmlns:p14="http://schemas.microsoft.com/office/powerpoint/2010/main" val="291004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92</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109</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110</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111</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28-Jun-23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28-Jun-23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28-Jun-23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28-Jun-23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28-Jun-23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5" Type="http://schemas.openxmlformats.org/officeDocument/2006/relationships/image" Target="../media/image81.png"/><Relationship Id="rId4" Type="http://schemas.openxmlformats.org/officeDocument/2006/relationships/image" Target="../media/image8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1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83.PNG"/><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Rev.6</a:t>
            </a: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r:embed="rId2"/>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r:embed="rId3"/>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r:embed="rId4"/>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103</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109</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110</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111</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112</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highlight>
                  <a:srgbClr val="FFFF00"/>
                </a:highlight>
              </a:rPr>
              <a:t>Esercizio</a:t>
            </a:r>
            <a:r>
              <a:rPr lang="en-US" dirty="0">
                <a:highlight>
                  <a:srgbClr val="FFFF00"/>
                </a:highlight>
              </a:rPr>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115</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118</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119</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120</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121</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a:t>
            </a:r>
          </a:p>
        </p:txBody>
      </p:sp>
    </p:spTree>
    <p:extLst>
      <p:ext uri="{BB962C8B-B14F-4D97-AF65-F5344CB8AC3E}">
        <p14:creationId xmlns:p14="http://schemas.microsoft.com/office/powerpoint/2010/main" val="1499943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Esempi</a:t>
            </a:r>
            <a:r>
              <a:rPr lang="en-US" dirty="0">
                <a:highlight>
                  <a:srgbClr val="FFFF00"/>
                </a:highlight>
              </a:rPr>
              <a:t> : </a:t>
            </a:r>
            <a:r>
              <a:rPr lang="en-US" dirty="0" err="1">
                <a:highlight>
                  <a:srgbClr val="FFFF00"/>
                </a:highlight>
              </a:rPr>
              <a:t>Funzione</a:t>
            </a:r>
            <a:r>
              <a:rPr lang="en-US" dirty="0">
                <a:highlight>
                  <a:srgbClr val="FFFF00"/>
                </a:highlight>
              </a:rPr>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CONTA per contare numeri </a:t>
            </a:r>
          </a:p>
          <a:p>
            <a:r>
              <a:rPr lang="it-IT" sz="2200" b="1" dirty="0">
                <a:solidFill>
                  <a:srgbClr val="141414"/>
                </a:solidFill>
                <a:latin typeface="Tenorite (Body)"/>
                <a:cs typeface="Arial" panose="020B0604020202020204" pitchFamily="34" charset="0"/>
              </a:rPr>
              <a:t>CONTA.SE per contare numeri compresi tra X e Y</a:t>
            </a:r>
          </a:p>
          <a:p>
            <a:r>
              <a:rPr lang="it-IT" sz="2200" b="1" dirty="0">
                <a:solidFill>
                  <a:srgbClr val="141414"/>
                </a:solidFill>
                <a:latin typeface="Tenorite (Body)"/>
                <a:cs typeface="Arial" panose="020B0604020202020204" pitchFamily="34" charset="0"/>
              </a:rPr>
              <a:t>CONTA.PIU.SE per contare un numero N di criteri del tipo CONTA.SE</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highlight>
                  <a:srgbClr val="FFFF00"/>
                </a:highlight>
                <a:latin typeface="Tenorite (Body)"/>
                <a:cs typeface="Arial" panose="020B0604020202020204" pitchFamily="34" charset="0"/>
              </a:rPr>
              <a:t>AGGIUNGERE SINTASSI</a:t>
            </a:r>
          </a:p>
        </p:txBody>
      </p:sp>
    </p:spTree>
    <p:extLst>
      <p:ext uri="{BB962C8B-B14F-4D97-AF65-F5344CB8AC3E}">
        <p14:creationId xmlns:p14="http://schemas.microsoft.com/office/powerpoint/2010/main" val="4039387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r:embed="rId2"/>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r:embed="rId3"/>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r:embed="rId4"/>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r:embed="rId5"/>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132</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FIND/FINDB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133</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Creare</a:t>
            </a:r>
            <a:r>
              <a:rPr lang="en-US" sz="6600" b="1" dirty="0"/>
              <a:t> </a:t>
            </a:r>
            <a:r>
              <a:rPr lang="en-US" sz="6600" b="1" dirty="0" err="1"/>
              <a:t>Grafici</a:t>
            </a:r>
            <a:r>
              <a:rPr lang="en-US" sz="6600" b="1" dirty="0"/>
              <a:t> e </a:t>
            </a:r>
            <a:r>
              <a:rPr lang="en-US" sz="6600" b="1" dirty="0" err="1"/>
              <a:t>Diagrammi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134</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5</a:t>
            </a:r>
            <a:endParaRPr lang="en-US" sz="6600" b="1" dirty="0"/>
          </a:p>
        </p:txBody>
      </p:sp>
    </p:spTree>
    <p:extLst>
      <p:ext uri="{BB962C8B-B14F-4D97-AF65-F5344CB8AC3E}">
        <p14:creationId xmlns:p14="http://schemas.microsoft.com/office/powerpoint/2010/main" val="36655760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Excel Charts</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5</a:t>
            </a:r>
            <a:endParaRPr lang="en-US" sz="5400" b="1" dirty="0"/>
          </a:p>
        </p:txBody>
      </p:sp>
    </p:spTree>
    <p:extLst>
      <p:ext uri="{BB962C8B-B14F-4D97-AF65-F5344CB8AC3E}">
        <p14:creationId xmlns:p14="http://schemas.microsoft.com/office/powerpoint/2010/main" val="2285978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1018281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dirty="0">
                <a:solidFill>
                  <a:srgbClr val="141414"/>
                </a:solidFill>
                <a:latin typeface="Tenorite (Body)"/>
                <a:cs typeface="Arial" panose="020B0604020202020204" pitchFamily="34" charset="0"/>
              </a:rPr>
              <a:t>Charts are visual representations of data used to make it more understandable.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Commonly used charts are:</a:t>
            </a:r>
          </a:p>
          <a:p>
            <a:pPr algn="l">
              <a:buFont typeface="Arial" panose="020B0604020202020204" pitchFamily="34" charset="0"/>
              <a:buChar char="•"/>
            </a:pP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Pie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Column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Line chart</a:t>
            </a:r>
          </a:p>
          <a:p>
            <a:pPr algn="l"/>
            <a:r>
              <a:rPr lang="en-US" sz="2200" dirty="0">
                <a:solidFill>
                  <a:srgbClr val="141414"/>
                </a:solidFill>
                <a:latin typeface="Tenorite (Body)"/>
                <a:cs typeface="Arial" panose="020B0604020202020204" pitchFamily="34" charset="0"/>
              </a:rPr>
              <a:t>Different charts are used for different types of data.</a:t>
            </a:r>
          </a:p>
        </p:txBody>
      </p:sp>
    </p:spTree>
    <p:extLst>
      <p:ext uri="{BB962C8B-B14F-4D97-AF65-F5344CB8AC3E}">
        <p14:creationId xmlns:p14="http://schemas.microsoft.com/office/powerpoint/2010/main" val="7713006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 </a:t>
            </a:r>
            <a:r>
              <a:rPr lang="en-US" dirty="0" err="1"/>
              <a:t>Primi</a:t>
            </a:r>
            <a:r>
              <a:rPr lang="en-US" dirty="0"/>
              <a:t>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137</a:t>
            </a:fld>
            <a:endParaRPr lang="en-US" dirty="0"/>
          </a:p>
        </p:txBody>
      </p:sp>
      <p:pic>
        <p:nvPicPr>
          <p:cNvPr id="4" name="Picture 3" descr="Chart, bar chart&#10;&#10;Description automatically generated">
            <a:extLst>
              <a:ext uri="{FF2B5EF4-FFF2-40B4-BE49-F238E27FC236}">
                <a16:creationId xmlns:a16="http://schemas.microsoft.com/office/drawing/2014/main" id="{5AEB4FC7-B7EA-F909-4098-F3161047C3F8}"/>
              </a:ext>
            </a:extLst>
          </p:cNvPr>
          <p:cNvPicPr>
            <a:picLocks noChangeAspect="1"/>
          </p:cNvPicPr>
          <p:nvPr/>
        </p:nvPicPr>
        <p:blipFill>
          <a:blip r:embed="rId2"/>
          <a:stretch>
            <a:fillRect/>
          </a:stretch>
        </p:blipFill>
        <p:spPr>
          <a:xfrm>
            <a:off x="3916632" y="3558556"/>
            <a:ext cx="4358736" cy="2586209"/>
          </a:xfrm>
          <a:prstGeom prst="rect">
            <a:avLst/>
          </a:prstGeom>
        </p:spPr>
      </p:pic>
      <p:pic>
        <p:nvPicPr>
          <p:cNvPr id="6" name="Content Placeholder 7" descr="A screenshot of a computer&#10;&#10;Description automatically generated with medium confidence">
            <a:extLst>
              <a:ext uri="{FF2B5EF4-FFF2-40B4-BE49-F238E27FC236}">
                <a16:creationId xmlns:a16="http://schemas.microsoft.com/office/drawing/2014/main" id="{CF4C2775-B383-9219-F7FB-E6A67CEE746A}"/>
              </a:ext>
            </a:extLst>
          </p:cNvPr>
          <p:cNvPicPr>
            <a:picLocks noGrp="1" noChangeAspect="1"/>
          </p:cNvPicPr>
          <p:nvPr>
            <p:ph idx="1"/>
          </p:nvPr>
        </p:nvPicPr>
        <p:blipFill>
          <a:blip r:embed="rId3"/>
          <a:stretch>
            <a:fillRect/>
          </a:stretch>
        </p:blipFill>
        <p:spPr>
          <a:xfrm>
            <a:off x="2737236" y="1167687"/>
            <a:ext cx="6383456" cy="1360814"/>
          </a:xfrm>
        </p:spPr>
      </p:pic>
      <p:sp>
        <p:nvSpPr>
          <p:cNvPr id="8" name="Content Placeholder 3">
            <a:extLst>
              <a:ext uri="{FF2B5EF4-FFF2-40B4-BE49-F238E27FC236}">
                <a16:creationId xmlns:a16="http://schemas.microsoft.com/office/drawing/2014/main" id="{5E66D3D5-A297-3ABA-52A0-54C730D48E89}"/>
              </a:ext>
            </a:extLst>
          </p:cNvPr>
          <p:cNvSpPr txBox="1">
            <a:spLocks/>
          </p:cNvSpPr>
          <p:nvPr/>
        </p:nvSpPr>
        <p:spPr>
          <a:xfrm>
            <a:off x="2737235" y="2736074"/>
            <a:ext cx="6383457" cy="4204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200" b="1" dirty="0">
                <a:solidFill>
                  <a:srgbClr val="141414"/>
                </a:solidFill>
                <a:latin typeface="Tenorite (Body)"/>
                <a:cs typeface="Arial" panose="020B0604020202020204" pitchFamily="34" charset="0"/>
              </a:rPr>
              <a:t>MENU: Insert &gt; Charts</a:t>
            </a:r>
          </a:p>
          <a:p>
            <a:pPr algn="ctr"/>
            <a:br>
              <a:rPr lang="it-IT" sz="2200" dirty="0">
                <a:solidFill>
                  <a:srgbClr val="141414"/>
                </a:solidFill>
                <a:latin typeface="Tenorite (Body)"/>
                <a:cs typeface="Arial" panose="020B0604020202020204" pitchFamily="34" charset="0"/>
              </a:rPr>
            </a:br>
            <a:endParaRPr lang="it-IT"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0684247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138</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4748A46F-266C-619C-30B9-C2F5AB513C55}"/>
              </a:ext>
            </a:extLst>
          </p:cNvPr>
          <p:cNvPicPr>
            <a:picLocks noChangeAspect="1"/>
          </p:cNvPicPr>
          <p:nvPr/>
        </p:nvPicPr>
        <p:blipFill>
          <a:blip r:embed="rId2"/>
          <a:stretch>
            <a:fillRect/>
          </a:stretch>
        </p:blipFill>
        <p:spPr>
          <a:xfrm>
            <a:off x="383552" y="960114"/>
            <a:ext cx="6383456" cy="1360814"/>
          </a:xfrm>
          <a:prstGeom prst="rect">
            <a:avLst/>
          </a:prstGeom>
        </p:spPr>
      </p:pic>
      <p:sp>
        <p:nvSpPr>
          <p:cNvPr id="6" name="Rectangle 1">
            <a:extLst>
              <a:ext uri="{FF2B5EF4-FFF2-40B4-BE49-F238E27FC236}">
                <a16:creationId xmlns:a16="http://schemas.microsoft.com/office/drawing/2014/main" id="{4611DC86-3FAA-560F-B1A1-066CED4F503B}"/>
              </a:ext>
            </a:extLst>
          </p:cNvPr>
          <p:cNvSpPr>
            <a:spLocks noChangeArrowheads="1"/>
          </p:cNvSpPr>
          <p:nvPr/>
        </p:nvSpPr>
        <p:spPr bwMode="auto">
          <a:xfrm>
            <a:off x="486156" y="2567226"/>
            <a:ext cx="545303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There are three different type of </a:t>
            </a:r>
            <a:r>
              <a:rPr lang="en-US" altLang="en-US" sz="2200" b="1" dirty="0">
                <a:solidFill>
                  <a:srgbClr val="141414"/>
                </a:solidFill>
                <a:latin typeface="Tenorite (Body)"/>
                <a:cs typeface="Arial" panose="020B0604020202020204" pitchFamily="34" charset="0"/>
              </a:rPr>
              <a:t>bar charts</a:t>
            </a:r>
            <a:r>
              <a:rPr lang="en-US" altLang="en-US" sz="2200" dirty="0">
                <a:solidFill>
                  <a:srgbClr val="141414"/>
                </a:solidFill>
                <a:latin typeface="Tenorite (Body)"/>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10;&#10;Description automatically generated">
            <a:extLst>
              <a:ext uri="{FF2B5EF4-FFF2-40B4-BE49-F238E27FC236}">
                <a16:creationId xmlns:a16="http://schemas.microsoft.com/office/drawing/2014/main" id="{F459160F-9183-8B63-331A-CC2C9C0B0CE8}"/>
              </a:ext>
            </a:extLst>
          </p:cNvPr>
          <p:cNvPicPr>
            <a:picLocks noChangeAspect="1"/>
          </p:cNvPicPr>
          <p:nvPr/>
        </p:nvPicPr>
        <p:blipFill>
          <a:blip r:embed="rId3"/>
          <a:stretch>
            <a:fillRect/>
          </a:stretch>
        </p:blipFill>
        <p:spPr>
          <a:xfrm>
            <a:off x="7115013" y="2285017"/>
            <a:ext cx="4347981" cy="4101868"/>
          </a:xfrm>
          <a:prstGeom prst="rect">
            <a:avLst/>
          </a:prstGeom>
        </p:spPr>
      </p:pic>
      <p:pic>
        <p:nvPicPr>
          <p:cNvPr id="9" name="Picture 2">
            <a:extLst>
              <a:ext uri="{FF2B5EF4-FFF2-40B4-BE49-F238E27FC236}">
                <a16:creationId xmlns:a16="http://schemas.microsoft.com/office/drawing/2014/main" id="{4CCABA62-FA1D-0774-6455-C8B6513BC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414" y="2980867"/>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05063790-385D-D61D-42F6-8D7345F9A5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784" y="331929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01EB1DA1-4D4A-8499-A29D-524BBB823F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884" y="362182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18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139</a:t>
            </a:fld>
            <a:endParaRPr lang="en-US" dirty="0"/>
          </a:p>
        </p:txBody>
      </p:sp>
      <p:pic>
        <p:nvPicPr>
          <p:cNvPr id="11" name="Content Placeholder 7" descr="A screenshot of a computer&#10;&#10;Description automatically generated with medium confidence">
            <a:extLst>
              <a:ext uri="{FF2B5EF4-FFF2-40B4-BE49-F238E27FC236}">
                <a16:creationId xmlns:a16="http://schemas.microsoft.com/office/drawing/2014/main" id="{7C14D76E-552A-EDF5-C13C-1A06228A6E07}"/>
              </a:ext>
            </a:extLst>
          </p:cNvPr>
          <p:cNvPicPr>
            <a:picLocks noChangeAspect="1"/>
          </p:cNvPicPr>
          <p:nvPr/>
        </p:nvPicPr>
        <p:blipFill>
          <a:blip r:embed="rId2"/>
          <a:stretch>
            <a:fillRect/>
          </a:stretch>
        </p:blipFill>
        <p:spPr>
          <a:xfrm>
            <a:off x="388658" y="960114"/>
            <a:ext cx="6383456" cy="1360814"/>
          </a:xfrm>
          <a:prstGeom prst="rect">
            <a:avLst/>
          </a:prstGeom>
        </p:spPr>
      </p:pic>
      <p:sp>
        <p:nvSpPr>
          <p:cNvPr id="13" name="Rectangle 1">
            <a:extLst>
              <a:ext uri="{FF2B5EF4-FFF2-40B4-BE49-F238E27FC236}">
                <a16:creationId xmlns:a16="http://schemas.microsoft.com/office/drawing/2014/main" id="{25B71E20-7257-8B33-0221-9CBA50185A05}"/>
              </a:ext>
            </a:extLst>
          </p:cNvPr>
          <p:cNvSpPr>
            <a:spLocks noChangeArrowheads="1"/>
          </p:cNvSpPr>
          <p:nvPr/>
        </p:nvSpPr>
        <p:spPr bwMode="auto">
          <a:xfrm>
            <a:off x="388658" y="1947478"/>
            <a:ext cx="70908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a:t>
            </a:r>
            <a:r>
              <a:rPr lang="en-US" sz="2200" b="1" dirty="0">
                <a:solidFill>
                  <a:srgbClr val="141414"/>
                </a:solidFill>
                <a:latin typeface="Tenorite (Body)"/>
                <a:cs typeface="Arial" panose="020B0604020202020204" pitchFamily="34" charset="0"/>
              </a:rPr>
              <a:t>total amount of contribution for each category (absolute value)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the bars at the end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a:t>
            </a:r>
            <a:r>
              <a:rPr lang="en-US" sz="2200" b="1" dirty="0">
                <a:solidFill>
                  <a:srgbClr val="141414"/>
                </a:solidFill>
                <a:latin typeface="Tenorite (Body)"/>
                <a:cs typeface="Arial" panose="020B0604020202020204" pitchFamily="34" charset="0"/>
              </a:rPr>
              <a:t>when you have more than one </a:t>
            </a:r>
          </a:p>
          <a:p>
            <a:pPr algn="l"/>
            <a:r>
              <a:rPr lang="en-US" sz="2200" b="1"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Graphical user interface, application&#10;&#10;Description automatically generated">
            <a:extLst>
              <a:ext uri="{FF2B5EF4-FFF2-40B4-BE49-F238E27FC236}">
                <a16:creationId xmlns:a16="http://schemas.microsoft.com/office/drawing/2014/main" id="{43F1AD32-F125-4C2F-B6A6-48E4D1E9D83E}"/>
              </a:ext>
            </a:extLst>
          </p:cNvPr>
          <p:cNvPicPr>
            <a:picLocks noChangeAspect="1"/>
          </p:cNvPicPr>
          <p:nvPr/>
        </p:nvPicPr>
        <p:blipFill>
          <a:blip r:embed="rId3"/>
          <a:stretch>
            <a:fillRect/>
          </a:stretch>
        </p:blipFill>
        <p:spPr>
          <a:xfrm>
            <a:off x="7412970" y="2161929"/>
            <a:ext cx="4390372" cy="4189233"/>
          </a:xfrm>
          <a:prstGeom prst="rect">
            <a:avLst/>
          </a:prstGeom>
        </p:spPr>
      </p:pic>
    </p:spTree>
    <p:extLst>
      <p:ext uri="{BB962C8B-B14F-4D97-AF65-F5344CB8AC3E}">
        <p14:creationId xmlns:p14="http://schemas.microsoft.com/office/powerpoint/2010/main" val="254405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140</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554A6EF2-7FA1-9702-5A31-A6577E933EB7}"/>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CCDD045C-7876-B76E-DC45-99A506EBD051}"/>
              </a:ext>
            </a:extLst>
          </p:cNvPr>
          <p:cNvSpPr>
            <a:spLocks noChangeArrowheads="1"/>
          </p:cNvSpPr>
          <p:nvPr/>
        </p:nvSpPr>
        <p:spPr bwMode="auto">
          <a:xfrm>
            <a:off x="473075" y="2187733"/>
            <a:ext cx="674447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total amount of contribution for each category referred on 1-100% scale.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a:t>
            </a:r>
            <a:r>
              <a:rPr lang="en-US" sz="2200" b="1" dirty="0">
                <a:solidFill>
                  <a:srgbClr val="141414"/>
                </a:solidFill>
                <a:latin typeface="Tenorite (Body)"/>
                <a:cs typeface="Arial" panose="020B0604020202020204" pitchFamily="34" charset="0"/>
              </a:rPr>
              <a:t>% stacking</a:t>
            </a:r>
            <a:r>
              <a:rPr lang="en-US" sz="2200" dirty="0">
                <a:solidFill>
                  <a:srgbClr val="141414"/>
                </a:solidFill>
                <a:latin typeface="Tenorite (Body)"/>
                <a:cs typeface="Arial" panose="020B0604020202020204" pitchFamily="34" charset="0"/>
              </a:rPr>
              <a:t> the bars referred to a total of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a:t>
            </a:r>
          </a:p>
          <a:p>
            <a:pPr algn="l"/>
            <a:r>
              <a:rPr lang="en-US" sz="2200"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7D07959-A714-5E2C-8E44-691CEEAF8B8B}"/>
              </a:ext>
            </a:extLst>
          </p:cNvPr>
          <p:cNvPicPr>
            <a:picLocks noChangeAspect="1"/>
          </p:cNvPicPr>
          <p:nvPr/>
        </p:nvPicPr>
        <p:blipFill>
          <a:blip r:embed="rId3"/>
          <a:srcRect/>
          <a:stretch/>
        </p:blipFill>
        <p:spPr>
          <a:xfrm>
            <a:off x="7328553" y="2187733"/>
            <a:ext cx="4390372" cy="4148000"/>
          </a:xfrm>
          <a:prstGeom prst="rect">
            <a:avLst/>
          </a:prstGeom>
        </p:spPr>
      </p:pic>
    </p:spTree>
    <p:extLst>
      <p:ext uri="{BB962C8B-B14F-4D97-AF65-F5344CB8AC3E}">
        <p14:creationId xmlns:p14="http://schemas.microsoft.com/office/powerpoint/2010/main" val="39699472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141</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75CEE0F9-0379-82C6-8DC0-1F9E62F8252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10" name="Rectangle 1">
            <a:extLst>
              <a:ext uri="{FF2B5EF4-FFF2-40B4-BE49-F238E27FC236}">
                <a16:creationId xmlns:a16="http://schemas.microsoft.com/office/drawing/2014/main" id="{7BBC4B7C-2330-A7A9-2259-947474897BA0}"/>
              </a:ext>
            </a:extLst>
          </p:cNvPr>
          <p:cNvSpPr>
            <a:spLocks noChangeArrowheads="1"/>
          </p:cNvSpPr>
          <p:nvPr/>
        </p:nvSpPr>
        <p:spPr bwMode="auto">
          <a:xfrm>
            <a:off x="486156" y="2465131"/>
            <a:ext cx="57570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dirty="0">
                <a:solidFill>
                  <a:srgbClr val="141414"/>
                </a:solidFill>
                <a:latin typeface="Tenorite (Body)"/>
                <a:cs typeface="Arial" panose="020B0604020202020204" pitchFamily="34" charset="0"/>
              </a:rPr>
              <a:t>Column charts show the data as </a:t>
            </a:r>
            <a:r>
              <a:rPr lang="en-US" sz="2200" b="1" dirty="0">
                <a:solidFill>
                  <a:srgbClr val="141414"/>
                </a:solidFill>
                <a:latin typeface="Tenorite (Body)"/>
                <a:cs typeface="Arial" panose="020B0604020202020204" pitchFamily="34" charset="0"/>
              </a:rPr>
              <a:t>vertical bars</a:t>
            </a:r>
            <a:r>
              <a:rPr lang="en-US" sz="2200" dirty="0">
                <a:solidFill>
                  <a:srgbClr val="141414"/>
                </a:solidFill>
                <a:latin typeface="Tenorite (Body)"/>
                <a:cs typeface="Arial" panose="020B0604020202020204" pitchFamily="34" charset="0"/>
              </a:rPr>
              <a:t>.</a:t>
            </a:r>
          </a:p>
          <a:p>
            <a:pPr eaLnBrk="0" fontAlgn="base" hangingPunct="0">
              <a:spcBef>
                <a:spcPct val="0"/>
              </a:spcBef>
              <a:spcAft>
                <a:spcPct val="0"/>
              </a:spcAft>
            </a:pPr>
            <a:br>
              <a:rPr lang="en-US" sz="2200" dirty="0">
                <a:solidFill>
                  <a:srgbClr val="141414"/>
                </a:solidFill>
                <a:latin typeface="Tenorite (Body)"/>
                <a:cs typeface="Arial" panose="020B0604020202020204" pitchFamily="34" charset="0"/>
              </a:rPr>
            </a:br>
            <a:endParaRPr lang="en-US" altLang="en-US" sz="2200" dirty="0">
              <a:solidFill>
                <a:srgbClr val="141414"/>
              </a:solidFill>
              <a:latin typeface="Tenorite (Body)"/>
              <a:cs typeface="Arial" panose="020B0604020202020204" pitchFamily="34" charset="0"/>
            </a:endParaRPr>
          </a:p>
        </p:txBody>
      </p:sp>
      <p:pic>
        <p:nvPicPr>
          <p:cNvPr id="11" name="Picture 10">
            <a:extLst>
              <a:ext uri="{FF2B5EF4-FFF2-40B4-BE49-F238E27FC236}">
                <a16:creationId xmlns:a16="http://schemas.microsoft.com/office/drawing/2014/main" id="{6D32EBD3-F8A9-642B-AE0E-8FF7963743E9}"/>
              </a:ext>
            </a:extLst>
          </p:cNvPr>
          <p:cNvPicPr>
            <a:picLocks noChangeAspect="1"/>
          </p:cNvPicPr>
          <p:nvPr/>
        </p:nvPicPr>
        <p:blipFill>
          <a:blip r:embed="rId3"/>
          <a:srcRect/>
          <a:stretch/>
        </p:blipFill>
        <p:spPr>
          <a:xfrm>
            <a:off x="7420627" y="2194860"/>
            <a:ext cx="4390372" cy="4161489"/>
          </a:xfrm>
          <a:prstGeom prst="rect">
            <a:avLst/>
          </a:prstGeom>
        </p:spPr>
      </p:pic>
      <p:sp>
        <p:nvSpPr>
          <p:cNvPr id="12" name="Rectangle 11">
            <a:extLst>
              <a:ext uri="{FF2B5EF4-FFF2-40B4-BE49-F238E27FC236}">
                <a16:creationId xmlns:a16="http://schemas.microsoft.com/office/drawing/2014/main" id="{D747C499-F567-F645-451D-DD1865F946C9}"/>
              </a:ext>
            </a:extLst>
          </p:cNvPr>
          <p:cNvSpPr>
            <a:spLocks noChangeArrowheads="1"/>
          </p:cNvSpPr>
          <p:nvPr/>
        </p:nvSpPr>
        <p:spPr bwMode="auto">
          <a:xfrm>
            <a:off x="486156" y="2919471"/>
            <a:ext cx="602966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three different types of column charts: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column(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FEB90E1D-F317-3343-13D6-C4B4140D1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527" y="3316129"/>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8BE6AA96-72B2-AF32-FBA9-FE0C6BB6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246" y="367012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0700DAB-82E1-BFFA-8421-B61F2B417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15" y="3977938"/>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62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142</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321B3EDB-BEA1-6B82-47DE-A1B4C8EBD646}"/>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EB45CEDE-602C-E8C4-E2DC-EC55315913CA}"/>
              </a:ext>
            </a:extLst>
          </p:cNvPr>
          <p:cNvSpPr>
            <a:spLocks noChangeArrowheads="1"/>
          </p:cNvSpPr>
          <p:nvPr/>
        </p:nvSpPr>
        <p:spPr bwMode="auto">
          <a:xfrm>
            <a:off x="486018" y="2370926"/>
            <a:ext cx="655804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Column charts are used to highlights the </a:t>
            </a:r>
            <a:r>
              <a:rPr lang="en-US" sz="2200" b="1" dirty="0">
                <a:solidFill>
                  <a:srgbClr val="141414"/>
                </a:solidFill>
                <a:latin typeface="Tenorite (Body)"/>
                <a:cs typeface="Arial" panose="020B0604020202020204" pitchFamily="34" charset="0"/>
              </a:rPr>
              <a:t>total amount of contribution for each category</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columns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411834-EB25-C63B-D4CC-04B05B33859C}"/>
              </a:ext>
            </a:extLst>
          </p:cNvPr>
          <p:cNvPicPr>
            <a:picLocks noChangeAspect="1"/>
          </p:cNvPicPr>
          <p:nvPr/>
        </p:nvPicPr>
        <p:blipFill>
          <a:blip r:embed="rId3"/>
          <a:srcRect/>
          <a:stretch/>
        </p:blipFill>
        <p:spPr>
          <a:xfrm>
            <a:off x="7420627" y="2187924"/>
            <a:ext cx="4390372" cy="4168425"/>
          </a:xfrm>
          <a:prstGeom prst="rect">
            <a:avLst/>
          </a:prstGeom>
        </p:spPr>
      </p:pic>
    </p:spTree>
    <p:extLst>
      <p:ext uri="{BB962C8B-B14F-4D97-AF65-F5344CB8AC3E}">
        <p14:creationId xmlns:p14="http://schemas.microsoft.com/office/powerpoint/2010/main" val="2728481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143</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D8ACD95A-F85E-7CD7-C3E1-32BB920B4E8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8305CBC8-C7F2-011A-6AE3-F6F81DECF7BB}"/>
              </a:ext>
            </a:extLst>
          </p:cNvPr>
          <p:cNvPicPr>
            <a:picLocks noChangeAspect="1"/>
          </p:cNvPicPr>
          <p:nvPr/>
        </p:nvPicPr>
        <p:blipFill>
          <a:blip r:embed="rId3"/>
          <a:srcRect/>
          <a:stretch/>
        </p:blipFill>
        <p:spPr>
          <a:xfrm>
            <a:off x="7420627" y="2117616"/>
            <a:ext cx="4390372" cy="4154926"/>
          </a:xfrm>
          <a:prstGeom prst="rect">
            <a:avLst/>
          </a:prstGeom>
        </p:spPr>
      </p:pic>
      <p:sp>
        <p:nvSpPr>
          <p:cNvPr id="11" name="TextBox 10">
            <a:extLst>
              <a:ext uri="{FF2B5EF4-FFF2-40B4-BE49-F238E27FC236}">
                <a16:creationId xmlns:a16="http://schemas.microsoft.com/office/drawing/2014/main" id="{72737729-FD69-7AB3-ED57-488628EA5986}"/>
              </a:ext>
            </a:extLst>
          </p:cNvPr>
          <p:cNvSpPr txBox="1"/>
          <p:nvPr/>
        </p:nvSpPr>
        <p:spPr>
          <a:xfrm>
            <a:off x="473075" y="2370926"/>
            <a:ext cx="6383455"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100% Stacked Column is used to highlights the </a:t>
            </a:r>
            <a:r>
              <a:rPr lang="en-US" sz="2200" b="1" dirty="0">
                <a:solidFill>
                  <a:srgbClr val="141414"/>
                </a:solidFill>
                <a:latin typeface="Tenorite (Body)"/>
                <a:cs typeface="Arial" panose="020B0604020202020204" pitchFamily="34" charset="0"/>
              </a:rPr>
              <a:t>proportion of contribution for each data column in a category.</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scaling the total value of each category in a stacked column chart to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p>
        </p:txBody>
      </p:sp>
    </p:spTree>
    <p:extLst>
      <p:ext uri="{BB962C8B-B14F-4D97-AF65-F5344CB8AC3E}">
        <p14:creationId xmlns:p14="http://schemas.microsoft.com/office/powerpoint/2010/main" val="10730353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144</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DC4A63FB-61DA-E0A9-DEAE-A3115A3D2AE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TextBox 5">
            <a:extLst>
              <a:ext uri="{FF2B5EF4-FFF2-40B4-BE49-F238E27FC236}">
                <a16:creationId xmlns:a16="http://schemas.microsoft.com/office/drawing/2014/main" id="{6610F6C7-7A3F-5092-23C4-550A314BE84B}"/>
              </a:ext>
            </a:extLst>
          </p:cNvPr>
          <p:cNvSpPr txBox="1"/>
          <p:nvPr/>
        </p:nvSpPr>
        <p:spPr>
          <a:xfrm>
            <a:off x="473075" y="2352772"/>
            <a:ext cx="6967960"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r>
              <a:rPr lang="en-US" sz="2200" dirty="0">
                <a:solidFill>
                  <a:srgbClr val="141414"/>
                </a:solidFill>
                <a:latin typeface="Tenorite (Body)"/>
                <a:cs typeface="Arial" panose="020B0604020202020204" pitchFamily="34" charset="0"/>
              </a:rPr>
              <a:t>Pie charts are used for representing values of qualitative (categorical) data.</a:t>
            </a:r>
          </a:p>
          <a:p>
            <a:pPr algn="l"/>
            <a:r>
              <a:rPr lang="en-US" sz="2200" dirty="0">
                <a:solidFill>
                  <a:srgbClr val="141414"/>
                </a:solidFill>
                <a:latin typeface="Tenorite (Body)"/>
                <a:cs typeface="Arial" panose="020B0604020202020204" pitchFamily="34" charset="0"/>
              </a:rPr>
              <a:t>Pie charts show the contribution of each category to the total.</a:t>
            </a:r>
          </a:p>
        </p:txBody>
      </p:sp>
      <p:sp>
        <p:nvSpPr>
          <p:cNvPr id="8" name="Rectangle 7">
            <a:extLst>
              <a:ext uri="{FF2B5EF4-FFF2-40B4-BE49-F238E27FC236}">
                <a16:creationId xmlns:a16="http://schemas.microsoft.com/office/drawing/2014/main" id="{22E331C7-D805-AC1D-6819-E079D5898204}"/>
              </a:ext>
            </a:extLst>
          </p:cNvPr>
          <p:cNvSpPr>
            <a:spLocks noChangeArrowheads="1"/>
          </p:cNvSpPr>
          <p:nvPr/>
        </p:nvSpPr>
        <p:spPr bwMode="auto">
          <a:xfrm>
            <a:off x="533649" y="4088285"/>
            <a:ext cx="425103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two types of pie charts:</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2-D pie (      )</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Doughnut (      )</a:t>
            </a:r>
          </a:p>
        </p:txBody>
      </p:sp>
      <p:pic>
        <p:nvPicPr>
          <p:cNvPr id="12" name="Picture 2">
            <a:extLst>
              <a:ext uri="{FF2B5EF4-FFF2-40B4-BE49-F238E27FC236}">
                <a16:creationId xmlns:a16="http://schemas.microsoft.com/office/drawing/2014/main" id="{9C40BF5B-3B84-5879-42DD-5C8B6A66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023" y="450828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AF4315C-4944-FDE0-BE3A-4A30BD10F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014" y="4855732"/>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015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2D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145</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A40E9690-0A41-EF5F-CFB7-2A4A63C73D46}"/>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70EF4CC9-C41F-C168-6B1B-45292461F813}"/>
              </a:ext>
            </a:extLst>
          </p:cNvPr>
          <p:cNvPicPr>
            <a:picLocks noChangeAspect="1"/>
          </p:cNvPicPr>
          <p:nvPr/>
        </p:nvPicPr>
        <p:blipFill>
          <a:blip r:embed="rId3"/>
          <a:srcRect/>
          <a:stretch/>
        </p:blipFill>
        <p:spPr>
          <a:xfrm>
            <a:off x="7576969" y="2187733"/>
            <a:ext cx="4390372" cy="4148000"/>
          </a:xfrm>
          <a:prstGeom prst="rect">
            <a:avLst/>
          </a:prstGeom>
        </p:spPr>
      </p:pic>
      <p:sp>
        <p:nvSpPr>
          <p:cNvPr id="11" name="TextBox 10">
            <a:extLst>
              <a:ext uri="{FF2B5EF4-FFF2-40B4-BE49-F238E27FC236}">
                <a16:creationId xmlns:a16="http://schemas.microsoft.com/office/drawing/2014/main" id="{13E916B9-80F1-517E-6A2B-9E3A688FD561}"/>
              </a:ext>
            </a:extLst>
          </p:cNvPr>
          <p:cNvSpPr txBox="1"/>
          <p:nvPr/>
        </p:nvSpPr>
        <p:spPr>
          <a:xfrm>
            <a:off x="473075" y="2784874"/>
            <a:ext cx="6922024" cy="144655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2-D pie charts are used when you </a:t>
            </a:r>
            <a:r>
              <a:rPr lang="en-US" sz="2200" b="1" dirty="0">
                <a:solidFill>
                  <a:srgbClr val="141414"/>
                </a:solidFill>
                <a:latin typeface="Tenorite (Body)"/>
                <a:cs typeface="Arial" panose="020B0604020202020204" pitchFamily="34" charset="0"/>
              </a:rPr>
              <a:t>only have one data column.</a:t>
            </a:r>
          </a:p>
        </p:txBody>
      </p:sp>
    </p:spTree>
    <p:extLst>
      <p:ext uri="{BB962C8B-B14F-4D97-AF65-F5344CB8AC3E}">
        <p14:creationId xmlns:p14="http://schemas.microsoft.com/office/powerpoint/2010/main" val="14407329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Doughnut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146</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73DF274A-A7A6-86BE-E481-A883EECBF53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6" name="Picture 5">
            <a:extLst>
              <a:ext uri="{FF2B5EF4-FFF2-40B4-BE49-F238E27FC236}">
                <a16:creationId xmlns:a16="http://schemas.microsoft.com/office/drawing/2014/main" id="{1F57D777-BE3B-03DA-0B9E-9DBD6061B6DA}"/>
              </a:ext>
            </a:extLst>
          </p:cNvPr>
          <p:cNvPicPr>
            <a:picLocks noChangeAspect="1"/>
          </p:cNvPicPr>
          <p:nvPr/>
        </p:nvPicPr>
        <p:blipFill>
          <a:blip r:embed="rId3"/>
          <a:srcRect/>
          <a:stretch/>
        </p:blipFill>
        <p:spPr>
          <a:xfrm>
            <a:off x="7343165" y="2045690"/>
            <a:ext cx="4375760" cy="4148000"/>
          </a:xfrm>
          <a:prstGeom prst="rect">
            <a:avLst/>
          </a:prstGeom>
        </p:spPr>
      </p:pic>
      <p:sp>
        <p:nvSpPr>
          <p:cNvPr id="8" name="TextBox 7">
            <a:extLst>
              <a:ext uri="{FF2B5EF4-FFF2-40B4-BE49-F238E27FC236}">
                <a16:creationId xmlns:a16="http://schemas.microsoft.com/office/drawing/2014/main" id="{7B7C83EC-36A4-A5F7-0B34-B977E6B3DD46}"/>
              </a:ext>
            </a:extLst>
          </p:cNvPr>
          <p:cNvSpPr txBox="1"/>
          <p:nvPr/>
        </p:nvSpPr>
        <p:spPr>
          <a:xfrm>
            <a:off x="473075" y="2784874"/>
            <a:ext cx="6383456"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Doughnut charts arrange the data as slices in a circle with hollow center.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Doughnut charts are often used </a:t>
            </a:r>
            <a:r>
              <a:rPr lang="en-US" sz="2200" b="1" dirty="0">
                <a:solidFill>
                  <a:srgbClr val="141414"/>
                </a:solidFill>
                <a:latin typeface="Tenorite (Body)"/>
                <a:cs typeface="Arial" panose="020B0604020202020204" pitchFamily="34" charset="0"/>
              </a:rPr>
              <a:t>when you have more than one data column.</a:t>
            </a:r>
          </a:p>
        </p:txBody>
      </p:sp>
    </p:spTree>
    <p:extLst>
      <p:ext uri="{BB962C8B-B14F-4D97-AF65-F5344CB8AC3E}">
        <p14:creationId xmlns:p14="http://schemas.microsoft.com/office/powerpoint/2010/main" val="13500327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147</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07B102A6-B99A-43A3-9A25-AA1C3AE4F86C}"/>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E5EF952B-95EC-9F1F-903F-0D43B9023BE8}"/>
              </a:ext>
            </a:extLst>
          </p:cNvPr>
          <p:cNvPicPr>
            <a:picLocks noChangeAspect="1"/>
          </p:cNvPicPr>
          <p:nvPr/>
        </p:nvPicPr>
        <p:blipFill>
          <a:blip r:embed="rId3"/>
          <a:srcRect/>
          <a:stretch/>
        </p:blipFill>
        <p:spPr>
          <a:xfrm>
            <a:off x="7467753" y="2169770"/>
            <a:ext cx="4369596" cy="4148000"/>
          </a:xfrm>
          <a:prstGeom prst="rect">
            <a:avLst/>
          </a:prstGeom>
        </p:spPr>
      </p:pic>
      <p:sp>
        <p:nvSpPr>
          <p:cNvPr id="11" name="TextBox 10">
            <a:extLst>
              <a:ext uri="{FF2B5EF4-FFF2-40B4-BE49-F238E27FC236}">
                <a16:creationId xmlns:a16="http://schemas.microsoft.com/office/drawing/2014/main" id="{3026F7CA-7300-84C9-DB24-9BA6DF29BFCD}"/>
              </a:ext>
            </a:extLst>
          </p:cNvPr>
          <p:cNvSpPr txBox="1"/>
          <p:nvPr/>
        </p:nvSpPr>
        <p:spPr>
          <a:xfrm>
            <a:off x="354651" y="2345927"/>
            <a:ext cx="7232705" cy="2800767"/>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Line charts show the data as a continuous line.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Line charts are typically used for showing trends over time.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In Line charts, the horizontal axis typically represents time. </a:t>
            </a:r>
            <a:r>
              <a:rPr lang="en-US" sz="2200" b="1" dirty="0">
                <a:solidFill>
                  <a:srgbClr val="141414"/>
                </a:solidFill>
                <a:latin typeface="Tenorite (Body)"/>
                <a:cs typeface="Arial" panose="020B0604020202020204" pitchFamily="34" charset="0"/>
              </a:rPr>
              <a:t>Line charts are used with data which can be placed in an order, from low to high</a:t>
            </a:r>
          </a:p>
        </p:txBody>
      </p:sp>
    </p:spTree>
    <p:extLst>
      <p:ext uri="{BB962C8B-B14F-4D97-AF65-F5344CB8AC3E}">
        <p14:creationId xmlns:p14="http://schemas.microsoft.com/office/powerpoint/2010/main" val="8960270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148</a:t>
            </a:fld>
            <a:endParaRPr lang="en-US"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7EBBA0C6-B5F6-C15A-8B46-EE8B10F5169F}"/>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2" name="Picture 11">
            <a:extLst>
              <a:ext uri="{FF2B5EF4-FFF2-40B4-BE49-F238E27FC236}">
                <a16:creationId xmlns:a16="http://schemas.microsoft.com/office/drawing/2014/main" id="{F1B55A5F-E0EC-34A1-3ED4-93FC518D5E60}"/>
              </a:ext>
            </a:extLst>
          </p:cNvPr>
          <p:cNvPicPr>
            <a:picLocks noChangeAspect="1"/>
          </p:cNvPicPr>
          <p:nvPr/>
        </p:nvPicPr>
        <p:blipFill>
          <a:blip r:embed="rId3"/>
          <a:srcRect/>
          <a:stretch/>
        </p:blipFill>
        <p:spPr>
          <a:xfrm>
            <a:off x="7441403" y="2132328"/>
            <a:ext cx="4369596" cy="4134522"/>
          </a:xfrm>
          <a:prstGeom prst="rect">
            <a:avLst/>
          </a:prstGeom>
        </p:spPr>
      </p:pic>
      <p:sp>
        <p:nvSpPr>
          <p:cNvPr id="13" name="TextBox 12">
            <a:extLst>
              <a:ext uri="{FF2B5EF4-FFF2-40B4-BE49-F238E27FC236}">
                <a16:creationId xmlns:a16="http://schemas.microsoft.com/office/drawing/2014/main" id="{957931BE-0282-D674-BAC8-5E90A44DC9A8}"/>
              </a:ext>
            </a:extLst>
          </p:cNvPr>
          <p:cNvSpPr txBox="1"/>
          <p:nvPr/>
        </p:nvSpPr>
        <p:spPr>
          <a:xfrm>
            <a:off x="473075" y="2395012"/>
            <a:ext cx="6867292"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Stacked Line charts </a:t>
            </a:r>
            <a:r>
              <a:rPr lang="en-US" sz="2200" b="1" dirty="0">
                <a:solidFill>
                  <a:srgbClr val="141414"/>
                </a:solidFill>
                <a:latin typeface="Tenorite (Body)"/>
                <a:cs typeface="Arial" panose="020B0604020202020204" pitchFamily="34" charset="0"/>
              </a:rPr>
              <a:t>show the contribution to trends in the data.</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lines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Stacked Line charts are used with data which can be placed in an order, from low to high.</a:t>
            </a:r>
          </a:p>
          <a:p>
            <a:pPr algn="l"/>
            <a:r>
              <a:rPr lang="en-US" sz="2200" b="1" dirty="0">
                <a:solidFill>
                  <a:srgbClr val="141414"/>
                </a:solidFill>
                <a:latin typeface="Tenorite (Body)"/>
                <a:cs typeface="Arial" panose="020B0604020202020204" pitchFamily="34" charset="0"/>
              </a:rPr>
              <a:t>The charts are used when you have more than one data column which all add up to the total trend.</a:t>
            </a:r>
          </a:p>
        </p:txBody>
      </p:sp>
    </p:spTree>
    <p:extLst>
      <p:ext uri="{BB962C8B-B14F-4D97-AF65-F5344CB8AC3E}">
        <p14:creationId xmlns:p14="http://schemas.microsoft.com/office/powerpoint/2010/main" val="25916352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BarChart</a:t>
            </a:r>
            <a:r>
              <a:rPr lang="en-US" b="1" dirty="0"/>
              <a:t> </a:t>
            </a:r>
            <a:endParaRPr lang="en-US" sz="2400" b="1" dirty="0"/>
          </a:p>
          <a:p>
            <a:r>
              <a:rPr lang="en-US" b="1" dirty="0"/>
              <a:t>document27\BarChart.xlsx</a:t>
            </a:r>
          </a:p>
          <a:p>
            <a:r>
              <a:rPr lang="en-US" b="1" dirty="0"/>
              <a:t>document27\BarChart2.xlsx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149</a:t>
            </a:fld>
            <a:endParaRPr lang="en-US" dirty="0"/>
          </a:p>
        </p:txBody>
      </p:sp>
    </p:spTree>
    <p:extLst>
      <p:ext uri="{BB962C8B-B14F-4D97-AF65-F5344CB8AC3E}">
        <p14:creationId xmlns:p14="http://schemas.microsoft.com/office/powerpoint/2010/main" val="173490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ColumnChart</a:t>
            </a:r>
            <a:endParaRPr lang="en-US" sz="2400" b="1" dirty="0"/>
          </a:p>
          <a:p>
            <a:r>
              <a:rPr lang="en-US" b="1" dirty="0"/>
              <a:t>document27\ColumnChart.xlsx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150</a:t>
            </a:fld>
            <a:endParaRPr lang="en-US" dirty="0"/>
          </a:p>
        </p:txBody>
      </p:sp>
    </p:spTree>
    <p:extLst>
      <p:ext uri="{BB962C8B-B14F-4D97-AF65-F5344CB8AC3E}">
        <p14:creationId xmlns:p14="http://schemas.microsoft.com/office/powerpoint/2010/main" val="603222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LineChart</a:t>
            </a:r>
            <a:endParaRPr lang="en-US" sz="2400" b="1" dirty="0"/>
          </a:p>
          <a:p>
            <a:r>
              <a:rPr lang="en-US" b="1" dirty="0"/>
              <a:t>document27\LineChart.xlsx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151</a:t>
            </a:fld>
            <a:endParaRPr lang="en-US" dirty="0"/>
          </a:p>
        </p:txBody>
      </p:sp>
    </p:spTree>
    <p:extLst>
      <p:ext uri="{BB962C8B-B14F-4D97-AF65-F5344CB8AC3E}">
        <p14:creationId xmlns:p14="http://schemas.microsoft.com/office/powerpoint/2010/main" val="15275347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PieChart</a:t>
            </a:r>
            <a:endParaRPr lang="en-US" sz="2400" b="1" dirty="0"/>
          </a:p>
          <a:p>
            <a:r>
              <a:rPr lang="en-US" b="1" dirty="0"/>
              <a:t>document27\PieChart.xlsx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152</a:t>
            </a:fld>
            <a:endParaRPr lang="en-US" dirty="0"/>
          </a:p>
        </p:txBody>
      </p:sp>
    </p:spTree>
    <p:extLst>
      <p:ext uri="{BB962C8B-B14F-4D97-AF65-F5344CB8AC3E}">
        <p14:creationId xmlns:p14="http://schemas.microsoft.com/office/powerpoint/2010/main" val="414114485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Altro</a:t>
            </a:r>
            <a:r>
              <a:rPr lang="en-US" b="1" dirty="0"/>
              <a:t> </a:t>
            </a:r>
            <a:r>
              <a:rPr lang="en-US" b="1" dirty="0" err="1"/>
              <a:t>esercizio</a:t>
            </a:r>
            <a:r>
              <a:rPr lang="en-US" b="1" dirty="0"/>
              <a:t> </a:t>
            </a:r>
            <a:r>
              <a:rPr lang="en-US" b="1" dirty="0" err="1"/>
              <a:t>sulle</a:t>
            </a:r>
            <a:r>
              <a:rPr lang="en-US" b="1" dirty="0"/>
              <a:t> Charts</a:t>
            </a:r>
            <a:endParaRPr lang="en-US" sz="2400" b="1" dirty="0"/>
          </a:p>
          <a:p>
            <a:r>
              <a:rPr lang="en-US" b="1" dirty="0"/>
              <a:t>document27\Chart_Example.xlsx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153</a:t>
            </a:fld>
            <a:endParaRPr lang="en-US" dirty="0"/>
          </a:p>
        </p:txBody>
      </p:sp>
    </p:spTree>
    <p:extLst>
      <p:ext uri="{BB962C8B-B14F-4D97-AF65-F5344CB8AC3E}">
        <p14:creationId xmlns:p14="http://schemas.microsoft.com/office/powerpoint/2010/main" val="27437041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Interazione</a:t>
            </a:r>
            <a:r>
              <a:rPr lang="en-US" sz="6600" b="1" dirty="0">
                <a:solidFill>
                  <a:schemeClr val="tx1"/>
                </a:solidFill>
              </a:rPr>
              <a:t> con </a:t>
            </a:r>
            <a:r>
              <a:rPr lang="en-US" sz="6600" b="1" dirty="0" err="1">
                <a:solidFill>
                  <a:schemeClr val="tx1"/>
                </a:solidFill>
              </a:rPr>
              <a:t>altri</a:t>
            </a:r>
            <a:r>
              <a:rPr lang="en-US" sz="6600" b="1" dirty="0">
                <a:solidFill>
                  <a:schemeClr val="tx1"/>
                </a:solidFill>
              </a:rPr>
              <a:t> </a:t>
            </a:r>
            <a:r>
              <a:rPr lang="en-US" sz="6600" b="1" dirty="0" err="1">
                <a:solidFill>
                  <a:schemeClr val="tx1"/>
                </a:solidFill>
              </a:rPr>
              <a:t>programmi</a:t>
            </a:r>
            <a:r>
              <a:rPr lang="en-US" sz="6600" b="1" dirty="0">
                <a:solidFill>
                  <a:schemeClr val="tx1"/>
                </a:solidFill>
              </a:rPr>
              <a:t> Microsoft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154</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8</a:t>
            </a:r>
            <a:endParaRPr lang="en-US" sz="6600" b="1" dirty="0">
              <a:solidFill>
                <a:schemeClr val="tx1"/>
              </a:solidFill>
            </a:endParaRPr>
          </a:p>
        </p:txBody>
      </p:sp>
    </p:spTree>
    <p:extLst>
      <p:ext uri="{BB962C8B-B14F-4D97-AF65-F5344CB8AC3E}">
        <p14:creationId xmlns:p14="http://schemas.microsoft.com/office/powerpoint/2010/main" val="36162365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Mail Outlook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155</a:t>
            </a:fld>
            <a:endParaRPr lang="en-US" dirty="0"/>
          </a:p>
        </p:txBody>
      </p:sp>
    </p:spTree>
    <p:extLst>
      <p:ext uri="{BB962C8B-B14F-4D97-AF65-F5344CB8AC3E}">
        <p14:creationId xmlns:p14="http://schemas.microsoft.com/office/powerpoint/2010/main" val="20252630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File Word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156</a:t>
            </a:fld>
            <a:endParaRPr lang="en-US" dirty="0"/>
          </a:p>
        </p:txBody>
      </p:sp>
    </p:spTree>
    <p:extLst>
      <p:ext uri="{BB962C8B-B14F-4D97-AF65-F5344CB8AC3E}">
        <p14:creationId xmlns:p14="http://schemas.microsoft.com/office/powerpoint/2010/main" val="29499788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t>Tabella</a:t>
            </a:r>
            <a:r>
              <a:rPr lang="en-US" sz="4600" dirty="0"/>
              <a:t> Pivot </a:t>
            </a:r>
            <a:r>
              <a:rPr lang="en-US" sz="4600" dirty="0" err="1"/>
              <a:t>generata</a:t>
            </a:r>
            <a:r>
              <a:rPr lang="en-US" sz="4600" dirty="0"/>
              <a:t> da MS Access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157</a:t>
            </a:fld>
            <a:endParaRPr lang="en-US" dirty="0"/>
          </a:p>
        </p:txBody>
      </p:sp>
      <p:pic>
        <p:nvPicPr>
          <p:cNvPr id="6" name="Picture 5">
            <a:extLst>
              <a:ext uri="{FF2B5EF4-FFF2-40B4-BE49-F238E27FC236}">
                <a16:creationId xmlns:a16="http://schemas.microsoft.com/office/drawing/2014/main" id="{9B844F84-E647-198F-E522-18C9D356C1C0}"/>
              </a:ext>
            </a:extLst>
          </p:cNvPr>
          <p:cNvPicPr>
            <a:picLocks noChangeAspect="1"/>
          </p:cNvPicPr>
          <p:nvPr/>
        </p:nvPicPr>
        <p:blipFill>
          <a:blip r:embed="rId2"/>
          <a:stretch>
            <a:fillRect/>
          </a:stretch>
        </p:blipFill>
        <p:spPr>
          <a:xfrm>
            <a:off x="451416" y="1247471"/>
            <a:ext cx="2038635" cy="2181529"/>
          </a:xfrm>
          <a:prstGeom prst="rect">
            <a:avLst/>
          </a:prstGeom>
        </p:spPr>
      </p:pic>
      <p:pic>
        <p:nvPicPr>
          <p:cNvPr id="9" name="Picture 8">
            <a:extLst>
              <a:ext uri="{FF2B5EF4-FFF2-40B4-BE49-F238E27FC236}">
                <a16:creationId xmlns:a16="http://schemas.microsoft.com/office/drawing/2014/main" id="{FAB95F75-740E-BED2-4C43-726589816961}"/>
              </a:ext>
            </a:extLst>
          </p:cNvPr>
          <p:cNvPicPr>
            <a:picLocks noChangeAspect="1"/>
          </p:cNvPicPr>
          <p:nvPr/>
        </p:nvPicPr>
        <p:blipFill>
          <a:blip r:embed="rId3"/>
          <a:stretch>
            <a:fillRect/>
          </a:stretch>
        </p:blipFill>
        <p:spPr>
          <a:xfrm>
            <a:off x="2657104" y="1247471"/>
            <a:ext cx="4658375" cy="4744112"/>
          </a:xfrm>
          <a:prstGeom prst="rect">
            <a:avLst/>
          </a:prstGeom>
        </p:spPr>
      </p:pic>
      <p:sp>
        <p:nvSpPr>
          <p:cNvPr id="10" name="Rectangle: Rounded Corners 9">
            <a:extLst>
              <a:ext uri="{FF2B5EF4-FFF2-40B4-BE49-F238E27FC236}">
                <a16:creationId xmlns:a16="http://schemas.microsoft.com/office/drawing/2014/main" id="{45807343-4EA0-DC8F-8EAB-E72BDB59A14B}"/>
              </a:ext>
            </a:extLst>
          </p:cNvPr>
          <p:cNvSpPr/>
          <p:nvPr/>
        </p:nvSpPr>
        <p:spPr>
          <a:xfrm>
            <a:off x="2672179" y="5610687"/>
            <a:ext cx="1162974" cy="36398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5127E4-EBDB-8C88-8E2B-D4E038DA6B67}"/>
              </a:ext>
            </a:extLst>
          </p:cNvPr>
          <p:cNvSpPr txBox="1"/>
          <p:nvPr/>
        </p:nvSpPr>
        <p:spPr>
          <a:xfrm>
            <a:off x="7482532" y="1520785"/>
            <a:ext cx="3799364" cy="4154984"/>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Attraverso</a:t>
            </a:r>
            <a:r>
              <a:rPr lang="en-US" sz="2200" dirty="0">
                <a:solidFill>
                  <a:srgbClr val="141414"/>
                </a:solidFill>
                <a:latin typeface="Tenorite (Body)"/>
                <a:cs typeface="Arial" panose="020B0604020202020204" pitchFamily="34" charset="0"/>
              </a:rPr>
              <a:t> il Bottone “</a:t>
            </a:r>
            <a:r>
              <a:rPr lang="en-US" sz="2200" b="1" dirty="0">
                <a:solidFill>
                  <a:srgbClr val="141414"/>
                </a:solidFill>
                <a:latin typeface="Tenorite (Body)"/>
                <a:cs typeface="Arial" panose="020B0604020202020204" pitchFamily="34" charset="0"/>
              </a:rPr>
              <a:t>Browse for More”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il file Access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il DB da cui </a:t>
            </a:r>
            <a:r>
              <a:rPr lang="en-US" sz="2200" dirty="0" err="1">
                <a:solidFill>
                  <a:srgbClr val="141414"/>
                </a:solidFill>
                <a:latin typeface="Tenorite (Body)"/>
                <a:cs typeface="Arial" panose="020B0604020202020204" pitchFamily="34" charset="0"/>
              </a:rPr>
              <a:t>estrapolare</a:t>
            </a:r>
            <a:r>
              <a:rPr lang="en-US" sz="2200"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Pivot</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volta </a:t>
            </a:r>
            <a:r>
              <a:rPr lang="en-US" sz="2200" dirty="0" err="1">
                <a:solidFill>
                  <a:srgbClr val="141414"/>
                </a:solidFill>
                <a:latin typeface="Tenorite (Body)"/>
                <a:cs typeface="Arial" panose="020B0604020202020204" pitchFamily="34" charset="0"/>
              </a:rPr>
              <a:t>identificata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esterna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il Lavoro </a:t>
            </a:r>
            <a:r>
              <a:rPr lang="en-US" sz="2200" dirty="0" err="1">
                <a:solidFill>
                  <a:srgbClr val="141414"/>
                </a:solidFill>
                <a:latin typeface="Tenorite (Body)"/>
                <a:cs typeface="Arial" panose="020B0604020202020204" pitchFamily="34" charset="0"/>
              </a:rPr>
              <a:t>sulla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Pivot è del </a:t>
            </a:r>
            <a:r>
              <a:rPr lang="en-US" sz="2200" dirty="0" err="1">
                <a:solidFill>
                  <a:srgbClr val="141414"/>
                </a:solidFill>
                <a:latin typeface="Tenorite (Body)"/>
                <a:cs typeface="Arial" panose="020B0604020202020204" pitchFamily="34" charset="0"/>
              </a:rPr>
              <a:t>tutto</a:t>
            </a:r>
            <a:r>
              <a:rPr lang="en-US" sz="2200" dirty="0">
                <a:solidFill>
                  <a:srgbClr val="141414"/>
                </a:solidFill>
                <a:latin typeface="Tenorite (Body)"/>
                <a:cs typeface="Arial" panose="020B0604020202020204" pitchFamily="34" charset="0"/>
              </a:rPr>
              <a:t> simile 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direttamente</a:t>
            </a:r>
            <a:r>
              <a:rPr lang="en-US" sz="2200" dirty="0">
                <a:solidFill>
                  <a:srgbClr val="141414"/>
                </a:solidFill>
                <a:latin typeface="Tenorite (Body)"/>
                <a:cs typeface="Arial" panose="020B0604020202020204" pitchFamily="34" charset="0"/>
              </a:rPr>
              <a:t> in un file Excel</a:t>
            </a:r>
          </a:p>
        </p:txBody>
      </p:sp>
    </p:spTree>
    <p:extLst>
      <p:ext uri="{BB962C8B-B14F-4D97-AF65-F5344CB8AC3E}">
        <p14:creationId xmlns:p14="http://schemas.microsoft.com/office/powerpoint/2010/main" val="557946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highlight>
                  <a:srgbClr val="FFFF00"/>
                </a:highlight>
              </a:rPr>
              <a:t>Sorgente</a:t>
            </a:r>
            <a:r>
              <a:rPr lang="en-US" sz="4600" dirty="0">
                <a:highlight>
                  <a:srgbClr val="FFFF00"/>
                </a:highlight>
              </a:rPr>
              <a:t> TXT da </a:t>
            </a:r>
            <a:r>
              <a:rPr lang="en-US" sz="4600" dirty="0" err="1">
                <a:highlight>
                  <a:srgbClr val="FFFF00"/>
                </a:highlight>
              </a:rPr>
              <a:t>trasformare</a:t>
            </a:r>
            <a:r>
              <a:rPr lang="en-US" sz="4600" dirty="0">
                <a:highlight>
                  <a:srgbClr val="FFFF00"/>
                </a:highlight>
              </a:rPr>
              <a:t> in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158</a:t>
            </a:fld>
            <a:endParaRPr lang="en-US" dirty="0"/>
          </a:p>
        </p:txBody>
      </p:sp>
    </p:spTree>
    <p:extLst>
      <p:ext uri="{BB962C8B-B14F-4D97-AF65-F5344CB8AC3E}">
        <p14:creationId xmlns:p14="http://schemas.microsoft.com/office/powerpoint/2010/main" val="39952629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8-1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a:t>
            </a:r>
            <a:r>
              <a:rPr lang="en-US" b="1" dirty="0"/>
              <a:t> </a:t>
            </a:r>
            <a:r>
              <a:rPr lang="en-US" b="1" dirty="0" err="1"/>
              <a:t>generazione</a:t>
            </a:r>
            <a:r>
              <a:rPr lang="en-US" b="1" dirty="0"/>
              <a:t> </a:t>
            </a:r>
            <a:r>
              <a:rPr lang="en-US" b="1" dirty="0" err="1"/>
              <a:t>Tabella</a:t>
            </a:r>
            <a:r>
              <a:rPr lang="en-US" b="1" dirty="0"/>
              <a:t> Pivot da </a:t>
            </a:r>
            <a:r>
              <a:rPr lang="en-US" b="1"/>
              <a:t>File DB Access</a:t>
            </a:r>
            <a:endParaRPr lang="en-US" sz="2400" b="1" dirty="0"/>
          </a:p>
          <a:p>
            <a:r>
              <a:rPr lang="en-US" b="1" dirty="0"/>
              <a:t>document26\AccessDB_Example.accdb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159</a:t>
            </a:fld>
            <a:endParaRPr lang="en-US" dirty="0"/>
          </a:p>
        </p:txBody>
      </p:sp>
    </p:spTree>
    <p:extLst>
      <p:ext uri="{BB962C8B-B14F-4D97-AF65-F5344CB8AC3E}">
        <p14:creationId xmlns:p14="http://schemas.microsoft.com/office/powerpoint/2010/main" val="90613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160</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Calcoli</a:t>
            </a:r>
            <a:r>
              <a:rPr lang="en-US" b="1" dirty="0"/>
              <a:t> </a:t>
            </a:r>
            <a:r>
              <a:rPr lang="en-US" b="1" dirty="0" err="1"/>
              <a:t>Matematici</a:t>
            </a:r>
            <a:r>
              <a:rPr lang="en-US" b="1" dirty="0"/>
              <a:t> e </a:t>
            </a:r>
            <a:r>
              <a:rPr lang="en-US" b="1" dirty="0" err="1"/>
              <a:t>Formule</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a:t>
            </a:r>
            <a:r>
              <a:rPr lang="en-US" b="1" dirty="0" err="1">
                <a:solidFill>
                  <a:schemeClr val="tx1"/>
                </a:solidFill>
              </a:rPr>
              <a:t>dei</a:t>
            </a:r>
            <a:r>
              <a:rPr lang="en-US" b="1" dirty="0">
                <a:solidFill>
                  <a:schemeClr val="tx1"/>
                </a:solidFill>
              </a:rPr>
              <a:t> </a:t>
            </a:r>
            <a:r>
              <a:rPr lang="en-US" b="1" dirty="0" err="1">
                <a:solidFill>
                  <a:schemeClr val="tx1"/>
                </a:solidFill>
              </a:rPr>
              <a:t>dati</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a:t>Stampa di un </a:t>
            </a:r>
            <a:r>
              <a:rPr lang="en-US" dirty="0" err="1"/>
              <a:t>foglio</a:t>
            </a:r>
            <a:r>
              <a:rPr lang="en-US" dirty="0"/>
              <a:t>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86712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Stampa di un </a:t>
            </a:r>
            <a:r>
              <a:rPr lang="en-US" dirty="0" err="1"/>
              <a:t>foglio</a:t>
            </a:r>
            <a:r>
              <a:rPr lang="en-US" dirty="0"/>
              <a:t> Excel - </a:t>
            </a:r>
            <a:r>
              <a:rPr lang="en-US" dirty="0" err="1"/>
              <a:t>Opzioni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661864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50</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53</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68</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80</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(Outline)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85</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range 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t>
            </a:r>
            <a:r>
              <a:rPr lang="it-IT" b="1" i="0" u="none" strike="noStrike" baseline="0" dirty="0">
                <a:solidFill>
                  <a:srgbClr val="000000"/>
                </a:solidFill>
                <a:latin typeface="+mj-lt"/>
              </a:rPr>
              <a:t>autocomposizione</a:t>
            </a:r>
            <a:r>
              <a:rPr lang="it-IT" b="0" i="0" u="none" strike="noStrike" baseline="0" dirty="0">
                <a:solidFill>
                  <a:srgbClr val="000000"/>
                </a:solidFill>
                <a:latin typeface="+mj-lt"/>
              </a:rPr>
              <a:t>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r:embed="rId2"/>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r:embed="rId3"/>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r:embed="rId2"/>
          <a:stretch>
            <a:fillRect/>
          </a:stretch>
        </p:blipFill>
        <p:spPr>
          <a:xfrm>
            <a:off x="2568751" y="278244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r:embed="rId2"/>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91</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92</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8466</TotalTime>
  <Words>7572</Words>
  <Application>Microsoft Office PowerPoint</Application>
  <PresentationFormat>Widescreen</PresentationFormat>
  <Paragraphs>1095</Paragraphs>
  <Slides>161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161</vt:i4>
      </vt:variant>
    </vt:vector>
  </HeadingPairs>
  <TitlesOfParts>
    <vt:vector size="168" baseType="lpstr">
      <vt:lpstr>Arial</vt:lpstr>
      <vt:lpstr>Calibri</vt:lpstr>
      <vt:lpstr>Segoe UI</vt:lpstr>
      <vt:lpstr>Tenorite</vt:lpstr>
      <vt:lpstr>Tenorite (Body)</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4-10</vt:lpstr>
      <vt:lpstr>Esercizio 4-11</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Interazione con altri programmi Microsoft</vt:lpstr>
      <vt:lpstr>Mail Outlook che prende dati da Excel</vt:lpstr>
      <vt:lpstr>File Word che prende dati da Excel</vt:lpstr>
      <vt:lpstr>Tabella Pivot generata da MS Access</vt:lpstr>
      <vt:lpstr>Sorgente TXT da trasformare in Excel</vt:lpstr>
      <vt:lpstr>Esercizio 8-1</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123</cp:revision>
  <cp:lastPrinted>2023-06-19T11:57:07Z</cp:lastPrinted>
  <dcterms:created xsi:type="dcterms:W3CDTF">2023-06-12T19:52:14Z</dcterms:created>
  <dcterms:modified xsi:type="dcterms:W3CDTF">2023-06-28T10:50:39Z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