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1"/>
  </p:notesMasterIdLst>
  <p:sldIdLst>
    <p:sldId id="256" r:id="rId5"/>
    <p:sldId id="257" r:id="rId6"/>
    <p:sldId id="355" r:id="rId7"/>
    <p:sldId id="287" r:id="rId8"/>
    <p:sldId id="354" r:id="rId9"/>
    <p:sldId id="357" r:id="rId10"/>
    <p:sldId id="359" r:id="rId11"/>
    <p:sldId id="360" r:id="rId12"/>
    <p:sldId id="361" r:id="rId13"/>
    <p:sldId id="366" r:id="rId14"/>
    <p:sldId id="362" r:id="rId15"/>
    <p:sldId id="363" r:id="rId16"/>
    <p:sldId id="368" r:id="rId17"/>
    <p:sldId id="370" r:id="rId18"/>
    <p:sldId id="371" r:id="rId19"/>
    <p:sldId id="372" r:id="rId20"/>
    <p:sldId id="373" r:id="rId21"/>
    <p:sldId id="374" r:id="rId22"/>
    <p:sldId id="304" r:id="rId23"/>
    <p:sldId id="375" r:id="rId24"/>
    <p:sldId id="376" r:id="rId25"/>
    <p:sldId id="377" r:id="rId26"/>
    <p:sldId id="305" r:id="rId27"/>
    <p:sldId id="276" r:id="rId28"/>
    <p:sldId id="261" r:id="rId29"/>
    <p:sldId id="277" r:id="rId30"/>
    <p:sldId id="278" r:id="rId31"/>
    <p:sldId id="279" r:id="rId32"/>
    <p:sldId id="280" r:id="rId33"/>
    <p:sldId id="281" r:id="rId34"/>
    <p:sldId id="282" r:id="rId35"/>
    <p:sldId id="283" r:id="rId36"/>
    <p:sldId id="284" r:id="rId37"/>
    <p:sldId id="285" r:id="rId38"/>
    <p:sldId id="286" r:id="rId39"/>
    <p:sldId id="425" r:id="rId40"/>
    <p:sldId id="426" r:id="rId41"/>
    <p:sldId id="356" r:id="rId42"/>
    <p:sldId id="288" r:id="rId43"/>
    <p:sldId id="289" r:id="rId44"/>
    <p:sldId id="334" r:id="rId45"/>
    <p:sldId id="335" r:id="rId46"/>
    <p:sldId id="378" r:id="rId47"/>
    <p:sldId id="291" r:id="rId48"/>
    <p:sldId id="292" r:id="rId49"/>
    <p:sldId id="333" r:id="rId50"/>
    <p:sldId id="295" r:id="rId51"/>
    <p:sldId id="296" r:id="rId52"/>
    <p:sldId id="298" r:id="rId53"/>
    <p:sldId id="302" r:id="rId54"/>
    <p:sldId id="297" r:id="rId55"/>
    <p:sldId id="299" r:id="rId56"/>
    <p:sldId id="300" r:id="rId57"/>
    <p:sldId id="301" r:id="rId58"/>
    <p:sldId id="303" r:id="rId59"/>
    <p:sldId id="306" r:id="rId60"/>
    <p:sldId id="307" r:id="rId61"/>
    <p:sldId id="309" r:id="rId62"/>
    <p:sldId id="308" r:id="rId63"/>
    <p:sldId id="379" r:id="rId64"/>
    <p:sldId id="310" r:id="rId65"/>
    <p:sldId id="312" r:id="rId66"/>
    <p:sldId id="314" r:id="rId67"/>
    <p:sldId id="315" r:id="rId68"/>
    <p:sldId id="316" r:id="rId69"/>
    <p:sldId id="317" r:id="rId70"/>
    <p:sldId id="318" r:id="rId71"/>
    <p:sldId id="319" r:id="rId72"/>
    <p:sldId id="311" r:id="rId73"/>
    <p:sldId id="380" r:id="rId74"/>
    <p:sldId id="320" r:id="rId75"/>
    <p:sldId id="322" r:id="rId76"/>
    <p:sldId id="321" r:id="rId77"/>
    <p:sldId id="323" r:id="rId78"/>
    <p:sldId id="330" r:id="rId79"/>
    <p:sldId id="381" r:id="rId80"/>
    <p:sldId id="324" r:id="rId81"/>
    <p:sldId id="326" r:id="rId82"/>
    <p:sldId id="353" r:id="rId83"/>
    <p:sldId id="325" r:id="rId84"/>
    <p:sldId id="382" r:id="rId85"/>
    <p:sldId id="385" r:id="rId86"/>
    <p:sldId id="327" r:id="rId87"/>
    <p:sldId id="328" r:id="rId88"/>
    <p:sldId id="329" r:id="rId89"/>
    <p:sldId id="386" r:id="rId90"/>
    <p:sldId id="331" r:id="rId91"/>
    <p:sldId id="383" r:id="rId92"/>
    <p:sldId id="387" r:id="rId93"/>
    <p:sldId id="388" r:id="rId94"/>
    <p:sldId id="332" r:id="rId95"/>
    <p:sldId id="389" r:id="rId96"/>
    <p:sldId id="384" r:id="rId97"/>
    <p:sldId id="336" r:id="rId98"/>
    <p:sldId id="337" r:id="rId99"/>
    <p:sldId id="338" r:id="rId100"/>
    <p:sldId id="339" r:id="rId101"/>
    <p:sldId id="340" r:id="rId102"/>
    <p:sldId id="341" r:id="rId103"/>
    <p:sldId id="427" r:id="rId104"/>
    <p:sldId id="343" r:id="rId105"/>
    <p:sldId id="344" r:id="rId106"/>
    <p:sldId id="345" r:id="rId107"/>
    <p:sldId id="346" r:id="rId108"/>
    <p:sldId id="342" r:id="rId109"/>
    <p:sldId id="347" r:id="rId110"/>
    <p:sldId id="348" r:id="rId111"/>
    <p:sldId id="349" r:id="rId112"/>
    <p:sldId id="351" r:id="rId113"/>
    <p:sldId id="350" r:id="rId114"/>
    <p:sldId id="352" r:id="rId115"/>
    <p:sldId id="391" r:id="rId116"/>
    <p:sldId id="392" r:id="rId117"/>
    <p:sldId id="393" r:id="rId118"/>
    <p:sldId id="394" r:id="rId119"/>
    <p:sldId id="395" r:id="rId120"/>
    <p:sldId id="396" r:id="rId121"/>
    <p:sldId id="397" r:id="rId122"/>
    <p:sldId id="398" r:id="rId123"/>
    <p:sldId id="399" r:id="rId124"/>
    <p:sldId id="400" r:id="rId125"/>
    <p:sldId id="429" r:id="rId126"/>
    <p:sldId id="401" r:id="rId127"/>
    <p:sldId id="404" r:id="rId128"/>
    <p:sldId id="403" r:id="rId129"/>
    <p:sldId id="432" r:id="rId130"/>
    <p:sldId id="428" r:id="rId131"/>
    <p:sldId id="439" r:id="rId132"/>
    <p:sldId id="430" r:id="rId133"/>
    <p:sldId id="440" r:id="rId134"/>
    <p:sldId id="431" r:id="rId135"/>
    <p:sldId id="442" r:id="rId136"/>
    <p:sldId id="447" r:id="rId137"/>
    <p:sldId id="446" r:id="rId138"/>
    <p:sldId id="402" r:id="rId139"/>
    <p:sldId id="438" r:id="rId140"/>
    <p:sldId id="445" r:id="rId141"/>
    <p:sldId id="448" r:id="rId142"/>
    <p:sldId id="449" r:id="rId143"/>
    <p:sldId id="405" r:id="rId144"/>
    <p:sldId id="406" r:id="rId145"/>
    <p:sldId id="407" r:id="rId146"/>
    <p:sldId id="408" r:id="rId147"/>
    <p:sldId id="409" r:id="rId148"/>
    <p:sldId id="410" r:id="rId149"/>
    <p:sldId id="411" r:id="rId150"/>
    <p:sldId id="412" r:id="rId151"/>
    <p:sldId id="413" r:id="rId152"/>
    <p:sldId id="414" r:id="rId153"/>
    <p:sldId id="415" r:id="rId154"/>
    <p:sldId id="416" r:id="rId155"/>
    <p:sldId id="417" r:id="rId156"/>
    <p:sldId id="418" r:id="rId157"/>
    <p:sldId id="419" r:id="rId158"/>
    <p:sldId id="420" r:id="rId159"/>
    <p:sldId id="421" r:id="rId160"/>
    <p:sldId id="422" r:id="rId161"/>
    <p:sldId id="423" r:id="rId162"/>
    <p:sldId id="424" r:id="rId163"/>
    <p:sldId id="444" r:id="rId164"/>
    <p:sldId id="457" r:id="rId165"/>
    <p:sldId id="454" r:id="rId166"/>
    <p:sldId id="459" r:id="rId167"/>
    <p:sldId id="460" r:id="rId168"/>
    <p:sldId id="450" r:id="rId169"/>
    <p:sldId id="455" r:id="rId170"/>
    <p:sldId id="456" r:id="rId171"/>
    <p:sldId id="461" r:id="rId172"/>
    <p:sldId id="451" r:id="rId173"/>
    <p:sldId id="462" r:id="rId174"/>
    <p:sldId id="465" r:id="rId175"/>
    <p:sldId id="463" r:id="rId176"/>
    <p:sldId id="452" r:id="rId177"/>
    <p:sldId id="466" r:id="rId178"/>
    <p:sldId id="467" r:id="rId179"/>
    <p:sldId id="468" r:id="rId180"/>
    <p:sldId id="453" r:id="rId181"/>
    <p:sldId id="443" r:id="rId182"/>
    <p:sldId id="433" r:id="rId183"/>
    <p:sldId id="434" r:id="rId184"/>
    <p:sldId id="435" r:id="rId185"/>
    <p:sldId id="436" r:id="rId186"/>
    <p:sldId id="437" r:id="rId187"/>
    <p:sldId id="441" r:id="rId188"/>
    <p:sldId id="390" r:id="rId189"/>
    <p:sldId id="275" r:id="rId190"/>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06" autoAdjust="0"/>
    <p:restoredTop sz="94718"/>
  </p:normalViewPr>
  <p:slideViewPr>
    <p:cSldViewPr snapToGrid="0">
      <p:cViewPr varScale="1">
        <p:scale>
          <a:sx n="103" d="100"/>
          <a:sy n="103" d="100"/>
        </p:scale>
        <p:origin x="144" y="30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91" Type="http://schemas.openxmlformats.org/officeDocument/2006/relationships/notesMaster" Target="notesMasters/notesMaster1.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181" Type="http://schemas.openxmlformats.org/officeDocument/2006/relationships/slide" Target="slides/slide177.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slide" Target="slides/slide167.xml"/><Relationship Id="rId192" Type="http://schemas.openxmlformats.org/officeDocument/2006/relationships/commentAuthors" Target="commentAuthors.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82" Type="http://schemas.openxmlformats.org/officeDocument/2006/relationships/slide" Target="slides/slide178.xml"/><Relationship Id="rId6" Type="http://schemas.openxmlformats.org/officeDocument/2006/relationships/slide" Target="slides/slide2.xml"/><Relationship Id="rId23" Type="http://schemas.openxmlformats.org/officeDocument/2006/relationships/slide" Target="slides/slide19.xml"/><Relationship Id="rId119" Type="http://schemas.openxmlformats.org/officeDocument/2006/relationships/slide" Target="slides/slide115.xml"/><Relationship Id="rId44" Type="http://schemas.openxmlformats.org/officeDocument/2006/relationships/slide" Target="slides/slide40.xml"/><Relationship Id="rId65" Type="http://schemas.openxmlformats.org/officeDocument/2006/relationships/slide" Target="slides/slide61.xml"/><Relationship Id="rId86" Type="http://schemas.openxmlformats.org/officeDocument/2006/relationships/slide" Target="slides/slide82.xml"/><Relationship Id="rId130" Type="http://schemas.openxmlformats.org/officeDocument/2006/relationships/slide" Target="slides/slide126.xml"/><Relationship Id="rId151" Type="http://schemas.openxmlformats.org/officeDocument/2006/relationships/slide" Target="slides/slide147.xml"/><Relationship Id="rId172" Type="http://schemas.openxmlformats.org/officeDocument/2006/relationships/slide" Target="slides/slide168.xml"/><Relationship Id="rId193" Type="http://schemas.openxmlformats.org/officeDocument/2006/relationships/presProps" Target="presProps.xml"/><Relationship Id="rId13" Type="http://schemas.openxmlformats.org/officeDocument/2006/relationships/slide" Target="slides/slide9.xml"/><Relationship Id="rId109" Type="http://schemas.openxmlformats.org/officeDocument/2006/relationships/slide" Target="slides/slide105.xml"/><Relationship Id="rId34" Type="http://schemas.openxmlformats.org/officeDocument/2006/relationships/slide" Target="slides/slide30.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20" Type="http://schemas.openxmlformats.org/officeDocument/2006/relationships/slide" Target="slides/slide116.xml"/><Relationship Id="rId141" Type="http://schemas.openxmlformats.org/officeDocument/2006/relationships/slide" Target="slides/slide137.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183" Type="http://schemas.openxmlformats.org/officeDocument/2006/relationships/slide" Target="slides/slide179.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4"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slide" Target="slides/slide180.xml"/><Relationship Id="rId189" Type="http://schemas.openxmlformats.org/officeDocument/2006/relationships/slide" Target="slides/slide185.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slide" Target="slides/slide175.xml"/><Relationship Id="rId195" Type="http://schemas.openxmlformats.org/officeDocument/2006/relationships/theme" Target="theme/theme1.xml"/><Relationship Id="rId190" Type="http://schemas.openxmlformats.org/officeDocument/2006/relationships/slide" Target="slides/slide186.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185" Type="http://schemas.openxmlformats.org/officeDocument/2006/relationships/slide" Target="slides/slide181.xml"/><Relationship Id="rId4" Type="http://schemas.openxmlformats.org/officeDocument/2006/relationships/slideMaster" Target="slideMasters/slideMaster1.xml"/><Relationship Id="rId9" Type="http://schemas.openxmlformats.org/officeDocument/2006/relationships/slide" Target="slides/slide5.xml"/><Relationship Id="rId180" Type="http://schemas.openxmlformats.org/officeDocument/2006/relationships/slide" Target="slides/slide176.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96" Type="http://schemas.openxmlformats.org/officeDocument/2006/relationships/tableStyles" Target="tableStyles.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186" Type="http://schemas.openxmlformats.org/officeDocument/2006/relationships/slide" Target="slides/slide182.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slide" Target="slides/slide172.xml"/><Relationship Id="rId197" Type="http://schemas.microsoft.com/office/2018/10/relationships/authors" Target="authors.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87" Type="http://schemas.openxmlformats.org/officeDocument/2006/relationships/slide" Target="slides/slide183.xml"/><Relationship Id="rId1" Type="http://schemas.openxmlformats.org/officeDocument/2006/relationships/customXml" Target="../customXml/item1.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60" Type="http://schemas.openxmlformats.org/officeDocument/2006/relationships/slide" Target="slides/slide56.xml"/><Relationship Id="rId81" Type="http://schemas.openxmlformats.org/officeDocument/2006/relationships/slide" Target="slides/slide77.xml"/><Relationship Id="rId135" Type="http://schemas.openxmlformats.org/officeDocument/2006/relationships/slide" Target="slides/slide131.xml"/><Relationship Id="rId156" Type="http://schemas.openxmlformats.org/officeDocument/2006/relationships/slide" Target="slides/slide152.xml"/><Relationship Id="rId177" Type="http://schemas.openxmlformats.org/officeDocument/2006/relationships/slide" Target="slides/slide173.xml"/><Relationship Id="rId18" Type="http://schemas.openxmlformats.org/officeDocument/2006/relationships/slide" Target="slides/slide14.xml"/><Relationship Id="rId39" Type="http://schemas.openxmlformats.org/officeDocument/2006/relationships/slide" Target="slides/slide35.xml"/><Relationship Id="rId50" Type="http://schemas.openxmlformats.org/officeDocument/2006/relationships/slide" Target="slides/slide46.xml"/><Relationship Id="rId104" Type="http://schemas.openxmlformats.org/officeDocument/2006/relationships/slide" Target="slides/slide100.xml"/><Relationship Id="rId125" Type="http://schemas.openxmlformats.org/officeDocument/2006/relationships/slide" Target="slides/slide121.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slide" Target="slides/slide18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487ADD9-2083-264C-A652-8D52D02F7E72}" type="datetimeFigureOut">
              <a:rPr lang="en-US" smtClean="0"/>
              <a:t>04-Jul-23</a:t>
            </a:fld>
            <a:endParaRPr lang="en-US" dirty="0"/>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91</a:t>
            </a:fld>
            <a:endParaRPr lang="en-US" dirty="0"/>
          </a:p>
        </p:txBody>
      </p:sp>
    </p:spTree>
    <p:extLst>
      <p:ext uri="{BB962C8B-B14F-4D97-AF65-F5344CB8AC3E}">
        <p14:creationId xmlns:p14="http://schemas.microsoft.com/office/powerpoint/2010/main" val="2058139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112</a:t>
            </a:fld>
            <a:endParaRPr lang="en-US" dirty="0"/>
          </a:p>
        </p:txBody>
      </p:sp>
    </p:spTree>
    <p:extLst>
      <p:ext uri="{BB962C8B-B14F-4D97-AF65-F5344CB8AC3E}">
        <p14:creationId xmlns:p14="http://schemas.microsoft.com/office/powerpoint/2010/main" val="2542353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115</a:t>
            </a:fld>
            <a:endParaRPr lang="en-US" dirty="0"/>
          </a:p>
        </p:txBody>
      </p:sp>
    </p:spTree>
    <p:extLst>
      <p:ext uri="{BB962C8B-B14F-4D97-AF65-F5344CB8AC3E}">
        <p14:creationId xmlns:p14="http://schemas.microsoft.com/office/powerpoint/2010/main" val="2527183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135</a:t>
            </a:fld>
            <a:endParaRPr lang="en-US" dirty="0"/>
          </a:p>
        </p:txBody>
      </p:sp>
    </p:spTree>
    <p:extLst>
      <p:ext uri="{BB962C8B-B14F-4D97-AF65-F5344CB8AC3E}">
        <p14:creationId xmlns:p14="http://schemas.microsoft.com/office/powerpoint/2010/main" val="3456165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136</a:t>
            </a:fld>
            <a:endParaRPr lang="en-US" dirty="0"/>
          </a:p>
        </p:txBody>
      </p:sp>
    </p:spTree>
    <p:extLst>
      <p:ext uri="{BB962C8B-B14F-4D97-AF65-F5344CB8AC3E}">
        <p14:creationId xmlns:p14="http://schemas.microsoft.com/office/powerpoint/2010/main" val="938441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137</a:t>
            </a:fld>
            <a:endParaRPr lang="en-US" dirty="0"/>
          </a:p>
        </p:txBody>
      </p:sp>
    </p:spTree>
    <p:extLst>
      <p:ext uri="{BB962C8B-B14F-4D97-AF65-F5344CB8AC3E}">
        <p14:creationId xmlns:p14="http://schemas.microsoft.com/office/powerpoint/2010/main" val="1305744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138</a:t>
            </a:fld>
            <a:endParaRPr lang="en-US" dirty="0"/>
          </a:p>
        </p:txBody>
      </p:sp>
    </p:spTree>
    <p:extLst>
      <p:ext uri="{BB962C8B-B14F-4D97-AF65-F5344CB8AC3E}">
        <p14:creationId xmlns:p14="http://schemas.microsoft.com/office/powerpoint/2010/main" val="505918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139</a:t>
            </a:fld>
            <a:endParaRPr lang="en-US" dirty="0"/>
          </a:p>
        </p:txBody>
      </p:sp>
    </p:spTree>
    <p:extLst>
      <p:ext uri="{BB962C8B-B14F-4D97-AF65-F5344CB8AC3E}">
        <p14:creationId xmlns:p14="http://schemas.microsoft.com/office/powerpoint/2010/main" val="1421304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155</a:t>
            </a:fld>
            <a:endParaRPr lang="en-US" dirty="0"/>
          </a:p>
        </p:txBody>
      </p:sp>
    </p:spTree>
    <p:extLst>
      <p:ext uri="{BB962C8B-B14F-4D97-AF65-F5344CB8AC3E}">
        <p14:creationId xmlns:p14="http://schemas.microsoft.com/office/powerpoint/2010/main" val="4089032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156</a:t>
            </a:fld>
            <a:endParaRPr lang="en-US" dirty="0"/>
          </a:p>
        </p:txBody>
      </p:sp>
    </p:spTree>
    <p:extLst>
      <p:ext uri="{BB962C8B-B14F-4D97-AF65-F5344CB8AC3E}">
        <p14:creationId xmlns:p14="http://schemas.microsoft.com/office/powerpoint/2010/main" val="1174970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157</a:t>
            </a:fld>
            <a:endParaRPr lang="en-US" dirty="0"/>
          </a:p>
        </p:txBody>
      </p:sp>
    </p:spTree>
    <p:extLst>
      <p:ext uri="{BB962C8B-B14F-4D97-AF65-F5344CB8AC3E}">
        <p14:creationId xmlns:p14="http://schemas.microsoft.com/office/powerpoint/2010/main" val="1650412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92</a:t>
            </a:fld>
            <a:endParaRPr lang="en-US" dirty="0"/>
          </a:p>
        </p:txBody>
      </p:sp>
    </p:spTree>
    <p:extLst>
      <p:ext uri="{BB962C8B-B14F-4D97-AF65-F5344CB8AC3E}">
        <p14:creationId xmlns:p14="http://schemas.microsoft.com/office/powerpoint/2010/main" val="35753052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158</a:t>
            </a:fld>
            <a:endParaRPr lang="en-US" dirty="0"/>
          </a:p>
        </p:txBody>
      </p:sp>
    </p:spTree>
    <p:extLst>
      <p:ext uri="{BB962C8B-B14F-4D97-AF65-F5344CB8AC3E}">
        <p14:creationId xmlns:p14="http://schemas.microsoft.com/office/powerpoint/2010/main" val="27286619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159</a:t>
            </a:fld>
            <a:endParaRPr lang="en-US" dirty="0"/>
          </a:p>
        </p:txBody>
      </p:sp>
    </p:spTree>
    <p:extLst>
      <p:ext uri="{BB962C8B-B14F-4D97-AF65-F5344CB8AC3E}">
        <p14:creationId xmlns:p14="http://schemas.microsoft.com/office/powerpoint/2010/main" val="3683197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167</a:t>
            </a:fld>
            <a:endParaRPr lang="en-US" dirty="0"/>
          </a:p>
        </p:txBody>
      </p:sp>
    </p:spTree>
    <p:extLst>
      <p:ext uri="{BB962C8B-B14F-4D97-AF65-F5344CB8AC3E}">
        <p14:creationId xmlns:p14="http://schemas.microsoft.com/office/powerpoint/2010/main" val="20910747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168</a:t>
            </a:fld>
            <a:endParaRPr lang="en-US" dirty="0"/>
          </a:p>
        </p:txBody>
      </p:sp>
    </p:spTree>
    <p:extLst>
      <p:ext uri="{BB962C8B-B14F-4D97-AF65-F5344CB8AC3E}">
        <p14:creationId xmlns:p14="http://schemas.microsoft.com/office/powerpoint/2010/main" val="21692102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172</a:t>
            </a:fld>
            <a:endParaRPr lang="en-US" dirty="0"/>
          </a:p>
        </p:txBody>
      </p:sp>
    </p:spTree>
    <p:extLst>
      <p:ext uri="{BB962C8B-B14F-4D97-AF65-F5344CB8AC3E}">
        <p14:creationId xmlns:p14="http://schemas.microsoft.com/office/powerpoint/2010/main" val="19524092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176</a:t>
            </a:fld>
            <a:endParaRPr lang="en-US" dirty="0"/>
          </a:p>
        </p:txBody>
      </p:sp>
    </p:spTree>
    <p:extLst>
      <p:ext uri="{BB962C8B-B14F-4D97-AF65-F5344CB8AC3E}">
        <p14:creationId xmlns:p14="http://schemas.microsoft.com/office/powerpoint/2010/main" val="33413465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184</a:t>
            </a:fld>
            <a:endParaRPr lang="en-US" dirty="0"/>
          </a:p>
        </p:txBody>
      </p:sp>
    </p:spTree>
    <p:extLst>
      <p:ext uri="{BB962C8B-B14F-4D97-AF65-F5344CB8AC3E}">
        <p14:creationId xmlns:p14="http://schemas.microsoft.com/office/powerpoint/2010/main" val="2910049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105</a:t>
            </a:fld>
            <a:endParaRPr lang="en-US" dirty="0"/>
          </a:p>
        </p:txBody>
      </p:sp>
    </p:spTree>
    <p:extLst>
      <p:ext uri="{BB962C8B-B14F-4D97-AF65-F5344CB8AC3E}">
        <p14:creationId xmlns:p14="http://schemas.microsoft.com/office/powerpoint/2010/main" val="2279114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106</a:t>
            </a:fld>
            <a:endParaRPr lang="en-US" dirty="0"/>
          </a:p>
        </p:txBody>
      </p:sp>
    </p:spTree>
    <p:extLst>
      <p:ext uri="{BB962C8B-B14F-4D97-AF65-F5344CB8AC3E}">
        <p14:creationId xmlns:p14="http://schemas.microsoft.com/office/powerpoint/2010/main" val="3604580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107</a:t>
            </a:fld>
            <a:endParaRPr lang="en-US" dirty="0"/>
          </a:p>
        </p:txBody>
      </p:sp>
    </p:spTree>
    <p:extLst>
      <p:ext uri="{BB962C8B-B14F-4D97-AF65-F5344CB8AC3E}">
        <p14:creationId xmlns:p14="http://schemas.microsoft.com/office/powerpoint/2010/main" val="3833360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108</a:t>
            </a:fld>
            <a:endParaRPr lang="en-US" dirty="0"/>
          </a:p>
        </p:txBody>
      </p:sp>
    </p:spTree>
    <p:extLst>
      <p:ext uri="{BB962C8B-B14F-4D97-AF65-F5344CB8AC3E}">
        <p14:creationId xmlns:p14="http://schemas.microsoft.com/office/powerpoint/2010/main" val="317515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109</a:t>
            </a:fld>
            <a:endParaRPr lang="en-US" dirty="0"/>
          </a:p>
        </p:txBody>
      </p:sp>
    </p:spTree>
    <p:extLst>
      <p:ext uri="{BB962C8B-B14F-4D97-AF65-F5344CB8AC3E}">
        <p14:creationId xmlns:p14="http://schemas.microsoft.com/office/powerpoint/2010/main" val="3041686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110</a:t>
            </a:fld>
            <a:endParaRPr lang="en-US" dirty="0"/>
          </a:p>
        </p:txBody>
      </p:sp>
    </p:spTree>
    <p:extLst>
      <p:ext uri="{BB962C8B-B14F-4D97-AF65-F5344CB8AC3E}">
        <p14:creationId xmlns:p14="http://schemas.microsoft.com/office/powerpoint/2010/main" val="48440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111</a:t>
            </a:fld>
            <a:endParaRPr lang="en-US" dirty="0"/>
          </a:p>
        </p:txBody>
      </p:sp>
    </p:spTree>
    <p:extLst>
      <p:ext uri="{BB962C8B-B14F-4D97-AF65-F5344CB8AC3E}">
        <p14:creationId xmlns:p14="http://schemas.microsoft.com/office/powerpoint/2010/main" val="3031510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04-Jul-23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04-Jul-23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04-Jul-23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04-Jul-23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04-Jul-23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04-Jul-23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04-Jul-23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04-Jul-23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04-Jul-23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04-Jul-23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04-Jul-23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6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7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7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3" Type="http://schemas.openxmlformats.org/officeDocument/2006/relationships/hyperlink" Target="https://promoter-krx.my.webex.com/promoter-krx.my-it/j.php?MTID=m6f8c358d2b9a48b623355eae09591646" TargetMode="External"/><Relationship Id="rId2" Type="http://schemas.openxmlformats.org/officeDocument/2006/relationships/hyperlink" Target="https://promoter-krx.my.webex.com/promoter-krx.my-it/j.php?MTID=m38f5a43314453ac6c4068cb57ff4b7d9" TargetMode="External"/><Relationship Id="rId1" Type="http://schemas.openxmlformats.org/officeDocument/2006/relationships/slideLayout" Target="../slideLayouts/slideLayout5.xml"/><Relationship Id="rId5" Type="http://schemas.openxmlformats.org/officeDocument/2006/relationships/hyperlink" Target="https://promoter-krx.my.webex.com/promoter-krx.my-it/j.php?MTID=m963d444c2b75d91bd407a7f0de59e50c" TargetMode="External"/><Relationship Id="rId4" Type="http://schemas.openxmlformats.org/officeDocument/2006/relationships/hyperlink" Target="https://promoter-krx.my.webex.com/promoter-krx.my-it/j.php?MTID=mdc82605ab43ae03f1f333b775d2c7102" TargetMode="Externa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Microsoft Excel – Base + </a:t>
            </a:r>
            <a:r>
              <a:rPr lang="en-US" dirty="0" err="1"/>
              <a:t>Avanzato</a:t>
            </a:r>
            <a:endParaRPr lang="en-US"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Pierluigi Salera</a:t>
            </a:r>
          </a:p>
        </p:txBody>
      </p:sp>
      <p:sp>
        <p:nvSpPr>
          <p:cNvPr id="4" name="Date Placeholder 2">
            <a:extLst>
              <a:ext uri="{FF2B5EF4-FFF2-40B4-BE49-F238E27FC236}">
                <a16:creationId xmlns:a16="http://schemas.microsoft.com/office/drawing/2014/main" id="{69E43F1E-4B5F-3C4C-A0F9-36985170F7FE}"/>
              </a:ext>
            </a:extLst>
          </p:cNvPr>
          <p:cNvSpPr txBox="1">
            <a:spLocks/>
          </p:cNvSpPr>
          <p:nvPr/>
        </p:nvSpPr>
        <p:spPr>
          <a:xfrm>
            <a:off x="11451702" y="6492875"/>
            <a:ext cx="74029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bg1"/>
                </a:solidFill>
              </a:rPr>
              <a:t>Rev.7</a:t>
            </a:r>
          </a:p>
        </p:txBody>
      </p:sp>
      <p:pic>
        <p:nvPicPr>
          <p:cNvPr id="6" name="Picture 5" descr="A green box with a white x on it&#10;&#10;Description automatically generated with low confidence">
            <a:extLst>
              <a:ext uri="{FF2B5EF4-FFF2-40B4-BE49-F238E27FC236}">
                <a16:creationId xmlns:a16="http://schemas.microsoft.com/office/drawing/2014/main" id="{2EED87A0-37AF-FF6B-F388-5414DDB14D44}"/>
              </a:ext>
            </a:extLst>
          </p:cNvPr>
          <p:cNvPicPr>
            <a:picLocks noChangeAspect="1"/>
          </p:cNvPicPr>
          <p:nvPr/>
        </p:nvPicPr>
        <p:blipFill>
          <a:blip r:embed="rId2"/>
          <a:stretch>
            <a:fillRect/>
          </a:stretch>
        </p:blipFill>
        <p:spPr>
          <a:xfrm>
            <a:off x="909222" y="5268727"/>
            <a:ext cx="933820" cy="933820"/>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(4)</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4" name="Immagine 10">
            <a:extLst>
              <a:ext uri="{FF2B5EF4-FFF2-40B4-BE49-F238E27FC236}">
                <a16:creationId xmlns:a16="http://schemas.microsoft.com/office/drawing/2014/main" id="{F09C7DE7-8C69-3DBD-41FA-9C02FBBDE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875" y="975991"/>
            <a:ext cx="7302249" cy="5296639"/>
          </a:xfrm>
          <a:prstGeom prst="rect">
            <a:avLst/>
          </a:prstGeom>
        </p:spPr>
      </p:pic>
    </p:spTree>
    <p:extLst>
      <p:ext uri="{BB962C8B-B14F-4D97-AF65-F5344CB8AC3E}">
        <p14:creationId xmlns:p14="http://schemas.microsoft.com/office/powerpoint/2010/main" val="380971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a:t>
            </a:r>
            <a:r>
              <a:rPr lang="en-US" dirty="0" err="1"/>
              <a:t>pratici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100</a:t>
            </a:fld>
            <a:endParaRPr lang="en-US" dirty="0"/>
          </a:p>
        </p:txBody>
      </p:sp>
      <p:pic>
        <p:nvPicPr>
          <p:cNvPr id="6" name="Picture 5">
            <a:extLst>
              <a:ext uri="{FF2B5EF4-FFF2-40B4-BE49-F238E27FC236}">
                <a16:creationId xmlns:a16="http://schemas.microsoft.com/office/drawing/2014/main" id="{0BBA85C1-EEB6-3585-68A7-62B77B550388}"/>
              </a:ext>
            </a:extLst>
          </p:cNvPr>
          <p:cNvPicPr>
            <a:picLocks noChangeAspect="1"/>
          </p:cNvPicPr>
          <p:nvPr/>
        </p:nvPicPr>
        <p:blipFill>
          <a:blip/>
          <a:stretch>
            <a:fillRect/>
          </a:stretch>
        </p:blipFill>
        <p:spPr>
          <a:xfrm>
            <a:off x="711844" y="1117734"/>
            <a:ext cx="3486560" cy="2415734"/>
          </a:xfrm>
          <a:prstGeom prst="rect">
            <a:avLst/>
          </a:prstGeom>
        </p:spPr>
      </p:pic>
      <p:pic>
        <p:nvPicPr>
          <p:cNvPr id="10" name="Picture 9">
            <a:extLst>
              <a:ext uri="{FF2B5EF4-FFF2-40B4-BE49-F238E27FC236}">
                <a16:creationId xmlns:a16="http://schemas.microsoft.com/office/drawing/2014/main" id="{61BE3666-DCC5-6980-62B8-8904DF10ADFA}"/>
              </a:ext>
            </a:extLst>
          </p:cNvPr>
          <p:cNvPicPr>
            <a:picLocks noChangeAspect="1"/>
          </p:cNvPicPr>
          <p:nvPr/>
        </p:nvPicPr>
        <p:blipFill>
          <a:blip/>
          <a:stretch>
            <a:fillRect/>
          </a:stretch>
        </p:blipFill>
        <p:spPr>
          <a:xfrm>
            <a:off x="7646468" y="1117733"/>
            <a:ext cx="3486560" cy="2382807"/>
          </a:xfrm>
          <a:prstGeom prst="rect">
            <a:avLst/>
          </a:prstGeom>
        </p:spPr>
      </p:pic>
      <p:pic>
        <p:nvPicPr>
          <p:cNvPr id="12" name="Picture 11">
            <a:extLst>
              <a:ext uri="{FF2B5EF4-FFF2-40B4-BE49-F238E27FC236}">
                <a16:creationId xmlns:a16="http://schemas.microsoft.com/office/drawing/2014/main" id="{8DDAF415-CE18-B6B3-03ED-513D00886F04}"/>
              </a:ext>
            </a:extLst>
          </p:cNvPr>
          <p:cNvPicPr>
            <a:picLocks noChangeAspect="1"/>
          </p:cNvPicPr>
          <p:nvPr/>
        </p:nvPicPr>
        <p:blipFill>
          <a:blip/>
          <a:stretch>
            <a:fillRect/>
          </a:stretch>
        </p:blipFill>
        <p:spPr>
          <a:xfrm>
            <a:off x="3984415" y="3622373"/>
            <a:ext cx="4223169" cy="2645071"/>
          </a:xfrm>
          <a:prstGeom prst="rect">
            <a:avLst/>
          </a:prstGeom>
        </p:spPr>
      </p:pic>
      <p:sp>
        <p:nvSpPr>
          <p:cNvPr id="13" name="Rectangle: Rounded Corners 12">
            <a:extLst>
              <a:ext uri="{FF2B5EF4-FFF2-40B4-BE49-F238E27FC236}">
                <a16:creationId xmlns:a16="http://schemas.microsoft.com/office/drawing/2014/main" id="{70452272-495C-7B89-71D6-22562873B4EB}"/>
              </a:ext>
            </a:extLst>
          </p:cNvPr>
          <p:cNvSpPr/>
          <p:nvPr/>
        </p:nvSpPr>
        <p:spPr>
          <a:xfrm>
            <a:off x="1136342" y="1081947"/>
            <a:ext cx="2902258" cy="236572"/>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2A4F26E-7D94-E6E3-8C4C-49D37494E368}"/>
              </a:ext>
            </a:extLst>
          </p:cNvPr>
          <p:cNvSpPr/>
          <p:nvPr/>
        </p:nvSpPr>
        <p:spPr>
          <a:xfrm>
            <a:off x="8079879" y="1117733"/>
            <a:ext cx="2557943" cy="200786"/>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D09DF2FE-34D6-F2F4-8030-172FE1679251}"/>
              </a:ext>
            </a:extLst>
          </p:cNvPr>
          <p:cNvSpPr txBox="1">
            <a:spLocks/>
          </p:cNvSpPr>
          <p:nvPr/>
        </p:nvSpPr>
        <p:spPr>
          <a:xfrm>
            <a:off x="8437830" y="3694672"/>
            <a:ext cx="3582535" cy="2572771"/>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it-IT" sz="2200" dirty="0">
                <a:solidFill>
                  <a:srgbClr val="000000"/>
                </a:solidFill>
                <a:latin typeface="+mj-lt"/>
              </a:rPr>
              <a:t>Dal file (e.g. Book2) si può puntare al contenuto di una cella (e.g. B2) di un altro file (e.g. Book3) aperto: è sufficiente digitare «</a:t>
            </a:r>
            <a:r>
              <a:rPr lang="it-IT" sz="2200" b="1" dirty="0">
                <a:solidFill>
                  <a:srgbClr val="000000"/>
                </a:solidFill>
                <a:latin typeface="+mj-lt"/>
              </a:rPr>
              <a:t>=</a:t>
            </a:r>
            <a:r>
              <a:rPr lang="it-IT" sz="2200" dirty="0">
                <a:solidFill>
                  <a:srgbClr val="000000"/>
                </a:solidFill>
                <a:latin typeface="+mj-lt"/>
              </a:rPr>
              <a:t>« all’interno della cella in cui inserire il riferimento, e poi cliccare su quella da cui si prende il valore. </a:t>
            </a:r>
            <a:endParaRPr lang="it-IT" sz="2200" b="1" dirty="0">
              <a:solidFill>
                <a:srgbClr val="000000"/>
              </a:solidFill>
              <a:latin typeface="+mj-lt"/>
            </a:endParaRPr>
          </a:p>
          <a:p>
            <a:pPr>
              <a:spcBef>
                <a:spcPts val="0"/>
              </a:spcBef>
            </a:pPr>
            <a:endParaRPr lang="it-IT" sz="2200" dirty="0">
              <a:solidFill>
                <a:srgbClr val="000000"/>
              </a:solidFill>
              <a:latin typeface="+mj-lt"/>
            </a:endParaRPr>
          </a:p>
        </p:txBody>
      </p:sp>
      <p:sp>
        <p:nvSpPr>
          <p:cNvPr id="16" name="Rectangle: Rounded Corners 15">
            <a:extLst>
              <a:ext uri="{FF2B5EF4-FFF2-40B4-BE49-F238E27FC236}">
                <a16:creationId xmlns:a16="http://schemas.microsoft.com/office/drawing/2014/main" id="{51EFE9BA-5D24-7D34-5133-D7AF72282A7C}"/>
              </a:ext>
            </a:extLst>
          </p:cNvPr>
          <p:cNvSpPr/>
          <p:nvPr/>
        </p:nvSpPr>
        <p:spPr>
          <a:xfrm>
            <a:off x="4198404" y="3632398"/>
            <a:ext cx="1206515" cy="236572"/>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17428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60962" y="2235200"/>
            <a:ext cx="6245912" cy="2387600"/>
          </a:xfrm>
        </p:spPr>
        <p:txBody>
          <a:bodyPr anchor="ctr"/>
          <a:lstStyle/>
          <a:p>
            <a:r>
              <a:rPr lang="en-US" dirty="0"/>
              <a:t>Nomi a Celle e Intervalli</a:t>
            </a:r>
          </a:p>
        </p:txBody>
      </p:sp>
      <p:sp>
        <p:nvSpPr>
          <p:cNvPr id="3" name="Title 1">
            <a:extLst>
              <a:ext uri="{FF2B5EF4-FFF2-40B4-BE49-F238E27FC236}">
                <a16:creationId xmlns:a16="http://schemas.microsoft.com/office/drawing/2014/main" id="{90524AD6-C9B9-9637-011C-39AAEDDED7A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4</a:t>
            </a:r>
            <a:endParaRPr lang="en-US" sz="5400" b="1" dirty="0"/>
          </a:p>
        </p:txBody>
      </p:sp>
    </p:spTree>
    <p:extLst>
      <p:ext uri="{BB962C8B-B14F-4D97-AF65-F5344CB8AC3E}">
        <p14:creationId xmlns:p14="http://schemas.microsoft.com/office/powerpoint/2010/main" val="333377788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Nomi a Celle e Intervalli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102</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4"/>
            <a:ext cx="10901506" cy="4672170"/>
          </a:xfrm>
        </p:spPr>
        <p:txBody>
          <a:bodyPr vert="horz" lIns="91440" tIns="45720" rIns="91440" bIns="45720" rtlCol="0" anchor="t">
            <a:normAutofit/>
          </a:bodyPr>
          <a:lstStyle/>
          <a:p>
            <a:pPr>
              <a:spcBef>
                <a:spcPts val="0"/>
              </a:spcBef>
            </a:pPr>
            <a:r>
              <a:rPr lang="it-IT" sz="2200" b="1" dirty="0">
                <a:solidFill>
                  <a:srgbClr val="000000"/>
                </a:solidFill>
                <a:latin typeface="+mj-lt"/>
              </a:rPr>
              <a:t>Per assegnare un nome si procede come segue: </a:t>
            </a:r>
          </a:p>
          <a:p>
            <a:pPr>
              <a:spcBef>
                <a:spcPts val="0"/>
              </a:spcBef>
            </a:pPr>
            <a:r>
              <a:rPr lang="it-IT" sz="2200" dirty="0">
                <a:solidFill>
                  <a:srgbClr val="000000"/>
                </a:solidFill>
                <a:latin typeface="+mj-lt"/>
              </a:rPr>
              <a:t>1. Selezionare la cella o l’intervallo di celle da nominare; </a:t>
            </a:r>
          </a:p>
          <a:p>
            <a:pPr>
              <a:spcBef>
                <a:spcPts val="0"/>
              </a:spcBef>
            </a:pPr>
            <a:r>
              <a:rPr lang="it-IT" sz="2200" dirty="0">
                <a:solidFill>
                  <a:srgbClr val="000000"/>
                </a:solidFill>
                <a:latin typeface="+mj-lt"/>
              </a:rPr>
              <a:t>2. Fare un click sulla casella del nome (a sinistra nella barra della formula); </a:t>
            </a:r>
          </a:p>
          <a:p>
            <a:pPr>
              <a:spcBef>
                <a:spcPts val="0"/>
              </a:spcBef>
            </a:pPr>
            <a:r>
              <a:rPr lang="it-IT" sz="2200" dirty="0">
                <a:solidFill>
                  <a:srgbClr val="000000"/>
                </a:solidFill>
                <a:latin typeface="+mj-lt"/>
              </a:rPr>
              <a:t>3. Digitare il nome; </a:t>
            </a:r>
          </a:p>
          <a:p>
            <a:pPr>
              <a:spcBef>
                <a:spcPts val="0"/>
              </a:spcBef>
            </a:pPr>
            <a:r>
              <a:rPr lang="it-IT" sz="2200" dirty="0">
                <a:solidFill>
                  <a:srgbClr val="000000"/>
                </a:solidFill>
                <a:latin typeface="+mj-lt"/>
              </a:rPr>
              <a:t>4. Premere INVIO per confermare.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Il nome viene assegnato alle celle e può essere utilizzato ogni qual volta si debba riferirsi a quelle celle, sia nello stesso foglio, nello stesso file o in un'altra cartella di lavoro: il nome di una cella è un riferimento assoluto ad essa. </a:t>
            </a:r>
          </a:p>
          <a:p>
            <a:pPr>
              <a:spcBef>
                <a:spcPts val="0"/>
              </a:spcBef>
            </a:pPr>
            <a:endParaRPr lang="it-IT" sz="2200" dirty="0">
              <a:solidFill>
                <a:srgbClr val="000000"/>
              </a:solidFill>
              <a:latin typeface="+mj-lt"/>
            </a:endParaRPr>
          </a:p>
          <a:p>
            <a:pPr>
              <a:spcBef>
                <a:spcPts val="0"/>
              </a:spcBef>
            </a:pPr>
            <a:r>
              <a:rPr lang="it-IT" sz="2200" b="1" dirty="0">
                <a:solidFill>
                  <a:srgbClr val="000000"/>
                </a:solidFill>
                <a:highlight>
                  <a:srgbClr val="FFFF00"/>
                </a:highlight>
                <a:latin typeface="+mj-lt"/>
              </a:rPr>
              <a:t>Un nome assegnato è unico all’interno della cartella di lavoro.</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Per sapere quali sono i nomi assegnati in una cartella di lavoro è sufficiente fare un click sulla tendina (freccia nera) vicino alla casella del nome, da qualsiasi posizione</a:t>
            </a:r>
          </a:p>
        </p:txBody>
      </p:sp>
    </p:spTree>
    <p:extLst>
      <p:ext uri="{BB962C8B-B14F-4D97-AF65-F5344CB8AC3E}">
        <p14:creationId xmlns:p14="http://schemas.microsoft.com/office/powerpoint/2010/main" val="211822261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Nomi a Celle e Intervalli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103</a:t>
            </a:fld>
            <a:endParaRPr lang="en-US" dirty="0"/>
          </a:p>
        </p:txBody>
      </p:sp>
      <p:pic>
        <p:nvPicPr>
          <p:cNvPr id="10" name="Picture 9">
            <a:extLst>
              <a:ext uri="{FF2B5EF4-FFF2-40B4-BE49-F238E27FC236}">
                <a16:creationId xmlns:a16="http://schemas.microsoft.com/office/drawing/2014/main" id="{5A3FD65F-199E-FC64-EF76-EFE507F8EE55}"/>
              </a:ext>
            </a:extLst>
          </p:cNvPr>
          <p:cNvPicPr>
            <a:picLocks noChangeAspect="1"/>
          </p:cNvPicPr>
          <p:nvPr/>
        </p:nvPicPr>
        <p:blipFill>
          <a:blip/>
          <a:stretch>
            <a:fillRect/>
          </a:stretch>
        </p:blipFill>
        <p:spPr>
          <a:xfrm>
            <a:off x="1244624" y="965017"/>
            <a:ext cx="2686483" cy="4927966"/>
          </a:xfrm>
          <a:prstGeom prst="rect">
            <a:avLst/>
          </a:prstGeom>
        </p:spPr>
      </p:pic>
      <p:pic>
        <p:nvPicPr>
          <p:cNvPr id="12" name="Picture 11">
            <a:extLst>
              <a:ext uri="{FF2B5EF4-FFF2-40B4-BE49-F238E27FC236}">
                <a16:creationId xmlns:a16="http://schemas.microsoft.com/office/drawing/2014/main" id="{B82F2799-F8C6-6AE8-B4EB-26F966DAA2CF}"/>
              </a:ext>
            </a:extLst>
          </p:cNvPr>
          <p:cNvPicPr>
            <a:picLocks noChangeAspect="1"/>
          </p:cNvPicPr>
          <p:nvPr/>
        </p:nvPicPr>
        <p:blipFill>
          <a:blip/>
          <a:stretch>
            <a:fillRect/>
          </a:stretch>
        </p:blipFill>
        <p:spPr>
          <a:xfrm>
            <a:off x="4142623" y="905520"/>
            <a:ext cx="3048425" cy="2381582"/>
          </a:xfrm>
          <a:prstGeom prst="rect">
            <a:avLst/>
          </a:prstGeom>
        </p:spPr>
      </p:pic>
      <p:sp>
        <p:nvSpPr>
          <p:cNvPr id="13" name="Rectangle: Rounded Corners 12">
            <a:extLst>
              <a:ext uri="{FF2B5EF4-FFF2-40B4-BE49-F238E27FC236}">
                <a16:creationId xmlns:a16="http://schemas.microsoft.com/office/drawing/2014/main" id="{64BCB056-2E18-93E4-60D3-808776F6C19A}"/>
              </a:ext>
            </a:extLst>
          </p:cNvPr>
          <p:cNvSpPr/>
          <p:nvPr/>
        </p:nvSpPr>
        <p:spPr>
          <a:xfrm>
            <a:off x="4796421" y="1507051"/>
            <a:ext cx="1479181" cy="3651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C8100EB6-E193-5996-4A59-ECF23C77DCBE}"/>
              </a:ext>
            </a:extLst>
          </p:cNvPr>
          <p:cNvSpPr/>
          <p:nvPr/>
        </p:nvSpPr>
        <p:spPr>
          <a:xfrm>
            <a:off x="4841938" y="2636957"/>
            <a:ext cx="822016" cy="29324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325045" y="3739224"/>
            <a:ext cx="3048425" cy="2381582"/>
          </a:xfrm>
        </p:spPr>
        <p:txBody>
          <a:bodyPr vert="horz" lIns="91440" tIns="45720" rIns="91440" bIns="45720" rtlCol="0" anchor="t">
            <a:normAutofit/>
          </a:bodyPr>
          <a:lstStyle/>
          <a:p>
            <a:pPr>
              <a:spcBef>
                <a:spcPts val="0"/>
              </a:spcBef>
            </a:pPr>
            <a:r>
              <a:rPr lang="it-IT" sz="2200" dirty="0">
                <a:solidFill>
                  <a:srgbClr val="000000"/>
                </a:solidFill>
                <a:latin typeface="+mj-lt"/>
              </a:rPr>
              <a:t>Una volta assegnato un nome ad una cella, per editarla o cancellarla bisogna cercare la funzionalità </a:t>
            </a:r>
            <a:r>
              <a:rPr lang="it-IT" sz="2200" b="1" dirty="0">
                <a:solidFill>
                  <a:srgbClr val="000000"/>
                </a:solidFill>
                <a:highlight>
                  <a:srgbClr val="FFFF00"/>
                </a:highlight>
                <a:latin typeface="+mj-lt"/>
              </a:rPr>
              <a:t>Name Manager</a:t>
            </a:r>
          </a:p>
          <a:p>
            <a:pPr>
              <a:spcBef>
                <a:spcPts val="0"/>
              </a:spcBef>
            </a:pPr>
            <a:endParaRPr lang="it-IT" sz="2200" dirty="0">
              <a:solidFill>
                <a:srgbClr val="000000"/>
              </a:solidFill>
              <a:latin typeface="+mj-lt"/>
            </a:endParaRPr>
          </a:p>
        </p:txBody>
      </p:sp>
      <p:pic>
        <p:nvPicPr>
          <p:cNvPr id="17" name="Picture 16">
            <a:extLst>
              <a:ext uri="{FF2B5EF4-FFF2-40B4-BE49-F238E27FC236}">
                <a16:creationId xmlns:a16="http://schemas.microsoft.com/office/drawing/2014/main" id="{3C92F7F3-F0F3-964D-3269-C99170CC6D74}"/>
              </a:ext>
            </a:extLst>
          </p:cNvPr>
          <p:cNvPicPr>
            <a:picLocks noChangeAspect="1"/>
          </p:cNvPicPr>
          <p:nvPr/>
        </p:nvPicPr>
        <p:blipFill>
          <a:blip/>
          <a:stretch>
            <a:fillRect/>
          </a:stretch>
        </p:blipFill>
        <p:spPr>
          <a:xfrm>
            <a:off x="7541698" y="3480859"/>
            <a:ext cx="3663296" cy="2875490"/>
          </a:xfrm>
          <a:prstGeom prst="rect">
            <a:avLst/>
          </a:prstGeom>
        </p:spPr>
      </p:pic>
      <p:sp>
        <p:nvSpPr>
          <p:cNvPr id="18" name="Content Placeholder 2">
            <a:extLst>
              <a:ext uri="{FF2B5EF4-FFF2-40B4-BE49-F238E27FC236}">
                <a16:creationId xmlns:a16="http://schemas.microsoft.com/office/drawing/2014/main" id="{3FA36A3D-2161-64A4-B8D5-9D9E61BA9BDF}"/>
              </a:ext>
            </a:extLst>
          </p:cNvPr>
          <p:cNvSpPr txBox="1">
            <a:spLocks/>
          </p:cNvSpPr>
          <p:nvPr/>
        </p:nvSpPr>
        <p:spPr>
          <a:xfrm>
            <a:off x="7373470" y="1357903"/>
            <a:ext cx="3048425" cy="1028546"/>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it-IT" sz="2200" b="1" dirty="0">
                <a:solidFill>
                  <a:srgbClr val="000000"/>
                </a:solidFill>
                <a:latin typeface="+mj-lt"/>
              </a:rPr>
              <a:t>1) Right Click on Cell</a:t>
            </a:r>
          </a:p>
          <a:p>
            <a:pPr>
              <a:spcBef>
                <a:spcPts val="0"/>
              </a:spcBef>
            </a:pPr>
            <a:r>
              <a:rPr lang="it-IT" sz="2200" b="1" dirty="0">
                <a:solidFill>
                  <a:srgbClr val="000000"/>
                </a:solidFill>
                <a:latin typeface="+mj-lt"/>
              </a:rPr>
              <a:t>2) Define Name</a:t>
            </a:r>
          </a:p>
          <a:p>
            <a:pPr>
              <a:spcBef>
                <a:spcPts val="0"/>
              </a:spcBef>
            </a:pPr>
            <a:r>
              <a:rPr lang="it-IT" sz="2200" b="1" dirty="0">
                <a:solidFill>
                  <a:srgbClr val="000000"/>
                </a:solidFill>
                <a:latin typeface="+mj-lt"/>
              </a:rPr>
              <a:t>3) New Name</a:t>
            </a:r>
          </a:p>
          <a:p>
            <a:pPr>
              <a:spcBef>
                <a:spcPts val="0"/>
              </a:spcBef>
            </a:pPr>
            <a:endParaRPr lang="it-IT" sz="2200" dirty="0">
              <a:solidFill>
                <a:srgbClr val="000000"/>
              </a:solidFill>
              <a:latin typeface="+mj-lt"/>
            </a:endParaRPr>
          </a:p>
        </p:txBody>
      </p:sp>
    </p:spTree>
    <p:extLst>
      <p:ext uri="{BB962C8B-B14F-4D97-AF65-F5344CB8AC3E}">
        <p14:creationId xmlns:p14="http://schemas.microsoft.com/office/powerpoint/2010/main" val="17324385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Nomi a Celle e Intervalli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104</a:t>
            </a:fld>
            <a:endParaRPr lang="en-US" dirty="0"/>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61639" y="1099277"/>
            <a:ext cx="10635448" cy="2381582"/>
          </a:xfrm>
        </p:spPr>
        <p:txBody>
          <a:bodyPr vert="horz" lIns="91440" tIns="45720" rIns="91440" bIns="45720" rtlCol="0" anchor="t">
            <a:normAutofit/>
          </a:bodyPr>
          <a:lstStyle/>
          <a:p>
            <a:pPr>
              <a:spcBef>
                <a:spcPts val="0"/>
              </a:spcBef>
            </a:pPr>
            <a:r>
              <a:rPr lang="it-IT" sz="2200" dirty="0">
                <a:solidFill>
                  <a:srgbClr val="000000"/>
                </a:solidFill>
                <a:latin typeface="+mj-lt"/>
              </a:rPr>
              <a:t>Una volta assegnato un nome ad una cella, per editarla o cancellarla bisogna cercare la funzionalità </a:t>
            </a:r>
            <a:r>
              <a:rPr lang="it-IT" sz="2200" b="1" dirty="0">
                <a:solidFill>
                  <a:srgbClr val="000000"/>
                </a:solidFill>
                <a:highlight>
                  <a:srgbClr val="FFFF00"/>
                </a:highlight>
                <a:latin typeface="+mj-lt"/>
              </a:rPr>
              <a:t>Name Manager</a:t>
            </a:r>
            <a:r>
              <a:rPr lang="it-IT" sz="2200" b="1" dirty="0">
                <a:solidFill>
                  <a:srgbClr val="000000"/>
                </a:solidFill>
                <a:latin typeface="+mj-lt"/>
              </a:rPr>
              <a:t> dal menu:</a:t>
            </a:r>
          </a:p>
          <a:p>
            <a:pPr>
              <a:spcBef>
                <a:spcPts val="0"/>
              </a:spcBef>
            </a:pPr>
            <a:endParaRPr lang="it-IT" sz="2200" b="1" dirty="0">
              <a:solidFill>
                <a:srgbClr val="000000"/>
              </a:solidFill>
              <a:highlight>
                <a:srgbClr val="FFFF00"/>
              </a:highlight>
              <a:latin typeface="+mj-lt"/>
            </a:endParaRPr>
          </a:p>
          <a:p>
            <a:pPr>
              <a:spcBef>
                <a:spcPts val="0"/>
              </a:spcBef>
            </a:pPr>
            <a:r>
              <a:rPr lang="it-IT" sz="2200" b="1" dirty="0">
                <a:solidFill>
                  <a:srgbClr val="000000"/>
                </a:solidFill>
                <a:latin typeface="+mj-lt"/>
              </a:rPr>
              <a:t>Formulas &gt; Sezione «Define Names» &gt; Name Manager</a:t>
            </a:r>
          </a:p>
          <a:p>
            <a:pPr>
              <a:spcBef>
                <a:spcPts val="0"/>
              </a:spcBef>
            </a:pPr>
            <a:endParaRPr lang="it-IT" sz="2200" dirty="0">
              <a:solidFill>
                <a:srgbClr val="000000"/>
              </a:solidFill>
              <a:latin typeface="+mj-lt"/>
            </a:endParaRPr>
          </a:p>
        </p:txBody>
      </p:sp>
      <p:pic>
        <p:nvPicPr>
          <p:cNvPr id="17" name="Picture 16">
            <a:extLst>
              <a:ext uri="{FF2B5EF4-FFF2-40B4-BE49-F238E27FC236}">
                <a16:creationId xmlns:a16="http://schemas.microsoft.com/office/drawing/2014/main" id="{3C92F7F3-F0F3-964D-3269-C99170CC6D74}"/>
              </a:ext>
            </a:extLst>
          </p:cNvPr>
          <p:cNvPicPr>
            <a:picLocks noChangeAspect="1"/>
          </p:cNvPicPr>
          <p:nvPr/>
        </p:nvPicPr>
        <p:blipFill>
          <a:blip/>
          <a:stretch>
            <a:fillRect/>
          </a:stretch>
        </p:blipFill>
        <p:spPr>
          <a:xfrm>
            <a:off x="3279083" y="2819519"/>
            <a:ext cx="4233433" cy="3323017"/>
          </a:xfrm>
          <a:prstGeom prst="rect">
            <a:avLst/>
          </a:prstGeom>
        </p:spPr>
      </p:pic>
      <p:pic>
        <p:nvPicPr>
          <p:cNvPr id="6" name="Picture 5">
            <a:extLst>
              <a:ext uri="{FF2B5EF4-FFF2-40B4-BE49-F238E27FC236}">
                <a16:creationId xmlns:a16="http://schemas.microsoft.com/office/drawing/2014/main" id="{FF1BDEEB-5388-2DED-63DA-8D46090FD07B}"/>
              </a:ext>
            </a:extLst>
          </p:cNvPr>
          <p:cNvPicPr>
            <a:picLocks noChangeAspect="1"/>
          </p:cNvPicPr>
          <p:nvPr/>
        </p:nvPicPr>
        <p:blipFill>
          <a:blip/>
          <a:stretch>
            <a:fillRect/>
          </a:stretch>
        </p:blipFill>
        <p:spPr>
          <a:xfrm>
            <a:off x="7714606" y="1628728"/>
            <a:ext cx="3267531" cy="1190791"/>
          </a:xfrm>
          <a:prstGeom prst="rect">
            <a:avLst/>
          </a:prstGeom>
        </p:spPr>
      </p:pic>
      <p:sp>
        <p:nvSpPr>
          <p:cNvPr id="13" name="Rectangle: Rounded Corners 12">
            <a:extLst>
              <a:ext uri="{FF2B5EF4-FFF2-40B4-BE49-F238E27FC236}">
                <a16:creationId xmlns:a16="http://schemas.microsoft.com/office/drawing/2014/main" id="{64BCB056-2E18-93E4-60D3-808776F6C19A}"/>
              </a:ext>
            </a:extLst>
          </p:cNvPr>
          <p:cNvSpPr/>
          <p:nvPr/>
        </p:nvSpPr>
        <p:spPr>
          <a:xfrm>
            <a:off x="9010835" y="1858998"/>
            <a:ext cx="506026" cy="733282"/>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4D15A654-6BDF-6E1E-CF70-E642EBA4A7E6}"/>
              </a:ext>
            </a:extLst>
          </p:cNvPr>
          <p:cNvSpPr txBox="1">
            <a:spLocks/>
          </p:cNvSpPr>
          <p:nvPr/>
        </p:nvSpPr>
        <p:spPr>
          <a:xfrm>
            <a:off x="7616120" y="3694673"/>
            <a:ext cx="4404245" cy="13753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it-IT" sz="2200" dirty="0">
                <a:solidFill>
                  <a:srgbClr val="000000"/>
                </a:solidFill>
                <a:latin typeface="+mj-lt"/>
              </a:rPr>
              <a:t>Si possono creare/editare/cancellare i nomi a celle o range di celle, nella finestra Name Manager</a:t>
            </a:r>
            <a:endParaRPr lang="it-IT" sz="2200" b="1" dirty="0">
              <a:solidFill>
                <a:srgbClr val="000000"/>
              </a:solidFill>
              <a:latin typeface="+mj-lt"/>
            </a:endParaRPr>
          </a:p>
          <a:p>
            <a:pPr>
              <a:spcBef>
                <a:spcPts val="0"/>
              </a:spcBef>
            </a:pPr>
            <a:endParaRPr lang="it-IT" sz="2200" dirty="0">
              <a:solidFill>
                <a:srgbClr val="000000"/>
              </a:solidFill>
              <a:latin typeface="+mj-lt"/>
            </a:endParaRPr>
          </a:p>
        </p:txBody>
      </p:sp>
    </p:spTree>
    <p:extLst>
      <p:ext uri="{BB962C8B-B14F-4D97-AF65-F5344CB8AC3E}">
        <p14:creationId xmlns:p14="http://schemas.microsoft.com/office/powerpoint/2010/main" val="283804710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CellName_Example.xlsx (Sheet “</a:t>
            </a:r>
            <a:r>
              <a:rPr lang="en-US" sz="2400" b="1" dirty="0" err="1"/>
              <a:t>CellName</a:t>
            </a:r>
            <a:r>
              <a:rPr lang="en-US" sz="2400" b="1" dirty="0"/>
              <a:t>”)</a:t>
            </a:r>
            <a:endParaRPr lang="en-US" sz="2400" dirty="0"/>
          </a:p>
          <a:p>
            <a:pPr marL="342900" indent="-342900">
              <a:buFontTx/>
              <a:buChar char="-"/>
            </a:pPr>
            <a:r>
              <a:rPr lang="en-US" dirty="0" err="1"/>
              <a:t>Assegnare</a:t>
            </a:r>
            <a:r>
              <a:rPr lang="en-US" dirty="0"/>
              <a:t> due </a:t>
            </a:r>
            <a:r>
              <a:rPr lang="en-US" dirty="0" err="1"/>
              <a:t>nomi</a:t>
            </a:r>
            <a:r>
              <a:rPr lang="en-US" dirty="0"/>
              <a:t> a due </a:t>
            </a:r>
            <a:r>
              <a:rPr lang="en-US" dirty="0" err="1"/>
              <a:t>celle</a:t>
            </a:r>
            <a:r>
              <a:rPr lang="en-US" dirty="0"/>
              <a:t> e poi fare la somma </a:t>
            </a:r>
            <a:r>
              <a:rPr lang="en-US" dirty="0" err="1"/>
              <a:t>nello</a:t>
            </a:r>
            <a:r>
              <a:rPr lang="en-US" dirty="0"/>
              <a:t> </a:t>
            </a:r>
            <a:r>
              <a:rPr lang="en-US" dirty="0" err="1"/>
              <a:t>stesso</a:t>
            </a:r>
            <a:r>
              <a:rPr lang="en-US" dirty="0"/>
              <a:t> Sheet e in uno Sheet </a:t>
            </a:r>
            <a:r>
              <a:rPr lang="en-US" dirty="0" err="1"/>
              <a:t>diverso</a:t>
            </a:r>
            <a:r>
              <a:rPr lang="en-US" dirty="0"/>
              <a:t>: 1) </a:t>
            </a:r>
            <a:r>
              <a:rPr lang="en-US" dirty="0" err="1"/>
              <a:t>entrambi</a:t>
            </a:r>
            <a:r>
              <a:rPr lang="en-US" dirty="0"/>
              <a:t> I </a:t>
            </a:r>
            <a:r>
              <a:rPr lang="en-US" dirty="0" err="1"/>
              <a:t>nomi</a:t>
            </a:r>
            <a:r>
              <a:rPr lang="en-US" dirty="0"/>
              <a:t> con </a:t>
            </a:r>
            <a:r>
              <a:rPr lang="en-US" dirty="0" err="1"/>
              <a:t>visibilità</a:t>
            </a:r>
            <a:r>
              <a:rPr lang="en-US" dirty="0"/>
              <a:t> workbook 2) uno con </a:t>
            </a:r>
            <a:r>
              <a:rPr lang="en-US" dirty="0" err="1"/>
              <a:t>visibilità</a:t>
            </a:r>
            <a:r>
              <a:rPr lang="en-US" dirty="0"/>
              <a:t> workbook e uno con </a:t>
            </a:r>
            <a:r>
              <a:rPr lang="en-US" dirty="0" err="1"/>
              <a:t>visibilità</a:t>
            </a:r>
            <a:r>
              <a:rPr lang="en-US" dirty="0"/>
              <a:t> Sheet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105</a:t>
            </a:fld>
            <a:endParaRPr lang="en-US" dirty="0"/>
          </a:p>
        </p:txBody>
      </p:sp>
    </p:spTree>
    <p:extLst>
      <p:ext uri="{BB962C8B-B14F-4D97-AF65-F5344CB8AC3E}">
        <p14:creationId xmlns:p14="http://schemas.microsoft.com/office/powerpoint/2010/main" val="42589731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CellName_Example.xlsx (Sheet “Rif </a:t>
            </a:r>
            <a:r>
              <a:rPr lang="en-US" sz="2400" b="1" dirty="0" err="1"/>
              <a:t>Assoluto</a:t>
            </a:r>
            <a:r>
              <a:rPr lang="en-US" sz="2400" b="1" dirty="0"/>
              <a:t> e </a:t>
            </a:r>
            <a:r>
              <a:rPr lang="en-US" sz="2400" b="1" dirty="0" err="1"/>
              <a:t>Relativo</a:t>
            </a:r>
            <a:r>
              <a:rPr lang="en-US" sz="2400" b="1" dirty="0"/>
              <a:t>”)</a:t>
            </a:r>
            <a:endParaRPr lang="en-US" sz="2400" dirty="0"/>
          </a:p>
          <a:p>
            <a:pPr marL="342900" indent="-342900">
              <a:buFontTx/>
              <a:buChar char="-"/>
            </a:pPr>
            <a:r>
              <a:rPr lang="en-US" dirty="0" err="1"/>
              <a:t>Assegnare</a:t>
            </a:r>
            <a:r>
              <a:rPr lang="en-US" dirty="0"/>
              <a:t> il </a:t>
            </a:r>
            <a:r>
              <a:rPr lang="en-US" dirty="0" err="1"/>
              <a:t>valore</a:t>
            </a:r>
            <a:r>
              <a:rPr lang="en-US" dirty="0"/>
              <a:t> 100 </a:t>
            </a:r>
            <a:r>
              <a:rPr lang="en-US" dirty="0" err="1"/>
              <a:t>alla</a:t>
            </a:r>
            <a:r>
              <a:rPr lang="en-US" dirty="0"/>
              <a:t> </a:t>
            </a:r>
            <a:r>
              <a:rPr lang="en-US" dirty="0" err="1"/>
              <a:t>cella</a:t>
            </a:r>
            <a:r>
              <a:rPr lang="en-US" dirty="0"/>
              <a:t> A1</a:t>
            </a:r>
          </a:p>
          <a:p>
            <a:pPr marL="342900" indent="-342900">
              <a:buFontTx/>
              <a:buChar char="-"/>
            </a:pPr>
            <a:r>
              <a:rPr lang="en-US" dirty="0" err="1"/>
              <a:t>Assegnare</a:t>
            </a:r>
            <a:r>
              <a:rPr lang="en-US" dirty="0"/>
              <a:t> </a:t>
            </a:r>
            <a:r>
              <a:rPr lang="en-US" dirty="0" err="1"/>
              <a:t>alla</a:t>
            </a:r>
            <a:r>
              <a:rPr lang="en-US" dirty="0"/>
              <a:t> </a:t>
            </a:r>
            <a:r>
              <a:rPr lang="en-US" dirty="0" err="1"/>
              <a:t>cella</a:t>
            </a:r>
            <a:r>
              <a:rPr lang="en-US" dirty="0"/>
              <a:t> B1 il </a:t>
            </a:r>
            <a:r>
              <a:rPr lang="en-US" dirty="0" err="1"/>
              <a:t>riferimento</a:t>
            </a:r>
            <a:r>
              <a:rPr lang="en-US" dirty="0"/>
              <a:t> </a:t>
            </a:r>
            <a:r>
              <a:rPr lang="en-US" dirty="0" err="1"/>
              <a:t>assoluto</a:t>
            </a:r>
            <a:r>
              <a:rPr lang="en-US" dirty="0"/>
              <a:t> </a:t>
            </a:r>
            <a:r>
              <a:rPr lang="en-US" dirty="0" err="1"/>
              <a:t>alla</a:t>
            </a:r>
            <a:r>
              <a:rPr lang="en-US" dirty="0"/>
              <a:t> </a:t>
            </a:r>
            <a:r>
              <a:rPr lang="en-US" dirty="0" err="1"/>
              <a:t>cella</a:t>
            </a:r>
            <a:r>
              <a:rPr lang="en-US" dirty="0"/>
              <a:t> A1 (=$A$1)</a:t>
            </a:r>
          </a:p>
          <a:p>
            <a:pPr marL="342900" indent="-342900">
              <a:buFontTx/>
              <a:buChar char="-"/>
            </a:pPr>
            <a:r>
              <a:rPr lang="en-US" dirty="0"/>
              <a:t>Cosa </a:t>
            </a:r>
            <a:r>
              <a:rPr lang="en-US" dirty="0" err="1"/>
              <a:t>succede</a:t>
            </a:r>
            <a:r>
              <a:rPr lang="en-US" dirty="0"/>
              <a:t> se </a:t>
            </a:r>
            <a:r>
              <a:rPr lang="en-US" dirty="0" err="1"/>
              <a:t>copio</a:t>
            </a:r>
            <a:r>
              <a:rPr lang="en-US" dirty="0"/>
              <a:t> il </a:t>
            </a:r>
            <a:r>
              <a:rPr lang="en-US" dirty="0" err="1"/>
              <a:t>contenuto</a:t>
            </a:r>
            <a:r>
              <a:rPr lang="en-US" dirty="0"/>
              <a:t> </a:t>
            </a:r>
            <a:r>
              <a:rPr lang="en-US" dirty="0" err="1"/>
              <a:t>della</a:t>
            </a:r>
            <a:r>
              <a:rPr lang="en-US" dirty="0"/>
              <a:t> </a:t>
            </a:r>
            <a:r>
              <a:rPr lang="en-US" dirty="0" err="1"/>
              <a:t>cella</a:t>
            </a:r>
            <a:r>
              <a:rPr lang="en-US" dirty="0"/>
              <a:t> B1 in </a:t>
            </a:r>
            <a:r>
              <a:rPr lang="en-US" dirty="0" err="1"/>
              <a:t>celle</a:t>
            </a:r>
            <a:r>
              <a:rPr lang="en-US" dirty="0"/>
              <a:t> </a:t>
            </a:r>
            <a:r>
              <a:rPr lang="en-US" dirty="0" err="1"/>
              <a:t>adiacenti</a:t>
            </a:r>
            <a:r>
              <a:rPr lang="en-US" dirty="0"/>
              <a: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106</a:t>
            </a:fld>
            <a:endParaRPr lang="en-US" dirty="0"/>
          </a:p>
        </p:txBody>
      </p:sp>
    </p:spTree>
    <p:extLst>
      <p:ext uri="{BB962C8B-B14F-4D97-AF65-F5344CB8AC3E}">
        <p14:creationId xmlns:p14="http://schemas.microsoft.com/office/powerpoint/2010/main" val="99647193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CellName_Example.xlsx (Sheet “Rif Misto”)</a:t>
            </a:r>
            <a:endParaRPr lang="en-US" sz="2400" dirty="0"/>
          </a:p>
          <a:p>
            <a:pPr marL="342900" indent="-342900">
              <a:buFontTx/>
              <a:buChar char="-"/>
            </a:pPr>
            <a:r>
              <a:rPr lang="en-US" dirty="0" err="1"/>
              <a:t>Assegnare</a:t>
            </a:r>
            <a:r>
              <a:rPr lang="en-US" dirty="0"/>
              <a:t> il </a:t>
            </a:r>
            <a:r>
              <a:rPr lang="en-US" dirty="0" err="1"/>
              <a:t>valore</a:t>
            </a:r>
            <a:r>
              <a:rPr lang="en-US" dirty="0"/>
              <a:t> 100 </a:t>
            </a:r>
            <a:r>
              <a:rPr lang="en-US" dirty="0" err="1"/>
              <a:t>alla</a:t>
            </a:r>
            <a:r>
              <a:rPr lang="en-US" dirty="0"/>
              <a:t> </a:t>
            </a:r>
            <a:r>
              <a:rPr lang="en-US" dirty="0" err="1"/>
              <a:t>cella</a:t>
            </a:r>
            <a:r>
              <a:rPr lang="en-US" dirty="0"/>
              <a:t> A1</a:t>
            </a:r>
          </a:p>
          <a:p>
            <a:pPr marL="342900" indent="-342900">
              <a:buFontTx/>
              <a:buChar char="-"/>
            </a:pPr>
            <a:r>
              <a:rPr lang="en-US" dirty="0" err="1"/>
              <a:t>Assegnare</a:t>
            </a:r>
            <a:r>
              <a:rPr lang="en-US" dirty="0"/>
              <a:t> </a:t>
            </a:r>
            <a:r>
              <a:rPr lang="en-US" dirty="0" err="1"/>
              <a:t>alla</a:t>
            </a:r>
            <a:r>
              <a:rPr lang="en-US" dirty="0"/>
              <a:t> </a:t>
            </a:r>
            <a:r>
              <a:rPr lang="en-US" dirty="0" err="1"/>
              <a:t>cella</a:t>
            </a:r>
            <a:r>
              <a:rPr lang="en-US" dirty="0"/>
              <a:t> B1 il </a:t>
            </a:r>
            <a:r>
              <a:rPr lang="en-US" dirty="0" err="1"/>
              <a:t>riferimento</a:t>
            </a:r>
            <a:r>
              <a:rPr lang="en-US" dirty="0"/>
              <a:t> misto </a:t>
            </a:r>
            <a:r>
              <a:rPr lang="en-US" dirty="0" err="1"/>
              <a:t>alla</a:t>
            </a:r>
            <a:r>
              <a:rPr lang="en-US" dirty="0"/>
              <a:t> </a:t>
            </a:r>
            <a:r>
              <a:rPr lang="en-US" dirty="0" err="1"/>
              <a:t>cella</a:t>
            </a:r>
            <a:r>
              <a:rPr lang="en-US" dirty="0"/>
              <a:t> A1 (=$A1): $A </a:t>
            </a:r>
            <a:r>
              <a:rPr lang="en-US" dirty="0" err="1"/>
              <a:t>fissa</a:t>
            </a:r>
            <a:r>
              <a:rPr lang="en-US" dirty="0"/>
              <a:t> la Colonna di </a:t>
            </a:r>
            <a:r>
              <a:rPr lang="en-US" dirty="0" err="1"/>
              <a:t>riferimento</a:t>
            </a:r>
            <a:r>
              <a:rPr lang="en-US" dirty="0"/>
              <a:t>, </a:t>
            </a:r>
            <a:r>
              <a:rPr lang="en-US" dirty="0" err="1"/>
              <a:t>mentre</a:t>
            </a:r>
            <a:r>
              <a:rPr lang="en-US" dirty="0"/>
              <a:t> il </a:t>
            </a:r>
            <a:r>
              <a:rPr lang="en-US" dirty="0" err="1"/>
              <a:t>numero</a:t>
            </a:r>
            <a:r>
              <a:rPr lang="en-US" dirty="0"/>
              <a:t> </a:t>
            </a:r>
            <a:r>
              <a:rPr lang="en-US" dirty="0" err="1"/>
              <a:t>che</a:t>
            </a:r>
            <a:r>
              <a:rPr lang="en-US" dirty="0"/>
              <a:t> indica la Riga </a:t>
            </a:r>
            <a:r>
              <a:rPr lang="en-US" dirty="0" err="1"/>
              <a:t>rimane</a:t>
            </a:r>
            <a:r>
              <a:rPr lang="en-US" dirty="0"/>
              <a:t> </a:t>
            </a:r>
            <a:r>
              <a:rPr lang="en-US" dirty="0" err="1"/>
              <a:t>Relativo</a:t>
            </a:r>
            <a:r>
              <a:rPr lang="en-US" dirty="0"/>
              <a:t>. </a:t>
            </a:r>
            <a:r>
              <a:rPr lang="en-US" dirty="0" err="1"/>
              <a:t>Quindi</a:t>
            </a:r>
            <a:r>
              <a:rPr lang="en-US" dirty="0"/>
              <a:t> se </a:t>
            </a:r>
            <a:r>
              <a:rPr lang="en-US" dirty="0" err="1"/>
              <a:t>si</a:t>
            </a:r>
            <a:r>
              <a:rPr lang="en-US" dirty="0"/>
              <a:t> </a:t>
            </a:r>
            <a:r>
              <a:rPr lang="en-US" dirty="0" err="1"/>
              <a:t>copia</a:t>
            </a:r>
            <a:r>
              <a:rPr lang="en-US" dirty="0"/>
              <a:t> la formula da B1 a B2, </a:t>
            </a:r>
            <a:r>
              <a:rPr lang="en-US" dirty="0" err="1"/>
              <a:t>questa</a:t>
            </a:r>
            <a:r>
              <a:rPr lang="en-US" dirty="0"/>
              <a:t> </a:t>
            </a:r>
            <a:r>
              <a:rPr lang="en-US" dirty="0" err="1"/>
              <a:t>diventa</a:t>
            </a:r>
            <a:r>
              <a:rPr lang="en-US" dirty="0"/>
              <a:t>: $A2</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107</a:t>
            </a:fld>
            <a:endParaRPr lang="en-US" dirty="0"/>
          </a:p>
        </p:txBody>
      </p:sp>
    </p:spTree>
    <p:extLst>
      <p:ext uri="{BB962C8B-B14F-4D97-AF65-F5344CB8AC3E}">
        <p14:creationId xmlns:p14="http://schemas.microsoft.com/office/powerpoint/2010/main" val="116064734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4-4</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CellName_Example.xlsx (Sheet “Rif Misto”)</a:t>
            </a:r>
            <a:endParaRPr lang="en-US" sz="2400" dirty="0"/>
          </a:p>
          <a:p>
            <a:pPr marL="342900" indent="-342900">
              <a:buFontTx/>
              <a:buChar char="-"/>
            </a:pPr>
            <a:r>
              <a:rPr lang="en-US" dirty="0" err="1"/>
              <a:t>Assegnare</a:t>
            </a:r>
            <a:r>
              <a:rPr lang="en-US" dirty="0"/>
              <a:t> il </a:t>
            </a:r>
            <a:r>
              <a:rPr lang="en-US" dirty="0" err="1"/>
              <a:t>valore</a:t>
            </a:r>
            <a:r>
              <a:rPr lang="en-US" dirty="0"/>
              <a:t> 100 </a:t>
            </a:r>
            <a:r>
              <a:rPr lang="en-US" dirty="0" err="1"/>
              <a:t>alla</a:t>
            </a:r>
            <a:r>
              <a:rPr lang="en-US" dirty="0"/>
              <a:t> </a:t>
            </a:r>
            <a:r>
              <a:rPr lang="en-US" dirty="0" err="1"/>
              <a:t>cella</a:t>
            </a:r>
            <a:r>
              <a:rPr lang="en-US" dirty="0"/>
              <a:t> E1</a:t>
            </a:r>
          </a:p>
          <a:p>
            <a:pPr marL="342900" indent="-342900">
              <a:buFontTx/>
              <a:buChar char="-"/>
            </a:pPr>
            <a:r>
              <a:rPr lang="en-US" dirty="0" err="1"/>
              <a:t>Assegnare</a:t>
            </a:r>
            <a:r>
              <a:rPr lang="en-US" dirty="0"/>
              <a:t> </a:t>
            </a:r>
            <a:r>
              <a:rPr lang="en-US" dirty="0" err="1"/>
              <a:t>alla</a:t>
            </a:r>
            <a:r>
              <a:rPr lang="en-US" dirty="0"/>
              <a:t> </a:t>
            </a:r>
            <a:r>
              <a:rPr lang="en-US" dirty="0" err="1"/>
              <a:t>cella</a:t>
            </a:r>
            <a:r>
              <a:rPr lang="en-US" dirty="0"/>
              <a:t> F1 il </a:t>
            </a:r>
            <a:r>
              <a:rPr lang="en-US" dirty="0" err="1"/>
              <a:t>riferimento</a:t>
            </a:r>
            <a:r>
              <a:rPr lang="en-US" dirty="0"/>
              <a:t> misto </a:t>
            </a:r>
            <a:r>
              <a:rPr lang="en-US" dirty="0" err="1"/>
              <a:t>alla</a:t>
            </a:r>
            <a:r>
              <a:rPr lang="en-US" dirty="0"/>
              <a:t> </a:t>
            </a:r>
            <a:r>
              <a:rPr lang="en-US" dirty="0" err="1"/>
              <a:t>cella</a:t>
            </a:r>
            <a:r>
              <a:rPr lang="en-US" dirty="0"/>
              <a:t> E1 (=E$1): $1 </a:t>
            </a:r>
            <a:r>
              <a:rPr lang="en-US" dirty="0" err="1"/>
              <a:t>fissa</a:t>
            </a:r>
            <a:r>
              <a:rPr lang="en-US" dirty="0"/>
              <a:t> la Riga di </a:t>
            </a:r>
            <a:r>
              <a:rPr lang="en-US" dirty="0" err="1"/>
              <a:t>riferimento</a:t>
            </a:r>
            <a:r>
              <a:rPr lang="en-US" dirty="0"/>
              <a:t>, </a:t>
            </a:r>
            <a:r>
              <a:rPr lang="en-US" dirty="0" err="1"/>
              <a:t>mentre</a:t>
            </a:r>
            <a:r>
              <a:rPr lang="en-US" dirty="0"/>
              <a:t> la </a:t>
            </a:r>
            <a:r>
              <a:rPr lang="en-US" dirty="0" err="1"/>
              <a:t>Lettera</a:t>
            </a:r>
            <a:r>
              <a:rPr lang="en-US" dirty="0"/>
              <a:t> indica </a:t>
            </a:r>
            <a:r>
              <a:rPr lang="en-US" dirty="0" err="1"/>
              <a:t>che</a:t>
            </a:r>
            <a:r>
              <a:rPr lang="en-US" dirty="0"/>
              <a:t> la Colonna </a:t>
            </a:r>
            <a:r>
              <a:rPr lang="en-US" dirty="0" err="1"/>
              <a:t>rimane</a:t>
            </a:r>
            <a:r>
              <a:rPr lang="en-US" dirty="0"/>
              <a:t> </a:t>
            </a:r>
            <a:r>
              <a:rPr lang="en-US" dirty="0" err="1"/>
              <a:t>Relativa</a:t>
            </a:r>
            <a:r>
              <a:rPr lang="en-US" dirty="0"/>
              <a:t>. </a:t>
            </a:r>
            <a:r>
              <a:rPr lang="en-US" dirty="0" err="1"/>
              <a:t>Quindi</a:t>
            </a:r>
            <a:r>
              <a:rPr lang="en-US" dirty="0"/>
              <a:t> se </a:t>
            </a:r>
            <a:r>
              <a:rPr lang="en-US" dirty="0" err="1"/>
              <a:t>si</a:t>
            </a:r>
            <a:r>
              <a:rPr lang="en-US" dirty="0"/>
              <a:t> </a:t>
            </a:r>
            <a:r>
              <a:rPr lang="en-US" dirty="0" err="1"/>
              <a:t>copia</a:t>
            </a:r>
            <a:r>
              <a:rPr lang="en-US" dirty="0"/>
              <a:t> la formula da F1 a G1, </a:t>
            </a:r>
            <a:r>
              <a:rPr lang="en-US" dirty="0" err="1"/>
              <a:t>questa</a:t>
            </a:r>
            <a:r>
              <a:rPr lang="en-US" dirty="0"/>
              <a:t> </a:t>
            </a:r>
            <a:r>
              <a:rPr lang="en-US" dirty="0" err="1"/>
              <a:t>diventa</a:t>
            </a:r>
            <a:r>
              <a:rPr lang="en-US" dirty="0"/>
              <a:t>: F$1</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108</a:t>
            </a:fld>
            <a:endParaRPr lang="en-US" dirty="0"/>
          </a:p>
        </p:txBody>
      </p:sp>
    </p:spTree>
    <p:extLst>
      <p:ext uri="{BB962C8B-B14F-4D97-AF65-F5344CB8AC3E}">
        <p14:creationId xmlns:p14="http://schemas.microsoft.com/office/powerpoint/2010/main" val="359987550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4-5</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RangeCelle_Esempio.xlsx</a:t>
            </a:r>
            <a:endParaRPr lang="en-US" sz="2400" dirty="0"/>
          </a:p>
          <a:p>
            <a:pPr marL="342900" indent="-342900">
              <a:buFontTx/>
              <a:buChar char="-"/>
            </a:pPr>
            <a:r>
              <a:rPr lang="en-US" dirty="0" err="1"/>
              <a:t>Assegnare</a:t>
            </a:r>
            <a:r>
              <a:rPr lang="en-US" dirty="0"/>
              <a:t> un </a:t>
            </a:r>
            <a:r>
              <a:rPr lang="en-US" dirty="0" err="1"/>
              <a:t>nome</a:t>
            </a:r>
            <a:r>
              <a:rPr lang="en-US" dirty="0"/>
              <a:t> ad un range di </a:t>
            </a:r>
            <a:r>
              <a:rPr lang="en-US" dirty="0" err="1"/>
              <a:t>cella</a:t>
            </a:r>
            <a:endParaRPr lang="en-US" dirty="0"/>
          </a:p>
          <a:p>
            <a:pPr marL="342900" indent="-342900">
              <a:buFontTx/>
              <a:buChar char="-"/>
            </a:pPr>
            <a:r>
              <a:rPr lang="en-US" dirty="0" err="1"/>
              <a:t>Eseguire</a:t>
            </a:r>
            <a:r>
              <a:rPr lang="en-US" dirty="0"/>
              <a:t> la somma </a:t>
            </a:r>
            <a:r>
              <a:rPr lang="en-US" dirty="0" err="1"/>
              <a:t>utilizzando</a:t>
            </a:r>
            <a:r>
              <a:rPr lang="en-US" dirty="0"/>
              <a:t> non </a:t>
            </a:r>
            <a:r>
              <a:rPr lang="en-US" dirty="0" err="1"/>
              <a:t>l’intervallo</a:t>
            </a:r>
            <a:r>
              <a:rPr lang="en-US" dirty="0"/>
              <a:t> </a:t>
            </a:r>
            <a:r>
              <a:rPr lang="en-US" dirty="0" err="1"/>
              <a:t>tra</a:t>
            </a:r>
            <a:r>
              <a:rPr lang="en-US" dirty="0"/>
              <a:t> </a:t>
            </a:r>
            <a:r>
              <a:rPr lang="en-US" dirty="0" err="1"/>
              <a:t>celle</a:t>
            </a:r>
            <a:r>
              <a:rPr lang="en-US" dirty="0"/>
              <a:t>, ma il </a:t>
            </a:r>
            <a:r>
              <a:rPr lang="en-US" dirty="0" err="1"/>
              <a:t>nome</a:t>
            </a:r>
            <a:r>
              <a:rPr lang="en-US" dirty="0"/>
              <a:t> </a:t>
            </a:r>
            <a:r>
              <a:rPr lang="en-US" dirty="0" err="1"/>
              <a:t>assegnato</a:t>
            </a:r>
            <a:r>
              <a:rPr lang="en-US" dirty="0"/>
              <a:t> a </a:t>
            </a:r>
            <a:r>
              <a:rPr lang="en-US" dirty="0" err="1"/>
              <a:t>questo</a:t>
            </a:r>
            <a:r>
              <a:rPr lang="en-US" dirty="0"/>
              <a:t> range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109</a:t>
            </a:fld>
            <a:endParaRPr lang="en-US" dirty="0"/>
          </a:p>
        </p:txBody>
      </p:sp>
    </p:spTree>
    <p:extLst>
      <p:ext uri="{BB962C8B-B14F-4D97-AF65-F5344CB8AC3E}">
        <p14:creationId xmlns:p14="http://schemas.microsoft.com/office/powerpoint/2010/main" val="3372505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(5)</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13" name="Immagine 12">
            <a:extLst>
              <a:ext uri="{FF2B5EF4-FFF2-40B4-BE49-F238E27FC236}">
                <a16:creationId xmlns:a16="http://schemas.microsoft.com/office/drawing/2014/main" id="{A5DD6E11-A32D-2DE5-7BF7-28717691A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125" y="1062311"/>
            <a:ext cx="7213749" cy="4733377"/>
          </a:xfrm>
          <a:prstGeom prst="rect">
            <a:avLst/>
          </a:prstGeom>
        </p:spPr>
      </p:pic>
    </p:spTree>
    <p:extLst>
      <p:ext uri="{BB962C8B-B14F-4D97-AF65-F5344CB8AC3E}">
        <p14:creationId xmlns:p14="http://schemas.microsoft.com/office/powerpoint/2010/main" val="276792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3"/>
                                        </p:tgtEl>
                                        <p:attrNameLst>
                                          <p:attrName>ppt_x</p:attrName>
                                        </p:attrNameLst>
                                      </p:cBhvr>
                                      <p:tavLst>
                                        <p:tav tm="0">
                                          <p:val>
                                            <p:strVal val="ppt_x"/>
                                          </p:val>
                                        </p:tav>
                                        <p:tav tm="100000">
                                          <p:val>
                                            <p:strVal val="ppt_x"/>
                                          </p:val>
                                        </p:tav>
                                      </p:tavLst>
                                    </p:anim>
                                    <p:anim calcmode="lin" valueType="num">
                                      <p:cBhvr additive="base">
                                        <p:cTn id="13" dur="500"/>
                                        <p:tgtEl>
                                          <p:spTgt spid="13"/>
                                        </p:tgtEl>
                                        <p:attrNameLst>
                                          <p:attrName>ppt_y</p:attrName>
                                        </p:attrNameLst>
                                      </p:cBhvr>
                                      <p:tavLst>
                                        <p:tav tm="0">
                                          <p:val>
                                            <p:strVal val="ppt_y"/>
                                          </p:val>
                                        </p:tav>
                                        <p:tav tm="100000">
                                          <p:val>
                                            <p:strVal val="1+ppt_h/2"/>
                                          </p:val>
                                        </p:tav>
                                      </p:tavLst>
                                    </p:anim>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4-6</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85000" lnSpcReduction="10000"/>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documento11</a:t>
            </a:r>
            <a:r>
              <a:rPr lang="en-US" sz="2400" dirty="0"/>
              <a:t>\</a:t>
            </a:r>
            <a:r>
              <a:rPr lang="en-US" sz="2400" b="1" dirty="0"/>
              <a:t>fogli.xlsx (Sheet “Rif Misto”)</a:t>
            </a:r>
          </a:p>
          <a:p>
            <a:pPr marL="342900" indent="-342900">
              <a:buFontTx/>
              <a:buChar char="-"/>
            </a:pPr>
            <a:r>
              <a:rPr lang="en-US" dirty="0" err="1"/>
              <a:t>Esempio</a:t>
            </a:r>
            <a:r>
              <a:rPr lang="en-US" dirty="0"/>
              <a:t> di </a:t>
            </a:r>
            <a:r>
              <a:rPr lang="en-US" dirty="0" err="1"/>
              <a:t>riferimento</a:t>
            </a:r>
            <a:r>
              <a:rPr lang="en-US" dirty="0"/>
              <a:t> a </a:t>
            </a:r>
            <a:r>
              <a:rPr lang="en-US" dirty="0" err="1"/>
              <a:t>cella</a:t>
            </a:r>
            <a:r>
              <a:rPr lang="en-US" dirty="0"/>
              <a:t> assoluta </a:t>
            </a:r>
            <a:r>
              <a:rPr lang="en-US" dirty="0" err="1"/>
              <a:t>nel</a:t>
            </a:r>
            <a:r>
              <a:rPr lang="en-US" dirty="0"/>
              <a:t> </a:t>
            </a:r>
            <a:r>
              <a:rPr lang="en-US" dirty="0" err="1"/>
              <a:t>calcolo</a:t>
            </a:r>
            <a:r>
              <a:rPr lang="en-US" dirty="0"/>
              <a:t> </a:t>
            </a:r>
            <a:r>
              <a:rPr lang="en-US" dirty="0" err="1"/>
              <a:t>della</a:t>
            </a:r>
            <a:r>
              <a:rPr lang="en-US" dirty="0"/>
              <a:t> </a:t>
            </a:r>
            <a:r>
              <a:rPr lang="en-US" dirty="0" err="1"/>
              <a:t>percentuale</a:t>
            </a:r>
            <a:r>
              <a:rPr lang="en-US" dirty="0"/>
              <a:t> </a:t>
            </a:r>
            <a:r>
              <a:rPr lang="en-US" dirty="0" err="1"/>
              <a:t>sul</a:t>
            </a:r>
            <a:r>
              <a:rPr lang="en-US" dirty="0"/>
              <a:t> </a:t>
            </a:r>
            <a:r>
              <a:rPr lang="en-US" dirty="0" err="1"/>
              <a:t>totale</a:t>
            </a:r>
            <a:r>
              <a:rPr lang="en-US" dirty="0"/>
              <a:t>: =E4/$E$8 (</a:t>
            </a:r>
            <a:r>
              <a:rPr lang="en-US" dirty="0" err="1"/>
              <a:t>si</a:t>
            </a:r>
            <a:r>
              <a:rPr lang="en-US" dirty="0"/>
              <a:t> </a:t>
            </a:r>
            <a:r>
              <a:rPr lang="en-US" dirty="0" err="1"/>
              <a:t>vuole</a:t>
            </a:r>
            <a:r>
              <a:rPr lang="en-US" dirty="0"/>
              <a:t> </a:t>
            </a:r>
            <a:r>
              <a:rPr lang="en-US" dirty="0" err="1"/>
              <a:t>che</a:t>
            </a:r>
            <a:r>
              <a:rPr lang="en-US" dirty="0"/>
              <a:t> il </a:t>
            </a:r>
            <a:r>
              <a:rPr lang="en-US" dirty="0" err="1"/>
              <a:t>riferimento</a:t>
            </a:r>
            <a:r>
              <a:rPr lang="en-US" dirty="0"/>
              <a:t> </a:t>
            </a:r>
            <a:r>
              <a:rPr lang="en-US" dirty="0" err="1"/>
              <a:t>alla</a:t>
            </a:r>
            <a:r>
              <a:rPr lang="en-US" dirty="0"/>
              <a:t> </a:t>
            </a:r>
            <a:r>
              <a:rPr lang="en-US" dirty="0" err="1"/>
              <a:t>cella</a:t>
            </a:r>
            <a:r>
              <a:rPr lang="en-US" dirty="0"/>
              <a:t> </a:t>
            </a:r>
            <a:r>
              <a:rPr lang="en-US" dirty="0" err="1"/>
              <a:t>sia</a:t>
            </a:r>
            <a:r>
              <a:rPr lang="en-US" dirty="0"/>
              <a:t> lo </a:t>
            </a:r>
            <a:r>
              <a:rPr lang="en-US" dirty="0" err="1"/>
              <a:t>stesso</a:t>
            </a:r>
            <a:r>
              <a:rPr lang="en-US" dirty="0"/>
              <a:t> </a:t>
            </a:r>
            <a:r>
              <a:rPr lang="en-US" dirty="0" err="1"/>
              <a:t>cambiando</a:t>
            </a:r>
            <a:r>
              <a:rPr lang="en-US" dirty="0"/>
              <a:t> </a:t>
            </a:r>
            <a:r>
              <a:rPr lang="en-US" dirty="0" err="1"/>
              <a:t>sia</a:t>
            </a:r>
            <a:r>
              <a:rPr lang="en-US" dirty="0"/>
              <a:t> </a:t>
            </a:r>
            <a:r>
              <a:rPr lang="en-US" dirty="0" err="1"/>
              <a:t>riga</a:t>
            </a:r>
            <a:r>
              <a:rPr lang="en-US" dirty="0"/>
              <a:t> </a:t>
            </a:r>
            <a:r>
              <a:rPr lang="en-US" dirty="0" err="1"/>
              <a:t>che</a:t>
            </a:r>
            <a:r>
              <a:rPr lang="en-US" dirty="0"/>
              <a:t> Colonna in cui </a:t>
            </a:r>
            <a:r>
              <a:rPr lang="en-US" dirty="0" err="1"/>
              <a:t>si</a:t>
            </a:r>
            <a:r>
              <a:rPr lang="en-US" dirty="0"/>
              <a:t> </a:t>
            </a:r>
            <a:r>
              <a:rPr lang="en-US" dirty="0" err="1"/>
              <a:t>effettua</a:t>
            </a:r>
            <a:r>
              <a:rPr lang="en-US" dirty="0"/>
              <a:t> il </a:t>
            </a:r>
            <a:r>
              <a:rPr lang="en-US" dirty="0" err="1"/>
              <a:t>calcolo</a:t>
            </a:r>
            <a:r>
              <a:rPr lang="en-US" dirty="0"/>
              <a:t>)</a:t>
            </a:r>
          </a:p>
          <a:p>
            <a:pPr marL="342900" indent="-342900">
              <a:buFontTx/>
              <a:buChar char="-"/>
            </a:pPr>
            <a:r>
              <a:rPr lang="en-US" dirty="0"/>
              <a:t>Cosa </a:t>
            </a:r>
            <a:r>
              <a:rPr lang="en-US" dirty="0" err="1"/>
              <a:t>succede</a:t>
            </a:r>
            <a:r>
              <a:rPr lang="en-US" dirty="0"/>
              <a:t> se non </a:t>
            </a:r>
            <a:r>
              <a:rPr lang="en-US" dirty="0" err="1"/>
              <a:t>si</a:t>
            </a:r>
            <a:r>
              <a:rPr lang="en-US" dirty="0"/>
              <a:t> </a:t>
            </a:r>
            <a:r>
              <a:rPr lang="en-US" dirty="0" err="1"/>
              <a:t>mette</a:t>
            </a:r>
            <a:r>
              <a:rPr lang="en-US" dirty="0"/>
              <a:t> il </a:t>
            </a:r>
            <a:r>
              <a:rPr lang="en-US" dirty="0" err="1"/>
              <a:t>riferimento</a:t>
            </a:r>
            <a:r>
              <a:rPr lang="en-US" dirty="0"/>
              <a:t> </a:t>
            </a:r>
            <a:r>
              <a:rPr lang="en-US" dirty="0" err="1"/>
              <a:t>assoluto</a:t>
            </a:r>
            <a:r>
              <a:rPr lang="en-US" dirty="0"/>
              <a:t>, </a:t>
            </a:r>
            <a:r>
              <a:rPr lang="en-US" dirty="0" err="1"/>
              <a:t>quando</a:t>
            </a:r>
            <a:r>
              <a:rPr lang="en-US" dirty="0"/>
              <a:t> </a:t>
            </a:r>
            <a:r>
              <a:rPr lang="en-US" dirty="0" err="1"/>
              <a:t>si</a:t>
            </a:r>
            <a:r>
              <a:rPr lang="en-US" dirty="0"/>
              <a:t> </a:t>
            </a:r>
            <a:r>
              <a:rPr lang="en-US" dirty="0" err="1"/>
              <a:t>copia</a:t>
            </a:r>
            <a:r>
              <a:rPr lang="en-US" dirty="0"/>
              <a:t> la formula da </a:t>
            </a:r>
            <a:r>
              <a:rPr lang="en-US" dirty="0" err="1"/>
              <a:t>una</a:t>
            </a:r>
            <a:r>
              <a:rPr lang="en-US" dirty="0"/>
              <a:t> </a:t>
            </a:r>
            <a:r>
              <a:rPr lang="en-US" dirty="0" err="1"/>
              <a:t>riga</a:t>
            </a:r>
            <a:r>
              <a:rPr lang="en-US" dirty="0"/>
              <a:t> </a:t>
            </a:r>
            <a:r>
              <a:rPr lang="en-US" dirty="0" err="1"/>
              <a:t>all’altra</a:t>
            </a:r>
            <a:r>
              <a:rPr lang="en-US" dirty="0"/>
              <a: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110</a:t>
            </a:fld>
            <a:endParaRPr lang="en-US" dirty="0"/>
          </a:p>
        </p:txBody>
      </p:sp>
    </p:spTree>
    <p:extLst>
      <p:ext uri="{BB962C8B-B14F-4D97-AF65-F5344CB8AC3E}">
        <p14:creationId xmlns:p14="http://schemas.microsoft.com/office/powerpoint/2010/main" val="24823362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4-7</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a:t>Riferimenti </a:t>
            </a:r>
            <a:r>
              <a:rPr lang="en-US" b="1" dirty="0" err="1"/>
              <a:t>tra</a:t>
            </a:r>
            <a:r>
              <a:rPr lang="en-US" b="1" dirty="0"/>
              <a:t> Celle in File </a:t>
            </a:r>
            <a:r>
              <a:rPr lang="en-US" b="1" dirty="0" err="1"/>
              <a:t>diversi</a:t>
            </a:r>
            <a:endParaRPr lang="en-US" sz="2400" b="1" dirty="0"/>
          </a:p>
          <a:p>
            <a:r>
              <a:rPr lang="en-US" sz="2400" b="1" dirty="0"/>
              <a:t>documento26</a:t>
            </a:r>
            <a:r>
              <a:rPr lang="en-US" sz="2400" dirty="0"/>
              <a:t>\</a:t>
            </a:r>
            <a:r>
              <a:rPr lang="en-US" sz="2400" b="1" dirty="0"/>
              <a:t>Book1.xlsx (Sheet2) e documento26</a:t>
            </a:r>
            <a:r>
              <a:rPr lang="en-US" sz="2400" dirty="0"/>
              <a:t>\</a:t>
            </a:r>
            <a:r>
              <a:rPr lang="en-US" sz="2400" b="1" dirty="0"/>
              <a:t>Book2.xlsx (Sheet1)</a:t>
            </a:r>
          </a:p>
          <a:p>
            <a:pPr marL="342900" indent="-342900">
              <a:buFontTx/>
              <a:buChar char="-"/>
            </a:pPr>
            <a:r>
              <a:rPr lang="en-US" dirty="0" err="1"/>
              <a:t>Inserire</a:t>
            </a:r>
            <a:r>
              <a:rPr lang="en-US" dirty="0"/>
              <a:t> in Book1!Sheet2 il </a:t>
            </a:r>
            <a:r>
              <a:rPr lang="en-US" dirty="0" err="1"/>
              <a:t>valore</a:t>
            </a:r>
            <a:r>
              <a:rPr lang="en-US" dirty="0"/>
              <a:t> 100 </a:t>
            </a:r>
            <a:r>
              <a:rPr lang="en-US" dirty="0" err="1"/>
              <a:t>nella</a:t>
            </a:r>
            <a:r>
              <a:rPr lang="en-US" dirty="0"/>
              <a:t> </a:t>
            </a:r>
            <a:r>
              <a:rPr lang="en-US" dirty="0" err="1"/>
              <a:t>Cella</a:t>
            </a:r>
            <a:r>
              <a:rPr lang="en-US" dirty="0"/>
              <a:t> B2</a:t>
            </a:r>
          </a:p>
          <a:p>
            <a:pPr marL="342900" indent="-342900">
              <a:buFontTx/>
              <a:buChar char="-"/>
            </a:pPr>
            <a:r>
              <a:rPr lang="en-US" dirty="0" err="1"/>
              <a:t>Inserire</a:t>
            </a:r>
            <a:r>
              <a:rPr lang="en-US" dirty="0"/>
              <a:t> </a:t>
            </a:r>
            <a:r>
              <a:rPr lang="en-US" dirty="0" err="1"/>
              <a:t>riferimento</a:t>
            </a:r>
            <a:r>
              <a:rPr lang="en-US" dirty="0"/>
              <a:t> in Book2!Sheet1 </a:t>
            </a:r>
            <a:r>
              <a:rPr lang="en-US" dirty="0" err="1"/>
              <a:t>alla</a:t>
            </a:r>
            <a:r>
              <a:rPr lang="en-US" dirty="0"/>
              <a:t> </a:t>
            </a:r>
            <a:r>
              <a:rPr lang="en-US" dirty="0" err="1"/>
              <a:t>Cella</a:t>
            </a:r>
            <a:r>
              <a:rPr lang="en-US" dirty="0"/>
              <a:t> con </a:t>
            </a:r>
            <a:r>
              <a:rPr lang="en-US" dirty="0" err="1"/>
              <a:t>riferimento</a:t>
            </a:r>
            <a:r>
              <a:rPr lang="en-US" dirty="0"/>
              <a:t> </a:t>
            </a:r>
            <a:r>
              <a:rPr lang="en-US" dirty="0" err="1"/>
              <a:t>assoluto</a:t>
            </a:r>
            <a:r>
              <a:rPr lang="en-US" dirty="0"/>
              <a:t>: =‘[Book1.xls]Sheet2’!$B$2</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111</a:t>
            </a:fld>
            <a:endParaRPr lang="en-US" dirty="0"/>
          </a:p>
        </p:txBody>
      </p:sp>
    </p:spTree>
    <p:extLst>
      <p:ext uri="{BB962C8B-B14F-4D97-AF65-F5344CB8AC3E}">
        <p14:creationId xmlns:p14="http://schemas.microsoft.com/office/powerpoint/2010/main" val="17289700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4-8</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fontScale="85000" lnSpcReduction="20000"/>
          </a:bodyPr>
          <a:lstStyle/>
          <a:p>
            <a:r>
              <a:rPr lang="en-US" sz="2400" dirty="0" err="1"/>
              <a:t>Esercizio</a:t>
            </a:r>
            <a:r>
              <a:rPr lang="en-US" sz="2400" dirty="0"/>
              <a:t> su</a:t>
            </a:r>
            <a:r>
              <a:rPr lang="en-US" dirty="0"/>
              <a:t>i </a:t>
            </a:r>
            <a:r>
              <a:rPr lang="en-US" b="1" dirty="0"/>
              <a:t>Riferimenti </a:t>
            </a:r>
            <a:r>
              <a:rPr lang="en-US" b="1" dirty="0" err="1"/>
              <a:t>tra</a:t>
            </a:r>
            <a:r>
              <a:rPr lang="en-US" b="1" dirty="0"/>
              <a:t> Celle in File </a:t>
            </a:r>
            <a:r>
              <a:rPr lang="en-US" b="1" dirty="0" err="1"/>
              <a:t>diversi</a:t>
            </a:r>
            <a:r>
              <a:rPr lang="en-US" b="1" dirty="0"/>
              <a:t> (uno </a:t>
            </a:r>
            <a:r>
              <a:rPr lang="en-US" b="1" dirty="0" err="1"/>
              <a:t>su</a:t>
            </a:r>
            <a:r>
              <a:rPr lang="en-US" b="1" dirty="0"/>
              <a:t> Cloud One Drive di Microsoft)</a:t>
            </a:r>
            <a:endParaRPr lang="en-US" sz="2400" b="1" dirty="0"/>
          </a:p>
          <a:p>
            <a:r>
              <a:rPr lang="en-US" sz="2400" b="1" dirty="0"/>
              <a:t>C:\Users\teispir\OneDrive - Ericsson</a:t>
            </a:r>
            <a:r>
              <a:rPr lang="en-US" sz="2400" dirty="0"/>
              <a:t>\</a:t>
            </a:r>
            <a:r>
              <a:rPr lang="en-US" sz="2400" b="1" dirty="0"/>
              <a:t>excel\Book3.xlsx (Sheet2) e Book2.xlsx (Sheet2) con </a:t>
            </a:r>
            <a:r>
              <a:rPr lang="en-US" sz="2400" b="1" dirty="0" err="1"/>
              <a:t>riferimento</a:t>
            </a:r>
            <a:r>
              <a:rPr lang="en-US" sz="2400" b="1" dirty="0"/>
              <a:t> </a:t>
            </a:r>
            <a:r>
              <a:rPr lang="en-US" sz="2400" b="1" dirty="0" err="1"/>
              <a:t>assoluto</a:t>
            </a:r>
            <a:r>
              <a:rPr lang="en-US" sz="2400" b="1" dirty="0"/>
              <a:t> </a:t>
            </a:r>
            <a:r>
              <a:rPr lang="en-US" sz="2400" b="1" dirty="0" err="1"/>
              <a:t>alla</a:t>
            </a:r>
            <a:r>
              <a:rPr lang="en-US" sz="2400" b="1" dirty="0"/>
              <a:t> </a:t>
            </a:r>
            <a:r>
              <a:rPr lang="en-US" sz="2400" b="1" dirty="0" err="1"/>
              <a:t>cella</a:t>
            </a:r>
            <a:r>
              <a:rPr lang="en-US" sz="2400" b="1" dirty="0"/>
              <a:t> $B$2</a:t>
            </a:r>
          </a:p>
          <a:p>
            <a:pPr marL="342900" indent="-342900">
              <a:buFontTx/>
              <a:buChar char="-"/>
            </a:pPr>
            <a:r>
              <a:rPr lang="en-US" dirty="0" err="1"/>
              <a:t>Inserire</a:t>
            </a:r>
            <a:r>
              <a:rPr lang="en-US" dirty="0"/>
              <a:t> in Book3!Sheet2 il </a:t>
            </a:r>
            <a:r>
              <a:rPr lang="en-US" dirty="0" err="1"/>
              <a:t>valore</a:t>
            </a:r>
            <a:r>
              <a:rPr lang="en-US" dirty="0"/>
              <a:t> 300 </a:t>
            </a:r>
            <a:r>
              <a:rPr lang="en-US" dirty="0" err="1"/>
              <a:t>nella</a:t>
            </a:r>
            <a:r>
              <a:rPr lang="en-US" dirty="0"/>
              <a:t> </a:t>
            </a:r>
            <a:r>
              <a:rPr lang="en-US" dirty="0" err="1"/>
              <a:t>Cella</a:t>
            </a:r>
            <a:r>
              <a:rPr lang="en-US" dirty="0"/>
              <a:t> B2</a:t>
            </a:r>
          </a:p>
          <a:p>
            <a:pPr marL="342900" indent="-342900">
              <a:buFontTx/>
              <a:buChar char="-"/>
            </a:pPr>
            <a:r>
              <a:rPr lang="en-US" dirty="0" err="1"/>
              <a:t>Inserire</a:t>
            </a:r>
            <a:r>
              <a:rPr lang="en-US" dirty="0"/>
              <a:t> </a:t>
            </a:r>
            <a:r>
              <a:rPr lang="en-US" dirty="0" err="1"/>
              <a:t>riferimento</a:t>
            </a:r>
            <a:r>
              <a:rPr lang="en-US" dirty="0"/>
              <a:t> in Book2!Sheet2 in </a:t>
            </a:r>
            <a:r>
              <a:rPr lang="en-US" dirty="0" err="1"/>
              <a:t>una</a:t>
            </a:r>
            <a:r>
              <a:rPr lang="en-US" dirty="0"/>
              <a:t> </a:t>
            </a:r>
            <a:r>
              <a:rPr lang="en-US" dirty="0" err="1"/>
              <a:t>Cella</a:t>
            </a:r>
            <a:r>
              <a:rPr lang="en-US" dirty="0"/>
              <a:t> a piacere con </a:t>
            </a:r>
            <a:r>
              <a:rPr lang="en-US" dirty="0" err="1"/>
              <a:t>riferimento</a:t>
            </a:r>
            <a:r>
              <a:rPr lang="en-US" dirty="0"/>
              <a:t> </a:t>
            </a:r>
            <a:r>
              <a:rPr lang="en-US" dirty="0" err="1"/>
              <a:t>assoluto</a:t>
            </a:r>
            <a:r>
              <a:rPr lang="en-US" dirty="0"/>
              <a:t>: </a:t>
            </a:r>
            <a:r>
              <a:rPr lang="en-US" b="1" dirty="0"/>
              <a:t>='https://ericsson-my.sharepoint.com/:x:/r/personal/</a:t>
            </a:r>
            <a:r>
              <a:rPr lang="en-US" b="1" dirty="0" err="1"/>
              <a:t>pierluigi_salera_ericsson_com</a:t>
            </a:r>
            <a:r>
              <a:rPr lang="en-US" b="1" dirty="0"/>
              <a:t>/Documents/excel/[Book3.xlsx]Sheet2’!$B$2</a:t>
            </a:r>
          </a:p>
          <a:p>
            <a:endParaRPr lang="en-US" b="1"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112</a:t>
            </a:fld>
            <a:endParaRPr lang="en-US" dirty="0"/>
          </a:p>
        </p:txBody>
      </p:sp>
    </p:spTree>
    <p:extLst>
      <p:ext uri="{BB962C8B-B14F-4D97-AF65-F5344CB8AC3E}">
        <p14:creationId xmlns:p14="http://schemas.microsoft.com/office/powerpoint/2010/main" val="192808946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60962" y="2235200"/>
            <a:ext cx="6245912" cy="2387600"/>
          </a:xfrm>
        </p:spPr>
        <p:txBody>
          <a:bodyPr anchor="ctr"/>
          <a:lstStyle/>
          <a:p>
            <a:r>
              <a:rPr lang="en-US" dirty="0" err="1"/>
              <a:t>Messaggi</a:t>
            </a:r>
            <a:r>
              <a:rPr lang="en-US" dirty="0"/>
              <a:t> di </a:t>
            </a:r>
            <a:r>
              <a:rPr lang="en-US" dirty="0" err="1"/>
              <a:t>Errore</a:t>
            </a:r>
            <a:endParaRPr lang="en-US" dirty="0"/>
          </a:p>
        </p:txBody>
      </p:sp>
      <p:sp>
        <p:nvSpPr>
          <p:cNvPr id="3" name="Title 1">
            <a:extLst>
              <a:ext uri="{FF2B5EF4-FFF2-40B4-BE49-F238E27FC236}">
                <a16:creationId xmlns:a16="http://schemas.microsoft.com/office/drawing/2014/main" id="{90524AD6-C9B9-9637-011C-39AAEDDED7A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4</a:t>
            </a:r>
            <a:endParaRPr lang="en-US" sz="5400" b="1" dirty="0"/>
          </a:p>
        </p:txBody>
      </p:sp>
    </p:spTree>
    <p:extLst>
      <p:ext uri="{BB962C8B-B14F-4D97-AF65-F5344CB8AC3E}">
        <p14:creationId xmlns:p14="http://schemas.microsoft.com/office/powerpoint/2010/main" val="359721606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Messaggi</a:t>
            </a:r>
            <a:r>
              <a:rPr lang="en-US" dirty="0"/>
              <a:t> di </a:t>
            </a:r>
            <a:r>
              <a:rPr lang="en-US" dirty="0" err="1"/>
              <a:t>Errore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114</a:t>
            </a:fld>
            <a:endParaRPr lang="en-US" dirty="0"/>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61639" y="1099277"/>
            <a:ext cx="10635448" cy="3446090"/>
          </a:xfrm>
        </p:spPr>
        <p:txBody>
          <a:bodyPr vert="horz" lIns="91440" tIns="45720" rIns="91440" bIns="45720" rtlCol="0" anchor="t">
            <a:normAutofit/>
          </a:bodyPr>
          <a:lstStyle/>
          <a:p>
            <a:pPr lvl="0"/>
            <a:r>
              <a:rPr lang="it-IT" sz="2000" b="1" dirty="0"/>
              <a:t>#div/0! </a:t>
            </a:r>
            <a:r>
              <a:rPr lang="it-IT" sz="2000" dirty="0"/>
              <a:t>nella funzione compare una divisione per 0 </a:t>
            </a:r>
          </a:p>
          <a:p>
            <a:pPr lvl="0"/>
            <a:r>
              <a:rPr lang="it-IT" sz="2000" b="1" dirty="0"/>
              <a:t>#nd </a:t>
            </a:r>
            <a:r>
              <a:rPr lang="it-IT" sz="2000" dirty="0"/>
              <a:t>manca un valore necessario per il calcolo </a:t>
            </a:r>
          </a:p>
          <a:p>
            <a:pPr lvl="0"/>
            <a:r>
              <a:rPr lang="it-IT" sz="2000" b="1" dirty="0"/>
              <a:t>#nome? </a:t>
            </a:r>
            <a:r>
              <a:rPr lang="it-IT" sz="2000" dirty="0"/>
              <a:t>il nome della funzione non è corretto o incompleto di parametri </a:t>
            </a:r>
          </a:p>
          <a:p>
            <a:pPr lvl="0"/>
            <a:r>
              <a:rPr lang="it-IT" sz="2000" b="1" dirty="0"/>
              <a:t>#num! </a:t>
            </a:r>
            <a:r>
              <a:rPr lang="it-IT" sz="2000" dirty="0"/>
              <a:t>tipo di numero non è valido per la funzione </a:t>
            </a:r>
          </a:p>
          <a:p>
            <a:pPr lvl="0"/>
            <a:r>
              <a:rPr lang="it-IT" sz="2000" b="1" dirty="0"/>
              <a:t>#rif! </a:t>
            </a:r>
            <a:r>
              <a:rPr lang="it-IT" sz="2000" dirty="0"/>
              <a:t>la funzione contiene un riferimento errato </a:t>
            </a:r>
          </a:p>
          <a:p>
            <a:pPr lvl="0"/>
            <a:r>
              <a:rPr lang="it-IT" sz="2000" b="1" dirty="0"/>
              <a:t>#valore! </a:t>
            </a:r>
            <a:r>
              <a:rPr lang="it-IT" sz="2000" dirty="0"/>
              <a:t>valore non valido, ad esempio un testo invece di un numero</a:t>
            </a:r>
          </a:p>
          <a:p>
            <a:pPr>
              <a:spcBef>
                <a:spcPts val="0"/>
              </a:spcBef>
            </a:pPr>
            <a:endParaRPr lang="it-IT" sz="2200" dirty="0">
              <a:solidFill>
                <a:srgbClr val="000000"/>
              </a:solidFill>
              <a:latin typeface="+mj-lt"/>
            </a:endParaRPr>
          </a:p>
        </p:txBody>
      </p:sp>
    </p:spTree>
    <p:extLst>
      <p:ext uri="{BB962C8B-B14F-4D97-AF65-F5344CB8AC3E}">
        <p14:creationId xmlns:p14="http://schemas.microsoft.com/office/powerpoint/2010/main" val="90678524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4-9</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err="1"/>
              <a:t>Messaggi</a:t>
            </a:r>
            <a:r>
              <a:rPr lang="en-US" b="1" dirty="0"/>
              <a:t> di </a:t>
            </a:r>
            <a:r>
              <a:rPr lang="en-US" b="1" dirty="0" err="1"/>
              <a:t>Errore</a:t>
            </a:r>
            <a:r>
              <a:rPr lang="en-US" b="1" dirty="0"/>
              <a:t> </a:t>
            </a:r>
            <a:endParaRPr lang="en-US" sz="2400" b="1" dirty="0"/>
          </a:p>
          <a:p>
            <a:r>
              <a:rPr lang="en-US" b="1" dirty="0"/>
              <a:t>Document26\Error_Messages.xlsx</a:t>
            </a:r>
          </a:p>
          <a:p>
            <a:pPr marL="342900" indent="-342900">
              <a:buFontTx/>
              <a:buChar char="-"/>
            </a:pPr>
            <a:r>
              <a:rPr lang="en-US" b="1" dirty="0" err="1"/>
              <a:t>Esempio</a:t>
            </a:r>
            <a:r>
              <a:rPr lang="en-US" b="1" dirty="0"/>
              <a:t> con #DIV/0!</a:t>
            </a:r>
          </a:p>
          <a:p>
            <a:pPr marL="342900" indent="-342900">
              <a:buFontTx/>
              <a:buChar char="-"/>
            </a:pPr>
            <a:r>
              <a:rPr lang="en-US" b="1" dirty="0" err="1"/>
              <a:t>Esempio</a:t>
            </a:r>
            <a:r>
              <a:rPr lang="en-US" b="1" dirty="0"/>
              <a:t> con #VALUE!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115</a:t>
            </a:fld>
            <a:endParaRPr lang="en-US" dirty="0"/>
          </a:p>
        </p:txBody>
      </p:sp>
    </p:spTree>
    <p:extLst>
      <p:ext uri="{BB962C8B-B14F-4D97-AF65-F5344CB8AC3E}">
        <p14:creationId xmlns:p14="http://schemas.microsoft.com/office/powerpoint/2010/main" val="375073704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60962" y="2235200"/>
            <a:ext cx="6245912" cy="2387600"/>
          </a:xfrm>
        </p:spPr>
        <p:txBody>
          <a:bodyPr anchor="ctr"/>
          <a:lstStyle/>
          <a:p>
            <a:r>
              <a:rPr lang="en-US" dirty="0" err="1"/>
              <a:t>Formule</a:t>
            </a:r>
            <a:r>
              <a:rPr lang="en-US" dirty="0"/>
              <a:t> e </a:t>
            </a:r>
            <a:r>
              <a:rPr lang="en-US" dirty="0" err="1"/>
              <a:t>Funzioni</a:t>
            </a:r>
            <a:endParaRPr lang="en-US" dirty="0"/>
          </a:p>
        </p:txBody>
      </p:sp>
      <p:sp>
        <p:nvSpPr>
          <p:cNvPr id="3" name="Title 1">
            <a:extLst>
              <a:ext uri="{FF2B5EF4-FFF2-40B4-BE49-F238E27FC236}">
                <a16:creationId xmlns:a16="http://schemas.microsoft.com/office/drawing/2014/main" id="{90524AD6-C9B9-9637-011C-39AAEDDED7A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4</a:t>
            </a:r>
            <a:endParaRPr lang="en-US" sz="5400" b="1" dirty="0"/>
          </a:p>
        </p:txBody>
      </p:sp>
    </p:spTree>
    <p:extLst>
      <p:ext uri="{BB962C8B-B14F-4D97-AF65-F5344CB8AC3E}">
        <p14:creationId xmlns:p14="http://schemas.microsoft.com/office/powerpoint/2010/main" val="15691811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117</a:t>
            </a:fld>
            <a:endParaRPr lang="en-US" dirty="0"/>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61639" y="1099277"/>
            <a:ext cx="10635448" cy="3446090"/>
          </a:xfrm>
        </p:spPr>
        <p:txBody>
          <a:bodyPr vert="horz" lIns="91440" tIns="45720" rIns="91440" bIns="45720" rtlCol="0" anchor="t">
            <a:normAutofit fontScale="92500"/>
          </a:bodyPr>
          <a:lstStyle/>
          <a:p>
            <a:r>
              <a:rPr lang="it-IT" sz="2400" b="1" i="0" dirty="0">
                <a:solidFill>
                  <a:srgbClr val="141414"/>
                </a:solidFill>
                <a:effectLst/>
                <a:latin typeface="Tenorite (Body)"/>
                <a:cs typeface="Arial" panose="020B0604020202020204" pitchFamily="34" charset="0"/>
              </a:rPr>
              <a:t>Le </a:t>
            </a:r>
            <a:r>
              <a:rPr lang="it-IT" sz="2400" b="1" i="0" dirty="0">
                <a:solidFill>
                  <a:srgbClr val="141414"/>
                </a:solidFill>
                <a:effectLst/>
                <a:highlight>
                  <a:srgbClr val="FFFF00"/>
                </a:highlight>
                <a:latin typeface="Tenorite (Body)"/>
                <a:cs typeface="Arial" panose="020B0604020202020204" pitchFamily="34" charset="0"/>
              </a:rPr>
              <a:t>Formule</a:t>
            </a:r>
            <a:r>
              <a:rPr lang="it-IT" sz="2400" b="1" i="0" dirty="0">
                <a:solidFill>
                  <a:srgbClr val="141414"/>
                </a:solidFill>
                <a:effectLst/>
                <a:latin typeface="Tenorite (Body)"/>
                <a:cs typeface="Arial" panose="020B0604020202020204" pitchFamily="34" charset="0"/>
              </a:rPr>
              <a:t> di Excel e le </a:t>
            </a:r>
            <a:r>
              <a:rPr lang="it-IT" sz="2400" b="1" i="0" dirty="0">
                <a:solidFill>
                  <a:srgbClr val="141414"/>
                </a:solidFill>
                <a:effectLst/>
                <a:highlight>
                  <a:srgbClr val="FFFF00"/>
                </a:highlight>
                <a:latin typeface="Tenorite (Body)"/>
                <a:cs typeface="Arial" panose="020B0604020202020204" pitchFamily="34" charset="0"/>
              </a:rPr>
              <a:t>Funzioni</a:t>
            </a:r>
            <a:r>
              <a:rPr lang="it-IT" sz="2400" b="1" i="0" dirty="0">
                <a:solidFill>
                  <a:srgbClr val="141414"/>
                </a:solidFill>
                <a:effectLst/>
                <a:latin typeface="Tenorite (Body)"/>
                <a:cs typeface="Arial" panose="020B0604020202020204" pitchFamily="34" charset="0"/>
              </a:rPr>
              <a:t> di Excel, spesso confuse come significato, sono in realtà </a:t>
            </a:r>
            <a:r>
              <a:rPr lang="it-IT" sz="2400" b="1" i="0" u="sng" dirty="0">
                <a:solidFill>
                  <a:srgbClr val="141414"/>
                </a:solidFill>
                <a:effectLst/>
                <a:latin typeface="Tenorite (Body)"/>
                <a:cs typeface="Arial" panose="020B0604020202020204" pitchFamily="34" charset="0"/>
              </a:rPr>
              <a:t>due diverse e distinte operazioni di calcolo</a:t>
            </a:r>
            <a:r>
              <a:rPr lang="it-IT" sz="2400" b="0" i="0" dirty="0">
                <a:solidFill>
                  <a:srgbClr val="141414"/>
                </a:solidFill>
                <a:effectLst/>
                <a:latin typeface="Tenorite (Body)"/>
                <a:cs typeface="Arial" panose="020B0604020202020204" pitchFamily="34" charset="0"/>
              </a:rPr>
              <a:t>. </a:t>
            </a:r>
          </a:p>
          <a:p>
            <a:r>
              <a:rPr lang="it-IT" sz="2400" b="0" i="0" dirty="0">
                <a:solidFill>
                  <a:srgbClr val="141414"/>
                </a:solidFill>
                <a:effectLst/>
                <a:latin typeface="Tenorite (Body)"/>
                <a:cs typeface="Arial" panose="020B0604020202020204" pitchFamily="34" charset="0"/>
              </a:rPr>
              <a:t>Le </a:t>
            </a:r>
            <a:r>
              <a:rPr lang="it-IT" sz="2400" b="1" i="0" dirty="0">
                <a:solidFill>
                  <a:srgbClr val="141414"/>
                </a:solidFill>
                <a:effectLst/>
                <a:latin typeface="Tenorite (Body)"/>
                <a:cs typeface="Arial" panose="020B0604020202020204" pitchFamily="34" charset="0"/>
              </a:rPr>
              <a:t>Formule</a:t>
            </a:r>
            <a:r>
              <a:rPr lang="it-IT" sz="2400" b="0" i="0" dirty="0">
                <a:solidFill>
                  <a:srgbClr val="141414"/>
                </a:solidFill>
                <a:effectLst/>
                <a:latin typeface="Tenorite (Body)"/>
                <a:cs typeface="Arial" panose="020B0604020202020204" pitchFamily="34" charset="0"/>
              </a:rPr>
              <a:t> sono delle equazioni che eseguono operazioni sui valori presenti sul foglio di lavoro di Excel. </a:t>
            </a:r>
          </a:p>
          <a:p>
            <a:r>
              <a:rPr lang="it-IT" sz="2400" b="0" i="0" dirty="0">
                <a:solidFill>
                  <a:srgbClr val="141414"/>
                </a:solidFill>
                <a:effectLst/>
                <a:latin typeface="Tenorite (Body)"/>
                <a:cs typeface="Arial" panose="020B0604020202020204" pitchFamily="34" charset="0"/>
              </a:rPr>
              <a:t>Sono pertanto delle istruzioni di calcolo e possono ad esempio eseguire operazioni utilizzando nella loro espressione gli operatori matematici.</a:t>
            </a:r>
          </a:p>
          <a:p>
            <a:r>
              <a:rPr lang="it-IT" sz="2400" dirty="0">
                <a:solidFill>
                  <a:srgbClr val="141414"/>
                </a:solidFill>
                <a:latin typeface="Tenorite (Body)"/>
                <a:cs typeface="Arial" panose="020B0604020202020204" pitchFamily="34" charset="0"/>
              </a:rPr>
              <a:t>Le </a:t>
            </a:r>
            <a:r>
              <a:rPr lang="it-IT" sz="2400" b="1" dirty="0">
                <a:solidFill>
                  <a:srgbClr val="141414"/>
                </a:solidFill>
                <a:latin typeface="Tenorite (Body)"/>
                <a:cs typeface="Arial" panose="020B0604020202020204" pitchFamily="34" charset="0"/>
              </a:rPr>
              <a:t>Funzioni</a:t>
            </a:r>
            <a:r>
              <a:rPr lang="it-IT" sz="2400" dirty="0">
                <a:solidFill>
                  <a:srgbClr val="141414"/>
                </a:solidFill>
                <a:latin typeface="Tenorite (Body)"/>
                <a:cs typeface="Arial" panose="020B0604020202020204" pitchFamily="34" charset="0"/>
              </a:rPr>
              <a:t>, invece, rappresentano invece degli operatori matematici predefiniti, e sono caratterizzate da un'istruzione precisa e definita dal nome stesso della funzione, </a:t>
            </a:r>
          </a:p>
          <a:p>
            <a:r>
              <a:rPr lang="it-IT" sz="2400" dirty="0">
                <a:solidFill>
                  <a:srgbClr val="141414"/>
                </a:solidFill>
                <a:latin typeface="Tenorite (Body)"/>
                <a:cs typeface="Arial" panose="020B0604020202020204" pitchFamily="34" charset="0"/>
              </a:rPr>
              <a:t>Esempio: </a:t>
            </a:r>
            <a:r>
              <a:rPr lang="it-IT" sz="2400" b="1" dirty="0">
                <a:solidFill>
                  <a:srgbClr val="141414"/>
                </a:solidFill>
                <a:latin typeface="Tenorite (Body)"/>
                <a:cs typeface="Arial" panose="020B0604020202020204" pitchFamily="34" charset="0"/>
              </a:rPr>
              <a:t>MEDIA; SOMMA etc.</a:t>
            </a:r>
            <a:endParaRPr lang="en-US" sz="2400" b="1" dirty="0">
              <a:solidFill>
                <a:srgbClr val="141414"/>
              </a:solidFill>
              <a:latin typeface="Tenorite (Body)"/>
              <a:cs typeface="Arial" panose="020B0604020202020204" pitchFamily="34" charset="0"/>
            </a:endParaRPr>
          </a:p>
          <a:p>
            <a:endParaRPr lang="it-IT" sz="3200" dirty="0">
              <a:solidFill>
                <a:srgbClr val="000000"/>
              </a:solidFill>
              <a:latin typeface="Tenorite (Body)"/>
            </a:endParaRPr>
          </a:p>
        </p:txBody>
      </p:sp>
    </p:spTree>
    <p:extLst>
      <p:ext uri="{BB962C8B-B14F-4D97-AF65-F5344CB8AC3E}">
        <p14:creationId xmlns:p14="http://schemas.microsoft.com/office/powerpoint/2010/main" val="234510264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(2) - </a:t>
            </a:r>
            <a:r>
              <a:rPr lang="en-US" dirty="0" err="1"/>
              <a:t>Esempi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118</a:t>
            </a:fld>
            <a:endParaRPr lang="en-US" dirty="0"/>
          </a:p>
        </p:txBody>
      </p:sp>
      <p:pic>
        <p:nvPicPr>
          <p:cNvPr id="8" name="Picture 7" descr="Table&#10;&#10;Description automatically generated">
            <a:extLst>
              <a:ext uri="{FF2B5EF4-FFF2-40B4-BE49-F238E27FC236}">
                <a16:creationId xmlns:a16="http://schemas.microsoft.com/office/drawing/2014/main" id="{95DEEA6F-2F62-2B82-D378-70C738167026}"/>
              </a:ext>
            </a:extLst>
          </p:cNvPr>
          <p:cNvPicPr>
            <a:picLocks noChangeAspect="1"/>
          </p:cNvPicPr>
          <p:nvPr/>
        </p:nvPicPr>
        <p:blipFill>
          <a:blip/>
          <a:stretch>
            <a:fillRect/>
          </a:stretch>
        </p:blipFill>
        <p:spPr>
          <a:xfrm>
            <a:off x="2656243" y="1367284"/>
            <a:ext cx="6578343" cy="1833175"/>
          </a:xfrm>
          <a:prstGeom prst="rect">
            <a:avLst/>
          </a:prstGeom>
        </p:spPr>
      </p:pic>
      <p:pic>
        <p:nvPicPr>
          <p:cNvPr id="9" name="Picture 8" descr="Table&#10;&#10;Description automatically generated">
            <a:extLst>
              <a:ext uri="{FF2B5EF4-FFF2-40B4-BE49-F238E27FC236}">
                <a16:creationId xmlns:a16="http://schemas.microsoft.com/office/drawing/2014/main" id="{2C072A7B-DD69-CC10-CDBF-35D2B43ECF42}"/>
              </a:ext>
            </a:extLst>
          </p:cNvPr>
          <p:cNvPicPr>
            <a:picLocks noChangeAspect="1"/>
          </p:cNvPicPr>
          <p:nvPr/>
        </p:nvPicPr>
        <p:blipFill>
          <a:blip/>
          <a:stretch>
            <a:fillRect/>
          </a:stretch>
        </p:blipFill>
        <p:spPr>
          <a:xfrm>
            <a:off x="2705573" y="3849763"/>
            <a:ext cx="6529013" cy="1838033"/>
          </a:xfrm>
          <a:prstGeom prst="rect">
            <a:avLst/>
          </a:prstGeom>
        </p:spPr>
      </p:pic>
    </p:spTree>
    <p:extLst>
      <p:ext uri="{BB962C8B-B14F-4D97-AF65-F5344CB8AC3E}">
        <p14:creationId xmlns:p14="http://schemas.microsoft.com/office/powerpoint/2010/main" val="33306218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119</a:t>
            </a:fld>
            <a:endParaRPr lang="en-US" dirty="0"/>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35006" y="1108155"/>
            <a:ext cx="10635448" cy="3446090"/>
          </a:xfrm>
        </p:spPr>
        <p:txBody>
          <a:bodyPr vert="horz" lIns="91440" tIns="45720" rIns="91440" bIns="45720" rtlCol="0" anchor="t">
            <a:normAutofit/>
          </a:bodyPr>
          <a:lstStyle/>
          <a:p>
            <a:r>
              <a:rPr lang="it-IT" sz="2200" dirty="0">
                <a:solidFill>
                  <a:srgbClr val="141414"/>
                </a:solidFill>
                <a:latin typeface="Tenorite (Body)"/>
                <a:cs typeface="Arial" panose="020B0604020202020204" pitchFamily="34" charset="0"/>
              </a:rPr>
              <a:t>Le </a:t>
            </a:r>
            <a:r>
              <a:rPr lang="it-IT" sz="2200" b="1" dirty="0">
                <a:solidFill>
                  <a:srgbClr val="141414"/>
                </a:solidFill>
                <a:latin typeface="Tenorite (Body)"/>
                <a:cs typeface="Arial" panose="020B0604020202020204" pitchFamily="34" charset="0"/>
              </a:rPr>
              <a:t>Funzioni</a:t>
            </a:r>
            <a:r>
              <a:rPr lang="it-IT" sz="2200" dirty="0">
                <a:solidFill>
                  <a:srgbClr val="141414"/>
                </a:solidFill>
                <a:latin typeface="Tenorite (Body)"/>
                <a:cs typeface="Arial" panose="020B0604020202020204" pitchFamily="34" charset="0"/>
              </a:rPr>
              <a:t> rappresentano degli </a:t>
            </a:r>
            <a:r>
              <a:rPr lang="it-IT" sz="2200" b="1" dirty="0">
                <a:solidFill>
                  <a:srgbClr val="141414"/>
                </a:solidFill>
                <a:latin typeface="Tenorite (Body)"/>
                <a:cs typeface="Arial" panose="020B0604020202020204" pitchFamily="34" charset="0"/>
              </a:rPr>
              <a:t>operatori matematici predefiniti </a:t>
            </a:r>
            <a:r>
              <a:rPr lang="it-IT" sz="2200" dirty="0">
                <a:solidFill>
                  <a:srgbClr val="141414"/>
                </a:solidFill>
                <a:latin typeface="Tenorite (Body)"/>
                <a:cs typeface="Arial" panose="020B0604020202020204" pitchFamily="34" charset="0"/>
              </a:rPr>
              <a:t>che eseguono calcoli utilizzando valori specifici (argomenti) definiti in un particolare ordine o struttura. </a:t>
            </a:r>
          </a:p>
          <a:p>
            <a:r>
              <a:rPr lang="it-IT" sz="2200" dirty="0">
                <a:solidFill>
                  <a:srgbClr val="141414"/>
                </a:solidFill>
                <a:latin typeface="Tenorite (Body)"/>
                <a:cs typeface="Arial" panose="020B0604020202020204" pitchFamily="34" charset="0"/>
              </a:rPr>
              <a:t>Nell'imputare una Funzione  in primo luogo si deve indicare il </a:t>
            </a:r>
            <a:r>
              <a:rPr lang="it-IT" sz="2200" b="1" dirty="0">
                <a:solidFill>
                  <a:srgbClr val="141414"/>
                </a:solidFill>
                <a:latin typeface="Tenorite (Body)"/>
                <a:cs typeface="Arial" panose="020B0604020202020204" pitchFamily="34" charset="0"/>
              </a:rPr>
              <a:t>nome della Funzione </a:t>
            </a:r>
            <a:r>
              <a:rPr lang="it-IT" sz="2200" dirty="0">
                <a:solidFill>
                  <a:srgbClr val="141414"/>
                </a:solidFill>
                <a:latin typeface="Tenorite (Body)"/>
                <a:cs typeface="Arial" panose="020B0604020202020204" pitchFamily="34" charset="0"/>
              </a:rPr>
              <a:t>che si intende eseguire e successivamente </a:t>
            </a:r>
            <a:r>
              <a:rPr lang="it-IT" sz="2200" b="1" dirty="0">
                <a:solidFill>
                  <a:srgbClr val="141414"/>
                </a:solidFill>
                <a:latin typeface="Tenorite (Body)"/>
                <a:cs typeface="Arial" panose="020B0604020202020204" pitchFamily="34" charset="0"/>
              </a:rPr>
              <a:t>elencare gli argomenti della Funzione inseriti tra parentesi e separati con il punto virgola</a:t>
            </a:r>
            <a:r>
              <a:rPr lang="it-IT" sz="2200" dirty="0">
                <a:solidFill>
                  <a:srgbClr val="141414"/>
                </a:solidFill>
                <a:latin typeface="Tenorite (Body)"/>
                <a:cs typeface="Arial" panose="020B0604020202020204" pitchFamily="34" charset="0"/>
              </a:rPr>
              <a:t>.</a:t>
            </a:r>
            <a:br>
              <a:rPr lang="it-IT" sz="2200" dirty="0">
                <a:solidFill>
                  <a:srgbClr val="141414"/>
                </a:solidFill>
                <a:latin typeface="Tenorite (Body)"/>
                <a:cs typeface="Arial" panose="020B0604020202020204" pitchFamily="34" charset="0"/>
              </a:rPr>
            </a:br>
            <a:endParaRPr lang="it-IT" sz="2200" dirty="0">
              <a:solidFill>
                <a:srgbClr val="141414"/>
              </a:solidFill>
              <a:latin typeface="Tenorite (Body)"/>
              <a:cs typeface="Arial" panose="020B0604020202020204" pitchFamily="34" charset="0"/>
            </a:endParaRPr>
          </a:p>
          <a:p>
            <a:r>
              <a:rPr lang="it-IT" sz="2200" dirty="0">
                <a:solidFill>
                  <a:srgbClr val="141414"/>
                </a:solidFill>
                <a:latin typeface="Tenorite (Body)"/>
                <a:cs typeface="Arial" panose="020B0604020202020204" pitchFamily="34" charset="0"/>
              </a:rPr>
              <a:t>Esempio:</a:t>
            </a:r>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a:t>
            </a:r>
            <a:r>
              <a:rPr lang="it-IT" sz="2200" b="1" dirty="0">
                <a:solidFill>
                  <a:srgbClr val="141414"/>
                </a:solidFill>
                <a:latin typeface="Tenorite (Body)"/>
                <a:cs typeface="Arial" panose="020B0604020202020204" pitchFamily="34" charset="0"/>
              </a:rPr>
              <a:t>Nome_Funzione (Argomenti)</a:t>
            </a:r>
          </a:p>
        </p:txBody>
      </p:sp>
    </p:spTree>
    <p:extLst>
      <p:ext uri="{BB962C8B-B14F-4D97-AF65-F5344CB8AC3E}">
        <p14:creationId xmlns:p14="http://schemas.microsoft.com/office/powerpoint/2010/main" val="52751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(6)</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8" name="Immagine 14">
            <a:extLst>
              <a:ext uri="{FF2B5EF4-FFF2-40B4-BE49-F238E27FC236}">
                <a16:creationId xmlns:a16="http://schemas.microsoft.com/office/drawing/2014/main" id="{42B30AD2-C461-DB37-A25C-D406F8DF17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9509" y="968529"/>
            <a:ext cx="7352982" cy="5387821"/>
          </a:xfrm>
          <a:prstGeom prst="rect">
            <a:avLst/>
          </a:prstGeom>
        </p:spPr>
      </p:pic>
    </p:spTree>
    <p:extLst>
      <p:ext uri="{BB962C8B-B14F-4D97-AF65-F5344CB8AC3E}">
        <p14:creationId xmlns:p14="http://schemas.microsoft.com/office/powerpoint/2010/main" val="172309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(4)</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120</a:t>
            </a:fld>
            <a:endParaRPr lang="en-US" dirty="0"/>
          </a:p>
        </p:txBody>
      </p:sp>
      <p:sp>
        <p:nvSpPr>
          <p:cNvPr id="8" name="Content Placeholder 3">
            <a:extLst>
              <a:ext uri="{FF2B5EF4-FFF2-40B4-BE49-F238E27FC236}">
                <a16:creationId xmlns:a16="http://schemas.microsoft.com/office/drawing/2014/main" id="{84E17407-62BA-94E0-497F-DEF61BEEBB53}"/>
              </a:ext>
            </a:extLst>
          </p:cNvPr>
          <p:cNvSpPr txBox="1">
            <a:spLocks/>
          </p:cNvSpPr>
          <p:nvPr/>
        </p:nvSpPr>
        <p:spPr>
          <a:xfrm>
            <a:off x="309076" y="1130290"/>
            <a:ext cx="1018281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All'interno delle Funzioni di Excel, è spesso necessario fare riferimento ad </a:t>
            </a:r>
            <a:r>
              <a:rPr lang="it-IT" sz="2200" b="1" dirty="0">
                <a:solidFill>
                  <a:srgbClr val="141414"/>
                </a:solidFill>
                <a:latin typeface="Tenorite (Body)"/>
                <a:cs typeface="Arial" panose="020B0604020202020204" pitchFamily="34" charset="0"/>
              </a:rPr>
              <a:t>intervalli di celle</a:t>
            </a:r>
            <a:r>
              <a:rPr lang="it-IT" sz="2200" dirty="0">
                <a:solidFill>
                  <a:srgbClr val="141414"/>
                </a:solidFill>
                <a:latin typeface="Tenorite (Body)"/>
                <a:cs typeface="Arial" panose="020B0604020202020204" pitchFamily="34" charset="0"/>
              </a:rPr>
              <a:t> più o meno ampi che contengono i valori da calcolare. </a:t>
            </a:r>
          </a:p>
          <a:p>
            <a:r>
              <a:rPr lang="it-IT" sz="2200" dirty="0">
                <a:solidFill>
                  <a:srgbClr val="141414"/>
                </a:solidFill>
                <a:latin typeface="Tenorite (Body)"/>
                <a:cs typeface="Arial" panose="020B0604020202020204" pitchFamily="34" charset="0"/>
              </a:rPr>
              <a:t>Per indicare gli intervalli di celle o le singole celle Excel utilizza gli </a:t>
            </a:r>
            <a:r>
              <a:rPr lang="it-IT" sz="2200" b="1" dirty="0">
                <a:solidFill>
                  <a:srgbClr val="141414"/>
                </a:solidFill>
                <a:latin typeface="Tenorite (Body)"/>
                <a:cs typeface="Arial" panose="020B0604020202020204" pitchFamily="34" charset="0"/>
              </a:rPr>
              <a:t>operatori di riferimento. </a:t>
            </a:r>
          </a:p>
          <a:p>
            <a:r>
              <a:rPr lang="it-IT" sz="2200" dirty="0">
                <a:solidFill>
                  <a:srgbClr val="141414"/>
                </a:solidFill>
                <a:latin typeface="Tenorite (Body)"/>
                <a:cs typeface="Arial" panose="020B0604020202020204" pitchFamily="34" charset="0"/>
              </a:rPr>
              <a:t>Nella tabella sotto illustrata viene esemplificato l'utilizzo degli operatori di riferimento </a:t>
            </a:r>
            <a:r>
              <a:rPr lang="it-IT" sz="2200" b="1" dirty="0">
                <a:solidFill>
                  <a:srgbClr val="141414"/>
                </a:solidFill>
                <a:latin typeface="Tenorite (Body)"/>
                <a:cs typeface="Arial" panose="020B0604020202020204" pitchFamily="34" charset="0"/>
              </a:rPr>
              <a:t>due punti ":" e del punto e virgola ";"</a:t>
            </a:r>
            <a:endParaRPr lang="en-US" sz="2200" b="1" dirty="0">
              <a:solidFill>
                <a:srgbClr val="141414"/>
              </a:solidFill>
              <a:latin typeface="Tenorite (Body)"/>
              <a:cs typeface="Arial" panose="020B0604020202020204" pitchFamily="34" charset="0"/>
            </a:endParaRPr>
          </a:p>
        </p:txBody>
      </p:sp>
      <p:pic>
        <p:nvPicPr>
          <p:cNvPr id="9" name="Picture 8" descr="Text&#10;&#10;Description automatically generated with low confidence">
            <a:extLst>
              <a:ext uri="{FF2B5EF4-FFF2-40B4-BE49-F238E27FC236}">
                <a16:creationId xmlns:a16="http://schemas.microsoft.com/office/drawing/2014/main" id="{E795E61E-0045-563F-D67C-46C06BF93AC8}"/>
              </a:ext>
            </a:extLst>
          </p:cNvPr>
          <p:cNvPicPr>
            <a:picLocks noChangeAspect="1"/>
          </p:cNvPicPr>
          <p:nvPr/>
        </p:nvPicPr>
        <p:blipFill>
          <a:blip/>
          <a:stretch>
            <a:fillRect/>
          </a:stretch>
        </p:blipFill>
        <p:spPr>
          <a:xfrm>
            <a:off x="2915941" y="3429000"/>
            <a:ext cx="5725324" cy="1676634"/>
          </a:xfrm>
          <a:prstGeom prst="rect">
            <a:avLst/>
          </a:prstGeom>
        </p:spPr>
      </p:pic>
    </p:spTree>
    <p:extLst>
      <p:ext uri="{BB962C8B-B14F-4D97-AF65-F5344CB8AC3E}">
        <p14:creationId xmlns:p14="http://schemas.microsoft.com/office/powerpoint/2010/main" val="20624610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(5)</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121</a:t>
            </a:fld>
            <a:endParaRPr lang="en-US" dirty="0"/>
          </a:p>
        </p:txBody>
      </p:sp>
      <p:pic>
        <p:nvPicPr>
          <p:cNvPr id="10" name="Picture 9" descr="Graphical user interface, text, application, email&#10;&#10;Description automatically generated">
            <a:extLst>
              <a:ext uri="{FF2B5EF4-FFF2-40B4-BE49-F238E27FC236}">
                <a16:creationId xmlns:a16="http://schemas.microsoft.com/office/drawing/2014/main" id="{9DBFC3D9-D34F-0173-B93A-BE1AB27E0B92}"/>
              </a:ext>
            </a:extLst>
          </p:cNvPr>
          <p:cNvPicPr>
            <a:picLocks noChangeAspect="1"/>
          </p:cNvPicPr>
          <p:nvPr/>
        </p:nvPicPr>
        <p:blipFill>
          <a:blip/>
          <a:stretch>
            <a:fillRect/>
          </a:stretch>
        </p:blipFill>
        <p:spPr>
          <a:xfrm>
            <a:off x="3826067" y="3035899"/>
            <a:ext cx="3148829" cy="2758975"/>
          </a:xfrm>
          <a:prstGeom prst="rect">
            <a:avLst/>
          </a:prstGeom>
        </p:spPr>
      </p:pic>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314772" y="1068682"/>
            <a:ext cx="1018281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Sulla Barra della Formula è presente il pulsante  inserisci funzione </a:t>
            </a:r>
            <a:r>
              <a:rPr lang="it-IT" sz="2200" b="1" dirty="0">
                <a:solidFill>
                  <a:srgbClr val="141414"/>
                </a:solidFill>
                <a:latin typeface="Tenorite (Body)"/>
                <a:cs typeface="Arial" panose="020B0604020202020204" pitchFamily="34" charset="0"/>
              </a:rPr>
              <a:t>fx</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Ciccando sul pulsante fx si apre la finestra di dialogo inserisci funzione nell'ambito della quale è possibile sceglie la funzione da inserire all'interno di specifiche categorie: </a:t>
            </a:r>
          </a:p>
        </p:txBody>
      </p:sp>
    </p:spTree>
    <p:extLst>
      <p:ext uri="{BB962C8B-B14F-4D97-AF65-F5344CB8AC3E}">
        <p14:creationId xmlns:p14="http://schemas.microsoft.com/office/powerpoint/2010/main" val="270100999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(6)</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122</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314772" y="1068682"/>
            <a:ext cx="1018281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A seconda della istanza di Excel, </a:t>
            </a:r>
            <a:r>
              <a:rPr lang="it-IT" sz="2200" b="1" dirty="0">
                <a:solidFill>
                  <a:srgbClr val="141414"/>
                </a:solidFill>
                <a:latin typeface="Tenorite (Body)"/>
                <a:cs typeface="Arial" panose="020B0604020202020204" pitchFamily="34" charset="0"/>
              </a:rPr>
              <a:t>le formule a volte funzionano con il «;» e a volte con la «,»</a:t>
            </a:r>
            <a:r>
              <a:rPr lang="it-IT" sz="2200" dirty="0">
                <a:solidFill>
                  <a:srgbClr val="141414"/>
                </a:solidFill>
                <a:latin typeface="Tenorite (Body)"/>
                <a:cs typeface="Arial" panose="020B0604020202020204" pitchFamily="34" charset="0"/>
              </a:rPr>
              <a:t> come separatore: </a:t>
            </a:r>
            <a:r>
              <a:rPr lang="it-IT" sz="2200" b="1" dirty="0">
                <a:solidFill>
                  <a:srgbClr val="141414"/>
                </a:solidFill>
                <a:latin typeface="Tenorite (Body)"/>
                <a:cs typeface="Arial" panose="020B0604020202020204" pitchFamily="34" charset="0"/>
              </a:rPr>
              <a:t>da cosa dipende?</a:t>
            </a:r>
          </a:p>
        </p:txBody>
      </p:sp>
      <p:pic>
        <p:nvPicPr>
          <p:cNvPr id="6" name="Picture 5">
            <a:extLst>
              <a:ext uri="{FF2B5EF4-FFF2-40B4-BE49-F238E27FC236}">
                <a16:creationId xmlns:a16="http://schemas.microsoft.com/office/drawing/2014/main" id="{DCEF41B4-519F-3272-E5F3-C1815EFEEA65}"/>
              </a:ext>
            </a:extLst>
          </p:cNvPr>
          <p:cNvPicPr>
            <a:picLocks noChangeAspect="1"/>
          </p:cNvPicPr>
          <p:nvPr/>
        </p:nvPicPr>
        <p:blipFill>
          <a:blip/>
          <a:stretch>
            <a:fillRect/>
          </a:stretch>
        </p:blipFill>
        <p:spPr>
          <a:xfrm>
            <a:off x="1144226" y="1857778"/>
            <a:ext cx="3477110" cy="2734057"/>
          </a:xfrm>
          <a:prstGeom prst="rect">
            <a:avLst/>
          </a:prstGeom>
        </p:spPr>
      </p:pic>
      <p:sp>
        <p:nvSpPr>
          <p:cNvPr id="8" name="Content Placeholder 3">
            <a:extLst>
              <a:ext uri="{FF2B5EF4-FFF2-40B4-BE49-F238E27FC236}">
                <a16:creationId xmlns:a16="http://schemas.microsoft.com/office/drawing/2014/main" id="{5A0A708B-C9D7-E449-71DE-23B79234A70A}"/>
              </a:ext>
            </a:extLst>
          </p:cNvPr>
          <p:cNvSpPr txBox="1">
            <a:spLocks/>
          </p:cNvSpPr>
          <p:nvPr/>
        </p:nvSpPr>
        <p:spPr>
          <a:xfrm>
            <a:off x="1144226" y="4808603"/>
            <a:ext cx="3328583" cy="7917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b="1" dirty="0">
                <a:solidFill>
                  <a:srgbClr val="141414"/>
                </a:solidFill>
                <a:latin typeface="Tenorite (Body)"/>
                <a:cs typeface="Arial" panose="020B0604020202020204" pitchFamily="34" charset="0"/>
              </a:rPr>
              <a:t>All'interno della funzione viene usata «,»</a:t>
            </a:r>
            <a:endParaRPr lang="en-US" sz="2200" b="1" dirty="0">
              <a:solidFill>
                <a:srgbClr val="141414"/>
              </a:solidFill>
              <a:latin typeface="Tenorite (Body)"/>
              <a:cs typeface="Arial" panose="020B0604020202020204" pitchFamily="34" charset="0"/>
            </a:endParaRPr>
          </a:p>
        </p:txBody>
      </p:sp>
      <p:pic>
        <p:nvPicPr>
          <p:cNvPr id="13" name="Picture 12">
            <a:extLst>
              <a:ext uri="{FF2B5EF4-FFF2-40B4-BE49-F238E27FC236}">
                <a16:creationId xmlns:a16="http://schemas.microsoft.com/office/drawing/2014/main" id="{B3585A7C-0D85-00F4-A689-2C6BC5B986E0}"/>
              </a:ext>
            </a:extLst>
          </p:cNvPr>
          <p:cNvPicPr>
            <a:picLocks noChangeAspect="1"/>
          </p:cNvPicPr>
          <p:nvPr/>
        </p:nvPicPr>
        <p:blipFill>
          <a:blip/>
          <a:stretch>
            <a:fillRect/>
          </a:stretch>
        </p:blipFill>
        <p:spPr>
          <a:xfrm>
            <a:off x="6096000" y="1857778"/>
            <a:ext cx="3258005" cy="2724530"/>
          </a:xfrm>
          <a:prstGeom prst="rect">
            <a:avLst/>
          </a:prstGeom>
        </p:spPr>
      </p:pic>
      <p:sp>
        <p:nvSpPr>
          <p:cNvPr id="14" name="Rectangle: Rounded Corners 13">
            <a:extLst>
              <a:ext uri="{FF2B5EF4-FFF2-40B4-BE49-F238E27FC236}">
                <a16:creationId xmlns:a16="http://schemas.microsoft.com/office/drawing/2014/main" id="{1F36A99D-6A06-7A3E-9769-7FB9FF09DACE}"/>
              </a:ext>
            </a:extLst>
          </p:cNvPr>
          <p:cNvSpPr/>
          <p:nvPr/>
        </p:nvSpPr>
        <p:spPr>
          <a:xfrm>
            <a:off x="2747601" y="3831503"/>
            <a:ext cx="199603" cy="29202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B56975D3-2298-7C09-0086-9A24E9DBAC55}"/>
              </a:ext>
            </a:extLst>
          </p:cNvPr>
          <p:cNvSpPr/>
          <p:nvPr/>
        </p:nvSpPr>
        <p:spPr>
          <a:xfrm>
            <a:off x="7663224" y="3832494"/>
            <a:ext cx="199603" cy="29202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3">
            <a:extLst>
              <a:ext uri="{FF2B5EF4-FFF2-40B4-BE49-F238E27FC236}">
                <a16:creationId xmlns:a16="http://schemas.microsoft.com/office/drawing/2014/main" id="{243A74F7-E6D3-3CAD-8D27-353C23DA6585}"/>
              </a:ext>
            </a:extLst>
          </p:cNvPr>
          <p:cNvSpPr txBox="1">
            <a:spLocks/>
          </p:cNvSpPr>
          <p:nvPr/>
        </p:nvSpPr>
        <p:spPr>
          <a:xfrm>
            <a:off x="6198535" y="4808603"/>
            <a:ext cx="3328583" cy="7917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b="1" dirty="0">
                <a:solidFill>
                  <a:srgbClr val="141414"/>
                </a:solidFill>
                <a:latin typeface="Tenorite (Body)"/>
                <a:cs typeface="Arial" panose="020B0604020202020204" pitchFamily="34" charset="0"/>
              </a:rPr>
              <a:t>All'interno della funzione viene usata «;»</a:t>
            </a:r>
            <a:endParaRPr lang="en-US"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F3D45941-420A-481A-14C0-62CC8189B93A}"/>
              </a:ext>
            </a:extLst>
          </p:cNvPr>
          <p:cNvSpPr txBox="1">
            <a:spLocks/>
          </p:cNvSpPr>
          <p:nvPr/>
        </p:nvSpPr>
        <p:spPr>
          <a:xfrm>
            <a:off x="2755285" y="5684262"/>
            <a:ext cx="6689122" cy="7917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b="1" dirty="0">
                <a:solidFill>
                  <a:srgbClr val="141414"/>
                </a:solidFill>
                <a:highlight>
                  <a:srgbClr val="FFFF00"/>
                </a:highlight>
                <a:latin typeface="Tenorite (Body)"/>
                <a:cs typeface="Arial" panose="020B0604020202020204" pitchFamily="34" charset="0"/>
              </a:rPr>
              <a:t>Una volta cambiata questa opzione, la «,» o il «;» si aggiorna automaticamente in una formula esisten</a:t>
            </a:r>
            <a:r>
              <a:rPr lang="it-IT" sz="2200" b="1" dirty="0">
                <a:solidFill>
                  <a:srgbClr val="141414"/>
                </a:solidFill>
                <a:latin typeface="Tenorite (Body)"/>
                <a:cs typeface="Arial" panose="020B0604020202020204" pitchFamily="34" charset="0"/>
              </a:rPr>
              <a:t>te</a:t>
            </a:r>
            <a:endParaRPr lang="en-US" sz="2200" b="1"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127256636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a:t>
            </a:r>
            <a:r>
              <a:rPr lang="en-US" dirty="0" err="1"/>
              <a:t>Funzione</a:t>
            </a:r>
            <a:r>
              <a:rPr lang="en-US" dirty="0"/>
              <a:t> SOMMA (SUM)</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123</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314772" y="1068682"/>
            <a:ext cx="1018281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it-IT" sz="2200" dirty="0">
                <a:solidFill>
                  <a:srgbClr val="141414"/>
                </a:solidFill>
                <a:latin typeface="Tenorite (Body)"/>
                <a:cs typeface="Arial" panose="020B0604020202020204" pitchFamily="34" charset="0"/>
              </a:rPr>
              <a:t>Ovviamente gli operatori di riferimento possono essere utilizzati in </a:t>
            </a:r>
            <a:r>
              <a:rPr lang="it-IT" sz="2200" b="1" dirty="0">
                <a:solidFill>
                  <a:srgbClr val="141414"/>
                </a:solidFill>
                <a:latin typeface="Tenorite (Body)"/>
                <a:cs typeface="Arial" panose="020B0604020202020204" pitchFamily="34" charset="0"/>
              </a:rPr>
              <a:t>forma mista</a:t>
            </a:r>
            <a:r>
              <a:rPr lang="it-IT" sz="2200" dirty="0">
                <a:solidFill>
                  <a:srgbClr val="141414"/>
                </a:solidFill>
                <a:latin typeface="Tenorite (Body)"/>
                <a:cs typeface="Arial" panose="020B0604020202020204" pitchFamily="34" charset="0"/>
              </a:rPr>
              <a:t>. </a:t>
            </a:r>
          </a:p>
          <a:p>
            <a:r>
              <a:rPr lang="it-IT" sz="2200" dirty="0">
                <a:solidFill>
                  <a:srgbClr val="141414"/>
                </a:solidFill>
                <a:latin typeface="Tenorite (Body)"/>
                <a:cs typeface="Arial" panose="020B0604020202020204" pitchFamily="34" charset="0"/>
              </a:rPr>
              <a:t>E' possibile ad esempio calcolare tutte le celle comprese in un intervallo e contemporaneamente le celle presenti in altre parti del Foglio di lavoro di Excel.</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Nell'esempio illustrato nella sottostante immagine vengono considerate possibili combinazioni degli operatori di riferimento all'interno di due</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La sintassi della Funzione è la seguente:</a:t>
            </a:r>
            <a:br>
              <a:rPr lang="it-IT" sz="2200" dirty="0">
                <a:solidFill>
                  <a:srgbClr val="141414"/>
                </a:solidFill>
                <a:latin typeface="Tenorite (Body)"/>
                <a:cs typeface="Arial" panose="020B0604020202020204" pitchFamily="34" charset="0"/>
              </a:rPr>
            </a:br>
            <a:r>
              <a:rPr lang="it-IT" sz="2200" b="1" dirty="0">
                <a:solidFill>
                  <a:srgbClr val="141414"/>
                </a:solidFill>
                <a:latin typeface="Tenorite (Body)"/>
                <a:cs typeface="Arial" panose="020B0604020202020204" pitchFamily="34" charset="0"/>
              </a:rPr>
              <a:t>=SOMMA(Num1;Num2.....)/=SUM(Num1;Num2.....)</a:t>
            </a:r>
          </a:p>
        </p:txBody>
      </p:sp>
    </p:spTree>
    <p:extLst>
      <p:ext uri="{BB962C8B-B14F-4D97-AF65-F5344CB8AC3E}">
        <p14:creationId xmlns:p14="http://schemas.microsoft.com/office/powerpoint/2010/main" val="149994390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a:t>
            </a:r>
            <a:r>
              <a:rPr lang="en-US" dirty="0" err="1"/>
              <a:t>Funzione</a:t>
            </a:r>
            <a:r>
              <a:rPr lang="en-US" dirty="0"/>
              <a:t> CONTA (COUNT)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124</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2" y="1068682"/>
            <a:ext cx="10327569"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La Funzione </a:t>
            </a:r>
            <a:r>
              <a:rPr lang="it-IT" sz="2200" b="1" dirty="0">
                <a:solidFill>
                  <a:srgbClr val="141414"/>
                </a:solidFill>
                <a:latin typeface="Tenorite (Body)"/>
                <a:cs typeface="Arial" panose="020B0604020202020204" pitchFamily="34" charset="0"/>
              </a:rPr>
              <a:t>CONTA, CONTA.SE, CONTA.PIU.SE</a:t>
            </a:r>
            <a:r>
              <a:rPr lang="it-IT" sz="2200" dirty="0">
                <a:solidFill>
                  <a:srgbClr val="141414"/>
                </a:solidFill>
                <a:latin typeface="Tenorite (Body)"/>
                <a:cs typeface="Arial" panose="020B0604020202020204" pitchFamily="34" charset="0"/>
              </a:rPr>
              <a:t>, effettua il conteggio di alcune occorrenze (numeri, testo) nelle celle di un foglio Excel</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Tipi di funzioni CONTA:</a:t>
            </a:r>
          </a:p>
          <a:p>
            <a:r>
              <a:rPr lang="it-IT" sz="2200" b="1" dirty="0">
                <a:solidFill>
                  <a:srgbClr val="141414"/>
                </a:solidFill>
                <a:latin typeface="Tenorite (Body)"/>
                <a:cs typeface="Arial" panose="020B0604020202020204" pitchFamily="34" charset="0"/>
              </a:rPr>
              <a:t>CONTA per contare numeri (COUNT)</a:t>
            </a:r>
          </a:p>
          <a:p>
            <a:r>
              <a:rPr lang="it-IT" sz="2200" b="1" dirty="0">
                <a:solidFill>
                  <a:srgbClr val="141414"/>
                </a:solidFill>
                <a:latin typeface="Tenorite (Body)"/>
                <a:cs typeface="Arial" panose="020B0604020202020204" pitchFamily="34" charset="0"/>
              </a:rPr>
              <a:t>CONTA.SE per contare numeri compresi tra X e Y (COUNTIF)</a:t>
            </a:r>
          </a:p>
          <a:p>
            <a:r>
              <a:rPr lang="it-IT" sz="2200" b="1" dirty="0">
                <a:solidFill>
                  <a:srgbClr val="141414"/>
                </a:solidFill>
                <a:latin typeface="Tenorite (Body)"/>
                <a:cs typeface="Arial" panose="020B0604020202020204" pitchFamily="34" charset="0"/>
              </a:rPr>
              <a:t>CONTA.PIU.SE per contare un numero N di criteri del tipo CONTA.SE (COUNTIFS)</a:t>
            </a:r>
          </a:p>
          <a:p>
            <a:endParaRPr lang="it-IT" sz="2200" b="1" dirty="0">
              <a:solidFill>
                <a:srgbClr val="141414"/>
              </a:solidFill>
              <a:latin typeface="Tenorite (Body)"/>
              <a:cs typeface="Arial" panose="020B0604020202020204" pitchFamily="34" charset="0"/>
            </a:endParaRPr>
          </a:p>
          <a:p>
            <a:r>
              <a:rPr lang="it-IT" sz="2200" b="1" dirty="0">
                <a:solidFill>
                  <a:srgbClr val="141414"/>
                </a:solidFill>
                <a:latin typeface="Tenorite (Body)"/>
                <a:cs typeface="Arial" panose="020B0604020202020204" pitchFamily="34" charset="0"/>
              </a:rPr>
              <a:t>Sintassi:</a:t>
            </a:r>
          </a:p>
          <a:p>
            <a:r>
              <a:rPr lang="it-IT" sz="2200" b="1" dirty="0">
                <a:solidFill>
                  <a:srgbClr val="141414"/>
                </a:solidFill>
                <a:latin typeface="Tenorite (Body)"/>
                <a:cs typeface="Arial" panose="020B0604020202020204" pitchFamily="34" charset="0"/>
              </a:rPr>
              <a:t>COUNT(value1;value2;...)</a:t>
            </a:r>
          </a:p>
          <a:p>
            <a:r>
              <a:rPr lang="it-IT" sz="2200" b="1" dirty="0">
                <a:solidFill>
                  <a:srgbClr val="141414"/>
                </a:solidFill>
                <a:latin typeface="Tenorite (Body)"/>
                <a:cs typeface="Arial" panose="020B0604020202020204" pitchFamily="34" charset="0"/>
              </a:rPr>
              <a:t>COUNTIF(range;criteria)</a:t>
            </a:r>
          </a:p>
          <a:p>
            <a:r>
              <a:rPr lang="it-IT" sz="2200" b="1" dirty="0">
                <a:solidFill>
                  <a:srgbClr val="141414"/>
                </a:solidFill>
                <a:latin typeface="Tenorite (Body)"/>
                <a:cs typeface="Arial" panose="020B0604020202020204" pitchFamily="34" charset="0"/>
              </a:rPr>
              <a:t>COUNTIFS(criteria_range1;criteria1;criteria_range2;criteria2;...)</a:t>
            </a:r>
          </a:p>
        </p:txBody>
      </p:sp>
    </p:spTree>
    <p:extLst>
      <p:ext uri="{BB962C8B-B14F-4D97-AF65-F5344CB8AC3E}">
        <p14:creationId xmlns:p14="http://schemas.microsoft.com/office/powerpoint/2010/main" val="403938774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a:t>
            </a:r>
            <a:r>
              <a:rPr lang="en-US" dirty="0" err="1"/>
              <a:t>Funzione</a:t>
            </a:r>
            <a:r>
              <a:rPr lang="en-US" dirty="0"/>
              <a:t> MEDIA (AVERAGE)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125</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La Funzione MEDIA, restituisce la media aritmetica dei valori.</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La sintassi della Funzione è la seguente:</a:t>
            </a:r>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a:t>
            </a:r>
            <a:r>
              <a:rPr lang="it-IT" sz="2200" b="1" dirty="0">
                <a:solidFill>
                  <a:srgbClr val="141414"/>
                </a:solidFill>
                <a:latin typeface="Tenorite (Body)"/>
                <a:cs typeface="Arial" panose="020B0604020202020204" pitchFamily="34" charset="0"/>
              </a:rPr>
              <a:t>MEDIA(num1;[num2];...)</a:t>
            </a:r>
          </a:p>
          <a:p>
            <a:endParaRPr lang="it-IT" sz="2200" dirty="0">
              <a:solidFill>
                <a:srgbClr val="141414"/>
              </a:solidFill>
              <a:latin typeface="Tenorite (Body)"/>
              <a:cs typeface="Arial" panose="020B0604020202020204" pitchFamily="34" charset="0"/>
            </a:endParaRPr>
          </a:p>
          <a:p>
            <a:r>
              <a:rPr lang="it-IT" sz="2200" dirty="0">
                <a:solidFill>
                  <a:srgbClr val="141414"/>
                </a:solidFill>
                <a:latin typeface="Tenorite (Body)"/>
                <a:cs typeface="Arial" panose="020B0604020202020204" pitchFamily="34" charset="0"/>
              </a:rPr>
              <a:t>Approfondimenti sulla MEDIA</a:t>
            </a:r>
          </a:p>
          <a:p>
            <a:r>
              <a:rPr lang="en-US" sz="2200" b="1" dirty="0">
                <a:solidFill>
                  <a:srgbClr val="141414"/>
                </a:solidFill>
                <a:latin typeface="Tenorite (Body)"/>
                <a:cs typeface="Arial" panose="020B0604020202020204" pitchFamily="34" charset="0"/>
              </a:rPr>
              <a:t>MEDIA; MEDIA.SE; MEDIA.PIÙ.SE</a:t>
            </a:r>
          </a:p>
          <a:p>
            <a:endParaRPr lang="en-US" sz="2200" dirty="0">
              <a:solidFill>
                <a:srgbClr val="141414"/>
              </a:solidFill>
              <a:latin typeface="Tenorite (Body)"/>
              <a:cs typeface="Arial" panose="020B0604020202020204" pitchFamily="34" charset="0"/>
            </a:endParaRPr>
          </a:p>
          <a:p>
            <a:r>
              <a:rPr lang="en-US" sz="2200" dirty="0" err="1">
                <a:solidFill>
                  <a:srgbClr val="141414"/>
                </a:solidFill>
                <a:latin typeface="Tenorite (Body)"/>
                <a:cs typeface="Arial" panose="020B0604020202020204" pitchFamily="34" charset="0"/>
              </a:rPr>
              <a:t>Sintassi</a:t>
            </a:r>
            <a:endParaRPr lang="en-US" sz="2200" dirty="0">
              <a:solidFill>
                <a:srgbClr val="141414"/>
              </a:solidFill>
              <a:latin typeface="Tenorite (Body)"/>
              <a:cs typeface="Arial" panose="020B0604020202020204" pitchFamily="34" charset="0"/>
            </a:endParaRPr>
          </a:p>
          <a:p>
            <a:r>
              <a:rPr lang="it-IT" sz="2200" dirty="0">
                <a:solidFill>
                  <a:srgbClr val="141414"/>
                </a:solidFill>
                <a:latin typeface="Tenorite (Body)"/>
                <a:cs typeface="Arial" panose="020B0604020202020204" pitchFamily="34" charset="0"/>
              </a:rPr>
              <a:t>=</a:t>
            </a:r>
            <a:r>
              <a:rPr lang="it-IT" sz="2200" b="1" dirty="0">
                <a:solidFill>
                  <a:srgbClr val="141414"/>
                </a:solidFill>
                <a:latin typeface="Tenorite (Body)"/>
                <a:cs typeface="Arial" panose="020B0604020202020204" pitchFamily="34" charset="0"/>
              </a:rPr>
              <a:t>MEDIA.SE(intervallo;criterio;[int_media])</a:t>
            </a:r>
          </a:p>
          <a:p>
            <a:r>
              <a:rPr lang="it-IT" sz="2200" b="1" dirty="0">
                <a:solidFill>
                  <a:srgbClr val="141414"/>
                </a:solidFill>
                <a:latin typeface="Tenorite (Body)"/>
                <a:cs typeface="Arial" panose="020B0604020202020204" pitchFamily="34" charset="0"/>
              </a:rPr>
              <a:t>=MEDIA.PIÙ.SE(intervallo_media; intervallo1_criteri ;criterio1; [intervallo2_criteri; criterio2…])</a:t>
            </a:r>
          </a:p>
        </p:txBody>
      </p:sp>
    </p:spTree>
    <p:extLst>
      <p:ext uri="{BB962C8B-B14F-4D97-AF65-F5344CB8AC3E}">
        <p14:creationId xmlns:p14="http://schemas.microsoft.com/office/powerpoint/2010/main" val="152744155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TEXTSPLIT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126</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4829A7A8-67E4-B90E-429E-36F9718899E7}"/>
              </a:ext>
            </a:extLst>
          </p:cNvPr>
          <p:cNvSpPr txBox="1">
            <a:spLocks/>
          </p:cNvSpPr>
          <p:nvPr/>
        </p:nvSpPr>
        <p:spPr>
          <a:xfrm>
            <a:off x="309076" y="960114"/>
            <a:ext cx="10779134"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La Funzione TEXTSPLIT, serve a separare in più celle contigue il contenuto di una cella singola, sulla base di alcuni parametri che prende la funzione:</a:t>
            </a:r>
          </a:p>
          <a:p>
            <a:r>
              <a:rPr lang="it-IT" sz="2200" dirty="0">
                <a:solidFill>
                  <a:srgbClr val="141414"/>
                </a:solidFill>
                <a:latin typeface="Tenorite (Body)"/>
                <a:cs typeface="Arial" panose="020B0604020202020204" pitchFamily="34" charset="0"/>
              </a:rPr>
              <a:t>La sintassi della TEXTSPLIT è la seguente:</a:t>
            </a:r>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a:t>
            </a:r>
            <a:r>
              <a:rPr lang="en-US" sz="2200" b="1" dirty="0">
                <a:solidFill>
                  <a:srgbClr val="141414"/>
                </a:solidFill>
                <a:latin typeface="Tenorite (Body)"/>
                <a:cs typeface="Arial" panose="020B0604020202020204" pitchFamily="34" charset="0"/>
              </a:rPr>
              <a:t>TEXTSPLIT(text, </a:t>
            </a:r>
            <a:r>
              <a:rPr lang="en-US" sz="2200" b="1" dirty="0" err="1">
                <a:solidFill>
                  <a:srgbClr val="141414"/>
                </a:solidFill>
                <a:latin typeface="Tenorite (Body)"/>
                <a:cs typeface="Arial" panose="020B0604020202020204" pitchFamily="34" charset="0"/>
              </a:rPr>
              <a:t>col_delimiter</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row_delimiter</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ignore_empty</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match_mode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pad_with</a:t>
            </a:r>
            <a:r>
              <a:rPr lang="en-US" sz="2200" b="1" dirty="0">
                <a:solidFill>
                  <a:srgbClr val="141414"/>
                </a:solidFill>
                <a:latin typeface="Tenorite (Body)"/>
                <a:cs typeface="Arial" panose="020B0604020202020204" pitchFamily="34" charset="0"/>
              </a:rPr>
              <a:t>])</a:t>
            </a:r>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pic>
        <p:nvPicPr>
          <p:cNvPr id="8" name="Picture 7">
            <a:extLst>
              <a:ext uri="{FF2B5EF4-FFF2-40B4-BE49-F238E27FC236}">
                <a16:creationId xmlns:a16="http://schemas.microsoft.com/office/drawing/2014/main" id="{5C81846C-6F87-3EB7-1252-1F55EAD6EA18}"/>
              </a:ext>
            </a:extLst>
          </p:cNvPr>
          <p:cNvPicPr>
            <a:picLocks noChangeAspect="1"/>
          </p:cNvPicPr>
          <p:nvPr/>
        </p:nvPicPr>
        <p:blipFill>
          <a:blip/>
          <a:stretch>
            <a:fillRect/>
          </a:stretch>
        </p:blipFill>
        <p:spPr>
          <a:xfrm>
            <a:off x="7933865" y="3005879"/>
            <a:ext cx="3673007" cy="3241903"/>
          </a:xfrm>
          <a:prstGeom prst="rect">
            <a:avLst/>
          </a:prstGeom>
        </p:spPr>
      </p:pic>
      <p:pic>
        <p:nvPicPr>
          <p:cNvPr id="10" name="Picture 9">
            <a:extLst>
              <a:ext uri="{FF2B5EF4-FFF2-40B4-BE49-F238E27FC236}">
                <a16:creationId xmlns:a16="http://schemas.microsoft.com/office/drawing/2014/main" id="{3D814BDC-129A-BE55-0529-81722305BF0C}"/>
              </a:ext>
            </a:extLst>
          </p:cNvPr>
          <p:cNvPicPr>
            <a:picLocks noChangeAspect="1"/>
          </p:cNvPicPr>
          <p:nvPr/>
        </p:nvPicPr>
        <p:blipFill>
          <a:blip/>
          <a:stretch>
            <a:fillRect/>
          </a:stretch>
        </p:blipFill>
        <p:spPr>
          <a:xfrm>
            <a:off x="5947566" y="3043609"/>
            <a:ext cx="1914792" cy="943107"/>
          </a:xfrm>
          <a:prstGeom prst="rect">
            <a:avLst/>
          </a:prstGeom>
        </p:spPr>
      </p:pic>
      <p:pic>
        <p:nvPicPr>
          <p:cNvPr id="13" name="Picture 12">
            <a:extLst>
              <a:ext uri="{FF2B5EF4-FFF2-40B4-BE49-F238E27FC236}">
                <a16:creationId xmlns:a16="http://schemas.microsoft.com/office/drawing/2014/main" id="{9A5E946D-A2D5-55FF-B0AF-28CEB4CFAA4E}"/>
              </a:ext>
            </a:extLst>
          </p:cNvPr>
          <p:cNvPicPr>
            <a:picLocks noChangeAspect="1"/>
          </p:cNvPicPr>
          <p:nvPr/>
        </p:nvPicPr>
        <p:blipFill>
          <a:blip/>
          <a:stretch>
            <a:fillRect/>
          </a:stretch>
        </p:blipFill>
        <p:spPr>
          <a:xfrm>
            <a:off x="6176198" y="4129785"/>
            <a:ext cx="1686160" cy="1514686"/>
          </a:xfrm>
          <a:prstGeom prst="rect">
            <a:avLst/>
          </a:prstGeom>
        </p:spPr>
      </p:pic>
      <p:pic>
        <p:nvPicPr>
          <p:cNvPr id="17" name="Picture 16">
            <a:extLst>
              <a:ext uri="{FF2B5EF4-FFF2-40B4-BE49-F238E27FC236}">
                <a16:creationId xmlns:a16="http://schemas.microsoft.com/office/drawing/2014/main" id="{A2A0A92B-7454-3299-2641-511F7EB28C44}"/>
              </a:ext>
            </a:extLst>
          </p:cNvPr>
          <p:cNvPicPr>
            <a:picLocks noChangeAspect="1"/>
          </p:cNvPicPr>
          <p:nvPr/>
        </p:nvPicPr>
        <p:blipFill>
          <a:blip/>
          <a:stretch>
            <a:fillRect/>
          </a:stretch>
        </p:blipFill>
        <p:spPr>
          <a:xfrm>
            <a:off x="758464" y="3005879"/>
            <a:ext cx="5117595" cy="2438907"/>
          </a:xfrm>
          <a:prstGeom prst="rect">
            <a:avLst/>
          </a:prstGeom>
        </p:spPr>
      </p:pic>
    </p:spTree>
    <p:extLst>
      <p:ext uri="{BB962C8B-B14F-4D97-AF65-F5344CB8AC3E}">
        <p14:creationId xmlns:p14="http://schemas.microsoft.com/office/powerpoint/2010/main" val="29655908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VLOOKUP (VERTICAL)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127</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71DACA1A-A611-D2A0-C247-8E6BBCF2ED8F}"/>
              </a:ext>
            </a:extLst>
          </p:cNvPr>
          <p:cNvSpPr txBox="1">
            <a:spLocks/>
          </p:cNvSpPr>
          <p:nvPr/>
        </p:nvSpPr>
        <p:spPr>
          <a:xfrm>
            <a:off x="309076" y="960114"/>
            <a:ext cx="10779134"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Utilizzare la funzione</a:t>
            </a:r>
            <a:r>
              <a:rPr lang="en-US" sz="2200" dirty="0">
                <a:solidFill>
                  <a:srgbClr val="141414"/>
                </a:solidFill>
                <a:latin typeface="Tenorite (Body)"/>
                <a:cs typeface="Arial" panose="020B0604020202020204" pitchFamily="34" charset="0"/>
              </a:rPr>
              <a:t> VLOOKUP</a:t>
            </a:r>
            <a:r>
              <a:rPr lang="en-US" sz="1600" b="0" i="0" dirty="0">
                <a:solidFill>
                  <a:srgbClr val="1E1E1E"/>
                </a:solidFill>
                <a:effectLst/>
                <a:latin typeface="Segoe UI" panose="020B0502040204020203" pitchFamily="34" charset="0"/>
              </a:rPr>
              <a:t> </a:t>
            </a:r>
            <a:r>
              <a:rPr lang="en-US" sz="2200" dirty="0" err="1">
                <a:solidFill>
                  <a:srgbClr val="141414"/>
                </a:solidFill>
                <a:latin typeface="Tenorite (Body)"/>
                <a:cs typeface="Arial" panose="020B0604020202020204" pitchFamily="34" charset="0"/>
              </a:rPr>
              <a:t>quando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c’è</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necessità</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trovare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cose</a:t>
            </a:r>
            <a:r>
              <a:rPr lang="en-US" sz="2200" dirty="0">
                <a:solidFill>
                  <a:srgbClr val="141414"/>
                </a:solidFill>
                <a:latin typeface="Tenorite (Body)"/>
                <a:cs typeface="Arial" panose="020B0604020202020204" pitchFamily="34" charset="0"/>
              </a:rPr>
              <a:t> in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tabella</a:t>
            </a:r>
            <a:r>
              <a:rPr lang="en-US" sz="2200" dirty="0">
                <a:solidFill>
                  <a:srgbClr val="141414"/>
                </a:solidFill>
                <a:latin typeface="Tenorite (Body)"/>
                <a:cs typeface="Arial" panose="020B0604020202020204" pitchFamily="34" charset="0"/>
              </a:rPr>
              <a:t> o un range, </a:t>
            </a:r>
            <a:r>
              <a:rPr lang="en-US" sz="2200" dirty="0" err="1">
                <a:solidFill>
                  <a:srgbClr val="141414"/>
                </a:solidFill>
                <a:latin typeface="Tenorite (Body)"/>
                <a:cs typeface="Arial" panose="020B0604020202020204" pitchFamily="34" charset="0"/>
              </a:rPr>
              <a:t>eseguendo</a:t>
            </a:r>
            <a:r>
              <a:rPr lang="en-US" sz="2200" dirty="0">
                <a:solidFill>
                  <a:srgbClr val="141414"/>
                </a:solidFill>
                <a:latin typeface="Tenorite (Body)"/>
                <a:cs typeface="Arial" panose="020B0604020202020204" pitchFamily="34" charset="0"/>
              </a:rPr>
              <a:t> la ricercar “per </a:t>
            </a:r>
            <a:r>
              <a:rPr lang="en-US" sz="2200" dirty="0" err="1">
                <a:solidFill>
                  <a:srgbClr val="141414"/>
                </a:solidFill>
                <a:latin typeface="Tenorite (Body)"/>
                <a:cs typeface="Arial" panose="020B0604020202020204" pitchFamily="34" charset="0"/>
              </a:rPr>
              <a:t>riga</a:t>
            </a:r>
            <a:r>
              <a:rPr lang="en-US" sz="2200" dirty="0">
                <a:solidFill>
                  <a:srgbClr val="141414"/>
                </a:solidFill>
                <a:latin typeface="Tenorite (Body)"/>
                <a:cs typeface="Arial" panose="020B0604020202020204" pitchFamily="34" charset="0"/>
              </a:rPr>
              <a:t>”.</a:t>
            </a:r>
          </a:p>
          <a:p>
            <a:r>
              <a:rPr lang="it-IT" sz="2200" dirty="0">
                <a:solidFill>
                  <a:srgbClr val="141414"/>
                </a:solidFill>
                <a:latin typeface="Tenorite (Body)"/>
                <a:cs typeface="Arial" panose="020B0604020202020204" pitchFamily="34" charset="0"/>
              </a:rPr>
              <a:t>La sintassi della </a:t>
            </a:r>
            <a:r>
              <a:rPr lang="en-US" sz="2200" dirty="0">
                <a:solidFill>
                  <a:srgbClr val="141414"/>
                </a:solidFill>
                <a:latin typeface="Tenorite (Body)"/>
                <a:cs typeface="Arial" panose="020B0604020202020204" pitchFamily="34" charset="0"/>
              </a:rPr>
              <a:t>VLOOKUP</a:t>
            </a:r>
            <a:r>
              <a:rPr lang="it-IT" sz="2200" dirty="0">
                <a:solidFill>
                  <a:srgbClr val="141414"/>
                </a:solidFill>
                <a:latin typeface="Tenorite (Body)"/>
                <a:cs typeface="Arial" panose="020B0604020202020204" pitchFamily="34" charset="0"/>
              </a:rPr>
              <a:t> è la seguente:</a:t>
            </a:r>
            <a:br>
              <a:rPr lang="it-IT" sz="2200" dirty="0">
                <a:solidFill>
                  <a:srgbClr val="141414"/>
                </a:solidFill>
                <a:latin typeface="Tenorite (Body)"/>
                <a:cs typeface="Arial" panose="020B0604020202020204" pitchFamily="34" charset="0"/>
              </a:rPr>
            </a:br>
            <a:r>
              <a:rPr lang="it-IT" sz="2200" b="1" dirty="0">
                <a:solidFill>
                  <a:srgbClr val="141414"/>
                </a:solidFill>
                <a:latin typeface="Tenorite (Body)"/>
                <a:cs typeface="Arial" panose="020B0604020202020204" pitchFamily="34" charset="0"/>
              </a:rPr>
              <a:t>=</a:t>
            </a:r>
            <a:r>
              <a:rPr lang="en-US" sz="2200" b="1" dirty="0">
                <a:solidFill>
                  <a:srgbClr val="141414"/>
                </a:solidFill>
                <a:latin typeface="Tenorite (Body)"/>
                <a:cs typeface="Arial" panose="020B0604020202020204" pitchFamily="34" charset="0"/>
              </a:rPr>
              <a:t>VLOOKUP (</a:t>
            </a:r>
            <a:r>
              <a:rPr lang="en-US" sz="2200" b="1" dirty="0" err="1">
                <a:solidFill>
                  <a:srgbClr val="141414"/>
                </a:solidFill>
                <a:latin typeface="Tenorite (Body)"/>
                <a:cs typeface="Arial" panose="020B0604020202020204" pitchFamily="34" charset="0"/>
              </a:rPr>
              <a:t>lookup_value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table_array</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col_index_num</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range_lookup</a:t>
            </a:r>
            <a:r>
              <a:rPr lang="en-US" sz="2200" b="1" dirty="0">
                <a:solidFill>
                  <a:srgbClr val="141414"/>
                </a:solidFill>
                <a:latin typeface="Tenorite (Body)"/>
                <a:cs typeface="Arial" panose="020B0604020202020204" pitchFamily="34" charset="0"/>
              </a:rPr>
              <a:t>])</a:t>
            </a:r>
          </a:p>
          <a:p>
            <a:endParaRPr lang="en-US" sz="2200" b="1" dirty="0">
              <a:solidFill>
                <a:srgbClr val="141414"/>
              </a:solidFill>
              <a:latin typeface="Tenorite (Body)"/>
              <a:cs typeface="Arial" panose="020B0604020202020204" pitchFamily="34" charset="0"/>
            </a:endParaRPr>
          </a:p>
          <a:p>
            <a:r>
              <a:rPr lang="en-US" sz="2200" b="1" dirty="0">
                <a:solidFill>
                  <a:srgbClr val="141414"/>
                </a:solidFill>
                <a:latin typeface="Tenorite (Body)"/>
                <a:cs typeface="Arial" panose="020B0604020202020204" pitchFamily="34" charset="0"/>
              </a:rPr>
              <a:t>=VLOOKUP(What you want to look up, where you want to look for it, the column number in the range containing the value to return, return an Approximate (1 or TRUE) or Exact match (0 or FALSE).</a:t>
            </a:r>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353131714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HLOOKUP (HORIZONTAL)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128</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71DACA1A-A611-D2A0-C247-8E6BBCF2ED8F}"/>
              </a:ext>
            </a:extLst>
          </p:cNvPr>
          <p:cNvSpPr txBox="1">
            <a:spLocks/>
          </p:cNvSpPr>
          <p:nvPr/>
        </p:nvSpPr>
        <p:spPr>
          <a:xfrm>
            <a:off x="309076" y="960114"/>
            <a:ext cx="10779134"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HLOOKUP </a:t>
            </a:r>
            <a:r>
              <a:rPr lang="en-US" sz="2200" dirty="0" err="1">
                <a:solidFill>
                  <a:srgbClr val="141414"/>
                </a:solidFill>
                <a:latin typeface="Tenorite (Body)"/>
                <a:cs typeface="Arial" panose="020B0604020202020204" pitchFamily="34" charset="0"/>
              </a:rPr>
              <a:t>cerca</a:t>
            </a:r>
            <a:r>
              <a:rPr lang="en-US" sz="2200" dirty="0">
                <a:solidFill>
                  <a:srgbClr val="141414"/>
                </a:solidFill>
                <a:latin typeface="Tenorite (Body)"/>
                <a:cs typeface="Arial" panose="020B0604020202020204" pitchFamily="34" charset="0"/>
              </a:rPr>
              <a:t> un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nella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riga</a:t>
            </a:r>
            <a:r>
              <a:rPr lang="en-US" sz="2200" dirty="0">
                <a:solidFill>
                  <a:srgbClr val="141414"/>
                </a:solidFill>
                <a:latin typeface="Tenorite (Body)"/>
                <a:cs typeface="Arial" panose="020B0604020202020204" pitchFamily="34" charset="0"/>
              </a:rPr>
              <a:t> in alto di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tabella</a:t>
            </a:r>
            <a:r>
              <a:rPr lang="en-US" sz="2200" dirty="0">
                <a:solidFill>
                  <a:srgbClr val="141414"/>
                </a:solidFill>
                <a:latin typeface="Tenorite (Body)"/>
                <a:cs typeface="Arial" panose="020B0604020202020204" pitchFamily="34" charset="0"/>
              </a:rPr>
              <a:t> o di un range di </a:t>
            </a:r>
            <a:r>
              <a:rPr lang="en-US" sz="2200" dirty="0" err="1">
                <a:solidFill>
                  <a:srgbClr val="141414"/>
                </a:solidFill>
                <a:latin typeface="Tenorite (Body)"/>
                <a:cs typeface="Arial" panose="020B0604020202020204" pitchFamily="34" charset="0"/>
              </a:rPr>
              <a:t>valori</a:t>
            </a:r>
            <a:r>
              <a:rPr lang="en-US" sz="2200" dirty="0">
                <a:solidFill>
                  <a:srgbClr val="141414"/>
                </a:solidFill>
                <a:latin typeface="Tenorite (Body)"/>
                <a:cs typeface="Arial" panose="020B0604020202020204" pitchFamily="34" charset="0"/>
              </a:rPr>
              <a:t>, e </a:t>
            </a:r>
            <a:r>
              <a:rPr lang="en-US" sz="2200" dirty="0" err="1">
                <a:solidFill>
                  <a:srgbClr val="141414"/>
                </a:solidFill>
                <a:latin typeface="Tenorite (Body)"/>
                <a:cs typeface="Arial" panose="020B0604020202020204" pitchFamily="34" charset="0"/>
              </a:rPr>
              <a:t>restituisce</a:t>
            </a:r>
            <a:r>
              <a:rPr lang="en-US" sz="2200" dirty="0">
                <a:solidFill>
                  <a:srgbClr val="141414"/>
                </a:solidFill>
                <a:latin typeface="Tenorite (Body)"/>
                <a:cs typeface="Arial" panose="020B0604020202020204" pitchFamily="34" charset="0"/>
              </a:rPr>
              <a:t> un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nella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stessa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colonna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dalla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riga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specificata</a:t>
            </a:r>
            <a:r>
              <a:rPr lang="en-US" sz="2200" dirty="0">
                <a:solidFill>
                  <a:srgbClr val="141414"/>
                </a:solidFill>
                <a:latin typeface="Tenorite (Body)"/>
                <a:cs typeface="Arial" panose="020B0604020202020204" pitchFamily="34" charset="0"/>
              </a:rPr>
              <a:t> come </a:t>
            </a:r>
            <a:r>
              <a:rPr lang="en-US" sz="2200" dirty="0" err="1">
                <a:solidFill>
                  <a:srgbClr val="141414"/>
                </a:solidFill>
                <a:latin typeface="Tenorite (Body)"/>
                <a:cs typeface="Arial" panose="020B0604020202020204" pitchFamily="34" charset="0"/>
              </a:rPr>
              <a:t>parametro</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a:t>
            </a:r>
            <a:r>
              <a:rPr lang="en-US" sz="2200" b="1" dirty="0" err="1">
                <a:solidFill>
                  <a:srgbClr val="141414"/>
                </a:solidFill>
                <a:latin typeface="Tenorite (Body)"/>
                <a:cs typeface="Arial" panose="020B0604020202020204" pitchFamily="34" charset="0"/>
              </a:rPr>
              <a:t>row_index_num</a:t>
            </a:r>
            <a:r>
              <a:rPr lang="en-US" sz="2200" b="1" dirty="0">
                <a:solidFill>
                  <a:srgbClr val="141414"/>
                </a:solidFill>
                <a:latin typeface="Tenorite (Body)"/>
                <a:cs typeface="Arial" panose="020B0604020202020204" pitchFamily="34" charset="0"/>
              </a:rPr>
              <a:t>)</a:t>
            </a:r>
            <a:r>
              <a:rPr lang="en-US" sz="2200" dirty="0">
                <a:solidFill>
                  <a:srgbClr val="141414"/>
                </a:solidFill>
                <a:latin typeface="Tenorite (Body)"/>
                <a:cs typeface="Arial" panose="020B0604020202020204" pitchFamily="34" charset="0"/>
              </a:rPr>
              <a:t>.</a:t>
            </a:r>
          </a:p>
          <a:p>
            <a:endParaRPr lang="en-US" sz="1600" dirty="0">
              <a:solidFill>
                <a:srgbClr val="1E1E1E"/>
              </a:solidFill>
              <a:latin typeface="Segoe UI" panose="020B0502040204020203" pitchFamily="34" charset="0"/>
              <a:cs typeface="Arial" panose="020B0604020202020204" pitchFamily="34" charset="0"/>
            </a:endParaRPr>
          </a:p>
          <a:p>
            <a:r>
              <a:rPr lang="it-IT" sz="2200" dirty="0">
                <a:solidFill>
                  <a:srgbClr val="141414"/>
                </a:solidFill>
                <a:latin typeface="Tenorite (Body)"/>
                <a:cs typeface="Arial" panose="020B0604020202020204" pitchFamily="34" charset="0"/>
              </a:rPr>
              <a:t>La sintassi della </a:t>
            </a:r>
            <a:r>
              <a:rPr lang="en-US" sz="2200" dirty="0">
                <a:solidFill>
                  <a:srgbClr val="141414"/>
                </a:solidFill>
                <a:latin typeface="Tenorite (Body)"/>
                <a:cs typeface="Arial" panose="020B0604020202020204" pitchFamily="34" charset="0"/>
              </a:rPr>
              <a:t>HLOOKUP</a:t>
            </a:r>
            <a:r>
              <a:rPr lang="it-IT" sz="2200" dirty="0">
                <a:solidFill>
                  <a:srgbClr val="141414"/>
                </a:solidFill>
                <a:latin typeface="Tenorite (Body)"/>
                <a:cs typeface="Arial" panose="020B0604020202020204" pitchFamily="34" charset="0"/>
              </a:rPr>
              <a:t> è </a:t>
            </a:r>
          </a:p>
          <a:p>
            <a:r>
              <a:rPr lang="en-US" sz="2200" b="1" dirty="0">
                <a:solidFill>
                  <a:srgbClr val="141414"/>
                </a:solidFill>
                <a:latin typeface="Tenorite (Body)"/>
                <a:cs typeface="Arial" panose="020B0604020202020204" pitchFamily="34" charset="0"/>
              </a:rPr>
              <a:t>=HLOOKUP(</a:t>
            </a:r>
            <a:r>
              <a:rPr lang="en-US" sz="2200" b="1" dirty="0" err="1">
                <a:solidFill>
                  <a:srgbClr val="141414"/>
                </a:solidFill>
                <a:latin typeface="Tenorite (Body)"/>
                <a:cs typeface="Arial" panose="020B0604020202020204" pitchFamily="34" charset="0"/>
              </a:rPr>
              <a:t>lookup_value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table_array</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row_index_num</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range_lookup</a:t>
            </a:r>
            <a:r>
              <a:rPr lang="en-US" sz="2200" b="1" dirty="0">
                <a:solidFill>
                  <a:srgbClr val="141414"/>
                </a:solidFill>
                <a:latin typeface="Tenorite (Body)"/>
                <a:cs typeface="Arial" panose="020B0604020202020204" pitchFamily="34" charset="0"/>
              </a:rPr>
              <a:t>])</a:t>
            </a:r>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420211301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XLOOKUP</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129</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5A79F603-DEE8-8BB1-CA37-543DC59D8393}"/>
              </a:ext>
            </a:extLst>
          </p:cNvPr>
          <p:cNvSpPr txBox="1">
            <a:spLocks/>
          </p:cNvSpPr>
          <p:nvPr/>
        </p:nvSpPr>
        <p:spPr>
          <a:xfrm>
            <a:off x="309075" y="960114"/>
            <a:ext cx="1150192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XLOOKUP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in un range o un array e </a:t>
            </a:r>
            <a:r>
              <a:rPr lang="en-US" sz="2200" dirty="0" err="1">
                <a:solidFill>
                  <a:srgbClr val="141414"/>
                </a:solidFill>
                <a:latin typeface="Tenorite (Body)"/>
                <a:cs typeface="Arial" panose="020B0604020202020204" pitchFamily="34" charset="0"/>
              </a:rPr>
              <a:t>restituisce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l’elemento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corrispondente</a:t>
            </a:r>
            <a:r>
              <a:rPr lang="en-US" sz="2200" dirty="0">
                <a:solidFill>
                  <a:srgbClr val="141414"/>
                </a:solidFill>
                <a:latin typeface="Tenorite (Body)"/>
                <a:cs typeface="Arial" panose="020B0604020202020204" pitchFamily="34" charset="0"/>
              </a:rPr>
              <a:t> al primo match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trova</a:t>
            </a:r>
            <a:r>
              <a:rPr lang="en-US" sz="2200" dirty="0">
                <a:solidFill>
                  <a:srgbClr val="141414"/>
                </a:solidFill>
                <a:latin typeface="Tenorite (Body)"/>
                <a:cs typeface="Arial" panose="020B0604020202020204" pitchFamily="34" charset="0"/>
              </a:rPr>
              <a:t>.</a:t>
            </a:r>
          </a:p>
          <a:p>
            <a:r>
              <a:rPr lang="en-US" sz="2200" dirty="0">
                <a:solidFill>
                  <a:srgbClr val="141414"/>
                </a:solidFill>
                <a:latin typeface="Tenorite (Body)"/>
                <a:cs typeface="Arial" panose="020B0604020202020204" pitchFamily="34" charset="0"/>
              </a:rPr>
              <a:t>Se non ci </a:t>
            </a:r>
            <a:r>
              <a:rPr lang="en-US" sz="2200" dirty="0" err="1">
                <a:solidFill>
                  <a:srgbClr val="141414"/>
                </a:solidFill>
                <a:latin typeface="Tenorite (Body)"/>
                <a:cs typeface="Arial" panose="020B0604020202020204" pitchFamily="34" charset="0"/>
              </a:rPr>
              <a:t>sono</a:t>
            </a:r>
            <a:r>
              <a:rPr lang="en-US" sz="2200" dirty="0">
                <a:solidFill>
                  <a:srgbClr val="141414"/>
                </a:solidFill>
                <a:latin typeface="Tenorite (Body)"/>
                <a:cs typeface="Arial" panose="020B0604020202020204" pitchFamily="34" charset="0"/>
              </a:rPr>
              <a:t> match </a:t>
            </a:r>
            <a:r>
              <a:rPr lang="en-US" sz="2200" dirty="0" err="1">
                <a:solidFill>
                  <a:srgbClr val="141414"/>
                </a:solidFill>
                <a:latin typeface="Tenorite (Body)"/>
                <a:cs typeface="Arial" panose="020B0604020202020204" pitchFamily="34" charset="0"/>
              </a:rPr>
              <a:t>nella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allora</a:t>
            </a:r>
            <a:r>
              <a:rPr lang="en-US" sz="2200" dirty="0">
                <a:solidFill>
                  <a:srgbClr val="141414"/>
                </a:solidFill>
                <a:latin typeface="Tenorite (Body)"/>
                <a:cs typeface="Arial" panose="020B0604020202020204" pitchFamily="34" charset="0"/>
              </a:rPr>
              <a:t> XLOOKUP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restituire</a:t>
            </a:r>
            <a:r>
              <a:rPr lang="en-US" sz="2200" dirty="0">
                <a:solidFill>
                  <a:srgbClr val="141414"/>
                </a:solidFill>
                <a:latin typeface="Tenorite (Body)"/>
                <a:cs typeface="Arial" panose="020B0604020202020204" pitchFamily="34" charset="0"/>
              </a:rPr>
              <a:t> il match con la </a:t>
            </a:r>
            <a:r>
              <a:rPr lang="en-US" sz="2200" dirty="0" err="1">
                <a:solidFill>
                  <a:srgbClr val="141414"/>
                </a:solidFill>
                <a:latin typeface="Tenorite (Body)"/>
                <a:cs typeface="Arial" panose="020B0604020202020204" pitchFamily="34" charset="0"/>
              </a:rPr>
              <a:t>migliore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approssimazione</a:t>
            </a:r>
            <a:endParaRPr lang="en-US" sz="2200" dirty="0">
              <a:solidFill>
                <a:srgbClr val="141414"/>
              </a:solidFill>
              <a:latin typeface="Tenorite (Body)"/>
              <a:cs typeface="Arial" panose="020B0604020202020204" pitchFamily="34" charset="0"/>
            </a:endParaRPr>
          </a:p>
          <a:p>
            <a:endParaRPr lang="en-US" sz="2200" dirty="0">
              <a:solidFill>
                <a:srgbClr val="141414"/>
              </a:solidFill>
              <a:latin typeface="Tenorite (Body)"/>
              <a:cs typeface="Arial" panose="020B0604020202020204" pitchFamily="34" charset="0"/>
            </a:endParaRPr>
          </a:p>
          <a:p>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sintassi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XLOOKUP è:</a:t>
            </a:r>
          </a:p>
          <a:p>
            <a:r>
              <a:rPr lang="en-US" sz="2200" b="1" dirty="0">
                <a:solidFill>
                  <a:srgbClr val="141414"/>
                </a:solidFill>
                <a:latin typeface="Tenorite (Body)"/>
                <a:cs typeface="Arial" panose="020B0604020202020204" pitchFamily="34" charset="0"/>
              </a:rPr>
              <a:t>=XLOOKUP(</a:t>
            </a:r>
            <a:r>
              <a:rPr lang="en-US" sz="2200" b="1" dirty="0" err="1">
                <a:solidFill>
                  <a:srgbClr val="141414"/>
                </a:solidFill>
                <a:latin typeface="Tenorite (Body)"/>
                <a:cs typeface="Arial" panose="020B0604020202020204" pitchFamily="34" charset="0"/>
              </a:rPr>
              <a:t>lookup_value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lookup_array</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return_array</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if_not_found</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match_mode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search_mode</a:t>
            </a:r>
            <a:r>
              <a:rPr lang="en-US" sz="2200" b="1" dirty="0">
                <a:solidFill>
                  <a:srgbClr val="141414"/>
                </a:solidFill>
                <a:latin typeface="Tenorite (Body)"/>
                <a:cs typeface="Arial" panose="020B0604020202020204" pitchFamily="34" charset="0"/>
              </a:rPr>
              <a:t>]) </a:t>
            </a:r>
          </a:p>
          <a:p>
            <a:endParaRPr lang="en-US" sz="2200" b="1" dirty="0">
              <a:solidFill>
                <a:srgbClr val="141414"/>
              </a:solidFill>
              <a:latin typeface="Tenorite (Body)"/>
              <a:cs typeface="Arial" panose="020B0604020202020204" pitchFamily="34" charset="0"/>
            </a:endParaRPr>
          </a:p>
          <a:p>
            <a:r>
              <a:rPr lang="en-US" sz="2200" dirty="0">
                <a:solidFill>
                  <a:srgbClr val="141414"/>
                </a:solidFill>
                <a:latin typeface="Tenorite (Body)"/>
                <a:cs typeface="Arial" panose="020B0604020202020204" pitchFamily="34" charset="0"/>
              </a:rPr>
              <a:t>Note: La </a:t>
            </a:r>
            <a:r>
              <a:rPr lang="en-US" sz="2200" dirty="0" err="1">
                <a:solidFill>
                  <a:srgbClr val="141414"/>
                </a:solidFill>
                <a:latin typeface="Tenorite (Body)"/>
                <a:cs typeface="Arial" panose="020B0604020202020204" pitchFamily="34" charset="0"/>
              </a:rPr>
              <a:t>colonna</a:t>
            </a:r>
            <a:r>
              <a:rPr lang="en-US" sz="2200"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lookup_array</a:t>
            </a:r>
            <a:r>
              <a:rPr lang="en-US" sz="2200" b="1" dirty="0">
                <a:solidFill>
                  <a:srgbClr val="141414"/>
                </a:solidFill>
                <a:latin typeface="Tenorite (Body)"/>
                <a:cs typeface="Arial" panose="020B0604020202020204" pitchFamily="34" charset="0"/>
              </a:rPr>
              <a:t> </a:t>
            </a:r>
            <a:r>
              <a:rPr lang="en-US" sz="2200" dirty="0">
                <a:solidFill>
                  <a:srgbClr val="141414"/>
                </a:solidFill>
                <a:latin typeface="Tenorite (Body)"/>
                <a:cs typeface="Arial" panose="020B0604020202020204" pitchFamily="34" charset="0"/>
              </a:rPr>
              <a:t>di </a:t>
            </a:r>
            <a:r>
              <a:rPr lang="en-US" sz="2200" b="1" dirty="0">
                <a:solidFill>
                  <a:srgbClr val="141414"/>
                </a:solidFill>
                <a:latin typeface="Tenorite (Body)"/>
                <a:cs typeface="Arial" panose="020B0604020202020204" pitchFamily="34" charset="0"/>
              </a:rPr>
              <a:t>XLOOKUP</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trovarsi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destra</a:t>
            </a:r>
            <a:r>
              <a:rPr lang="en-US" sz="2200" dirty="0">
                <a:solidFill>
                  <a:srgbClr val="141414"/>
                </a:solidFill>
                <a:latin typeface="Tenorite (Body)"/>
                <a:cs typeface="Arial" panose="020B0604020202020204" pitchFamily="34" charset="0"/>
              </a:rPr>
              <a:t> di </a:t>
            </a:r>
            <a:r>
              <a:rPr lang="en-US" sz="2200" b="1" dirty="0" err="1">
                <a:solidFill>
                  <a:srgbClr val="141414"/>
                </a:solidFill>
                <a:latin typeface="Tenorite (Body)"/>
                <a:cs typeface="Arial" panose="020B0604020202020204" pitchFamily="34" charset="0"/>
              </a:rPr>
              <a:t>return_array</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cosa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invece</a:t>
            </a:r>
            <a:r>
              <a:rPr lang="en-US" sz="2200" dirty="0">
                <a:solidFill>
                  <a:srgbClr val="141414"/>
                </a:solidFill>
                <a:latin typeface="Tenorite (Body)"/>
                <a:cs typeface="Arial" panose="020B0604020202020204" pitchFamily="34" charset="0"/>
              </a:rPr>
              <a:t> non è possible fare con la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VLOOKUP in cui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fare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solo da sinistra verso </a:t>
            </a:r>
            <a:r>
              <a:rPr lang="en-US" sz="2200" dirty="0" err="1">
                <a:solidFill>
                  <a:srgbClr val="141414"/>
                </a:solidFill>
                <a:latin typeface="Tenorite (Body)"/>
                <a:cs typeface="Arial" panose="020B0604020202020204" pitchFamily="34" charset="0"/>
              </a:rPr>
              <a:t>destra</a:t>
            </a:r>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989145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(7)</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a:t>
            </a:fld>
            <a:endParaRPr lang="en-US" dirty="0"/>
          </a:p>
        </p:txBody>
      </p:sp>
      <p:pic>
        <p:nvPicPr>
          <p:cNvPr id="4" name="Immagine 16">
            <a:extLst>
              <a:ext uri="{FF2B5EF4-FFF2-40B4-BE49-F238E27FC236}">
                <a16:creationId xmlns:a16="http://schemas.microsoft.com/office/drawing/2014/main" id="{C97B1FC4-BC48-8E0E-CD20-2752041A8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529" y="944639"/>
            <a:ext cx="6686941" cy="5400817"/>
          </a:xfrm>
          <a:prstGeom prst="rect">
            <a:avLst/>
          </a:prstGeom>
        </p:spPr>
      </p:pic>
    </p:spTree>
    <p:extLst>
      <p:ext uri="{BB962C8B-B14F-4D97-AF65-F5344CB8AC3E}">
        <p14:creationId xmlns:p14="http://schemas.microsoft.com/office/powerpoint/2010/main" val="58377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FIND</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130</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5A79F603-DEE8-8BB1-CA37-543DC59D8393}"/>
              </a:ext>
            </a:extLst>
          </p:cNvPr>
          <p:cNvSpPr txBox="1">
            <a:spLocks/>
          </p:cNvSpPr>
          <p:nvPr/>
        </p:nvSpPr>
        <p:spPr>
          <a:xfrm>
            <a:off x="488272" y="960114"/>
            <a:ext cx="10528916"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rgbClr val="141414"/>
                </a:solidFill>
                <a:latin typeface="Tenorite (Body)"/>
                <a:cs typeface="Arial" panose="020B0604020202020204" pitchFamily="34" charset="0"/>
              </a:rPr>
              <a:t>Le </a:t>
            </a:r>
            <a:r>
              <a:rPr lang="en-US" sz="2200" dirty="0" err="1">
                <a:solidFill>
                  <a:srgbClr val="141414"/>
                </a:solidFill>
                <a:latin typeface="Tenorite (Body)"/>
                <a:cs typeface="Arial" panose="020B0604020202020204" pitchFamily="34" charset="0"/>
              </a:rPr>
              <a:t>funzioni</a:t>
            </a:r>
            <a:r>
              <a:rPr lang="en-US" sz="2200" dirty="0">
                <a:solidFill>
                  <a:srgbClr val="141414"/>
                </a:solidFill>
                <a:latin typeface="Tenorite (Body)"/>
                <a:cs typeface="Arial" panose="020B0604020202020204" pitchFamily="34" charset="0"/>
              </a:rPr>
              <a:t> FIND serve ad </a:t>
            </a:r>
            <a:r>
              <a:rPr lang="en-US" sz="2200" dirty="0" err="1">
                <a:solidFill>
                  <a:srgbClr val="141414"/>
                </a:solidFill>
                <a:latin typeface="Tenorite (Body)"/>
                <a:cs typeface="Arial" panose="020B0604020202020204" pitchFamily="34" charset="0"/>
              </a:rPr>
              <a:t>identificare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“prima” </a:t>
            </a:r>
            <a:r>
              <a:rPr lang="en-US" sz="2200" dirty="0" err="1">
                <a:solidFill>
                  <a:srgbClr val="141414"/>
                </a:solidFill>
                <a:latin typeface="Tenorite (Body)"/>
                <a:cs typeface="Arial" panose="020B0604020202020204" pitchFamily="34" charset="0"/>
              </a:rPr>
              <a:t>stringa</a:t>
            </a:r>
            <a:r>
              <a:rPr lang="en-US" sz="2200" dirty="0">
                <a:solidFill>
                  <a:srgbClr val="141414"/>
                </a:solidFill>
                <a:latin typeface="Tenorite (Body)"/>
                <a:cs typeface="Arial" panose="020B0604020202020204" pitchFamily="34" charset="0"/>
              </a:rPr>
              <a:t> di testo </a:t>
            </a:r>
            <a:r>
              <a:rPr lang="en-US" sz="2200" dirty="0" err="1">
                <a:solidFill>
                  <a:srgbClr val="141414"/>
                </a:solidFill>
                <a:latin typeface="Tenorite (Body)"/>
                <a:cs typeface="Arial" panose="020B0604020202020204" pitchFamily="34" charset="0"/>
              </a:rPr>
              <a:t>all’interno</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seconda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stringa</a:t>
            </a:r>
            <a:r>
              <a:rPr lang="en-US" sz="2200" dirty="0">
                <a:solidFill>
                  <a:srgbClr val="141414"/>
                </a:solidFill>
                <a:latin typeface="Tenorite (Body)"/>
                <a:cs typeface="Arial" panose="020B0604020202020204" pitchFamily="34" charset="0"/>
              </a:rPr>
              <a:t> di testo, e </a:t>
            </a:r>
            <a:r>
              <a:rPr lang="en-US" sz="2200" dirty="0" err="1">
                <a:solidFill>
                  <a:srgbClr val="141414"/>
                </a:solidFill>
                <a:latin typeface="Tenorite (Body)"/>
                <a:cs typeface="Arial" panose="020B0604020202020204" pitchFamily="34" charset="0"/>
              </a:rPr>
              <a:t>restituisce</a:t>
            </a:r>
            <a:r>
              <a:rPr lang="en-US" sz="2200" dirty="0">
                <a:solidFill>
                  <a:srgbClr val="141414"/>
                </a:solidFill>
                <a:latin typeface="Tenorite (Body)"/>
                <a:cs typeface="Arial" panose="020B0604020202020204" pitchFamily="34" charset="0"/>
              </a:rPr>
              <a:t> un </a:t>
            </a:r>
            <a:r>
              <a:rPr lang="en-US" sz="2200" dirty="0" err="1">
                <a:solidFill>
                  <a:srgbClr val="141414"/>
                </a:solidFill>
                <a:latin typeface="Tenorite (Body)"/>
                <a:cs typeface="Arial" panose="020B0604020202020204" pitchFamily="34" charset="0"/>
              </a:rPr>
              <a:t>numero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identifica</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posizione</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partenza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della</a:t>
            </a:r>
            <a:r>
              <a:rPr lang="en-US" sz="2200" dirty="0">
                <a:solidFill>
                  <a:srgbClr val="141414"/>
                </a:solidFill>
                <a:latin typeface="Tenorite (Body)"/>
                <a:cs typeface="Arial" panose="020B0604020202020204" pitchFamily="34" charset="0"/>
              </a:rPr>
              <a:t> prima </a:t>
            </a:r>
            <a:r>
              <a:rPr lang="en-US" sz="2200" dirty="0" err="1">
                <a:solidFill>
                  <a:srgbClr val="141414"/>
                </a:solidFill>
                <a:latin typeface="Tenorite (Body)"/>
                <a:cs typeface="Arial" panose="020B0604020202020204" pitchFamily="34" charset="0"/>
              </a:rPr>
              <a:t>stringa</a:t>
            </a:r>
            <a:r>
              <a:rPr lang="en-US" sz="2200" dirty="0">
                <a:solidFill>
                  <a:srgbClr val="141414"/>
                </a:solidFill>
                <a:latin typeface="Tenorite (Body)"/>
                <a:cs typeface="Arial" panose="020B0604020202020204" pitchFamily="34" charset="0"/>
              </a:rPr>
              <a:t> di testo presa dal primo carattere </a:t>
            </a:r>
            <a:r>
              <a:rPr lang="en-US" sz="2200" dirty="0" err="1">
                <a:solidFill>
                  <a:srgbClr val="141414"/>
                </a:solidFill>
                <a:latin typeface="Tenorite (Body)"/>
                <a:cs typeface="Arial" panose="020B0604020202020204" pitchFamily="34" charset="0"/>
              </a:rPr>
              <a:t>della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seconda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stringa</a:t>
            </a:r>
            <a:r>
              <a:rPr lang="en-US" sz="2200" dirty="0">
                <a:solidFill>
                  <a:srgbClr val="141414"/>
                </a:solidFill>
                <a:latin typeface="Tenorite (Body)"/>
                <a:cs typeface="Arial" panose="020B0604020202020204" pitchFamily="34" charset="0"/>
              </a:rPr>
              <a:t> di testo.</a:t>
            </a:r>
          </a:p>
          <a:p>
            <a:endParaRPr lang="en-US" sz="2200" dirty="0">
              <a:solidFill>
                <a:srgbClr val="141414"/>
              </a:solidFill>
              <a:latin typeface="Tenorite (Body)"/>
              <a:cs typeface="Arial" panose="020B0604020202020204" pitchFamily="34" charset="0"/>
            </a:endParaRPr>
          </a:p>
          <a:p>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sintassi</a:t>
            </a:r>
            <a:r>
              <a:rPr lang="en-US" sz="2200" dirty="0">
                <a:solidFill>
                  <a:srgbClr val="141414"/>
                </a:solidFill>
                <a:latin typeface="Tenorite (Body)"/>
                <a:cs typeface="Arial" panose="020B0604020202020204" pitchFamily="34" charset="0"/>
              </a:rPr>
              <a:t> è la </a:t>
            </a:r>
            <a:r>
              <a:rPr lang="en-US" sz="2200" dirty="0" err="1">
                <a:solidFill>
                  <a:srgbClr val="141414"/>
                </a:solidFill>
                <a:latin typeface="Tenorite (Body)"/>
                <a:cs typeface="Arial" panose="020B0604020202020204" pitchFamily="34" charset="0"/>
              </a:rPr>
              <a:t>seguente</a:t>
            </a:r>
            <a:r>
              <a:rPr lang="en-US" sz="2200" dirty="0">
                <a:solidFill>
                  <a:srgbClr val="141414"/>
                </a:solidFill>
                <a:latin typeface="Tenorite (Body)"/>
                <a:cs typeface="Arial" panose="020B0604020202020204" pitchFamily="34" charset="0"/>
              </a:rPr>
              <a:t>:</a:t>
            </a:r>
          </a:p>
          <a:p>
            <a:r>
              <a:rPr lang="en-US" sz="2200" b="1" dirty="0">
                <a:solidFill>
                  <a:srgbClr val="141414"/>
                </a:solidFill>
                <a:latin typeface="Tenorite (Body)"/>
                <a:cs typeface="Arial" panose="020B0604020202020204" pitchFamily="34" charset="0"/>
              </a:rPr>
              <a:t>=FIND(</a:t>
            </a:r>
            <a:r>
              <a:rPr lang="en-US" sz="2200" b="1" dirty="0" err="1">
                <a:solidFill>
                  <a:srgbClr val="141414"/>
                </a:solidFill>
                <a:latin typeface="Tenorite (Body)"/>
                <a:cs typeface="Arial" panose="020B0604020202020204" pitchFamily="34" charset="0"/>
              </a:rPr>
              <a:t>find_text</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within_text</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start_num</a:t>
            </a:r>
            <a:r>
              <a:rPr lang="en-US" sz="2200" b="1" dirty="0">
                <a:solidFill>
                  <a:srgbClr val="141414"/>
                </a:solidFill>
                <a:latin typeface="Tenorite (Body)"/>
                <a:cs typeface="Arial" panose="020B0604020202020204" pitchFamily="34" charset="0"/>
              </a:rPr>
              <a:t>])</a:t>
            </a:r>
          </a:p>
          <a:p>
            <a:endParaRPr lang="en-US" sz="2200" b="1" dirty="0">
              <a:solidFill>
                <a:srgbClr val="141414"/>
              </a:solidFill>
              <a:latin typeface="Tenorite (Body)"/>
              <a:cs typeface="Arial" panose="020B0604020202020204" pitchFamily="34" charset="0"/>
            </a:endParaRPr>
          </a:p>
          <a:p>
            <a:r>
              <a:rPr lang="en-US" sz="2200" dirty="0">
                <a:solidFill>
                  <a:srgbClr val="141414"/>
                </a:solidFill>
                <a:latin typeface="Tenorite (Body)"/>
                <a:cs typeface="Arial" panose="020B0604020202020204" pitchFamily="34" charset="0"/>
              </a:rPr>
              <a:t>FIND è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“case sensitive” e non </a:t>
            </a:r>
            <a:r>
              <a:rPr lang="en-US" sz="2200" dirty="0" err="1">
                <a:solidFill>
                  <a:srgbClr val="141414"/>
                </a:solidFill>
                <a:latin typeface="Tenorite (Body)"/>
                <a:cs typeface="Arial" panose="020B0604020202020204" pitchFamily="34" charset="0"/>
              </a:rPr>
              <a:t>permettono</a:t>
            </a:r>
            <a:r>
              <a:rPr lang="en-US" sz="2200" dirty="0">
                <a:solidFill>
                  <a:srgbClr val="141414"/>
                </a:solidFill>
                <a:latin typeface="Tenorite (Body)"/>
                <a:cs typeface="Arial" panose="020B0604020202020204" pitchFamily="34" charset="0"/>
              </a:rPr>
              <a:t> di ricercare “wildcard characters”. Se non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vuole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effettuare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case sensitive o </a:t>
            </a:r>
            <a:r>
              <a:rPr lang="en-US" sz="2200" dirty="0" err="1">
                <a:solidFill>
                  <a:srgbClr val="141414"/>
                </a:solidFill>
                <a:latin typeface="Tenorite (Body)"/>
                <a:cs typeface="Arial" panose="020B0604020202020204" pitchFamily="34" charset="0"/>
              </a:rPr>
              <a:t>usare</a:t>
            </a:r>
            <a:r>
              <a:rPr lang="en-US" sz="2200" dirty="0">
                <a:solidFill>
                  <a:srgbClr val="141414"/>
                </a:solidFill>
                <a:latin typeface="Tenorite (Body)"/>
                <a:cs typeface="Arial" panose="020B0604020202020204" pitchFamily="34" charset="0"/>
              </a:rPr>
              <a:t> wildcard characters,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usare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alternativamente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anche</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SEARCH</a:t>
            </a:r>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103946542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CONCAT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131</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F491D861-ECC9-E4AA-DB98-9C7ABAA87E6F}"/>
              </a:ext>
            </a:extLst>
          </p:cNvPr>
          <p:cNvSpPr txBox="1">
            <a:spLocks/>
          </p:cNvSpPr>
          <p:nvPr/>
        </p:nvSpPr>
        <p:spPr>
          <a:xfrm>
            <a:off x="309076" y="1061130"/>
            <a:ext cx="10779134"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CONCAT </a:t>
            </a:r>
            <a:r>
              <a:rPr lang="en-US" sz="2200" dirty="0" err="1">
                <a:solidFill>
                  <a:srgbClr val="141414"/>
                </a:solidFill>
                <a:latin typeface="Tenorite (Body)"/>
                <a:cs typeface="Arial" panose="020B0604020202020204" pitchFamily="34" charset="0"/>
              </a:rPr>
              <a:t>combina</a:t>
            </a:r>
            <a:r>
              <a:rPr lang="en-US" sz="2200" dirty="0">
                <a:solidFill>
                  <a:srgbClr val="141414"/>
                </a:solidFill>
                <a:latin typeface="Tenorite (Body)"/>
                <a:cs typeface="Arial" panose="020B0604020202020204" pitchFamily="34" charset="0"/>
              </a:rPr>
              <a:t> il testo da range </a:t>
            </a:r>
            <a:r>
              <a:rPr lang="en-US" sz="2200" dirty="0" err="1">
                <a:solidFill>
                  <a:srgbClr val="141414"/>
                </a:solidFill>
                <a:latin typeface="Tenorite (Body)"/>
                <a:cs typeface="Arial" panose="020B0604020202020204" pitchFamily="34" charset="0"/>
              </a:rPr>
              <a:t>multipli</a:t>
            </a:r>
            <a:r>
              <a:rPr lang="en-US" sz="2200" dirty="0">
                <a:solidFill>
                  <a:srgbClr val="141414"/>
                </a:solidFill>
                <a:latin typeface="Tenorite (Body)"/>
                <a:cs typeface="Arial" panose="020B0604020202020204" pitchFamily="34" charset="0"/>
              </a:rPr>
              <a:t> e/o </a:t>
            </a:r>
            <a:r>
              <a:rPr lang="en-US" sz="2200" dirty="0" err="1">
                <a:solidFill>
                  <a:srgbClr val="141414"/>
                </a:solidFill>
                <a:latin typeface="Tenorite (Body)"/>
                <a:cs typeface="Arial" panose="020B0604020202020204" pitchFamily="34" charset="0"/>
              </a:rPr>
              <a:t>stringhe</a:t>
            </a:r>
            <a:r>
              <a:rPr lang="en-US" sz="2200" dirty="0">
                <a:solidFill>
                  <a:srgbClr val="141414"/>
                </a:solidFill>
                <a:latin typeface="Tenorite (Body)"/>
                <a:cs typeface="Arial" panose="020B0604020202020204" pitchFamily="34" charset="0"/>
              </a:rPr>
              <a:t>, ma non </a:t>
            </a:r>
            <a:r>
              <a:rPr lang="en-US" sz="2200" dirty="0" err="1">
                <a:solidFill>
                  <a:srgbClr val="141414"/>
                </a:solidFill>
                <a:latin typeface="Tenorite (Body)"/>
                <a:cs typeface="Arial" panose="020B0604020202020204" pitchFamily="34" charset="0"/>
              </a:rPr>
              <a:t>fornisce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gli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argomenti</a:t>
            </a:r>
            <a:r>
              <a:rPr lang="en-US" sz="2200" dirty="0">
                <a:solidFill>
                  <a:srgbClr val="141414"/>
                </a:solidFill>
                <a:latin typeface="Tenorite (Body)"/>
                <a:cs typeface="Arial" panose="020B0604020202020204" pitchFamily="34" charset="0"/>
              </a:rPr>
              <a:t> “delimiter” </a:t>
            </a:r>
            <a:r>
              <a:rPr lang="en-US" sz="2200" dirty="0" err="1">
                <a:solidFill>
                  <a:srgbClr val="141414"/>
                </a:solidFill>
                <a:latin typeface="Tenorite (Body)"/>
                <a:cs typeface="Arial" panose="020B0604020202020204" pitchFamily="34" charset="0"/>
              </a:rPr>
              <a:t>oppure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ignoreEmpty</a:t>
            </a:r>
            <a:r>
              <a:rPr lang="en-US" sz="2200" dirty="0">
                <a:solidFill>
                  <a:srgbClr val="141414"/>
                </a:solidFill>
                <a:latin typeface="Tenorite (Body)"/>
                <a:cs typeface="Arial" panose="020B0604020202020204" pitchFamily="34" charset="0"/>
              </a:rPr>
              <a:t>”, come il </a:t>
            </a:r>
            <a:r>
              <a:rPr lang="en-US" sz="2200" dirty="0" err="1">
                <a:solidFill>
                  <a:srgbClr val="141414"/>
                </a:solidFill>
                <a:latin typeface="Tenorite (Body)"/>
                <a:cs typeface="Arial" panose="020B0604020202020204" pitchFamily="34" charset="0"/>
              </a:rPr>
              <a:t>suo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comando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simmetrico</a:t>
            </a:r>
            <a:r>
              <a:rPr lang="en-US" sz="2200" dirty="0">
                <a:solidFill>
                  <a:srgbClr val="141414"/>
                </a:solidFill>
                <a:latin typeface="Tenorite (Body)"/>
                <a:cs typeface="Arial" panose="020B0604020202020204" pitchFamily="34" charset="0"/>
              </a:rPr>
              <a:t>” TEXTSPLIT. </a:t>
            </a:r>
          </a:p>
          <a:p>
            <a:r>
              <a:rPr lang="it-IT" sz="2200" dirty="0">
                <a:solidFill>
                  <a:srgbClr val="141414"/>
                </a:solidFill>
                <a:latin typeface="Tenorite (Body)"/>
                <a:cs typeface="Arial" panose="020B0604020202020204" pitchFamily="34" charset="0"/>
              </a:rPr>
              <a:t>La sintassi della funzione </a:t>
            </a:r>
            <a:r>
              <a:rPr lang="en-US" sz="2200" dirty="0">
                <a:solidFill>
                  <a:srgbClr val="141414"/>
                </a:solidFill>
                <a:latin typeface="Tenorite (Body)"/>
                <a:cs typeface="Arial" panose="020B0604020202020204" pitchFamily="34" charset="0"/>
              </a:rPr>
              <a:t>CONCAT</a:t>
            </a:r>
            <a:r>
              <a:rPr lang="it-IT" sz="2200" dirty="0">
                <a:solidFill>
                  <a:srgbClr val="141414"/>
                </a:solidFill>
                <a:latin typeface="Tenorite (Body)"/>
                <a:cs typeface="Arial" panose="020B0604020202020204" pitchFamily="34" charset="0"/>
              </a:rPr>
              <a:t> è la seguente:</a:t>
            </a:r>
            <a:br>
              <a:rPr lang="it-IT" sz="2200" dirty="0">
                <a:solidFill>
                  <a:srgbClr val="141414"/>
                </a:solidFill>
                <a:latin typeface="Tenorite (Body)"/>
                <a:cs typeface="Arial" panose="020B0604020202020204" pitchFamily="34" charset="0"/>
              </a:rPr>
            </a:br>
            <a:r>
              <a:rPr lang="it-IT" sz="2200" b="1" dirty="0">
                <a:solidFill>
                  <a:srgbClr val="141414"/>
                </a:solidFill>
                <a:latin typeface="Tenorite (Body)"/>
                <a:cs typeface="Arial" panose="020B0604020202020204" pitchFamily="34" charset="0"/>
              </a:rPr>
              <a:t>=</a:t>
            </a:r>
            <a:r>
              <a:rPr lang="en-US" sz="2200" b="1" dirty="0">
                <a:solidFill>
                  <a:srgbClr val="141414"/>
                </a:solidFill>
                <a:latin typeface="Tenorite (Body)"/>
                <a:cs typeface="Arial" panose="020B0604020202020204" pitchFamily="34" charset="0"/>
              </a:rPr>
              <a:t>CONCAT(text1, [text2],…)</a:t>
            </a:r>
          </a:p>
          <a:p>
            <a:endParaRPr lang="en-US" sz="2200" b="1" dirty="0">
              <a:solidFill>
                <a:srgbClr val="141414"/>
              </a:solidFill>
              <a:latin typeface="Tenorite (Body)"/>
              <a:cs typeface="Arial" panose="020B0604020202020204" pitchFamily="34" charset="0"/>
            </a:endParaRPr>
          </a:p>
          <a:p>
            <a:pPr marL="342900" indent="-342900">
              <a:buFontTx/>
              <a:buChar char="-"/>
            </a:pPr>
            <a:r>
              <a:rPr lang="en-US" sz="2200" b="1" dirty="0">
                <a:solidFill>
                  <a:srgbClr val="141414"/>
                </a:solidFill>
                <a:latin typeface="Tenorite (Body)"/>
                <a:cs typeface="Arial" panose="020B0604020202020204" pitchFamily="34" charset="0"/>
              </a:rPr>
              <a:t>text1: </a:t>
            </a:r>
            <a:r>
              <a:rPr lang="en-US" sz="2200" b="1" dirty="0" err="1">
                <a:solidFill>
                  <a:srgbClr val="141414"/>
                </a:solidFill>
                <a:latin typeface="Tenorite (Body)"/>
                <a:cs typeface="Arial" panose="020B0604020202020204" pitchFamily="34" charset="0"/>
              </a:rPr>
              <a:t>Elementi</a:t>
            </a:r>
            <a:r>
              <a:rPr lang="en-US" sz="2200" b="1" dirty="0">
                <a:solidFill>
                  <a:srgbClr val="141414"/>
                </a:solidFill>
                <a:latin typeface="Tenorite (Body)"/>
                <a:cs typeface="Arial" panose="020B0604020202020204" pitchFamily="34" charset="0"/>
              </a:rPr>
              <a:t> di testo </a:t>
            </a:r>
            <a:r>
              <a:rPr lang="en-US" sz="2200" b="1" dirty="0" err="1">
                <a:solidFill>
                  <a:srgbClr val="141414"/>
                </a:solidFill>
                <a:latin typeface="Tenorite (Body)"/>
                <a:cs typeface="Arial" panose="020B0604020202020204" pitchFamily="34" charset="0"/>
              </a:rPr>
              <a:t>che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devono</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essere</a:t>
            </a:r>
            <a:r>
              <a:rPr lang="en-US" sz="2200" b="1" dirty="0">
                <a:solidFill>
                  <a:srgbClr val="141414"/>
                </a:solidFill>
                <a:latin typeface="Tenorite (Body)"/>
                <a:cs typeface="Arial" panose="020B0604020202020204" pitchFamily="34" charset="0"/>
              </a:rPr>
              <a:t> concatenate. Una </a:t>
            </a:r>
            <a:r>
              <a:rPr lang="en-US" sz="2200" b="1" dirty="0" err="1">
                <a:solidFill>
                  <a:srgbClr val="141414"/>
                </a:solidFill>
                <a:latin typeface="Tenorite (Body)"/>
                <a:cs typeface="Arial" panose="020B0604020202020204" pitchFamily="34" charset="0"/>
              </a:rPr>
              <a:t>stringa</a:t>
            </a:r>
            <a:r>
              <a:rPr lang="en-US" sz="2200" b="1" dirty="0">
                <a:solidFill>
                  <a:srgbClr val="141414"/>
                </a:solidFill>
                <a:latin typeface="Tenorite (Body)"/>
                <a:cs typeface="Arial" panose="020B0604020202020204" pitchFamily="34" charset="0"/>
              </a:rPr>
              <a:t>, un array di </a:t>
            </a:r>
            <a:r>
              <a:rPr lang="en-US" sz="2200" b="1" dirty="0" err="1">
                <a:solidFill>
                  <a:srgbClr val="141414"/>
                </a:solidFill>
                <a:latin typeface="Tenorite (Body)"/>
                <a:cs typeface="Arial" panose="020B0604020202020204" pitchFamily="34" charset="0"/>
              </a:rPr>
              <a:t>stringhe</a:t>
            </a:r>
            <a:r>
              <a:rPr lang="en-US" sz="2200" b="1" dirty="0">
                <a:solidFill>
                  <a:srgbClr val="141414"/>
                </a:solidFill>
                <a:latin typeface="Tenorite (Body)"/>
                <a:cs typeface="Arial" panose="020B0604020202020204" pitchFamily="34" charset="0"/>
              </a:rPr>
              <a:t> o un range di </a:t>
            </a:r>
            <a:r>
              <a:rPr lang="en-US" sz="2200" b="1" dirty="0" err="1">
                <a:solidFill>
                  <a:srgbClr val="141414"/>
                </a:solidFill>
                <a:latin typeface="Tenorite (Body)"/>
                <a:cs typeface="Arial" panose="020B0604020202020204" pitchFamily="34" charset="0"/>
              </a:rPr>
              <a:t>celle</a:t>
            </a:r>
            <a:r>
              <a:rPr lang="en-US" sz="2200" b="1" dirty="0">
                <a:solidFill>
                  <a:srgbClr val="141414"/>
                </a:solidFill>
                <a:latin typeface="Tenorite (Body)"/>
                <a:cs typeface="Arial" panose="020B0604020202020204" pitchFamily="34" charset="0"/>
              </a:rPr>
              <a:t> - MANDATORIO</a:t>
            </a:r>
          </a:p>
          <a:p>
            <a:pPr marL="342900" indent="-342900">
              <a:buFontTx/>
              <a:buChar char="-"/>
            </a:pPr>
            <a:r>
              <a:rPr lang="en-US" sz="2200" b="1" dirty="0">
                <a:solidFill>
                  <a:srgbClr val="141414"/>
                </a:solidFill>
                <a:latin typeface="Tenorite (Body)"/>
                <a:cs typeface="Arial" panose="020B0604020202020204" pitchFamily="34" charset="0"/>
              </a:rPr>
              <a:t>text2: </a:t>
            </a:r>
            <a:r>
              <a:rPr lang="en-US" sz="2200" b="1" dirty="0" err="1">
                <a:solidFill>
                  <a:srgbClr val="141414"/>
                </a:solidFill>
                <a:latin typeface="Tenorite (Body)"/>
                <a:cs typeface="Arial" panose="020B0604020202020204" pitchFamily="34" charset="0"/>
              </a:rPr>
              <a:t>Elementi</a:t>
            </a:r>
            <a:r>
              <a:rPr lang="en-US" sz="2200" b="1" dirty="0">
                <a:solidFill>
                  <a:srgbClr val="141414"/>
                </a:solidFill>
                <a:latin typeface="Tenorite (Body)"/>
                <a:cs typeface="Arial" panose="020B0604020202020204" pitchFamily="34" charset="0"/>
              </a:rPr>
              <a:t> di testo </a:t>
            </a:r>
            <a:r>
              <a:rPr lang="en-US" sz="2200" b="1" dirty="0" err="1">
                <a:solidFill>
                  <a:srgbClr val="141414"/>
                </a:solidFill>
                <a:latin typeface="Tenorite (Body)"/>
                <a:cs typeface="Arial" panose="020B0604020202020204" pitchFamily="34" charset="0"/>
              </a:rPr>
              <a:t>addizionali</a:t>
            </a:r>
            <a:r>
              <a:rPr lang="en-US" sz="2200" b="1" dirty="0">
                <a:solidFill>
                  <a:srgbClr val="141414"/>
                </a:solidFill>
                <a:latin typeface="Tenorite (Body)"/>
                <a:cs typeface="Arial" panose="020B0604020202020204" pitchFamily="34" charset="0"/>
              </a:rPr>
              <a:t> da </a:t>
            </a:r>
            <a:r>
              <a:rPr lang="en-US" sz="2200" b="1" dirty="0" err="1">
                <a:solidFill>
                  <a:srgbClr val="141414"/>
                </a:solidFill>
                <a:latin typeface="Tenorite (Body)"/>
                <a:cs typeface="Arial" panose="020B0604020202020204" pitchFamily="34" charset="0"/>
              </a:rPr>
              <a:t>concatenare</a:t>
            </a:r>
            <a:r>
              <a:rPr lang="en-US" sz="1600" b="0" i="0" dirty="0">
                <a:solidFill>
                  <a:srgbClr val="1E1E1E"/>
                </a:solidFill>
                <a:effectLst/>
                <a:latin typeface="Segoe UI" panose="020B0502040204020203" pitchFamily="34" charset="0"/>
              </a:rPr>
              <a:t> </a:t>
            </a:r>
            <a:r>
              <a:rPr lang="en-US" sz="2200" b="1" dirty="0">
                <a:solidFill>
                  <a:srgbClr val="141414"/>
                </a:solidFill>
                <a:latin typeface="Tenorite (Body)"/>
                <a:cs typeface="Arial" panose="020B0604020202020204" pitchFamily="34" charset="0"/>
              </a:rPr>
              <a:t>- OPZIONALE</a:t>
            </a:r>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124325478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Esercizio</a:t>
            </a:r>
            <a:r>
              <a:rPr lang="en-US" dirty="0"/>
              <a:t> VLOOKUP con </a:t>
            </a:r>
            <a:r>
              <a:rPr lang="en-US" dirty="0" err="1"/>
              <a:t>range_lookup</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132</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F491D861-ECC9-E4AA-DB98-9C7ABAA87E6F}"/>
              </a:ext>
            </a:extLst>
          </p:cNvPr>
          <p:cNvSpPr txBox="1">
            <a:spLocks/>
          </p:cNvSpPr>
          <p:nvPr/>
        </p:nvSpPr>
        <p:spPr>
          <a:xfrm>
            <a:off x="393049" y="892417"/>
            <a:ext cx="10779134"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b="1" dirty="0">
                <a:solidFill>
                  <a:srgbClr val="141414"/>
                </a:solidFill>
                <a:latin typeface="Tenorite (Body)"/>
                <a:cs typeface="Arial" panose="020B0604020202020204" pitchFamily="34" charset="0"/>
              </a:rPr>
              <a:t>Per eseguire un test della funzione VLOOKUP con TRUE/FALSE nel parametro «range_lookup» che abbiano un effetto sull’esito della ricerca, </a:t>
            </a:r>
            <a:r>
              <a:rPr lang="it-IT" sz="2200" b="1" u="sng" dirty="0">
                <a:solidFill>
                  <a:srgbClr val="141414"/>
                </a:solidFill>
                <a:latin typeface="Tenorite (Body)"/>
                <a:cs typeface="Arial" panose="020B0604020202020204" pitchFamily="34" charset="0"/>
              </a:rPr>
              <a:t>c’è bisogno di un range di dati ordinato</a:t>
            </a:r>
            <a:r>
              <a:rPr lang="it-IT" sz="2200" b="1" dirty="0">
                <a:solidFill>
                  <a:srgbClr val="141414"/>
                </a:solidFill>
                <a:latin typeface="Tenorite (Body)"/>
                <a:cs typeface="Arial" panose="020B0604020202020204" pitchFamily="34" charset="0"/>
              </a:rPr>
              <a:t>. Infatti, come vedremo, il valore FALSE (quindi match esatto) ci restituisce il valore corrispondente al match prima della soglia successiva.</a:t>
            </a:r>
          </a:p>
          <a:p>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pic>
        <p:nvPicPr>
          <p:cNvPr id="8" name="Picture 7">
            <a:extLst>
              <a:ext uri="{FF2B5EF4-FFF2-40B4-BE49-F238E27FC236}">
                <a16:creationId xmlns:a16="http://schemas.microsoft.com/office/drawing/2014/main" id="{647784AC-FBD6-007F-75AE-3587155C33AF}"/>
              </a:ext>
            </a:extLst>
          </p:cNvPr>
          <p:cNvPicPr>
            <a:picLocks noChangeAspect="1"/>
          </p:cNvPicPr>
          <p:nvPr/>
        </p:nvPicPr>
        <p:blipFill>
          <a:blip/>
          <a:stretch>
            <a:fillRect/>
          </a:stretch>
        </p:blipFill>
        <p:spPr>
          <a:xfrm>
            <a:off x="811935" y="2479401"/>
            <a:ext cx="2133898" cy="2772162"/>
          </a:xfrm>
          <a:prstGeom prst="rect">
            <a:avLst/>
          </a:prstGeom>
        </p:spPr>
      </p:pic>
      <p:sp>
        <p:nvSpPr>
          <p:cNvPr id="10" name="TextBox 9">
            <a:extLst>
              <a:ext uri="{FF2B5EF4-FFF2-40B4-BE49-F238E27FC236}">
                <a16:creationId xmlns:a16="http://schemas.microsoft.com/office/drawing/2014/main" id="{61DC15CD-BFF8-E8CB-440B-1CD5EEAD23EF}"/>
              </a:ext>
            </a:extLst>
          </p:cNvPr>
          <p:cNvSpPr txBox="1"/>
          <p:nvPr/>
        </p:nvSpPr>
        <p:spPr>
          <a:xfrm>
            <a:off x="811935" y="5277233"/>
            <a:ext cx="6097508" cy="430887"/>
          </a:xfrm>
          <a:prstGeom prst="rect">
            <a:avLst/>
          </a:prstGeom>
          <a:noFill/>
        </p:spPr>
        <p:txBody>
          <a:bodyPr wrap="square">
            <a:spAutoFit/>
          </a:bodyPr>
          <a:lstStyle/>
          <a:p>
            <a:r>
              <a:rPr lang="en-US" sz="2200" b="1" dirty="0">
                <a:solidFill>
                  <a:srgbClr val="141414"/>
                </a:solidFill>
                <a:latin typeface="Tenorite (Body)"/>
                <a:cs typeface="Arial" panose="020B0604020202020204" pitchFamily="34" charset="0"/>
              </a:rPr>
              <a:t>=VLOOKUP(A4;A6:B14;2;</a:t>
            </a:r>
            <a:r>
              <a:rPr lang="en-US" sz="2200" b="1" dirty="0">
                <a:solidFill>
                  <a:srgbClr val="141414"/>
                </a:solidFill>
                <a:highlight>
                  <a:srgbClr val="FFFF00"/>
                </a:highlight>
                <a:latin typeface="Tenorite (Body)"/>
                <a:cs typeface="Arial" panose="020B0604020202020204" pitchFamily="34" charset="0"/>
              </a:rPr>
              <a:t>TRUE</a:t>
            </a:r>
            <a:r>
              <a:rPr lang="en-US" sz="2200" b="1" dirty="0">
                <a:solidFill>
                  <a:srgbClr val="141414"/>
                </a:solidFill>
                <a:latin typeface="Tenorite (Body)"/>
                <a:cs typeface="Arial" panose="020B0604020202020204" pitchFamily="34" charset="0"/>
              </a:rPr>
              <a:t>)</a:t>
            </a:r>
          </a:p>
        </p:txBody>
      </p:sp>
      <p:sp>
        <p:nvSpPr>
          <p:cNvPr id="12" name="Rectangle: Rounded Corners 11">
            <a:extLst>
              <a:ext uri="{FF2B5EF4-FFF2-40B4-BE49-F238E27FC236}">
                <a16:creationId xmlns:a16="http://schemas.microsoft.com/office/drawing/2014/main" id="{6CECFA10-4384-7C2D-2D57-DD9F00AC6CE5}"/>
              </a:ext>
            </a:extLst>
          </p:cNvPr>
          <p:cNvSpPr/>
          <p:nvPr/>
        </p:nvSpPr>
        <p:spPr>
          <a:xfrm>
            <a:off x="2166151" y="2842786"/>
            <a:ext cx="701336" cy="41645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BC59DF9-11E8-4686-6FDA-33D33CD73B99}"/>
              </a:ext>
            </a:extLst>
          </p:cNvPr>
          <p:cNvSpPr txBox="1"/>
          <p:nvPr/>
        </p:nvSpPr>
        <p:spPr>
          <a:xfrm>
            <a:off x="4484483" y="5789318"/>
            <a:ext cx="3668917" cy="646331"/>
          </a:xfrm>
          <a:prstGeom prst="rect">
            <a:avLst/>
          </a:prstGeom>
          <a:noFill/>
        </p:spPr>
        <p:txBody>
          <a:bodyPr wrap="square">
            <a:spAutoFit/>
          </a:bodyPr>
          <a:lstStyle/>
          <a:p>
            <a:pPr marL="342900" indent="-342900">
              <a:buFontTx/>
              <a:buChar char="-"/>
            </a:pPr>
            <a:r>
              <a:rPr lang="en-US" sz="1800" b="1" dirty="0">
                <a:solidFill>
                  <a:srgbClr val="141414"/>
                </a:solidFill>
                <a:latin typeface="Tenorite (Body)"/>
                <a:cs typeface="Arial" panose="020B0604020202020204" pitchFamily="34" charset="0"/>
              </a:rPr>
              <a:t>TRUE: Approximate Match</a:t>
            </a:r>
          </a:p>
          <a:p>
            <a:pPr marL="342900" indent="-342900">
              <a:buFontTx/>
              <a:buChar char="-"/>
            </a:pPr>
            <a:r>
              <a:rPr lang="en-US" b="1" dirty="0">
                <a:solidFill>
                  <a:srgbClr val="141414"/>
                </a:solidFill>
                <a:latin typeface="Tenorite (Body)"/>
                <a:cs typeface="Arial" panose="020B0604020202020204" pitchFamily="34" charset="0"/>
              </a:rPr>
              <a:t>FALSE: Exact Match</a:t>
            </a:r>
            <a:endParaRPr lang="en-US" sz="1800" b="1" dirty="0">
              <a:solidFill>
                <a:srgbClr val="141414"/>
              </a:solidFill>
              <a:latin typeface="Tenorite (Body)"/>
              <a:cs typeface="Arial" panose="020B0604020202020204" pitchFamily="34" charset="0"/>
            </a:endParaRPr>
          </a:p>
        </p:txBody>
      </p:sp>
      <p:pic>
        <p:nvPicPr>
          <p:cNvPr id="16" name="Picture 15">
            <a:extLst>
              <a:ext uri="{FF2B5EF4-FFF2-40B4-BE49-F238E27FC236}">
                <a16:creationId xmlns:a16="http://schemas.microsoft.com/office/drawing/2014/main" id="{CBBE37DE-A1E8-2E0C-DB02-5156C7778870}"/>
              </a:ext>
            </a:extLst>
          </p:cNvPr>
          <p:cNvPicPr>
            <a:picLocks noChangeAspect="1"/>
          </p:cNvPicPr>
          <p:nvPr/>
        </p:nvPicPr>
        <p:blipFill>
          <a:blip/>
          <a:stretch>
            <a:fillRect/>
          </a:stretch>
        </p:blipFill>
        <p:spPr>
          <a:xfrm>
            <a:off x="9009477" y="2530933"/>
            <a:ext cx="2133897" cy="2815559"/>
          </a:xfrm>
          <a:prstGeom prst="rect">
            <a:avLst/>
          </a:prstGeom>
        </p:spPr>
      </p:pic>
      <p:sp>
        <p:nvSpPr>
          <p:cNvPr id="17" name="TextBox 16">
            <a:extLst>
              <a:ext uri="{FF2B5EF4-FFF2-40B4-BE49-F238E27FC236}">
                <a16:creationId xmlns:a16="http://schemas.microsoft.com/office/drawing/2014/main" id="{D60C0C32-9ED4-A22D-38EC-7122AD8DE732}"/>
              </a:ext>
            </a:extLst>
          </p:cNvPr>
          <p:cNvSpPr txBox="1"/>
          <p:nvPr/>
        </p:nvSpPr>
        <p:spPr>
          <a:xfrm>
            <a:off x="7960852" y="5354044"/>
            <a:ext cx="4231148" cy="430887"/>
          </a:xfrm>
          <a:prstGeom prst="rect">
            <a:avLst/>
          </a:prstGeom>
          <a:noFill/>
        </p:spPr>
        <p:txBody>
          <a:bodyPr wrap="square">
            <a:spAutoFit/>
          </a:bodyPr>
          <a:lstStyle/>
          <a:p>
            <a:r>
              <a:rPr lang="en-US" sz="2200" b="1" dirty="0">
                <a:solidFill>
                  <a:srgbClr val="141414"/>
                </a:solidFill>
                <a:latin typeface="Tenorite (Body)"/>
                <a:cs typeface="Arial" panose="020B0604020202020204" pitchFamily="34" charset="0"/>
              </a:rPr>
              <a:t>=VLOOKUP(A4;A6:B14;2;</a:t>
            </a:r>
            <a:r>
              <a:rPr lang="en-US" sz="2200" b="1" dirty="0">
                <a:solidFill>
                  <a:srgbClr val="141414"/>
                </a:solidFill>
                <a:highlight>
                  <a:srgbClr val="FFFF00"/>
                </a:highlight>
                <a:latin typeface="Tenorite (Body)"/>
                <a:cs typeface="Arial" panose="020B0604020202020204" pitchFamily="34" charset="0"/>
              </a:rPr>
              <a:t>FALSE</a:t>
            </a:r>
            <a:r>
              <a:rPr lang="en-US" sz="2200" b="1" dirty="0">
                <a:solidFill>
                  <a:srgbClr val="141414"/>
                </a:solidFill>
                <a:latin typeface="Tenorite (Body)"/>
                <a:cs typeface="Arial" panose="020B0604020202020204" pitchFamily="34" charset="0"/>
              </a:rPr>
              <a:t>)</a:t>
            </a:r>
          </a:p>
        </p:txBody>
      </p:sp>
    </p:spTree>
    <p:extLst>
      <p:ext uri="{BB962C8B-B14F-4D97-AF65-F5344CB8AC3E}">
        <p14:creationId xmlns:p14="http://schemas.microsoft.com/office/powerpoint/2010/main" val="402937581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401661"/>
            <a:ext cx="10182813" cy="1325563"/>
          </a:xfrm>
        </p:spPr>
        <p:txBody>
          <a:bodyPr/>
          <a:lstStyle/>
          <a:p>
            <a:r>
              <a:rPr lang="en-US" sz="4400" dirty="0" err="1"/>
              <a:t>Esercizio</a:t>
            </a:r>
            <a:r>
              <a:rPr lang="en-US" sz="4400" dirty="0"/>
              <a:t> VLOOKUP con </a:t>
            </a:r>
            <a:r>
              <a:rPr lang="en-US" sz="4400" dirty="0" err="1"/>
              <a:t>range_lookup</a:t>
            </a:r>
            <a:r>
              <a:rPr lang="en-US" sz="4400" dirty="0"/>
              <a:t> (2)</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133</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10" name="TextBox 9">
            <a:extLst>
              <a:ext uri="{FF2B5EF4-FFF2-40B4-BE49-F238E27FC236}">
                <a16:creationId xmlns:a16="http://schemas.microsoft.com/office/drawing/2014/main" id="{61DC15CD-BFF8-E8CB-440B-1CD5EEAD23EF}"/>
              </a:ext>
            </a:extLst>
          </p:cNvPr>
          <p:cNvSpPr txBox="1"/>
          <p:nvPr/>
        </p:nvSpPr>
        <p:spPr>
          <a:xfrm>
            <a:off x="2581991" y="4567181"/>
            <a:ext cx="4402861" cy="430887"/>
          </a:xfrm>
          <a:prstGeom prst="rect">
            <a:avLst/>
          </a:prstGeom>
          <a:noFill/>
        </p:spPr>
        <p:txBody>
          <a:bodyPr wrap="square">
            <a:spAutoFit/>
          </a:bodyPr>
          <a:lstStyle/>
          <a:p>
            <a:r>
              <a:rPr lang="en-US" sz="2200" b="1" dirty="0">
                <a:solidFill>
                  <a:srgbClr val="141414"/>
                </a:solidFill>
                <a:latin typeface="Tenorite (Body)"/>
                <a:cs typeface="Arial" panose="020B0604020202020204" pitchFamily="34" charset="0"/>
              </a:rPr>
              <a:t>=VLOOKUP(E3;$B$3:$C$7;2;TRUE)</a:t>
            </a:r>
          </a:p>
        </p:txBody>
      </p:sp>
      <p:sp>
        <p:nvSpPr>
          <p:cNvPr id="14" name="TextBox 13">
            <a:extLst>
              <a:ext uri="{FF2B5EF4-FFF2-40B4-BE49-F238E27FC236}">
                <a16:creationId xmlns:a16="http://schemas.microsoft.com/office/drawing/2014/main" id="{9BC59DF9-11E8-4686-6FDA-33D33CD73B99}"/>
              </a:ext>
            </a:extLst>
          </p:cNvPr>
          <p:cNvSpPr txBox="1"/>
          <p:nvPr/>
        </p:nvSpPr>
        <p:spPr>
          <a:xfrm>
            <a:off x="4484483" y="5789318"/>
            <a:ext cx="3668917" cy="646331"/>
          </a:xfrm>
          <a:prstGeom prst="rect">
            <a:avLst/>
          </a:prstGeom>
          <a:noFill/>
        </p:spPr>
        <p:txBody>
          <a:bodyPr wrap="square">
            <a:spAutoFit/>
          </a:bodyPr>
          <a:lstStyle/>
          <a:p>
            <a:pPr marL="342900" indent="-342900">
              <a:buFontTx/>
              <a:buChar char="-"/>
            </a:pPr>
            <a:r>
              <a:rPr lang="en-US" sz="1800" b="1" dirty="0">
                <a:solidFill>
                  <a:srgbClr val="141414"/>
                </a:solidFill>
                <a:latin typeface="Tenorite (Body)"/>
                <a:cs typeface="Arial" panose="020B0604020202020204" pitchFamily="34" charset="0"/>
              </a:rPr>
              <a:t>TRUE: Approximate Match</a:t>
            </a:r>
          </a:p>
          <a:p>
            <a:pPr marL="342900" indent="-342900">
              <a:buFontTx/>
              <a:buChar char="-"/>
            </a:pPr>
            <a:r>
              <a:rPr lang="en-US" b="1" dirty="0">
                <a:solidFill>
                  <a:srgbClr val="141414"/>
                </a:solidFill>
                <a:latin typeface="Tenorite (Body)"/>
                <a:cs typeface="Arial" panose="020B0604020202020204" pitchFamily="34" charset="0"/>
              </a:rPr>
              <a:t>FALSE: Exact Match</a:t>
            </a:r>
            <a:endParaRPr lang="en-US" sz="1800" b="1" dirty="0">
              <a:solidFill>
                <a:srgbClr val="141414"/>
              </a:solidFill>
              <a:latin typeface="Tenorite (Body)"/>
              <a:cs typeface="Arial" panose="020B0604020202020204" pitchFamily="34" charset="0"/>
            </a:endParaRPr>
          </a:p>
        </p:txBody>
      </p:sp>
      <p:pic>
        <p:nvPicPr>
          <p:cNvPr id="15" name="Picture 14">
            <a:extLst>
              <a:ext uri="{FF2B5EF4-FFF2-40B4-BE49-F238E27FC236}">
                <a16:creationId xmlns:a16="http://schemas.microsoft.com/office/drawing/2014/main" id="{AC69D437-F72D-50E7-4566-B89F2449606F}"/>
              </a:ext>
            </a:extLst>
          </p:cNvPr>
          <p:cNvPicPr>
            <a:picLocks noChangeAspect="1"/>
          </p:cNvPicPr>
          <p:nvPr/>
        </p:nvPicPr>
        <p:blipFill>
          <a:blip/>
          <a:stretch>
            <a:fillRect/>
          </a:stretch>
        </p:blipFill>
        <p:spPr>
          <a:xfrm>
            <a:off x="3182999" y="2448423"/>
            <a:ext cx="3200847" cy="2048161"/>
          </a:xfrm>
          <a:prstGeom prst="rect">
            <a:avLst/>
          </a:prstGeom>
        </p:spPr>
      </p:pic>
      <p:sp>
        <p:nvSpPr>
          <p:cNvPr id="12" name="Rectangle: Rounded Corners 11">
            <a:extLst>
              <a:ext uri="{FF2B5EF4-FFF2-40B4-BE49-F238E27FC236}">
                <a16:creationId xmlns:a16="http://schemas.microsoft.com/office/drawing/2014/main" id="{6CECFA10-4384-7C2D-2D57-DD9F00AC6CE5}"/>
              </a:ext>
            </a:extLst>
          </p:cNvPr>
          <p:cNvSpPr/>
          <p:nvPr/>
        </p:nvSpPr>
        <p:spPr>
          <a:xfrm>
            <a:off x="3820965" y="2688879"/>
            <a:ext cx="701336" cy="24444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04BCB8D-58AA-87DF-2039-E8504E553410}"/>
              </a:ext>
            </a:extLst>
          </p:cNvPr>
          <p:cNvPicPr>
            <a:picLocks noChangeAspect="1"/>
          </p:cNvPicPr>
          <p:nvPr/>
        </p:nvPicPr>
        <p:blipFill>
          <a:blip/>
          <a:stretch>
            <a:fillRect/>
          </a:stretch>
        </p:blipFill>
        <p:spPr>
          <a:xfrm>
            <a:off x="1028375" y="2790736"/>
            <a:ext cx="1343212" cy="1276528"/>
          </a:xfrm>
          <a:prstGeom prst="rect">
            <a:avLst/>
          </a:prstGeom>
        </p:spPr>
      </p:pic>
      <p:sp>
        <p:nvSpPr>
          <p:cNvPr id="18" name="TextBox 17">
            <a:extLst>
              <a:ext uri="{FF2B5EF4-FFF2-40B4-BE49-F238E27FC236}">
                <a16:creationId xmlns:a16="http://schemas.microsoft.com/office/drawing/2014/main" id="{3E0DD8F2-C800-C7EE-6718-E2B2F2166C10}"/>
              </a:ext>
            </a:extLst>
          </p:cNvPr>
          <p:cNvSpPr txBox="1"/>
          <p:nvPr/>
        </p:nvSpPr>
        <p:spPr>
          <a:xfrm>
            <a:off x="7271726" y="4583216"/>
            <a:ext cx="4595409" cy="430887"/>
          </a:xfrm>
          <a:prstGeom prst="rect">
            <a:avLst/>
          </a:prstGeom>
          <a:noFill/>
        </p:spPr>
        <p:txBody>
          <a:bodyPr wrap="square">
            <a:spAutoFit/>
          </a:bodyPr>
          <a:lstStyle/>
          <a:p>
            <a:r>
              <a:rPr lang="en-US" sz="2200" b="1" dirty="0">
                <a:solidFill>
                  <a:srgbClr val="141414"/>
                </a:solidFill>
                <a:latin typeface="Tenorite (Body)"/>
                <a:cs typeface="Arial" panose="020B0604020202020204" pitchFamily="34" charset="0"/>
              </a:rPr>
              <a:t>=VLOOKUP(E3;$B$3:$C$7;2;FALSE)</a:t>
            </a:r>
          </a:p>
        </p:txBody>
      </p:sp>
      <p:pic>
        <p:nvPicPr>
          <p:cNvPr id="20" name="Picture 19">
            <a:extLst>
              <a:ext uri="{FF2B5EF4-FFF2-40B4-BE49-F238E27FC236}">
                <a16:creationId xmlns:a16="http://schemas.microsoft.com/office/drawing/2014/main" id="{A7EBA881-5CCF-6C90-F5D1-433781720A5A}"/>
              </a:ext>
            </a:extLst>
          </p:cNvPr>
          <p:cNvPicPr>
            <a:picLocks noChangeAspect="1"/>
          </p:cNvPicPr>
          <p:nvPr/>
        </p:nvPicPr>
        <p:blipFill>
          <a:blip/>
          <a:stretch>
            <a:fillRect/>
          </a:stretch>
        </p:blipFill>
        <p:spPr>
          <a:xfrm>
            <a:off x="7857501" y="2462712"/>
            <a:ext cx="3124636" cy="2019582"/>
          </a:xfrm>
          <a:prstGeom prst="rect">
            <a:avLst/>
          </a:prstGeom>
        </p:spPr>
      </p:pic>
    </p:spTree>
    <p:extLst>
      <p:ext uri="{BB962C8B-B14F-4D97-AF65-F5344CB8AC3E}">
        <p14:creationId xmlns:p14="http://schemas.microsoft.com/office/powerpoint/2010/main" val="393850383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VLOOKUP per merge di </a:t>
            </a:r>
            <a:r>
              <a:rPr lang="en-US" dirty="0" err="1"/>
              <a:t>tabelle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134</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177318"/>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F491D861-ECC9-E4AA-DB98-9C7ABAA87E6F}"/>
              </a:ext>
            </a:extLst>
          </p:cNvPr>
          <p:cNvSpPr txBox="1">
            <a:spLocks/>
          </p:cNvSpPr>
          <p:nvPr/>
        </p:nvSpPr>
        <p:spPr>
          <a:xfrm>
            <a:off x="309076" y="1169766"/>
            <a:ext cx="10779134"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pic>
        <p:nvPicPr>
          <p:cNvPr id="8" name="Picture 7">
            <a:extLst>
              <a:ext uri="{FF2B5EF4-FFF2-40B4-BE49-F238E27FC236}">
                <a16:creationId xmlns:a16="http://schemas.microsoft.com/office/drawing/2014/main" id="{2B654B19-0FC6-43BC-80F7-6B54B66D3EEA}"/>
              </a:ext>
            </a:extLst>
          </p:cNvPr>
          <p:cNvPicPr>
            <a:picLocks noChangeAspect="1"/>
          </p:cNvPicPr>
          <p:nvPr/>
        </p:nvPicPr>
        <p:blipFill>
          <a:blip/>
          <a:stretch>
            <a:fillRect/>
          </a:stretch>
        </p:blipFill>
        <p:spPr>
          <a:xfrm>
            <a:off x="417113" y="1177318"/>
            <a:ext cx="3576731" cy="3059435"/>
          </a:xfrm>
          <a:prstGeom prst="rect">
            <a:avLst/>
          </a:prstGeom>
        </p:spPr>
      </p:pic>
      <p:pic>
        <p:nvPicPr>
          <p:cNvPr id="10" name="Picture 9">
            <a:extLst>
              <a:ext uri="{FF2B5EF4-FFF2-40B4-BE49-F238E27FC236}">
                <a16:creationId xmlns:a16="http://schemas.microsoft.com/office/drawing/2014/main" id="{8DEE736B-2791-315A-40A6-D99D03C0291B}"/>
              </a:ext>
            </a:extLst>
          </p:cNvPr>
          <p:cNvPicPr>
            <a:picLocks noChangeAspect="1"/>
          </p:cNvPicPr>
          <p:nvPr/>
        </p:nvPicPr>
        <p:blipFill>
          <a:blip/>
          <a:stretch>
            <a:fillRect/>
          </a:stretch>
        </p:blipFill>
        <p:spPr>
          <a:xfrm>
            <a:off x="7172980" y="1162214"/>
            <a:ext cx="3733115" cy="3019559"/>
          </a:xfrm>
          <a:prstGeom prst="rect">
            <a:avLst/>
          </a:prstGeom>
        </p:spPr>
      </p:pic>
      <p:pic>
        <p:nvPicPr>
          <p:cNvPr id="13" name="Picture 12">
            <a:extLst>
              <a:ext uri="{FF2B5EF4-FFF2-40B4-BE49-F238E27FC236}">
                <a16:creationId xmlns:a16="http://schemas.microsoft.com/office/drawing/2014/main" id="{FCF10F94-1B76-8A7E-F832-7D1AF9301C28}"/>
              </a:ext>
            </a:extLst>
          </p:cNvPr>
          <p:cNvPicPr>
            <a:picLocks noChangeAspect="1"/>
          </p:cNvPicPr>
          <p:nvPr/>
        </p:nvPicPr>
        <p:blipFill>
          <a:blip/>
          <a:stretch>
            <a:fillRect/>
          </a:stretch>
        </p:blipFill>
        <p:spPr>
          <a:xfrm>
            <a:off x="3976088" y="1140231"/>
            <a:ext cx="2327057" cy="374282"/>
          </a:xfrm>
          <a:prstGeom prst="rect">
            <a:avLst/>
          </a:prstGeom>
        </p:spPr>
      </p:pic>
      <p:sp>
        <p:nvSpPr>
          <p:cNvPr id="14" name="Rectangle: Rounded Corners 13">
            <a:extLst>
              <a:ext uri="{FF2B5EF4-FFF2-40B4-BE49-F238E27FC236}">
                <a16:creationId xmlns:a16="http://schemas.microsoft.com/office/drawing/2014/main" id="{038BD3E6-2329-F1D9-4A21-4DB64BD88022}"/>
              </a:ext>
            </a:extLst>
          </p:cNvPr>
          <p:cNvSpPr/>
          <p:nvPr/>
        </p:nvSpPr>
        <p:spPr>
          <a:xfrm>
            <a:off x="8336132" y="1131003"/>
            <a:ext cx="2569963" cy="36540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350567AF-DA34-50C8-B100-0E2E33B019B9}"/>
              </a:ext>
            </a:extLst>
          </p:cNvPr>
          <p:cNvCxnSpPr>
            <a:cxnSpLocks/>
            <a:stCxn id="14" idx="0"/>
            <a:endCxn id="13" idx="0"/>
          </p:cNvCxnSpPr>
          <p:nvPr/>
        </p:nvCxnSpPr>
        <p:spPr>
          <a:xfrm rot="16200000" flipH="1" flipV="1">
            <a:off x="7375752" y="-1105132"/>
            <a:ext cx="9228" cy="4481497"/>
          </a:xfrm>
          <a:prstGeom prst="bentConnector3">
            <a:avLst>
              <a:gd name="adj1" fmla="val -2477243"/>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87AA82A-5A93-66A6-F6B9-DA69ECDDF3FD}"/>
              </a:ext>
            </a:extLst>
          </p:cNvPr>
          <p:cNvSpPr txBox="1"/>
          <p:nvPr/>
        </p:nvSpPr>
        <p:spPr>
          <a:xfrm>
            <a:off x="9574583" y="774205"/>
            <a:ext cx="1808940" cy="430887"/>
          </a:xfrm>
          <a:prstGeom prst="rect">
            <a:avLst/>
          </a:prstGeom>
          <a:noFill/>
        </p:spPr>
        <p:txBody>
          <a:bodyPr wrap="square">
            <a:spAutoFit/>
          </a:bodyPr>
          <a:lstStyle/>
          <a:p>
            <a:r>
              <a:rPr lang="en-US" sz="2200" b="1" dirty="0">
                <a:solidFill>
                  <a:srgbClr val="141414"/>
                </a:solidFill>
                <a:latin typeface="Tenorite (Body)"/>
                <a:cs typeface="Arial" panose="020B0604020202020204" pitchFamily="34" charset="0"/>
              </a:rPr>
              <a:t>manual copy</a:t>
            </a:r>
          </a:p>
        </p:txBody>
      </p:sp>
      <p:sp>
        <p:nvSpPr>
          <p:cNvPr id="22" name="Rectangle: Rounded Corners 21">
            <a:extLst>
              <a:ext uri="{FF2B5EF4-FFF2-40B4-BE49-F238E27FC236}">
                <a16:creationId xmlns:a16="http://schemas.microsoft.com/office/drawing/2014/main" id="{67DF965E-543E-EE66-1A5D-FF9E70E9C556}"/>
              </a:ext>
            </a:extLst>
          </p:cNvPr>
          <p:cNvSpPr/>
          <p:nvPr/>
        </p:nvSpPr>
        <p:spPr>
          <a:xfrm>
            <a:off x="8220548" y="1496406"/>
            <a:ext cx="2867662" cy="267001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Connector: Elbow 22">
            <a:extLst>
              <a:ext uri="{FF2B5EF4-FFF2-40B4-BE49-F238E27FC236}">
                <a16:creationId xmlns:a16="http://schemas.microsoft.com/office/drawing/2014/main" id="{AE0EF9EF-924E-58A9-90BA-228094DFE9B0}"/>
              </a:ext>
            </a:extLst>
          </p:cNvPr>
          <p:cNvCxnSpPr>
            <a:cxnSpLocks/>
            <a:stCxn id="22" idx="2"/>
          </p:cNvCxnSpPr>
          <p:nvPr/>
        </p:nvCxnSpPr>
        <p:spPr>
          <a:xfrm rot="5400000" flipH="1">
            <a:off x="6851178" y="1363218"/>
            <a:ext cx="840976" cy="4765426"/>
          </a:xfrm>
          <a:prstGeom prst="bentConnector4">
            <a:avLst>
              <a:gd name="adj1" fmla="val -61632"/>
              <a:gd name="adj2" fmla="val 10000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29D52E0-46B7-8FA0-6297-AE20BEDDAAFB}"/>
              </a:ext>
            </a:extLst>
          </p:cNvPr>
          <p:cNvSpPr txBox="1"/>
          <p:nvPr/>
        </p:nvSpPr>
        <p:spPr>
          <a:xfrm>
            <a:off x="7195772" y="4216578"/>
            <a:ext cx="2731129" cy="430887"/>
          </a:xfrm>
          <a:prstGeom prst="rect">
            <a:avLst/>
          </a:prstGeom>
          <a:noFill/>
        </p:spPr>
        <p:txBody>
          <a:bodyPr wrap="square">
            <a:spAutoFit/>
          </a:bodyPr>
          <a:lstStyle/>
          <a:p>
            <a:r>
              <a:rPr lang="en-US" sz="2200" b="1" dirty="0">
                <a:solidFill>
                  <a:srgbClr val="141414"/>
                </a:solidFill>
                <a:latin typeface="Tenorite (Body)"/>
                <a:cs typeface="Arial" panose="020B0604020202020204" pitchFamily="34" charset="0"/>
              </a:rPr>
              <a:t>VLOOKUP Function</a:t>
            </a:r>
          </a:p>
        </p:txBody>
      </p:sp>
      <p:sp>
        <p:nvSpPr>
          <p:cNvPr id="33" name="TextBox 32">
            <a:extLst>
              <a:ext uri="{FF2B5EF4-FFF2-40B4-BE49-F238E27FC236}">
                <a16:creationId xmlns:a16="http://schemas.microsoft.com/office/drawing/2014/main" id="{B95EF194-280F-35D9-92E9-D42DF3853B08}"/>
              </a:ext>
            </a:extLst>
          </p:cNvPr>
          <p:cNvSpPr txBox="1"/>
          <p:nvPr/>
        </p:nvSpPr>
        <p:spPr>
          <a:xfrm>
            <a:off x="1467417" y="5294140"/>
            <a:ext cx="6097508" cy="369332"/>
          </a:xfrm>
          <a:prstGeom prst="rect">
            <a:avLst/>
          </a:prstGeom>
          <a:solidFill>
            <a:srgbClr val="FFC000"/>
          </a:solidFill>
        </p:spPr>
        <p:txBody>
          <a:bodyPr wrap="square">
            <a:spAutoFit/>
          </a:bodyPr>
          <a:lstStyle/>
          <a:p>
            <a:r>
              <a:rPr lang="en-US" dirty="0"/>
              <a:t>=VLOOKUP(B3;ARANCIOSHEET!$B$3:$D$11;</a:t>
            </a:r>
            <a:r>
              <a:rPr lang="en-US" b="1" dirty="0"/>
              <a:t>2</a:t>
            </a:r>
            <a:r>
              <a:rPr lang="en-US" dirty="0"/>
              <a:t>;0)</a:t>
            </a:r>
          </a:p>
        </p:txBody>
      </p:sp>
      <p:sp>
        <p:nvSpPr>
          <p:cNvPr id="34" name="Rectangle: Rounded Corners 33">
            <a:extLst>
              <a:ext uri="{FF2B5EF4-FFF2-40B4-BE49-F238E27FC236}">
                <a16:creationId xmlns:a16="http://schemas.microsoft.com/office/drawing/2014/main" id="{A2F918EA-00E1-EA17-9059-7ED97AA3046B}"/>
              </a:ext>
            </a:extLst>
          </p:cNvPr>
          <p:cNvSpPr/>
          <p:nvPr/>
        </p:nvSpPr>
        <p:spPr>
          <a:xfrm>
            <a:off x="3981063" y="1466166"/>
            <a:ext cx="1333321" cy="293708"/>
          </a:xfrm>
          <a:prstGeom prst="roundRect">
            <a:avLst/>
          </a:prstGeom>
          <a:solidFill>
            <a:srgbClr val="FFC00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57F75CAE-D320-43BA-0315-0F135B5C977E}"/>
              </a:ext>
            </a:extLst>
          </p:cNvPr>
          <p:cNvCxnSpPr>
            <a:cxnSpLocks/>
            <a:stCxn id="34" idx="2"/>
          </p:cNvCxnSpPr>
          <p:nvPr/>
        </p:nvCxnSpPr>
        <p:spPr>
          <a:xfrm flipH="1">
            <a:off x="3776126" y="1759874"/>
            <a:ext cx="871598" cy="34890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E5CB0637-0964-85EF-304B-0D24DE751BB7}"/>
              </a:ext>
            </a:extLst>
          </p:cNvPr>
          <p:cNvSpPr/>
          <p:nvPr/>
        </p:nvSpPr>
        <p:spPr>
          <a:xfrm>
            <a:off x="5319658" y="1466166"/>
            <a:ext cx="958214" cy="293708"/>
          </a:xfrm>
          <a:prstGeom prst="roundRect">
            <a:avLst/>
          </a:prstGeom>
          <a:solidFill>
            <a:srgbClr val="FFC00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7D47DF72-B4F6-6089-2AA4-985B03CDB7EA}"/>
              </a:ext>
            </a:extLst>
          </p:cNvPr>
          <p:cNvSpPr txBox="1"/>
          <p:nvPr/>
        </p:nvSpPr>
        <p:spPr>
          <a:xfrm>
            <a:off x="4990702" y="4903758"/>
            <a:ext cx="6097508" cy="369332"/>
          </a:xfrm>
          <a:prstGeom prst="rect">
            <a:avLst/>
          </a:prstGeom>
          <a:solidFill>
            <a:srgbClr val="FFC000"/>
          </a:solidFill>
        </p:spPr>
        <p:txBody>
          <a:bodyPr wrap="square">
            <a:spAutoFit/>
          </a:bodyPr>
          <a:lstStyle/>
          <a:p>
            <a:r>
              <a:rPr lang="en-US" dirty="0"/>
              <a:t>=VLOOKUP(B3;ARANCIOSHEET!$B$3:$D$11;</a:t>
            </a:r>
            <a:r>
              <a:rPr lang="en-US" b="1" dirty="0"/>
              <a:t>3</a:t>
            </a:r>
            <a:r>
              <a:rPr lang="en-US" dirty="0"/>
              <a:t>;0)</a:t>
            </a:r>
          </a:p>
        </p:txBody>
      </p:sp>
      <p:cxnSp>
        <p:nvCxnSpPr>
          <p:cNvPr id="44" name="Straight Arrow Connector 43">
            <a:extLst>
              <a:ext uri="{FF2B5EF4-FFF2-40B4-BE49-F238E27FC236}">
                <a16:creationId xmlns:a16="http://schemas.microsoft.com/office/drawing/2014/main" id="{6F7EA8AF-B950-216A-2220-493ABBA4478A}"/>
              </a:ext>
            </a:extLst>
          </p:cNvPr>
          <p:cNvCxnSpPr>
            <a:cxnSpLocks/>
            <a:stCxn id="41" idx="2"/>
          </p:cNvCxnSpPr>
          <p:nvPr/>
        </p:nvCxnSpPr>
        <p:spPr>
          <a:xfrm>
            <a:off x="5798765" y="1759874"/>
            <a:ext cx="296300" cy="315143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4B1E5769-734A-0FF2-F41D-71501C3682E0}"/>
              </a:ext>
            </a:extLst>
          </p:cNvPr>
          <p:cNvSpPr/>
          <p:nvPr/>
        </p:nvSpPr>
        <p:spPr>
          <a:xfrm>
            <a:off x="3966651" y="1776392"/>
            <a:ext cx="2336494" cy="2405381"/>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68692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4-10</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dirty="0"/>
              <a:t> </a:t>
            </a:r>
            <a:r>
              <a:rPr lang="en-US" b="1" dirty="0" err="1"/>
              <a:t>Formule</a:t>
            </a:r>
            <a:r>
              <a:rPr lang="en-US" b="1" dirty="0"/>
              <a:t> e </a:t>
            </a:r>
            <a:r>
              <a:rPr lang="en-US" b="1" dirty="0" err="1"/>
              <a:t>Funzioni</a:t>
            </a:r>
            <a:r>
              <a:rPr lang="en-US" b="1" dirty="0"/>
              <a:t> </a:t>
            </a:r>
            <a:endParaRPr lang="en-US" sz="2400" b="1" dirty="0"/>
          </a:p>
          <a:p>
            <a:r>
              <a:rPr lang="en-US" b="1" dirty="0"/>
              <a:t>document26\Formule_Funzioni.xlsx</a:t>
            </a:r>
          </a:p>
          <a:p>
            <a:pPr marL="342900" indent="-342900">
              <a:buFontTx/>
              <a:buChar char="-"/>
            </a:pPr>
            <a:r>
              <a:rPr lang="en-US" b="1" dirty="0"/>
              <a:t>SUM (</a:t>
            </a:r>
            <a:r>
              <a:rPr lang="en-US" b="1" dirty="0" err="1"/>
              <a:t>Funzione</a:t>
            </a:r>
            <a:r>
              <a:rPr lang="en-US" b="1" dirty="0"/>
              <a:t>, Formula, Misto)</a:t>
            </a:r>
          </a:p>
          <a:p>
            <a:pPr marL="342900" indent="-342900">
              <a:buFontTx/>
              <a:buChar char="-"/>
            </a:pPr>
            <a:r>
              <a:rPr lang="en-US" b="1" dirty="0"/>
              <a:t>MEDIA, MEDIA.SE, MEDIA.PIU.SE</a:t>
            </a:r>
          </a:p>
          <a:p>
            <a:pPr marL="342900" indent="-342900">
              <a:buFontTx/>
              <a:buChar char="-"/>
            </a:pPr>
            <a:r>
              <a:rPr lang="en-US" b="1" dirty="0"/>
              <a:t>CONTA, CONTA.SE, CONTA.PIU.SE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135</a:t>
            </a:fld>
            <a:endParaRPr lang="en-US" dirty="0"/>
          </a:p>
        </p:txBody>
      </p:sp>
    </p:spTree>
    <p:extLst>
      <p:ext uri="{BB962C8B-B14F-4D97-AF65-F5344CB8AC3E}">
        <p14:creationId xmlns:p14="http://schemas.microsoft.com/office/powerpoint/2010/main" val="173954781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4-11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fontScale="92500"/>
          </a:bodyPr>
          <a:lstStyle/>
          <a:p>
            <a:r>
              <a:rPr lang="en-US" sz="2400" dirty="0" err="1"/>
              <a:t>Esercizio</a:t>
            </a:r>
            <a:r>
              <a:rPr lang="en-US" sz="2400" dirty="0"/>
              <a:t> </a:t>
            </a:r>
            <a:r>
              <a:rPr lang="en-US" sz="2400" dirty="0" err="1"/>
              <a:t>sulle</a:t>
            </a:r>
            <a:r>
              <a:rPr lang="en-US" dirty="0"/>
              <a:t> </a:t>
            </a:r>
            <a:r>
              <a:rPr lang="en-US" b="1" dirty="0" err="1"/>
              <a:t>Formule</a:t>
            </a:r>
            <a:r>
              <a:rPr lang="en-US" b="1" dirty="0"/>
              <a:t> e </a:t>
            </a:r>
            <a:r>
              <a:rPr lang="en-US" b="1" dirty="0" err="1"/>
              <a:t>Funzioni</a:t>
            </a:r>
            <a:r>
              <a:rPr lang="en-US" b="1" dirty="0"/>
              <a:t> </a:t>
            </a:r>
            <a:endParaRPr lang="en-US" sz="2400" b="1" dirty="0"/>
          </a:p>
          <a:p>
            <a:r>
              <a:rPr lang="en-US" b="1" dirty="0"/>
              <a:t>document26\Formule_Funzioni.xlsx</a:t>
            </a:r>
          </a:p>
          <a:p>
            <a:pPr marL="342900" indent="-342900">
              <a:buFontTx/>
              <a:buChar char="-"/>
            </a:pPr>
            <a:r>
              <a:rPr lang="en-US" b="1" dirty="0"/>
              <a:t>TEXTSPLIT</a:t>
            </a:r>
          </a:p>
          <a:p>
            <a:pPr marL="342900" indent="-342900">
              <a:buFontTx/>
              <a:buChar char="-"/>
            </a:pPr>
            <a:r>
              <a:rPr lang="en-US" b="1" dirty="0"/>
              <a:t>VLOOKUP/HLOOKUP/XLOOKUP</a:t>
            </a:r>
          </a:p>
          <a:p>
            <a:pPr marL="342900" indent="-342900">
              <a:buFontTx/>
              <a:buChar char="-"/>
            </a:pPr>
            <a:r>
              <a:rPr lang="en-US" b="1" dirty="0"/>
              <a:t>CONCAT</a:t>
            </a:r>
          </a:p>
          <a:p>
            <a:pPr marL="342900" indent="-342900">
              <a:buFontTx/>
              <a:buChar char="-"/>
            </a:pPr>
            <a:r>
              <a:rPr lang="en-US" b="1" dirty="0"/>
              <a:t>FIND</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136</a:t>
            </a:fld>
            <a:endParaRPr lang="en-US" dirty="0"/>
          </a:p>
        </p:txBody>
      </p:sp>
    </p:spTree>
    <p:extLst>
      <p:ext uri="{BB962C8B-B14F-4D97-AF65-F5344CB8AC3E}">
        <p14:creationId xmlns:p14="http://schemas.microsoft.com/office/powerpoint/2010/main" val="244494548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4-12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dirty="0"/>
              <a:t> </a:t>
            </a:r>
            <a:r>
              <a:rPr lang="en-US" b="1" dirty="0" err="1"/>
              <a:t>Formule</a:t>
            </a:r>
            <a:r>
              <a:rPr lang="en-US" b="1" dirty="0"/>
              <a:t> e </a:t>
            </a:r>
            <a:r>
              <a:rPr lang="en-US" b="1" dirty="0" err="1"/>
              <a:t>Funzioni</a:t>
            </a:r>
            <a:r>
              <a:rPr lang="en-US" b="1" dirty="0"/>
              <a:t> </a:t>
            </a:r>
            <a:endParaRPr lang="en-US" sz="2400" b="1" dirty="0"/>
          </a:p>
          <a:p>
            <a:r>
              <a:rPr lang="en-US" b="1" dirty="0"/>
              <a:t>document26\Formule_Funzioni.xlsx</a:t>
            </a:r>
          </a:p>
          <a:p>
            <a:pPr marL="342900" indent="-342900">
              <a:buFontTx/>
              <a:buChar char="-"/>
            </a:pPr>
            <a:r>
              <a:rPr lang="en-US" b="1" dirty="0"/>
              <a:t>VLOOKUP ADVANCED (Sheet)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137</a:t>
            </a:fld>
            <a:endParaRPr lang="en-US" dirty="0"/>
          </a:p>
        </p:txBody>
      </p:sp>
    </p:spTree>
    <p:extLst>
      <p:ext uri="{BB962C8B-B14F-4D97-AF65-F5344CB8AC3E}">
        <p14:creationId xmlns:p14="http://schemas.microsoft.com/office/powerpoint/2010/main" val="189953914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4-13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a:t>
            </a:r>
            <a:r>
              <a:rPr lang="en-US" sz="2400" dirty="0"/>
              <a:t> VLOOKUP con </a:t>
            </a:r>
            <a:r>
              <a:rPr lang="en-US" sz="2400" dirty="0" err="1"/>
              <a:t>range_lookup</a:t>
            </a:r>
            <a:r>
              <a:rPr lang="en-US" sz="2400" dirty="0"/>
              <a:t> TRUE/FALSE </a:t>
            </a:r>
            <a:endParaRPr lang="en-US" sz="2400" b="1" dirty="0"/>
          </a:p>
          <a:p>
            <a:r>
              <a:rPr lang="en-US" b="1" dirty="0"/>
              <a:t>document26\VLOOKUP_ExampleFinal.xlsx</a:t>
            </a:r>
          </a:p>
          <a:p>
            <a:pPr marL="342900" indent="-342900">
              <a:buFontTx/>
              <a:buChar char="-"/>
            </a:pPr>
            <a:r>
              <a:rPr lang="en-US" b="1" dirty="0"/>
              <a:t>VLOOKUP OTHER EXAMPLES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138</a:t>
            </a:fld>
            <a:endParaRPr lang="en-US" dirty="0"/>
          </a:p>
        </p:txBody>
      </p:sp>
    </p:spTree>
    <p:extLst>
      <p:ext uri="{BB962C8B-B14F-4D97-AF65-F5344CB8AC3E}">
        <p14:creationId xmlns:p14="http://schemas.microsoft.com/office/powerpoint/2010/main" val="170195846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4-14</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a:t>
            </a:r>
            <a:r>
              <a:rPr lang="en-US" sz="2400" dirty="0"/>
              <a:t> VLOOKUP per MERGE di </a:t>
            </a:r>
            <a:r>
              <a:rPr lang="en-US" sz="2400" dirty="0" err="1"/>
              <a:t>Tabelle</a:t>
            </a:r>
            <a:endParaRPr lang="en-US" sz="2400" b="1" dirty="0"/>
          </a:p>
          <a:p>
            <a:r>
              <a:rPr lang="en-US" b="1" dirty="0"/>
              <a:t>document26\VLOOKUP_MergeTabelle.xlsx</a:t>
            </a:r>
          </a:p>
          <a:p>
            <a:pPr marL="342900" indent="-342900">
              <a:buFontTx/>
              <a:buChar char="-"/>
            </a:pPr>
            <a:r>
              <a:rPr lang="en-US" b="1" dirty="0"/>
              <a:t>VLOOKUP MERGE TABELLE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139</a:t>
            </a:fld>
            <a:endParaRPr lang="en-US" dirty="0"/>
          </a:p>
        </p:txBody>
      </p:sp>
    </p:spTree>
    <p:extLst>
      <p:ext uri="{BB962C8B-B14F-4D97-AF65-F5344CB8AC3E}">
        <p14:creationId xmlns:p14="http://schemas.microsoft.com/office/powerpoint/2010/main" val="74399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(8)</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6" name="Immagine 18">
            <a:extLst>
              <a:ext uri="{FF2B5EF4-FFF2-40B4-BE49-F238E27FC236}">
                <a16:creationId xmlns:a16="http://schemas.microsoft.com/office/drawing/2014/main" id="{FC50A2BF-E281-D388-ECB3-4C6EA2319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4096" y="904439"/>
            <a:ext cx="6683807" cy="5496692"/>
          </a:xfrm>
          <a:prstGeom prst="rect">
            <a:avLst/>
          </a:prstGeom>
        </p:spPr>
      </p:pic>
    </p:spTree>
    <p:extLst>
      <p:ext uri="{BB962C8B-B14F-4D97-AF65-F5344CB8AC3E}">
        <p14:creationId xmlns:p14="http://schemas.microsoft.com/office/powerpoint/2010/main" val="288055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t>Creare</a:t>
            </a:r>
            <a:r>
              <a:rPr lang="en-US" sz="6600" b="1" dirty="0"/>
              <a:t> </a:t>
            </a:r>
            <a:r>
              <a:rPr lang="en-US" sz="6600" b="1" dirty="0" err="1"/>
              <a:t>Grafici</a:t>
            </a:r>
            <a:r>
              <a:rPr lang="en-US" sz="6600" b="1" dirty="0"/>
              <a:t> e </a:t>
            </a:r>
            <a:r>
              <a:rPr lang="en-US" sz="6600" b="1" dirty="0" err="1"/>
              <a:t>Diagrammi</a:t>
            </a:r>
            <a:endParaRPr lang="en-US" sz="6600" b="1" dirty="0"/>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140</a:t>
            </a:fld>
            <a:endParaRPr lang="en-US" dirty="0"/>
          </a:p>
        </p:txBody>
      </p:sp>
      <p:sp>
        <p:nvSpPr>
          <p:cNvPr id="16" name="Title 1">
            <a:extLst>
              <a:ext uri="{FF2B5EF4-FFF2-40B4-BE49-F238E27FC236}">
                <a16:creationId xmlns:a16="http://schemas.microsoft.com/office/drawing/2014/main" id="{32EC22A0-0AB7-F4EF-7E9E-81490EE6E6FD}"/>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t>5</a:t>
            </a:r>
            <a:endParaRPr lang="en-US" sz="6600" b="1" dirty="0"/>
          </a:p>
        </p:txBody>
      </p:sp>
    </p:spTree>
    <p:extLst>
      <p:ext uri="{BB962C8B-B14F-4D97-AF65-F5344CB8AC3E}">
        <p14:creationId xmlns:p14="http://schemas.microsoft.com/office/powerpoint/2010/main" val="366557602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60962" y="2235200"/>
            <a:ext cx="6245912" cy="2387600"/>
          </a:xfrm>
        </p:spPr>
        <p:txBody>
          <a:bodyPr anchor="ctr"/>
          <a:lstStyle/>
          <a:p>
            <a:r>
              <a:rPr lang="en-US" dirty="0"/>
              <a:t>Excel Charts</a:t>
            </a:r>
          </a:p>
        </p:txBody>
      </p:sp>
      <p:sp>
        <p:nvSpPr>
          <p:cNvPr id="3" name="Title 1">
            <a:extLst>
              <a:ext uri="{FF2B5EF4-FFF2-40B4-BE49-F238E27FC236}">
                <a16:creationId xmlns:a16="http://schemas.microsoft.com/office/drawing/2014/main" id="{90524AD6-C9B9-9637-011C-39AAEDDED7A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5</a:t>
            </a:r>
            <a:endParaRPr lang="en-US" sz="5400" b="1" dirty="0"/>
          </a:p>
        </p:txBody>
      </p:sp>
    </p:spTree>
    <p:extLst>
      <p:ext uri="{BB962C8B-B14F-4D97-AF65-F5344CB8AC3E}">
        <p14:creationId xmlns:p14="http://schemas.microsoft.com/office/powerpoint/2010/main" val="22859784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Grafici</a:t>
            </a:r>
            <a:r>
              <a:rPr lang="en-US" dirty="0"/>
              <a:t> (Charts)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142</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1018281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200" dirty="0">
                <a:solidFill>
                  <a:srgbClr val="141414"/>
                </a:solidFill>
                <a:latin typeface="Tenorite (Body)"/>
                <a:cs typeface="Arial" panose="020B0604020202020204" pitchFamily="34" charset="0"/>
              </a:rPr>
              <a:t>Charts are visual representations of data used to make it more understandable.</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Commonly used charts are:</a:t>
            </a:r>
          </a:p>
          <a:p>
            <a:pPr algn="l">
              <a:buFont typeface="Arial" panose="020B0604020202020204" pitchFamily="34" charset="0"/>
              <a:buChar char="•"/>
            </a:pP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Pie chart</a:t>
            </a:r>
          </a:p>
          <a:p>
            <a:pPr algn="l">
              <a:buFont typeface="Arial" panose="020B0604020202020204" pitchFamily="34" charset="0"/>
              <a:buChar char="•"/>
            </a:pPr>
            <a:r>
              <a:rPr lang="en-US" sz="2200" b="1" dirty="0">
                <a:solidFill>
                  <a:srgbClr val="141414"/>
                </a:solidFill>
                <a:latin typeface="Tenorite (Body)"/>
                <a:cs typeface="Arial" panose="020B0604020202020204" pitchFamily="34" charset="0"/>
              </a:rPr>
              <a:t> Column chart</a:t>
            </a:r>
          </a:p>
          <a:p>
            <a:pPr algn="l">
              <a:buFont typeface="Arial" panose="020B0604020202020204" pitchFamily="34" charset="0"/>
              <a:buChar char="•"/>
            </a:pPr>
            <a:r>
              <a:rPr lang="en-US" sz="2200" b="1" dirty="0">
                <a:solidFill>
                  <a:srgbClr val="141414"/>
                </a:solidFill>
                <a:latin typeface="Tenorite (Body)"/>
                <a:cs typeface="Arial" panose="020B0604020202020204" pitchFamily="34" charset="0"/>
              </a:rPr>
              <a:t> Line chart</a:t>
            </a:r>
          </a:p>
          <a:p>
            <a:pPr algn="l"/>
            <a:r>
              <a:rPr lang="en-US" sz="2200" dirty="0">
                <a:solidFill>
                  <a:srgbClr val="141414"/>
                </a:solidFill>
                <a:latin typeface="Tenorite (Body)"/>
                <a:cs typeface="Arial" panose="020B0604020202020204" pitchFamily="34" charset="0"/>
              </a:rPr>
              <a:t>Different charts are used for different types of data.</a:t>
            </a:r>
          </a:p>
        </p:txBody>
      </p:sp>
    </p:spTree>
    <p:extLst>
      <p:ext uri="{BB962C8B-B14F-4D97-AF65-F5344CB8AC3E}">
        <p14:creationId xmlns:p14="http://schemas.microsoft.com/office/powerpoint/2010/main" val="77130063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Grafici</a:t>
            </a:r>
            <a:r>
              <a:rPr lang="en-US" dirty="0"/>
              <a:t> – </a:t>
            </a:r>
            <a:r>
              <a:rPr lang="en-US" dirty="0" err="1"/>
              <a:t>Primi</a:t>
            </a:r>
            <a:r>
              <a:rPr lang="en-US" dirty="0"/>
              <a:t> </a:t>
            </a:r>
            <a:r>
              <a:rPr lang="en-US" dirty="0" err="1"/>
              <a:t>esempi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143</a:t>
            </a:fld>
            <a:endParaRPr lang="en-US" dirty="0"/>
          </a:p>
        </p:txBody>
      </p:sp>
      <p:pic>
        <p:nvPicPr>
          <p:cNvPr id="4" name="Picture 3" descr="Chart, bar chart&#10;&#10;Description automatically generated">
            <a:extLst>
              <a:ext uri="{FF2B5EF4-FFF2-40B4-BE49-F238E27FC236}">
                <a16:creationId xmlns:a16="http://schemas.microsoft.com/office/drawing/2014/main" id="{5AEB4FC7-B7EA-F909-4098-F3161047C3F8}"/>
              </a:ext>
            </a:extLst>
          </p:cNvPr>
          <p:cNvPicPr>
            <a:picLocks noChangeAspect="1"/>
          </p:cNvPicPr>
          <p:nvPr/>
        </p:nvPicPr>
        <p:blipFill>
          <a:blip/>
          <a:stretch>
            <a:fillRect/>
          </a:stretch>
        </p:blipFill>
        <p:spPr>
          <a:xfrm>
            <a:off x="3916632" y="3558556"/>
            <a:ext cx="4358736" cy="2586209"/>
          </a:xfrm>
          <a:prstGeom prst="rect">
            <a:avLst/>
          </a:prstGeom>
        </p:spPr>
      </p:pic>
      <p:pic>
        <p:nvPicPr>
          <p:cNvPr id="6" name="Content Placeholder 7" descr="A screenshot of a computer&#10;&#10;Description automatically generated with medium confidence">
            <a:extLst>
              <a:ext uri="{FF2B5EF4-FFF2-40B4-BE49-F238E27FC236}">
                <a16:creationId xmlns:a16="http://schemas.microsoft.com/office/drawing/2014/main" id="{CF4C2775-B383-9219-F7FB-E6A67CEE746A}"/>
              </a:ext>
            </a:extLst>
          </p:cNvPr>
          <p:cNvPicPr>
            <a:picLocks noGrp="1" noChangeAspect="1"/>
          </p:cNvPicPr>
          <p:nvPr>
            <p:ph idx="1"/>
          </p:nvPr>
        </p:nvPicPr>
        <p:blipFill>
          <a:blip/>
          <a:stretch>
            <a:fillRect/>
          </a:stretch>
        </p:blipFill>
        <p:spPr>
          <a:xfrm>
            <a:off x="2737236" y="1167687"/>
            <a:ext cx="6383456" cy="1360814"/>
          </a:xfrm>
        </p:spPr>
      </p:pic>
      <p:sp>
        <p:nvSpPr>
          <p:cNvPr id="8" name="Content Placeholder 3">
            <a:extLst>
              <a:ext uri="{FF2B5EF4-FFF2-40B4-BE49-F238E27FC236}">
                <a16:creationId xmlns:a16="http://schemas.microsoft.com/office/drawing/2014/main" id="{5E66D3D5-A297-3ABA-52A0-54C730D48E89}"/>
              </a:ext>
            </a:extLst>
          </p:cNvPr>
          <p:cNvSpPr txBox="1">
            <a:spLocks/>
          </p:cNvSpPr>
          <p:nvPr/>
        </p:nvSpPr>
        <p:spPr>
          <a:xfrm>
            <a:off x="2737235" y="2736074"/>
            <a:ext cx="6383457" cy="4204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t-IT" sz="2200" b="1" dirty="0">
                <a:solidFill>
                  <a:srgbClr val="141414"/>
                </a:solidFill>
                <a:latin typeface="Tenorite (Body)"/>
                <a:cs typeface="Arial" panose="020B0604020202020204" pitchFamily="34" charset="0"/>
              </a:rPr>
              <a:t>MENU: Insert &gt; Charts</a:t>
            </a:r>
          </a:p>
          <a:p>
            <a:pPr algn="ctr"/>
            <a:br>
              <a:rPr lang="it-IT" sz="2200" dirty="0">
                <a:solidFill>
                  <a:srgbClr val="141414"/>
                </a:solidFill>
                <a:latin typeface="Tenorite (Body)"/>
                <a:cs typeface="Arial" panose="020B0604020202020204" pitchFamily="34" charset="0"/>
              </a:rPr>
            </a:br>
            <a:endParaRPr lang="it-IT" sz="2200" b="1"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206842476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Clustered Bar Charts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144</a:t>
            </a:fld>
            <a:endParaRPr lang="en-US" dirty="0"/>
          </a:p>
        </p:txBody>
      </p:sp>
      <p:pic>
        <p:nvPicPr>
          <p:cNvPr id="4" name="Content Placeholder 7" descr="A screenshot of a computer&#10;&#10;Description automatically generated with medium confidence">
            <a:extLst>
              <a:ext uri="{FF2B5EF4-FFF2-40B4-BE49-F238E27FC236}">
                <a16:creationId xmlns:a16="http://schemas.microsoft.com/office/drawing/2014/main" id="{4748A46F-266C-619C-30B9-C2F5AB513C55}"/>
              </a:ext>
            </a:extLst>
          </p:cNvPr>
          <p:cNvPicPr>
            <a:picLocks noChangeAspect="1"/>
          </p:cNvPicPr>
          <p:nvPr/>
        </p:nvPicPr>
        <p:blipFill>
          <a:blip/>
          <a:stretch>
            <a:fillRect/>
          </a:stretch>
        </p:blipFill>
        <p:spPr>
          <a:xfrm>
            <a:off x="383552" y="960114"/>
            <a:ext cx="6383456" cy="1360814"/>
          </a:xfrm>
          <a:prstGeom prst="rect">
            <a:avLst/>
          </a:prstGeom>
        </p:spPr>
      </p:pic>
      <p:sp>
        <p:nvSpPr>
          <p:cNvPr id="6" name="Rectangle 1">
            <a:extLst>
              <a:ext uri="{FF2B5EF4-FFF2-40B4-BE49-F238E27FC236}">
                <a16:creationId xmlns:a16="http://schemas.microsoft.com/office/drawing/2014/main" id="{4611DC86-3FAA-560F-B1A1-066CED4F503B}"/>
              </a:ext>
            </a:extLst>
          </p:cNvPr>
          <p:cNvSpPr>
            <a:spLocks noChangeArrowheads="1"/>
          </p:cNvSpPr>
          <p:nvPr/>
        </p:nvSpPr>
        <p:spPr bwMode="auto">
          <a:xfrm>
            <a:off x="486156" y="2567226"/>
            <a:ext cx="5453031" cy="17235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141414"/>
                </a:solidFill>
                <a:latin typeface="Tenorite (Body)"/>
                <a:cs typeface="Arial" panose="020B0604020202020204" pitchFamily="34" charset="0"/>
              </a:rPr>
              <a:t>There are three different type of </a:t>
            </a:r>
            <a:r>
              <a:rPr lang="en-US" altLang="en-US" sz="2200" b="1" dirty="0">
                <a:solidFill>
                  <a:srgbClr val="141414"/>
                </a:solidFill>
                <a:latin typeface="Tenorite (Body)"/>
                <a:cs typeface="Arial" panose="020B0604020202020204" pitchFamily="34" charset="0"/>
              </a:rPr>
              <a:t>bar charts</a:t>
            </a:r>
            <a:r>
              <a:rPr lang="en-US" altLang="en-US" sz="2200" dirty="0">
                <a:solidFill>
                  <a:srgbClr val="141414"/>
                </a:solidFill>
                <a:latin typeface="Tenorite (Body)"/>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Clustered bar(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Stacked bar(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100% Stacked bar(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descr="Graphical user interface&#10;&#10;Description automatically generated">
            <a:extLst>
              <a:ext uri="{FF2B5EF4-FFF2-40B4-BE49-F238E27FC236}">
                <a16:creationId xmlns:a16="http://schemas.microsoft.com/office/drawing/2014/main" id="{F459160F-9183-8B63-331A-CC2C9C0B0CE8}"/>
              </a:ext>
            </a:extLst>
          </p:cNvPr>
          <p:cNvPicPr>
            <a:picLocks noChangeAspect="1"/>
          </p:cNvPicPr>
          <p:nvPr/>
        </p:nvPicPr>
        <p:blipFill>
          <a:blip/>
          <a:stretch>
            <a:fillRect/>
          </a:stretch>
        </p:blipFill>
        <p:spPr>
          <a:xfrm>
            <a:off x="7115013" y="2285017"/>
            <a:ext cx="4347981" cy="4101868"/>
          </a:xfrm>
          <a:prstGeom prst="rect">
            <a:avLst/>
          </a:prstGeom>
        </p:spPr>
      </p:pic>
      <p:pic>
        <p:nvPicPr>
          <p:cNvPr id="9" name="Picture 2">
            <a:extLst>
              <a:ext uri="{FF2B5EF4-FFF2-40B4-BE49-F238E27FC236}">
                <a16:creationId xmlns:a16="http://schemas.microsoft.com/office/drawing/2014/main" id="{4CCABA62-FA1D-0774-6455-C8B6513BC331}"/>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540414" y="2980867"/>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a:extLst>
              <a:ext uri="{FF2B5EF4-FFF2-40B4-BE49-F238E27FC236}">
                <a16:creationId xmlns:a16="http://schemas.microsoft.com/office/drawing/2014/main" id="{05063790-385D-D61D-42F6-8D7345F9A550}"/>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379784" y="3319293"/>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01EB1DA1-4D4A-8499-A29D-524BBB823F4B}"/>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022884" y="3621821"/>
            <a:ext cx="285750" cy="28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76181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Stacked Bar Charts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145</a:t>
            </a:fld>
            <a:endParaRPr lang="en-US" dirty="0"/>
          </a:p>
        </p:txBody>
      </p:sp>
      <p:pic>
        <p:nvPicPr>
          <p:cNvPr id="11" name="Content Placeholder 7" descr="A screenshot of a computer&#10;&#10;Description automatically generated with medium confidence">
            <a:extLst>
              <a:ext uri="{FF2B5EF4-FFF2-40B4-BE49-F238E27FC236}">
                <a16:creationId xmlns:a16="http://schemas.microsoft.com/office/drawing/2014/main" id="{7C14D76E-552A-EDF5-C13C-1A06228A6E07}"/>
              </a:ext>
            </a:extLst>
          </p:cNvPr>
          <p:cNvPicPr>
            <a:picLocks noChangeAspect="1"/>
          </p:cNvPicPr>
          <p:nvPr/>
        </p:nvPicPr>
        <p:blipFill>
          <a:blip/>
          <a:stretch>
            <a:fillRect/>
          </a:stretch>
        </p:blipFill>
        <p:spPr>
          <a:xfrm>
            <a:off x="388658" y="960114"/>
            <a:ext cx="6383456" cy="1360814"/>
          </a:xfrm>
          <a:prstGeom prst="rect">
            <a:avLst/>
          </a:prstGeom>
        </p:spPr>
      </p:pic>
      <p:sp>
        <p:nvSpPr>
          <p:cNvPr id="13" name="Rectangle 1">
            <a:extLst>
              <a:ext uri="{FF2B5EF4-FFF2-40B4-BE49-F238E27FC236}">
                <a16:creationId xmlns:a16="http://schemas.microsoft.com/office/drawing/2014/main" id="{25B71E20-7257-8B33-0221-9CBA50185A05}"/>
              </a:ext>
            </a:extLst>
          </p:cNvPr>
          <p:cNvSpPr>
            <a:spLocks noChangeArrowheads="1"/>
          </p:cNvSpPr>
          <p:nvPr/>
        </p:nvSpPr>
        <p:spPr bwMode="auto">
          <a:xfrm>
            <a:off x="388658" y="1947478"/>
            <a:ext cx="7090813"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2200" dirty="0">
                <a:solidFill>
                  <a:srgbClr val="141414"/>
                </a:solidFill>
                <a:latin typeface="Tenorite (Body)"/>
                <a:cs typeface="Arial" panose="020B0604020202020204" pitchFamily="34" charset="0"/>
              </a:rPr>
              <a:t>Stacked bar charts are used to highlights the </a:t>
            </a:r>
            <a:r>
              <a:rPr lang="en-US" sz="2200" b="1" dirty="0">
                <a:solidFill>
                  <a:srgbClr val="141414"/>
                </a:solidFill>
                <a:latin typeface="Tenorite (Body)"/>
                <a:cs typeface="Arial" panose="020B0604020202020204" pitchFamily="34" charset="0"/>
              </a:rPr>
              <a:t>total amount of contribution for each category (absolute value)</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This is done by stacking the bars at the end of each other.</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The charts are used </a:t>
            </a:r>
            <a:r>
              <a:rPr lang="en-US" sz="2200" b="1" dirty="0">
                <a:solidFill>
                  <a:srgbClr val="141414"/>
                </a:solidFill>
                <a:latin typeface="Tenorite (Body)"/>
                <a:cs typeface="Arial" panose="020B0604020202020204" pitchFamily="34" charset="0"/>
              </a:rPr>
              <a:t>when you have more than one </a:t>
            </a:r>
          </a:p>
          <a:p>
            <a:pPr algn="l"/>
            <a:r>
              <a:rPr lang="en-US" sz="2200" b="1" dirty="0">
                <a:solidFill>
                  <a:srgbClr val="141414"/>
                </a:solidFill>
                <a:latin typeface="Tenorite (Body)"/>
                <a:cs typeface="Arial" panose="020B0604020202020204" pitchFamily="34" charset="0"/>
              </a:rPr>
              <a:t>data column.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Picture 13" descr="Graphical user interface, application&#10;&#10;Description automatically generated">
            <a:extLst>
              <a:ext uri="{FF2B5EF4-FFF2-40B4-BE49-F238E27FC236}">
                <a16:creationId xmlns:a16="http://schemas.microsoft.com/office/drawing/2014/main" id="{43F1AD32-F125-4C2F-B6A6-48E4D1E9D83E}"/>
              </a:ext>
            </a:extLst>
          </p:cNvPr>
          <p:cNvPicPr>
            <a:picLocks noChangeAspect="1"/>
          </p:cNvPicPr>
          <p:nvPr/>
        </p:nvPicPr>
        <p:blipFill>
          <a:blip/>
          <a:stretch>
            <a:fillRect/>
          </a:stretch>
        </p:blipFill>
        <p:spPr>
          <a:xfrm>
            <a:off x="7412970" y="2161929"/>
            <a:ext cx="4390372" cy="4189233"/>
          </a:xfrm>
          <a:prstGeom prst="rect">
            <a:avLst/>
          </a:prstGeom>
        </p:spPr>
      </p:pic>
    </p:spTree>
    <p:extLst>
      <p:ext uri="{BB962C8B-B14F-4D97-AF65-F5344CB8AC3E}">
        <p14:creationId xmlns:p14="http://schemas.microsoft.com/office/powerpoint/2010/main" val="254405210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100% Stacked Bar Charts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146</a:t>
            </a:fld>
            <a:endParaRPr lang="en-US" dirty="0"/>
          </a:p>
        </p:txBody>
      </p:sp>
      <p:pic>
        <p:nvPicPr>
          <p:cNvPr id="4" name="Content Placeholder 7" descr="A screenshot of a computer&#10;&#10;Description automatically generated with medium confidence">
            <a:extLst>
              <a:ext uri="{FF2B5EF4-FFF2-40B4-BE49-F238E27FC236}">
                <a16:creationId xmlns:a16="http://schemas.microsoft.com/office/drawing/2014/main" id="{554A6EF2-7FA1-9702-5A31-A6577E933EB7}"/>
              </a:ext>
            </a:extLst>
          </p:cNvPr>
          <p:cNvPicPr>
            <a:picLocks noChangeAspect="1"/>
          </p:cNvPicPr>
          <p:nvPr/>
        </p:nvPicPr>
        <p:blipFill>
          <a:blip/>
          <a:stretch>
            <a:fillRect/>
          </a:stretch>
        </p:blipFill>
        <p:spPr>
          <a:xfrm>
            <a:off x="473075" y="985113"/>
            <a:ext cx="6383456" cy="1360814"/>
          </a:xfrm>
          <a:prstGeom prst="rect">
            <a:avLst/>
          </a:prstGeom>
        </p:spPr>
      </p:pic>
      <p:sp>
        <p:nvSpPr>
          <p:cNvPr id="6" name="Rectangle 1">
            <a:extLst>
              <a:ext uri="{FF2B5EF4-FFF2-40B4-BE49-F238E27FC236}">
                <a16:creationId xmlns:a16="http://schemas.microsoft.com/office/drawing/2014/main" id="{CCDD045C-7876-B76E-DC45-99A506EBD051}"/>
              </a:ext>
            </a:extLst>
          </p:cNvPr>
          <p:cNvSpPr>
            <a:spLocks noChangeArrowheads="1"/>
          </p:cNvSpPr>
          <p:nvPr/>
        </p:nvSpPr>
        <p:spPr bwMode="auto">
          <a:xfrm>
            <a:off x="473075" y="2187733"/>
            <a:ext cx="6744471"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2200" dirty="0">
                <a:solidFill>
                  <a:srgbClr val="141414"/>
                </a:solidFill>
                <a:latin typeface="Tenorite (Body)"/>
                <a:cs typeface="Arial" panose="020B0604020202020204" pitchFamily="34" charset="0"/>
              </a:rPr>
              <a:t>Stacked bar charts are used to highlights the total amount of contribution for each category referred on 1-100% scale.</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This is done by </a:t>
            </a:r>
            <a:r>
              <a:rPr lang="en-US" sz="2200" b="1" dirty="0">
                <a:solidFill>
                  <a:srgbClr val="141414"/>
                </a:solidFill>
                <a:latin typeface="Tenorite (Body)"/>
                <a:cs typeface="Arial" panose="020B0604020202020204" pitchFamily="34" charset="0"/>
              </a:rPr>
              <a:t>% stacking</a:t>
            </a:r>
            <a:r>
              <a:rPr lang="en-US" sz="2200" dirty="0">
                <a:solidFill>
                  <a:srgbClr val="141414"/>
                </a:solidFill>
                <a:latin typeface="Tenorite (Body)"/>
                <a:cs typeface="Arial" panose="020B0604020202020204" pitchFamily="34" charset="0"/>
              </a:rPr>
              <a:t> the bars referred to a total of 100</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The charts are used when you have more than one </a:t>
            </a:r>
          </a:p>
          <a:p>
            <a:pPr algn="l"/>
            <a:r>
              <a:rPr lang="en-US" sz="2200" dirty="0">
                <a:solidFill>
                  <a:srgbClr val="141414"/>
                </a:solidFill>
                <a:latin typeface="Tenorite (Body)"/>
                <a:cs typeface="Arial" panose="020B0604020202020204" pitchFamily="34" charset="0"/>
              </a:rPr>
              <a:t>data column.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67D07959-A714-5E2C-8E44-691CEEAF8B8B}"/>
              </a:ext>
            </a:extLst>
          </p:cNvPr>
          <p:cNvPicPr>
            <a:picLocks noChangeAspect="1"/>
          </p:cNvPicPr>
          <p:nvPr/>
        </p:nvPicPr>
        <p:blipFill>
          <a:blip/>
          <a:srcRect/>
          <a:stretch/>
        </p:blipFill>
        <p:spPr>
          <a:xfrm>
            <a:off x="7328553" y="2187733"/>
            <a:ext cx="4390372" cy="4148000"/>
          </a:xfrm>
          <a:prstGeom prst="rect">
            <a:avLst/>
          </a:prstGeom>
        </p:spPr>
      </p:pic>
    </p:spTree>
    <p:extLst>
      <p:ext uri="{BB962C8B-B14F-4D97-AF65-F5344CB8AC3E}">
        <p14:creationId xmlns:p14="http://schemas.microsoft.com/office/powerpoint/2010/main" val="396994729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Clustered Column Chart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147</a:t>
            </a:fld>
            <a:endParaRPr lang="en-US" dirty="0"/>
          </a:p>
        </p:txBody>
      </p:sp>
      <p:pic>
        <p:nvPicPr>
          <p:cNvPr id="9" name="Content Placeholder 7" descr="A screenshot of a computer&#10;&#10;Description automatically generated with medium confidence">
            <a:extLst>
              <a:ext uri="{FF2B5EF4-FFF2-40B4-BE49-F238E27FC236}">
                <a16:creationId xmlns:a16="http://schemas.microsoft.com/office/drawing/2014/main" id="{75CEE0F9-0379-82C6-8DC0-1F9E62F82520}"/>
              </a:ext>
            </a:extLst>
          </p:cNvPr>
          <p:cNvPicPr>
            <a:picLocks noChangeAspect="1"/>
          </p:cNvPicPr>
          <p:nvPr/>
        </p:nvPicPr>
        <p:blipFill>
          <a:blip/>
          <a:stretch>
            <a:fillRect/>
          </a:stretch>
        </p:blipFill>
        <p:spPr>
          <a:xfrm>
            <a:off x="473075" y="985113"/>
            <a:ext cx="6383456" cy="1360814"/>
          </a:xfrm>
          <a:prstGeom prst="rect">
            <a:avLst/>
          </a:prstGeom>
        </p:spPr>
      </p:pic>
      <p:sp>
        <p:nvSpPr>
          <p:cNvPr id="10" name="Rectangle 1">
            <a:extLst>
              <a:ext uri="{FF2B5EF4-FFF2-40B4-BE49-F238E27FC236}">
                <a16:creationId xmlns:a16="http://schemas.microsoft.com/office/drawing/2014/main" id="{7BBC4B7C-2330-A7A9-2259-947474897BA0}"/>
              </a:ext>
            </a:extLst>
          </p:cNvPr>
          <p:cNvSpPr>
            <a:spLocks noChangeArrowheads="1"/>
          </p:cNvSpPr>
          <p:nvPr/>
        </p:nvSpPr>
        <p:spPr bwMode="auto">
          <a:xfrm>
            <a:off x="486156" y="2465131"/>
            <a:ext cx="5757089"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200" dirty="0">
                <a:solidFill>
                  <a:srgbClr val="141414"/>
                </a:solidFill>
                <a:latin typeface="Tenorite (Body)"/>
                <a:cs typeface="Arial" panose="020B0604020202020204" pitchFamily="34" charset="0"/>
              </a:rPr>
              <a:t>Column charts show the data as </a:t>
            </a:r>
            <a:r>
              <a:rPr lang="en-US" sz="2200" b="1" dirty="0">
                <a:solidFill>
                  <a:srgbClr val="141414"/>
                </a:solidFill>
                <a:latin typeface="Tenorite (Body)"/>
                <a:cs typeface="Arial" panose="020B0604020202020204" pitchFamily="34" charset="0"/>
              </a:rPr>
              <a:t>vertical bars</a:t>
            </a:r>
            <a:r>
              <a:rPr lang="en-US" sz="2200" dirty="0">
                <a:solidFill>
                  <a:srgbClr val="141414"/>
                </a:solidFill>
                <a:latin typeface="Tenorite (Body)"/>
                <a:cs typeface="Arial" panose="020B0604020202020204" pitchFamily="34" charset="0"/>
              </a:rPr>
              <a:t>.</a:t>
            </a:r>
          </a:p>
          <a:p>
            <a:pPr eaLnBrk="0" fontAlgn="base" hangingPunct="0">
              <a:spcBef>
                <a:spcPct val="0"/>
              </a:spcBef>
              <a:spcAft>
                <a:spcPct val="0"/>
              </a:spcAft>
            </a:pPr>
            <a:br>
              <a:rPr lang="en-US" sz="2200" dirty="0">
                <a:solidFill>
                  <a:srgbClr val="141414"/>
                </a:solidFill>
                <a:latin typeface="Tenorite (Body)"/>
                <a:cs typeface="Arial" panose="020B0604020202020204" pitchFamily="34" charset="0"/>
              </a:rPr>
            </a:br>
            <a:endParaRPr lang="en-US" altLang="en-US" sz="2200" dirty="0">
              <a:solidFill>
                <a:srgbClr val="141414"/>
              </a:solidFill>
              <a:latin typeface="Tenorite (Body)"/>
              <a:cs typeface="Arial" panose="020B0604020202020204" pitchFamily="34" charset="0"/>
            </a:endParaRPr>
          </a:p>
        </p:txBody>
      </p:sp>
      <p:pic>
        <p:nvPicPr>
          <p:cNvPr id="11" name="Picture 10">
            <a:extLst>
              <a:ext uri="{FF2B5EF4-FFF2-40B4-BE49-F238E27FC236}">
                <a16:creationId xmlns:a16="http://schemas.microsoft.com/office/drawing/2014/main" id="{6D32EBD3-F8A9-642B-AE0E-8FF7963743E9}"/>
              </a:ext>
            </a:extLst>
          </p:cNvPr>
          <p:cNvPicPr>
            <a:picLocks noChangeAspect="1"/>
          </p:cNvPicPr>
          <p:nvPr/>
        </p:nvPicPr>
        <p:blipFill>
          <a:blip/>
          <a:srcRect/>
          <a:stretch/>
        </p:blipFill>
        <p:spPr>
          <a:xfrm>
            <a:off x="7420627" y="2194860"/>
            <a:ext cx="4390372" cy="4161489"/>
          </a:xfrm>
          <a:prstGeom prst="rect">
            <a:avLst/>
          </a:prstGeom>
        </p:spPr>
      </p:pic>
      <p:sp>
        <p:nvSpPr>
          <p:cNvPr id="12" name="Rectangle 11">
            <a:extLst>
              <a:ext uri="{FF2B5EF4-FFF2-40B4-BE49-F238E27FC236}">
                <a16:creationId xmlns:a16="http://schemas.microsoft.com/office/drawing/2014/main" id="{D747C499-F567-F645-451D-DD1865F946C9}"/>
              </a:ext>
            </a:extLst>
          </p:cNvPr>
          <p:cNvSpPr>
            <a:spLocks noChangeArrowheads="1"/>
          </p:cNvSpPr>
          <p:nvPr/>
        </p:nvSpPr>
        <p:spPr bwMode="auto">
          <a:xfrm>
            <a:off x="486156" y="2919471"/>
            <a:ext cx="6029664" cy="17235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141414"/>
                </a:solidFill>
                <a:latin typeface="Tenorite (Body)"/>
                <a:cs typeface="Arial" panose="020B0604020202020204" pitchFamily="34" charset="0"/>
              </a:rPr>
              <a:t>Excel has three different types of column charts: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Clustered column(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Stacked column(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100% Stacked column(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2">
            <a:extLst>
              <a:ext uri="{FF2B5EF4-FFF2-40B4-BE49-F238E27FC236}">
                <a16:creationId xmlns:a16="http://schemas.microsoft.com/office/drawing/2014/main" id="{FEB90E1D-F317-3343-13D6-C4B4140D15F6}"/>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990527" y="3316129"/>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a:extLst>
              <a:ext uri="{FF2B5EF4-FFF2-40B4-BE49-F238E27FC236}">
                <a16:creationId xmlns:a16="http://schemas.microsoft.com/office/drawing/2014/main" id="{8BE6AA96-72B2-AF32-FBA9-FE0C6BB67FFB}"/>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823246" y="3670126"/>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a:extLst>
              <a:ext uri="{FF2B5EF4-FFF2-40B4-BE49-F238E27FC236}">
                <a16:creationId xmlns:a16="http://schemas.microsoft.com/office/drawing/2014/main" id="{40700DAB-82E1-BFFA-8421-B61F2B4174B5}"/>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482915" y="3977938"/>
            <a:ext cx="285750" cy="28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55626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Stacked Column Chart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148</a:t>
            </a:fld>
            <a:endParaRPr lang="en-US" dirty="0"/>
          </a:p>
        </p:txBody>
      </p:sp>
      <p:pic>
        <p:nvPicPr>
          <p:cNvPr id="4" name="Content Placeholder 7" descr="A screenshot of a computer&#10;&#10;Description automatically generated with medium confidence">
            <a:extLst>
              <a:ext uri="{FF2B5EF4-FFF2-40B4-BE49-F238E27FC236}">
                <a16:creationId xmlns:a16="http://schemas.microsoft.com/office/drawing/2014/main" id="{321B3EDB-BEA1-6B82-47DE-A1B4C8EBD646}"/>
              </a:ext>
            </a:extLst>
          </p:cNvPr>
          <p:cNvPicPr>
            <a:picLocks noChangeAspect="1"/>
          </p:cNvPicPr>
          <p:nvPr/>
        </p:nvPicPr>
        <p:blipFill>
          <a:blip/>
          <a:stretch>
            <a:fillRect/>
          </a:stretch>
        </p:blipFill>
        <p:spPr>
          <a:xfrm>
            <a:off x="473075" y="985113"/>
            <a:ext cx="6383456" cy="1360814"/>
          </a:xfrm>
          <a:prstGeom prst="rect">
            <a:avLst/>
          </a:prstGeom>
        </p:spPr>
      </p:pic>
      <p:sp>
        <p:nvSpPr>
          <p:cNvPr id="6" name="Rectangle 1">
            <a:extLst>
              <a:ext uri="{FF2B5EF4-FFF2-40B4-BE49-F238E27FC236}">
                <a16:creationId xmlns:a16="http://schemas.microsoft.com/office/drawing/2014/main" id="{EB45CEDE-602C-E8C4-E2DC-EC55315913CA}"/>
              </a:ext>
            </a:extLst>
          </p:cNvPr>
          <p:cNvSpPr>
            <a:spLocks noChangeArrowheads="1"/>
          </p:cNvSpPr>
          <p:nvPr/>
        </p:nvSpPr>
        <p:spPr bwMode="auto">
          <a:xfrm>
            <a:off x="486018" y="2370926"/>
            <a:ext cx="6558040"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2200" dirty="0">
                <a:solidFill>
                  <a:srgbClr val="141414"/>
                </a:solidFill>
                <a:latin typeface="Tenorite (Body)"/>
                <a:cs typeface="Arial" panose="020B0604020202020204" pitchFamily="34" charset="0"/>
              </a:rPr>
              <a:t>Stacked Column charts are used to highlights the </a:t>
            </a:r>
            <a:r>
              <a:rPr lang="en-US" sz="2200" b="1" dirty="0">
                <a:solidFill>
                  <a:srgbClr val="141414"/>
                </a:solidFill>
                <a:latin typeface="Tenorite (Body)"/>
                <a:cs typeface="Arial" panose="020B0604020202020204" pitchFamily="34" charset="0"/>
              </a:rPr>
              <a:t>total amount of contribution for each category</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This is done by stacking columns on top of each other.</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The charts are used when you have more than one data column.</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2F411834-EB25-C63B-D4CC-04B05B33859C}"/>
              </a:ext>
            </a:extLst>
          </p:cNvPr>
          <p:cNvPicPr>
            <a:picLocks noChangeAspect="1"/>
          </p:cNvPicPr>
          <p:nvPr/>
        </p:nvPicPr>
        <p:blipFill>
          <a:blip/>
          <a:srcRect/>
          <a:stretch/>
        </p:blipFill>
        <p:spPr>
          <a:xfrm>
            <a:off x="7420627" y="2187924"/>
            <a:ext cx="4390372" cy="4168425"/>
          </a:xfrm>
          <a:prstGeom prst="rect">
            <a:avLst/>
          </a:prstGeom>
        </p:spPr>
      </p:pic>
    </p:spTree>
    <p:extLst>
      <p:ext uri="{BB962C8B-B14F-4D97-AF65-F5344CB8AC3E}">
        <p14:creationId xmlns:p14="http://schemas.microsoft.com/office/powerpoint/2010/main" val="27284815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100% Stacked Column Chart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149</a:t>
            </a:fld>
            <a:endParaRPr lang="en-US" dirty="0"/>
          </a:p>
        </p:txBody>
      </p:sp>
      <p:pic>
        <p:nvPicPr>
          <p:cNvPr id="9" name="Content Placeholder 7" descr="A screenshot of a computer&#10;&#10;Description automatically generated with medium confidence">
            <a:extLst>
              <a:ext uri="{FF2B5EF4-FFF2-40B4-BE49-F238E27FC236}">
                <a16:creationId xmlns:a16="http://schemas.microsoft.com/office/drawing/2014/main" id="{D8ACD95A-F85E-7CD7-C3E1-32BB920B4E8E}"/>
              </a:ext>
            </a:extLst>
          </p:cNvPr>
          <p:cNvPicPr>
            <a:picLocks noChangeAspect="1"/>
          </p:cNvPicPr>
          <p:nvPr/>
        </p:nvPicPr>
        <p:blipFill>
          <a:blip/>
          <a:stretch>
            <a:fillRect/>
          </a:stretch>
        </p:blipFill>
        <p:spPr>
          <a:xfrm>
            <a:off x="473075" y="985113"/>
            <a:ext cx="6383456" cy="1360814"/>
          </a:xfrm>
          <a:prstGeom prst="rect">
            <a:avLst/>
          </a:prstGeom>
        </p:spPr>
      </p:pic>
      <p:pic>
        <p:nvPicPr>
          <p:cNvPr id="10" name="Picture 9">
            <a:extLst>
              <a:ext uri="{FF2B5EF4-FFF2-40B4-BE49-F238E27FC236}">
                <a16:creationId xmlns:a16="http://schemas.microsoft.com/office/drawing/2014/main" id="{8305CBC8-C7F2-011A-6AE3-F6F81DECF7BB}"/>
              </a:ext>
            </a:extLst>
          </p:cNvPr>
          <p:cNvPicPr>
            <a:picLocks noChangeAspect="1"/>
          </p:cNvPicPr>
          <p:nvPr/>
        </p:nvPicPr>
        <p:blipFill>
          <a:blip/>
          <a:srcRect/>
          <a:stretch/>
        </p:blipFill>
        <p:spPr>
          <a:xfrm>
            <a:off x="7420627" y="2117616"/>
            <a:ext cx="4390372" cy="4154926"/>
          </a:xfrm>
          <a:prstGeom prst="rect">
            <a:avLst/>
          </a:prstGeom>
        </p:spPr>
      </p:pic>
      <p:sp>
        <p:nvSpPr>
          <p:cNvPr id="11" name="TextBox 10">
            <a:extLst>
              <a:ext uri="{FF2B5EF4-FFF2-40B4-BE49-F238E27FC236}">
                <a16:creationId xmlns:a16="http://schemas.microsoft.com/office/drawing/2014/main" id="{72737729-FD69-7AB3-ED57-488628EA5986}"/>
              </a:ext>
            </a:extLst>
          </p:cNvPr>
          <p:cNvSpPr txBox="1"/>
          <p:nvPr/>
        </p:nvSpPr>
        <p:spPr>
          <a:xfrm>
            <a:off x="473075" y="2370926"/>
            <a:ext cx="6383455" cy="3139321"/>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100% Stacked Column is used to highlights the </a:t>
            </a:r>
            <a:r>
              <a:rPr lang="en-US" sz="2200" b="1" dirty="0">
                <a:solidFill>
                  <a:srgbClr val="141414"/>
                </a:solidFill>
                <a:latin typeface="Tenorite (Body)"/>
                <a:cs typeface="Arial" panose="020B0604020202020204" pitchFamily="34" charset="0"/>
              </a:rPr>
              <a:t>proportion of contribution for each data column in a category.</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This is done by scaling the total value of each category in a stacked column chart to 100.</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The charts are used when you have more than one data column</a:t>
            </a:r>
          </a:p>
        </p:txBody>
      </p:sp>
    </p:spTree>
    <p:extLst>
      <p:ext uri="{BB962C8B-B14F-4D97-AF65-F5344CB8AC3E}">
        <p14:creationId xmlns:p14="http://schemas.microsoft.com/office/powerpoint/2010/main" val="1073035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(9)</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15</a:t>
            </a:fld>
            <a:endParaRPr lang="en-US" dirty="0"/>
          </a:p>
        </p:txBody>
      </p:sp>
      <p:pic>
        <p:nvPicPr>
          <p:cNvPr id="4" name="Immagine 20">
            <a:extLst>
              <a:ext uri="{FF2B5EF4-FFF2-40B4-BE49-F238E27FC236}">
                <a16:creationId xmlns:a16="http://schemas.microsoft.com/office/drawing/2014/main" id="{AFAB4419-DC19-647D-B9B7-19C3015D2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592" y="960114"/>
            <a:ext cx="6334815" cy="5398575"/>
          </a:xfrm>
          <a:prstGeom prst="rect">
            <a:avLst/>
          </a:prstGeom>
        </p:spPr>
      </p:pic>
    </p:spTree>
    <p:extLst>
      <p:ext uri="{BB962C8B-B14F-4D97-AF65-F5344CB8AC3E}">
        <p14:creationId xmlns:p14="http://schemas.microsoft.com/office/powerpoint/2010/main" val="145597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Pie Chart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150</a:t>
            </a:fld>
            <a:endParaRPr lang="en-US" dirty="0"/>
          </a:p>
        </p:txBody>
      </p:sp>
      <p:pic>
        <p:nvPicPr>
          <p:cNvPr id="4" name="Content Placeholder 7" descr="A screenshot of a computer&#10;&#10;Description automatically generated with medium confidence">
            <a:extLst>
              <a:ext uri="{FF2B5EF4-FFF2-40B4-BE49-F238E27FC236}">
                <a16:creationId xmlns:a16="http://schemas.microsoft.com/office/drawing/2014/main" id="{DC4A63FB-61DA-E0A9-DEAE-A3115A3D2AE0}"/>
              </a:ext>
            </a:extLst>
          </p:cNvPr>
          <p:cNvPicPr>
            <a:picLocks noChangeAspect="1"/>
          </p:cNvPicPr>
          <p:nvPr/>
        </p:nvPicPr>
        <p:blipFill>
          <a:blip/>
          <a:stretch>
            <a:fillRect/>
          </a:stretch>
        </p:blipFill>
        <p:spPr>
          <a:xfrm>
            <a:off x="473075" y="985113"/>
            <a:ext cx="6383456" cy="1360814"/>
          </a:xfrm>
          <a:prstGeom prst="rect">
            <a:avLst/>
          </a:prstGeom>
        </p:spPr>
      </p:pic>
      <p:sp>
        <p:nvSpPr>
          <p:cNvPr id="6" name="TextBox 5">
            <a:extLst>
              <a:ext uri="{FF2B5EF4-FFF2-40B4-BE49-F238E27FC236}">
                <a16:creationId xmlns:a16="http://schemas.microsoft.com/office/drawing/2014/main" id="{6610F6C7-7A3F-5092-23C4-550A314BE84B}"/>
              </a:ext>
            </a:extLst>
          </p:cNvPr>
          <p:cNvSpPr txBox="1"/>
          <p:nvPr/>
        </p:nvSpPr>
        <p:spPr>
          <a:xfrm>
            <a:off x="473075" y="2352772"/>
            <a:ext cx="6967960" cy="1785104"/>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Pie charts arrange the data as slices in a circle.</a:t>
            </a:r>
          </a:p>
          <a:p>
            <a:pPr algn="l"/>
            <a:r>
              <a:rPr lang="en-US" sz="2200" dirty="0">
                <a:solidFill>
                  <a:srgbClr val="141414"/>
                </a:solidFill>
                <a:latin typeface="Tenorite (Body)"/>
                <a:cs typeface="Arial" panose="020B0604020202020204" pitchFamily="34" charset="0"/>
              </a:rPr>
              <a:t>Pie charts are used for representing values of qualitative (categorical) data.</a:t>
            </a:r>
          </a:p>
          <a:p>
            <a:pPr algn="l"/>
            <a:r>
              <a:rPr lang="en-US" sz="2200" dirty="0">
                <a:solidFill>
                  <a:srgbClr val="141414"/>
                </a:solidFill>
                <a:latin typeface="Tenorite (Body)"/>
                <a:cs typeface="Arial" panose="020B0604020202020204" pitchFamily="34" charset="0"/>
              </a:rPr>
              <a:t>Pie charts show the contribution of each category to the total.</a:t>
            </a:r>
          </a:p>
        </p:txBody>
      </p:sp>
      <p:sp>
        <p:nvSpPr>
          <p:cNvPr id="8" name="Rectangle 7">
            <a:extLst>
              <a:ext uri="{FF2B5EF4-FFF2-40B4-BE49-F238E27FC236}">
                <a16:creationId xmlns:a16="http://schemas.microsoft.com/office/drawing/2014/main" id="{22E331C7-D805-AC1D-6819-E079D5898204}"/>
              </a:ext>
            </a:extLst>
          </p:cNvPr>
          <p:cNvSpPr>
            <a:spLocks noChangeArrowheads="1"/>
          </p:cNvSpPr>
          <p:nvPr/>
        </p:nvSpPr>
        <p:spPr bwMode="auto">
          <a:xfrm>
            <a:off x="533649" y="4088285"/>
            <a:ext cx="4251036"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en-US" altLang="en-US" sz="2200" dirty="0">
                <a:solidFill>
                  <a:srgbClr val="141414"/>
                </a:solidFill>
                <a:latin typeface="Tenorite (Body)"/>
                <a:cs typeface="Arial" panose="020B0604020202020204" pitchFamily="34" charset="0"/>
              </a:rPr>
              <a:t>Excel has two types of pie charts:</a:t>
            </a:r>
          </a:p>
          <a:p>
            <a:pPr marR="0" lvl="0" indent="0" fontAlgn="base">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2-D pie (      )</a:t>
            </a:r>
          </a:p>
          <a:p>
            <a:pPr marR="0" lvl="0" indent="0" fontAlgn="base">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Doughnut (      )</a:t>
            </a:r>
          </a:p>
        </p:txBody>
      </p:sp>
      <p:pic>
        <p:nvPicPr>
          <p:cNvPr id="12" name="Picture 2">
            <a:extLst>
              <a:ext uri="{FF2B5EF4-FFF2-40B4-BE49-F238E27FC236}">
                <a16:creationId xmlns:a16="http://schemas.microsoft.com/office/drawing/2014/main" id="{9C40BF5B-3B84-5879-42DD-5C8B6A66878E}"/>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949023" y="4508286"/>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a:extLst>
              <a:ext uri="{FF2B5EF4-FFF2-40B4-BE49-F238E27FC236}">
                <a16:creationId xmlns:a16="http://schemas.microsoft.com/office/drawing/2014/main" id="{5AF4315C-4944-FDE0-BE3A-4A30BD10F5A1}"/>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217014" y="4855732"/>
            <a:ext cx="285750" cy="28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70150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2D Pie Chart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151</a:t>
            </a:fld>
            <a:endParaRPr lang="en-US" dirty="0"/>
          </a:p>
        </p:txBody>
      </p:sp>
      <p:pic>
        <p:nvPicPr>
          <p:cNvPr id="9" name="Content Placeholder 7" descr="A screenshot of a computer&#10;&#10;Description automatically generated with medium confidence">
            <a:extLst>
              <a:ext uri="{FF2B5EF4-FFF2-40B4-BE49-F238E27FC236}">
                <a16:creationId xmlns:a16="http://schemas.microsoft.com/office/drawing/2014/main" id="{A40E9690-0A41-EF5F-CFB7-2A4A63C73D46}"/>
              </a:ext>
            </a:extLst>
          </p:cNvPr>
          <p:cNvPicPr>
            <a:picLocks noChangeAspect="1"/>
          </p:cNvPicPr>
          <p:nvPr/>
        </p:nvPicPr>
        <p:blipFill>
          <a:blip/>
          <a:stretch>
            <a:fillRect/>
          </a:stretch>
        </p:blipFill>
        <p:spPr>
          <a:xfrm>
            <a:off x="473075" y="985113"/>
            <a:ext cx="6383456" cy="1360814"/>
          </a:xfrm>
          <a:prstGeom prst="rect">
            <a:avLst/>
          </a:prstGeom>
        </p:spPr>
      </p:pic>
      <p:pic>
        <p:nvPicPr>
          <p:cNvPr id="10" name="Picture 9">
            <a:extLst>
              <a:ext uri="{FF2B5EF4-FFF2-40B4-BE49-F238E27FC236}">
                <a16:creationId xmlns:a16="http://schemas.microsoft.com/office/drawing/2014/main" id="{70EF4CC9-C41F-C168-6B1B-45292461F813}"/>
              </a:ext>
            </a:extLst>
          </p:cNvPr>
          <p:cNvPicPr>
            <a:picLocks noChangeAspect="1"/>
          </p:cNvPicPr>
          <p:nvPr/>
        </p:nvPicPr>
        <p:blipFill>
          <a:blip/>
          <a:srcRect/>
          <a:stretch/>
        </p:blipFill>
        <p:spPr>
          <a:xfrm>
            <a:off x="7576969" y="2187733"/>
            <a:ext cx="4390372" cy="4148000"/>
          </a:xfrm>
          <a:prstGeom prst="rect">
            <a:avLst/>
          </a:prstGeom>
        </p:spPr>
      </p:pic>
      <p:sp>
        <p:nvSpPr>
          <p:cNvPr id="11" name="TextBox 10">
            <a:extLst>
              <a:ext uri="{FF2B5EF4-FFF2-40B4-BE49-F238E27FC236}">
                <a16:creationId xmlns:a16="http://schemas.microsoft.com/office/drawing/2014/main" id="{13E916B9-80F1-517E-6A2B-9E3A688FD561}"/>
              </a:ext>
            </a:extLst>
          </p:cNvPr>
          <p:cNvSpPr txBox="1"/>
          <p:nvPr/>
        </p:nvSpPr>
        <p:spPr>
          <a:xfrm>
            <a:off x="473075" y="2784874"/>
            <a:ext cx="6922024" cy="1446550"/>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Pie charts arrange the data as slices in a circle.</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2-D pie charts are used when you </a:t>
            </a:r>
            <a:r>
              <a:rPr lang="en-US" sz="2200" b="1" dirty="0">
                <a:solidFill>
                  <a:srgbClr val="141414"/>
                </a:solidFill>
                <a:latin typeface="Tenorite (Body)"/>
                <a:cs typeface="Arial" panose="020B0604020202020204" pitchFamily="34" charset="0"/>
              </a:rPr>
              <a:t>only have one data column.</a:t>
            </a:r>
          </a:p>
        </p:txBody>
      </p:sp>
    </p:spTree>
    <p:extLst>
      <p:ext uri="{BB962C8B-B14F-4D97-AF65-F5344CB8AC3E}">
        <p14:creationId xmlns:p14="http://schemas.microsoft.com/office/powerpoint/2010/main" val="144073296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Doughnut Pie Chart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152</a:t>
            </a:fld>
            <a:endParaRPr lang="en-US" dirty="0"/>
          </a:p>
        </p:txBody>
      </p:sp>
      <p:pic>
        <p:nvPicPr>
          <p:cNvPr id="4" name="Content Placeholder 7" descr="A screenshot of a computer&#10;&#10;Description automatically generated with medium confidence">
            <a:extLst>
              <a:ext uri="{FF2B5EF4-FFF2-40B4-BE49-F238E27FC236}">
                <a16:creationId xmlns:a16="http://schemas.microsoft.com/office/drawing/2014/main" id="{73DF274A-A7A6-86BE-E481-A883EECBF53E}"/>
              </a:ext>
            </a:extLst>
          </p:cNvPr>
          <p:cNvPicPr>
            <a:picLocks noChangeAspect="1"/>
          </p:cNvPicPr>
          <p:nvPr/>
        </p:nvPicPr>
        <p:blipFill>
          <a:blip/>
          <a:stretch>
            <a:fillRect/>
          </a:stretch>
        </p:blipFill>
        <p:spPr>
          <a:xfrm>
            <a:off x="473075" y="985113"/>
            <a:ext cx="6383456" cy="1360814"/>
          </a:xfrm>
          <a:prstGeom prst="rect">
            <a:avLst/>
          </a:prstGeom>
        </p:spPr>
      </p:pic>
      <p:pic>
        <p:nvPicPr>
          <p:cNvPr id="6" name="Picture 5">
            <a:extLst>
              <a:ext uri="{FF2B5EF4-FFF2-40B4-BE49-F238E27FC236}">
                <a16:creationId xmlns:a16="http://schemas.microsoft.com/office/drawing/2014/main" id="{1F57D777-BE3B-03DA-0B9E-9DBD6061B6DA}"/>
              </a:ext>
            </a:extLst>
          </p:cNvPr>
          <p:cNvPicPr>
            <a:picLocks noChangeAspect="1"/>
          </p:cNvPicPr>
          <p:nvPr/>
        </p:nvPicPr>
        <p:blipFill>
          <a:blip/>
          <a:srcRect/>
          <a:stretch/>
        </p:blipFill>
        <p:spPr>
          <a:xfrm>
            <a:off x="7343165" y="2045690"/>
            <a:ext cx="4375760" cy="4148000"/>
          </a:xfrm>
          <a:prstGeom prst="rect">
            <a:avLst/>
          </a:prstGeom>
        </p:spPr>
      </p:pic>
      <p:sp>
        <p:nvSpPr>
          <p:cNvPr id="8" name="TextBox 7">
            <a:extLst>
              <a:ext uri="{FF2B5EF4-FFF2-40B4-BE49-F238E27FC236}">
                <a16:creationId xmlns:a16="http://schemas.microsoft.com/office/drawing/2014/main" id="{7B7C83EC-36A4-A5F7-0B34-B977E6B3DD46}"/>
              </a:ext>
            </a:extLst>
          </p:cNvPr>
          <p:cNvSpPr txBox="1"/>
          <p:nvPr/>
        </p:nvSpPr>
        <p:spPr>
          <a:xfrm>
            <a:off x="473075" y="2784874"/>
            <a:ext cx="6383456" cy="1785104"/>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Doughnut charts arrange the data as slices in a circle with hollow center.</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Doughnut charts are often used </a:t>
            </a:r>
            <a:r>
              <a:rPr lang="en-US" sz="2200" b="1" dirty="0">
                <a:solidFill>
                  <a:srgbClr val="141414"/>
                </a:solidFill>
                <a:latin typeface="Tenorite (Body)"/>
                <a:cs typeface="Arial" panose="020B0604020202020204" pitchFamily="34" charset="0"/>
              </a:rPr>
              <a:t>when you have more than one data column.</a:t>
            </a:r>
          </a:p>
        </p:txBody>
      </p:sp>
    </p:spTree>
    <p:extLst>
      <p:ext uri="{BB962C8B-B14F-4D97-AF65-F5344CB8AC3E}">
        <p14:creationId xmlns:p14="http://schemas.microsoft.com/office/powerpoint/2010/main" val="135003275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Line Charts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153</a:t>
            </a:fld>
            <a:endParaRPr lang="en-US" dirty="0"/>
          </a:p>
        </p:txBody>
      </p:sp>
      <p:pic>
        <p:nvPicPr>
          <p:cNvPr id="9" name="Content Placeholder 7" descr="A screenshot of a computer&#10;&#10;Description automatically generated with medium confidence">
            <a:extLst>
              <a:ext uri="{FF2B5EF4-FFF2-40B4-BE49-F238E27FC236}">
                <a16:creationId xmlns:a16="http://schemas.microsoft.com/office/drawing/2014/main" id="{07B102A6-B99A-43A3-9A25-AA1C3AE4F86C}"/>
              </a:ext>
            </a:extLst>
          </p:cNvPr>
          <p:cNvPicPr>
            <a:picLocks noChangeAspect="1"/>
          </p:cNvPicPr>
          <p:nvPr/>
        </p:nvPicPr>
        <p:blipFill>
          <a:blip/>
          <a:stretch>
            <a:fillRect/>
          </a:stretch>
        </p:blipFill>
        <p:spPr>
          <a:xfrm>
            <a:off x="473075" y="985113"/>
            <a:ext cx="6383456" cy="1360814"/>
          </a:xfrm>
          <a:prstGeom prst="rect">
            <a:avLst/>
          </a:prstGeom>
        </p:spPr>
      </p:pic>
      <p:pic>
        <p:nvPicPr>
          <p:cNvPr id="10" name="Picture 9">
            <a:extLst>
              <a:ext uri="{FF2B5EF4-FFF2-40B4-BE49-F238E27FC236}">
                <a16:creationId xmlns:a16="http://schemas.microsoft.com/office/drawing/2014/main" id="{E5EF952B-95EC-9F1F-903F-0D43B9023BE8}"/>
              </a:ext>
            </a:extLst>
          </p:cNvPr>
          <p:cNvPicPr>
            <a:picLocks noChangeAspect="1"/>
          </p:cNvPicPr>
          <p:nvPr/>
        </p:nvPicPr>
        <p:blipFill>
          <a:blip/>
          <a:srcRect/>
          <a:stretch/>
        </p:blipFill>
        <p:spPr>
          <a:xfrm>
            <a:off x="7467753" y="2169770"/>
            <a:ext cx="4369596" cy="4148000"/>
          </a:xfrm>
          <a:prstGeom prst="rect">
            <a:avLst/>
          </a:prstGeom>
        </p:spPr>
      </p:pic>
      <p:sp>
        <p:nvSpPr>
          <p:cNvPr id="11" name="TextBox 10">
            <a:extLst>
              <a:ext uri="{FF2B5EF4-FFF2-40B4-BE49-F238E27FC236}">
                <a16:creationId xmlns:a16="http://schemas.microsoft.com/office/drawing/2014/main" id="{3026F7CA-7300-84C9-DB24-9BA6DF29BFCD}"/>
              </a:ext>
            </a:extLst>
          </p:cNvPr>
          <p:cNvSpPr txBox="1"/>
          <p:nvPr/>
        </p:nvSpPr>
        <p:spPr>
          <a:xfrm>
            <a:off x="354651" y="2345927"/>
            <a:ext cx="7232705" cy="2800767"/>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Line charts show the data as a continuous line.</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Line charts are typically used for showing trends over time.</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In Line charts, the horizontal axis typically represents time. </a:t>
            </a:r>
            <a:r>
              <a:rPr lang="en-US" sz="2200" b="1" dirty="0">
                <a:solidFill>
                  <a:srgbClr val="141414"/>
                </a:solidFill>
                <a:latin typeface="Tenorite (Body)"/>
                <a:cs typeface="Arial" panose="020B0604020202020204" pitchFamily="34" charset="0"/>
              </a:rPr>
              <a:t>Line charts are used with data which can be placed in an order, from low to high</a:t>
            </a:r>
          </a:p>
        </p:txBody>
      </p:sp>
    </p:spTree>
    <p:extLst>
      <p:ext uri="{BB962C8B-B14F-4D97-AF65-F5344CB8AC3E}">
        <p14:creationId xmlns:p14="http://schemas.microsoft.com/office/powerpoint/2010/main" val="89602709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Stacked Line Charts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154</a:t>
            </a:fld>
            <a:endParaRPr lang="en-US" dirty="0"/>
          </a:p>
        </p:txBody>
      </p:sp>
      <p:pic>
        <p:nvPicPr>
          <p:cNvPr id="8" name="Content Placeholder 7" descr="A screenshot of a computer&#10;&#10;Description automatically generated with medium confidence">
            <a:extLst>
              <a:ext uri="{FF2B5EF4-FFF2-40B4-BE49-F238E27FC236}">
                <a16:creationId xmlns:a16="http://schemas.microsoft.com/office/drawing/2014/main" id="{7EBBA0C6-B5F6-C15A-8B46-EE8B10F5169F}"/>
              </a:ext>
            </a:extLst>
          </p:cNvPr>
          <p:cNvPicPr>
            <a:picLocks noChangeAspect="1"/>
          </p:cNvPicPr>
          <p:nvPr/>
        </p:nvPicPr>
        <p:blipFill>
          <a:blip/>
          <a:stretch>
            <a:fillRect/>
          </a:stretch>
        </p:blipFill>
        <p:spPr>
          <a:xfrm>
            <a:off x="473075" y="985113"/>
            <a:ext cx="6383456" cy="1360814"/>
          </a:xfrm>
          <a:prstGeom prst="rect">
            <a:avLst/>
          </a:prstGeom>
        </p:spPr>
      </p:pic>
      <p:pic>
        <p:nvPicPr>
          <p:cNvPr id="12" name="Picture 11">
            <a:extLst>
              <a:ext uri="{FF2B5EF4-FFF2-40B4-BE49-F238E27FC236}">
                <a16:creationId xmlns:a16="http://schemas.microsoft.com/office/drawing/2014/main" id="{F1B55A5F-E0EC-34A1-3ED4-93FC518D5E60}"/>
              </a:ext>
            </a:extLst>
          </p:cNvPr>
          <p:cNvPicPr>
            <a:picLocks noChangeAspect="1"/>
          </p:cNvPicPr>
          <p:nvPr/>
        </p:nvPicPr>
        <p:blipFill>
          <a:blip/>
          <a:srcRect/>
          <a:stretch/>
        </p:blipFill>
        <p:spPr>
          <a:xfrm>
            <a:off x="7441403" y="2132328"/>
            <a:ext cx="4369596" cy="4134522"/>
          </a:xfrm>
          <a:prstGeom prst="rect">
            <a:avLst/>
          </a:prstGeom>
        </p:spPr>
      </p:pic>
      <p:sp>
        <p:nvSpPr>
          <p:cNvPr id="13" name="TextBox 12">
            <a:extLst>
              <a:ext uri="{FF2B5EF4-FFF2-40B4-BE49-F238E27FC236}">
                <a16:creationId xmlns:a16="http://schemas.microsoft.com/office/drawing/2014/main" id="{957931BE-0282-D674-BAC8-5E90A44DC9A8}"/>
              </a:ext>
            </a:extLst>
          </p:cNvPr>
          <p:cNvSpPr txBox="1"/>
          <p:nvPr/>
        </p:nvSpPr>
        <p:spPr>
          <a:xfrm>
            <a:off x="473075" y="2395012"/>
            <a:ext cx="6867292" cy="3139321"/>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Stacked Line charts </a:t>
            </a:r>
            <a:r>
              <a:rPr lang="en-US" sz="2200" b="1" dirty="0">
                <a:solidFill>
                  <a:srgbClr val="141414"/>
                </a:solidFill>
                <a:latin typeface="Tenorite (Body)"/>
                <a:cs typeface="Arial" panose="020B0604020202020204" pitchFamily="34" charset="0"/>
              </a:rPr>
              <a:t>show the contribution to trends in the data.</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This is done by stacking lines on top of each other.</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Stacked Line charts are used with data which can be placed in an order, from low to high.</a:t>
            </a:r>
          </a:p>
          <a:p>
            <a:pPr algn="l"/>
            <a:r>
              <a:rPr lang="en-US" sz="2200" b="1" dirty="0">
                <a:solidFill>
                  <a:srgbClr val="141414"/>
                </a:solidFill>
                <a:latin typeface="Tenorite (Body)"/>
                <a:cs typeface="Arial" panose="020B0604020202020204" pitchFamily="34" charset="0"/>
              </a:rPr>
              <a:t>The charts are used when you have more than one data column which all add up to the total trend.</a:t>
            </a:r>
          </a:p>
        </p:txBody>
      </p:sp>
    </p:spTree>
    <p:extLst>
      <p:ext uri="{BB962C8B-B14F-4D97-AF65-F5344CB8AC3E}">
        <p14:creationId xmlns:p14="http://schemas.microsoft.com/office/powerpoint/2010/main" val="259163524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5-1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dirty="0"/>
              <a:t> </a:t>
            </a:r>
            <a:r>
              <a:rPr lang="en-US" b="1" dirty="0" err="1"/>
              <a:t>BarChart</a:t>
            </a:r>
            <a:r>
              <a:rPr lang="en-US" b="1" dirty="0"/>
              <a:t> </a:t>
            </a:r>
            <a:endParaRPr lang="en-US" sz="2400" b="1" dirty="0"/>
          </a:p>
          <a:p>
            <a:r>
              <a:rPr lang="en-US" b="1" dirty="0"/>
              <a:t>document27\BarChart.xlsx</a:t>
            </a:r>
          </a:p>
          <a:p>
            <a:r>
              <a:rPr lang="en-US" b="1" dirty="0"/>
              <a:t>document27\BarChart2.xlsx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155</a:t>
            </a:fld>
            <a:endParaRPr lang="en-US" dirty="0"/>
          </a:p>
        </p:txBody>
      </p:sp>
    </p:spTree>
    <p:extLst>
      <p:ext uri="{BB962C8B-B14F-4D97-AF65-F5344CB8AC3E}">
        <p14:creationId xmlns:p14="http://schemas.microsoft.com/office/powerpoint/2010/main" val="173490655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5-2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dirty="0"/>
              <a:t> </a:t>
            </a:r>
            <a:r>
              <a:rPr lang="en-US" b="1" dirty="0" err="1"/>
              <a:t>ColumnChart</a:t>
            </a:r>
            <a:endParaRPr lang="en-US" sz="2400" b="1" dirty="0"/>
          </a:p>
          <a:p>
            <a:r>
              <a:rPr lang="en-US" b="1" dirty="0"/>
              <a:t>document27\ColumnChart.xlsx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156</a:t>
            </a:fld>
            <a:endParaRPr lang="en-US" dirty="0"/>
          </a:p>
        </p:txBody>
      </p:sp>
    </p:spTree>
    <p:extLst>
      <p:ext uri="{BB962C8B-B14F-4D97-AF65-F5344CB8AC3E}">
        <p14:creationId xmlns:p14="http://schemas.microsoft.com/office/powerpoint/2010/main" val="6032221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5-3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dirty="0"/>
              <a:t> </a:t>
            </a:r>
            <a:r>
              <a:rPr lang="en-US" b="1" dirty="0" err="1"/>
              <a:t>LineChart</a:t>
            </a:r>
            <a:endParaRPr lang="en-US" sz="2400" b="1" dirty="0"/>
          </a:p>
          <a:p>
            <a:r>
              <a:rPr lang="en-US" b="1" dirty="0"/>
              <a:t>document27\LineChart.xlsx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157</a:t>
            </a:fld>
            <a:endParaRPr lang="en-US" dirty="0"/>
          </a:p>
        </p:txBody>
      </p:sp>
    </p:spTree>
    <p:extLst>
      <p:ext uri="{BB962C8B-B14F-4D97-AF65-F5344CB8AC3E}">
        <p14:creationId xmlns:p14="http://schemas.microsoft.com/office/powerpoint/2010/main" val="15275347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5-4</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dirty="0"/>
              <a:t> </a:t>
            </a:r>
            <a:r>
              <a:rPr lang="en-US" b="1" dirty="0" err="1"/>
              <a:t>PieChart</a:t>
            </a:r>
            <a:endParaRPr lang="en-US" sz="2400" b="1" dirty="0"/>
          </a:p>
          <a:p>
            <a:r>
              <a:rPr lang="en-US" b="1" dirty="0"/>
              <a:t>document27\PieChart.xlsx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158</a:t>
            </a:fld>
            <a:endParaRPr lang="en-US" dirty="0"/>
          </a:p>
        </p:txBody>
      </p:sp>
    </p:spTree>
    <p:extLst>
      <p:ext uri="{BB962C8B-B14F-4D97-AF65-F5344CB8AC3E}">
        <p14:creationId xmlns:p14="http://schemas.microsoft.com/office/powerpoint/2010/main" val="414114485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5-5</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b="1" dirty="0" err="1"/>
              <a:t>Altro</a:t>
            </a:r>
            <a:r>
              <a:rPr lang="en-US" b="1" dirty="0"/>
              <a:t> </a:t>
            </a:r>
            <a:r>
              <a:rPr lang="en-US" b="1" dirty="0" err="1"/>
              <a:t>esercizio</a:t>
            </a:r>
            <a:r>
              <a:rPr lang="en-US" b="1" dirty="0"/>
              <a:t> </a:t>
            </a:r>
            <a:r>
              <a:rPr lang="en-US" b="1" dirty="0" err="1"/>
              <a:t>sulle</a:t>
            </a:r>
            <a:r>
              <a:rPr lang="en-US" b="1" dirty="0"/>
              <a:t> Charts</a:t>
            </a:r>
            <a:endParaRPr lang="en-US" sz="2400" b="1" dirty="0"/>
          </a:p>
          <a:p>
            <a:r>
              <a:rPr lang="en-US" b="1" dirty="0"/>
              <a:t>document27\Chart_Example.xlsx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159</a:t>
            </a:fld>
            <a:endParaRPr lang="en-US" dirty="0"/>
          </a:p>
        </p:txBody>
      </p:sp>
    </p:spTree>
    <p:extLst>
      <p:ext uri="{BB962C8B-B14F-4D97-AF65-F5344CB8AC3E}">
        <p14:creationId xmlns:p14="http://schemas.microsoft.com/office/powerpoint/2010/main" val="2743704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(10)</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16</a:t>
            </a:fld>
            <a:endParaRPr lang="en-US" dirty="0"/>
          </a:p>
        </p:txBody>
      </p:sp>
      <p:pic>
        <p:nvPicPr>
          <p:cNvPr id="6" name="Immagine 22">
            <a:extLst>
              <a:ext uri="{FF2B5EF4-FFF2-40B4-BE49-F238E27FC236}">
                <a16:creationId xmlns:a16="http://schemas.microsoft.com/office/drawing/2014/main" id="{0816CDC2-DD2A-57AC-8E04-3FD1DF2E0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754" y="1071327"/>
            <a:ext cx="5748492" cy="5348304"/>
          </a:xfrm>
          <a:prstGeom prst="rect">
            <a:avLst/>
          </a:prstGeom>
        </p:spPr>
      </p:pic>
    </p:spTree>
    <p:extLst>
      <p:ext uri="{BB962C8B-B14F-4D97-AF65-F5344CB8AC3E}">
        <p14:creationId xmlns:p14="http://schemas.microsoft.com/office/powerpoint/2010/main" val="425173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solidFill>
                  <a:schemeClr val="tx1"/>
                </a:solidFill>
              </a:rPr>
              <a:t>Analisi</a:t>
            </a:r>
            <a:r>
              <a:rPr lang="en-US" sz="6600" b="1" dirty="0">
                <a:solidFill>
                  <a:schemeClr val="tx1"/>
                </a:solidFill>
              </a:rPr>
              <a:t> di </a:t>
            </a:r>
            <a:r>
              <a:rPr lang="en-US" sz="6600" b="1" dirty="0" err="1">
                <a:solidFill>
                  <a:schemeClr val="tx1"/>
                </a:solidFill>
              </a:rPr>
              <a:t>Simulazione</a:t>
            </a:r>
            <a:endParaRPr lang="en-US" sz="6600" b="1" dirty="0">
              <a:solidFill>
                <a:schemeClr val="tx1"/>
              </a:solidFill>
            </a:endParaRP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160</a:t>
            </a:fld>
            <a:endParaRPr lang="en-US" dirty="0"/>
          </a:p>
        </p:txBody>
      </p:sp>
      <p:sp>
        <p:nvSpPr>
          <p:cNvPr id="16" name="Title 1">
            <a:extLst>
              <a:ext uri="{FF2B5EF4-FFF2-40B4-BE49-F238E27FC236}">
                <a16:creationId xmlns:a16="http://schemas.microsoft.com/office/drawing/2014/main" id="{32EC22A0-0AB7-F4EF-7E9E-81490EE6E6FD}"/>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solidFill>
                  <a:schemeClr val="tx1"/>
                </a:solidFill>
              </a:rPr>
              <a:t>6</a:t>
            </a:r>
            <a:endParaRPr lang="en-US" sz="6600" b="1" dirty="0">
              <a:solidFill>
                <a:schemeClr val="tx1"/>
              </a:solidFill>
            </a:endParaRPr>
          </a:p>
        </p:txBody>
      </p:sp>
    </p:spTree>
    <p:extLst>
      <p:ext uri="{BB962C8B-B14F-4D97-AF65-F5344CB8AC3E}">
        <p14:creationId xmlns:p14="http://schemas.microsoft.com/office/powerpoint/2010/main" val="350546960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Analisi</a:t>
            </a:r>
            <a:r>
              <a:rPr lang="en-US" dirty="0"/>
              <a:t> di </a:t>
            </a:r>
            <a:r>
              <a:rPr lang="en-US" dirty="0" err="1"/>
              <a:t>Simulazione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161</a:t>
            </a:fld>
            <a:endParaRPr lang="en-US" dirty="0"/>
          </a:p>
        </p:txBody>
      </p:sp>
      <p:sp>
        <p:nvSpPr>
          <p:cNvPr id="6" name="TextBox 5">
            <a:extLst>
              <a:ext uri="{FF2B5EF4-FFF2-40B4-BE49-F238E27FC236}">
                <a16:creationId xmlns:a16="http://schemas.microsoft.com/office/drawing/2014/main" id="{AD132CD3-D7AE-4497-D736-5B2AF7DD1C29}"/>
              </a:ext>
            </a:extLst>
          </p:cNvPr>
          <p:cNvSpPr txBox="1"/>
          <p:nvPr/>
        </p:nvSpPr>
        <p:spPr>
          <a:xfrm>
            <a:off x="381001" y="1032740"/>
            <a:ext cx="10947399" cy="3477875"/>
          </a:xfrm>
          <a:prstGeom prst="rect">
            <a:avLst/>
          </a:prstGeom>
          <a:noFill/>
        </p:spPr>
        <p:txBody>
          <a:bodyPr wrap="square">
            <a:spAutoFit/>
          </a:bodyPr>
          <a:lstStyle/>
          <a:p>
            <a:pPr marL="457200" indent="-457200" algn="l">
              <a:buAutoNum type="arabicParenR"/>
            </a:pPr>
            <a:r>
              <a:rPr lang="en-US" sz="2200" b="1" dirty="0" err="1">
                <a:solidFill>
                  <a:srgbClr val="141414"/>
                </a:solidFill>
                <a:latin typeface="Tenorite (Body)"/>
                <a:cs typeface="Arial" panose="020B0604020202020204" pitchFamily="34" charset="0"/>
              </a:rPr>
              <a:t>Gestione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Scenari</a:t>
            </a:r>
            <a:endParaRPr lang="en-US" sz="2200" b="1" dirty="0">
              <a:solidFill>
                <a:srgbClr val="141414"/>
              </a:solidFill>
              <a:latin typeface="Tenorite (Body)"/>
              <a:cs typeface="Arial" panose="020B0604020202020204" pitchFamily="34" charset="0"/>
            </a:endParaRPr>
          </a:p>
          <a:p>
            <a:pPr marL="457200" indent="-457200" algn="l">
              <a:buAutoNum type="arabicParenR"/>
            </a:pPr>
            <a:r>
              <a:rPr lang="en-US" sz="2200" b="1" dirty="0" err="1">
                <a:solidFill>
                  <a:srgbClr val="141414"/>
                </a:solidFill>
                <a:latin typeface="Tenorite (Body)"/>
                <a:cs typeface="Arial" panose="020B0604020202020204" pitchFamily="34" charset="0"/>
              </a:rPr>
              <a:t>Ricerca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Obiettivo</a:t>
            </a:r>
            <a:endParaRPr lang="en-US" sz="2200" b="1" dirty="0">
              <a:solidFill>
                <a:srgbClr val="141414"/>
              </a:solidFill>
              <a:latin typeface="Tenorite (Body)"/>
              <a:cs typeface="Arial" panose="020B0604020202020204" pitchFamily="34" charset="0"/>
            </a:endParaRPr>
          </a:p>
          <a:p>
            <a:pPr marL="457200" indent="-457200" algn="l">
              <a:buAutoNum type="arabicParenR"/>
            </a:pPr>
            <a:r>
              <a:rPr lang="en-US" sz="2200" b="1" dirty="0" err="1">
                <a:solidFill>
                  <a:srgbClr val="141414"/>
                </a:solidFill>
                <a:latin typeface="Tenorite (Body)"/>
                <a:cs typeface="Arial" panose="020B0604020202020204" pitchFamily="34" charset="0"/>
              </a:rPr>
              <a:t>Tabella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Dati</a:t>
            </a:r>
            <a:endParaRPr lang="en-US" sz="2200" b="1" dirty="0">
              <a:solidFill>
                <a:srgbClr val="141414"/>
              </a:solidFill>
              <a:latin typeface="Tenorite (Body)"/>
              <a:cs typeface="Arial" panose="020B0604020202020204" pitchFamily="34" charset="0"/>
            </a:endParaRPr>
          </a:p>
          <a:p>
            <a:pPr marL="457200" indent="-457200" algn="l">
              <a:buAutoNum type="arabicParenR"/>
            </a:pPr>
            <a:endParaRPr lang="en-US" sz="2200" dirty="0">
              <a:solidFill>
                <a:srgbClr val="141414"/>
              </a:solidFill>
              <a:latin typeface="Tenorite (Body)"/>
              <a:cs typeface="Arial" panose="020B0604020202020204" pitchFamily="34" charset="0"/>
            </a:endParaRPr>
          </a:p>
          <a:p>
            <a:pPr algn="l"/>
            <a:r>
              <a:rPr lang="en-US" sz="2200" b="1" dirty="0" err="1">
                <a:solidFill>
                  <a:srgbClr val="141414"/>
                </a:solidFill>
                <a:latin typeface="Tenorite (Body)"/>
                <a:cs typeface="Arial" panose="020B0604020202020204" pitchFamily="34" charset="0"/>
              </a:rPr>
              <a:t>Gestione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Scenari</a:t>
            </a:r>
            <a:r>
              <a:rPr lang="en-US" sz="2200" b="1" dirty="0">
                <a:solidFill>
                  <a:srgbClr val="141414"/>
                </a:solidFill>
                <a:latin typeface="Tenorite (Body)"/>
                <a:cs typeface="Arial" panose="020B0604020202020204" pitchFamily="34" charset="0"/>
              </a:rPr>
              <a:t> </a:t>
            </a:r>
            <a:r>
              <a:rPr lang="en-US" sz="2200" dirty="0">
                <a:solidFill>
                  <a:srgbClr val="141414"/>
                </a:solidFill>
                <a:latin typeface="Tenorite (Body)"/>
                <a:cs typeface="Arial" panose="020B0604020202020204" pitchFamily="34" charset="0"/>
              </a:rPr>
              <a:t>e </a:t>
            </a:r>
            <a:r>
              <a:rPr lang="en-US" sz="2200" b="1" dirty="0" err="1">
                <a:solidFill>
                  <a:srgbClr val="141414"/>
                </a:solidFill>
                <a:latin typeface="Tenorite (Body)"/>
                <a:cs typeface="Arial" panose="020B0604020202020204" pitchFamily="34" charset="0"/>
              </a:rPr>
              <a:t>Tabella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Dati</a:t>
            </a:r>
            <a:r>
              <a:rPr lang="en-US" sz="2200" b="1"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accettano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valori</a:t>
            </a:r>
            <a:r>
              <a:rPr lang="en-US" sz="2200" dirty="0">
                <a:solidFill>
                  <a:srgbClr val="141414"/>
                </a:solidFill>
                <a:latin typeface="Tenorite (Body)"/>
                <a:cs typeface="Arial" panose="020B0604020202020204" pitchFamily="34" charset="0"/>
              </a:rPr>
              <a:t> di input e </a:t>
            </a:r>
            <a:r>
              <a:rPr lang="en-US" sz="2200" dirty="0" err="1">
                <a:solidFill>
                  <a:srgbClr val="141414"/>
                </a:solidFill>
                <a:latin typeface="Tenorite (Body)"/>
                <a:cs typeface="Arial" panose="020B0604020202020204" pitchFamily="34" charset="0"/>
              </a:rPr>
              <a:t>determinano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possibili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risultati</a:t>
            </a:r>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a:p>
            <a:pPr algn="l"/>
            <a:r>
              <a:rPr lang="en-US" sz="2200" b="1" dirty="0" err="1">
                <a:solidFill>
                  <a:srgbClr val="141414"/>
                </a:solidFill>
                <a:latin typeface="Tenorite (Body)"/>
                <a:cs typeface="Arial" panose="020B0604020202020204" pitchFamily="34" charset="0"/>
              </a:rPr>
              <a:t>Ricerca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Obiettivo</a:t>
            </a:r>
            <a:r>
              <a:rPr lang="en-US" sz="2200" b="1" dirty="0">
                <a:solidFill>
                  <a:srgbClr val="141414"/>
                </a:solidFill>
                <a:latin typeface="Tenorite (Body)"/>
                <a:cs typeface="Arial" panose="020B0604020202020204" pitchFamily="34" charset="0"/>
              </a:rPr>
              <a:t> </a:t>
            </a:r>
            <a:r>
              <a:rPr lang="en-US" sz="2200" dirty="0">
                <a:solidFill>
                  <a:srgbClr val="141414"/>
                </a:solidFill>
                <a:latin typeface="Tenorite (Body)"/>
                <a:cs typeface="Arial" panose="020B0604020202020204" pitchFamily="34" charset="0"/>
              </a:rPr>
              <a:t>fa </a:t>
            </a:r>
            <a:r>
              <a:rPr lang="en-US" sz="2200" dirty="0" err="1">
                <a:solidFill>
                  <a:srgbClr val="141414"/>
                </a:solidFill>
                <a:latin typeface="Tenorite (Body)"/>
                <a:cs typeface="Arial" panose="020B0604020202020204" pitchFamily="34" charset="0"/>
              </a:rPr>
              <a:t>l’inverso</a:t>
            </a:r>
            <a:r>
              <a:rPr lang="en-US" sz="2200" dirty="0">
                <a:solidFill>
                  <a:srgbClr val="141414"/>
                </a:solidFill>
                <a:latin typeface="Tenorite (Body)"/>
                <a:cs typeface="Arial" panose="020B0604020202020204" pitchFamily="34" charset="0"/>
              </a:rPr>
              <a:t>: a </a:t>
            </a:r>
            <a:r>
              <a:rPr lang="en-US" sz="2200" dirty="0" err="1">
                <a:solidFill>
                  <a:srgbClr val="141414"/>
                </a:solidFill>
                <a:latin typeface="Tenorite (Body)"/>
                <a:cs typeface="Arial" panose="020B0604020202020204" pitchFamily="34" charset="0"/>
              </a:rPr>
              <a:t>partire</a:t>
            </a:r>
            <a:r>
              <a:rPr lang="en-US" sz="2200" dirty="0">
                <a:solidFill>
                  <a:srgbClr val="141414"/>
                </a:solidFill>
                <a:latin typeface="Tenorite (Body)"/>
                <a:cs typeface="Arial" panose="020B0604020202020204" pitchFamily="34" charset="0"/>
              </a:rPr>
              <a:t> da un </a:t>
            </a:r>
            <a:r>
              <a:rPr lang="en-US" sz="2200" dirty="0" err="1">
                <a:solidFill>
                  <a:srgbClr val="141414"/>
                </a:solidFill>
                <a:latin typeface="Tenorite (Body)"/>
                <a:cs typeface="Arial" panose="020B0604020202020204" pitchFamily="34" charset="0"/>
              </a:rPr>
              <a:t>risultato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determina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possibili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valori</a:t>
            </a:r>
            <a:r>
              <a:rPr lang="en-US" sz="2200" dirty="0">
                <a:solidFill>
                  <a:srgbClr val="141414"/>
                </a:solidFill>
                <a:latin typeface="Tenorite (Body)"/>
                <a:cs typeface="Arial" panose="020B0604020202020204" pitchFamily="34" charset="0"/>
              </a:rPr>
              <a:t> di input per </a:t>
            </a:r>
            <a:r>
              <a:rPr lang="en-US" sz="2200" dirty="0" err="1">
                <a:solidFill>
                  <a:srgbClr val="141414"/>
                </a:solidFill>
                <a:latin typeface="Tenorite (Body)"/>
                <a:cs typeface="Arial" panose="020B0604020202020204" pitchFamily="34" charset="0"/>
              </a:rPr>
              <a:t>ottenere</a:t>
            </a:r>
            <a:r>
              <a:rPr lang="en-US" sz="2200" dirty="0">
                <a:solidFill>
                  <a:srgbClr val="141414"/>
                </a:solidFill>
                <a:latin typeface="Tenorite (Body)"/>
                <a:cs typeface="Arial" panose="020B0604020202020204" pitchFamily="34" charset="0"/>
              </a:rPr>
              <a:t> tale </a:t>
            </a:r>
            <a:r>
              <a:rPr lang="en-US" sz="2200" dirty="0" err="1">
                <a:solidFill>
                  <a:srgbClr val="141414"/>
                </a:solidFill>
                <a:latin typeface="Tenorite (Body)"/>
                <a:cs typeface="Arial" panose="020B0604020202020204" pitchFamily="34" charset="0"/>
              </a:rPr>
              <a:t>risultato</a:t>
            </a:r>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134978988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Gestione</a:t>
            </a:r>
            <a:r>
              <a:rPr lang="en-US" dirty="0"/>
              <a:t> </a:t>
            </a:r>
            <a:r>
              <a:rPr lang="en-US" dirty="0" err="1"/>
              <a:t>Scenari</a:t>
            </a:r>
            <a:r>
              <a:rPr lang="en-US" dirty="0"/>
              <a:t>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162</a:t>
            </a:fld>
            <a:endParaRPr lang="en-US" dirty="0"/>
          </a:p>
        </p:txBody>
      </p:sp>
      <p:sp>
        <p:nvSpPr>
          <p:cNvPr id="4" name="TextBox 3">
            <a:extLst>
              <a:ext uri="{FF2B5EF4-FFF2-40B4-BE49-F238E27FC236}">
                <a16:creationId xmlns:a16="http://schemas.microsoft.com/office/drawing/2014/main" id="{0BB236DE-10AC-600C-F8D2-43E9C3C87206}"/>
              </a:ext>
            </a:extLst>
          </p:cNvPr>
          <p:cNvSpPr txBox="1"/>
          <p:nvPr/>
        </p:nvSpPr>
        <p:spPr>
          <a:xfrm>
            <a:off x="381001" y="908335"/>
            <a:ext cx="10947399" cy="5509200"/>
          </a:xfrm>
          <a:prstGeom prst="rect">
            <a:avLst/>
          </a:prstGeom>
          <a:noFill/>
        </p:spPr>
        <p:txBody>
          <a:bodyPr wrap="square">
            <a:spAutoFit/>
          </a:bodyPr>
          <a:lstStyle/>
          <a:p>
            <a:pPr algn="l"/>
            <a:r>
              <a:rPr lang="en-US" sz="2200" dirty="0" err="1">
                <a:solidFill>
                  <a:srgbClr val="141414"/>
                </a:solidFill>
                <a:latin typeface="Tenorite (Body)"/>
                <a:cs typeface="Arial" panose="020B0604020202020204" pitchFamily="34" charset="0"/>
              </a:rPr>
              <a:t>Supponiamo</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avere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semplice </a:t>
            </a:r>
            <a:r>
              <a:rPr lang="en-US" sz="2200" dirty="0" err="1">
                <a:solidFill>
                  <a:srgbClr val="141414"/>
                </a:solidFill>
                <a:latin typeface="Tenorite (Body)"/>
                <a:cs typeface="Arial" panose="020B0604020202020204" pitchFamily="34" charset="0"/>
              </a:rPr>
              <a:t>tabella</a:t>
            </a:r>
            <a:r>
              <a:rPr lang="en-US" sz="2200" dirty="0">
                <a:solidFill>
                  <a:srgbClr val="141414"/>
                </a:solidFill>
                <a:latin typeface="Tenorite (Body)"/>
                <a:cs typeface="Arial" panose="020B0604020202020204" pitchFamily="34" charset="0"/>
              </a:rPr>
              <a:t> per la </a:t>
            </a:r>
            <a:r>
              <a:rPr lang="en-US" sz="2200" dirty="0" err="1">
                <a:solidFill>
                  <a:srgbClr val="141414"/>
                </a:solidFill>
                <a:latin typeface="Tenorite (Body)"/>
                <a:cs typeface="Arial" panose="020B0604020202020204" pitchFamily="34" charset="0"/>
              </a:rPr>
              <a:t>gestione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dei</a:t>
            </a:r>
            <a:r>
              <a:rPr lang="en-US" sz="2200" dirty="0">
                <a:solidFill>
                  <a:srgbClr val="141414"/>
                </a:solidFill>
                <a:latin typeface="Tenorite (Body)"/>
                <a:cs typeface="Arial" panose="020B0604020202020204" pitchFamily="34" charset="0"/>
              </a:rPr>
              <a:t> </a:t>
            </a:r>
          </a:p>
          <a:p>
            <a:pPr algn="l"/>
            <a:r>
              <a:rPr lang="en-US" sz="2200" dirty="0" err="1">
                <a:solidFill>
                  <a:srgbClr val="141414"/>
                </a:solidFill>
                <a:latin typeface="Tenorite (Body)"/>
                <a:cs typeface="Arial" panose="020B0604020202020204" pitchFamily="34" charset="0"/>
              </a:rPr>
              <a:t>ricavi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lordi</a:t>
            </a:r>
            <a:r>
              <a:rPr lang="en-US" sz="2200" dirty="0">
                <a:solidFill>
                  <a:srgbClr val="141414"/>
                </a:solidFill>
                <a:latin typeface="Tenorite (Body)"/>
                <a:cs typeface="Arial" panose="020B0604020202020204" pitchFamily="34" charset="0"/>
              </a:rPr>
              <a:t>, le </a:t>
            </a:r>
            <a:r>
              <a:rPr lang="en-US" sz="2200" dirty="0" err="1">
                <a:solidFill>
                  <a:srgbClr val="141414"/>
                </a:solidFill>
                <a:latin typeface="Tenorite (Body)"/>
                <a:cs typeface="Arial" panose="020B0604020202020204" pitchFamily="34" charset="0"/>
              </a:rPr>
              <a:t>spese</a:t>
            </a:r>
            <a:r>
              <a:rPr lang="en-US" sz="2200" dirty="0">
                <a:solidFill>
                  <a:srgbClr val="141414"/>
                </a:solidFill>
                <a:latin typeface="Tenorite (Body)"/>
                <a:cs typeface="Arial" panose="020B0604020202020204" pitchFamily="34" charset="0"/>
              </a:rPr>
              <a:t> e </a:t>
            </a:r>
            <a:r>
              <a:rPr lang="en-US" sz="2200" dirty="0" err="1">
                <a:solidFill>
                  <a:srgbClr val="141414"/>
                </a:solidFill>
                <a:latin typeface="Tenorite (Body)"/>
                <a:cs typeface="Arial" panose="020B0604020202020204" pitchFamily="34" charset="0"/>
              </a:rPr>
              <a: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relativi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guadagni</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azienda</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dirty="0" err="1">
                <a:solidFill>
                  <a:srgbClr val="141414"/>
                </a:solidFill>
                <a:latin typeface="Tenorite (Body)"/>
                <a:cs typeface="Arial" panose="020B0604020202020204" pitchFamily="34" charset="0"/>
              </a:rPr>
              <a:t>Questo</a:t>
            </a:r>
            <a:r>
              <a:rPr lang="en-US" sz="2200" dirty="0">
                <a:solidFill>
                  <a:srgbClr val="141414"/>
                </a:solidFill>
                <a:latin typeface="Tenorite (Body)"/>
                <a:cs typeface="Arial" panose="020B0604020202020204" pitchFamily="34" charset="0"/>
              </a:rPr>
              <a:t> semplice set di </a:t>
            </a:r>
            <a:r>
              <a:rPr lang="en-US" sz="2200" dirty="0" err="1">
                <a:solidFill>
                  <a:srgbClr val="141414"/>
                </a:solidFill>
                <a:latin typeface="Tenorite (Body)"/>
                <a:cs typeface="Arial" panose="020B0604020202020204" pitchFamily="34" charset="0"/>
              </a:rPr>
              <a:t>dati</a:t>
            </a:r>
            <a:r>
              <a:rPr lang="en-US" sz="2200" dirty="0">
                <a:solidFill>
                  <a:srgbClr val="141414"/>
                </a:solidFill>
                <a:latin typeface="Tenorite (Body)"/>
                <a:cs typeface="Arial" panose="020B0604020202020204" pitchFamily="34" charset="0"/>
              </a:rPr>
              <a:t> è </a:t>
            </a:r>
            <a:r>
              <a:rPr lang="en-US" sz="2200" dirty="0" err="1">
                <a:solidFill>
                  <a:srgbClr val="141414"/>
                </a:solidFill>
                <a:latin typeface="Tenorite (Body)"/>
                <a:cs typeface="Arial" panose="020B0604020202020204" pitchFamily="34" charset="0"/>
              </a:rPr>
              <a:t>già</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sufficiente</a:t>
            </a:r>
            <a:r>
              <a:rPr lang="en-US" sz="2200" dirty="0">
                <a:solidFill>
                  <a:srgbClr val="141414"/>
                </a:solidFill>
                <a:latin typeface="Tenorite (Body)"/>
                <a:cs typeface="Arial" panose="020B0604020202020204" pitchFamily="34" charset="0"/>
              </a:rPr>
              <a:t> per </a:t>
            </a:r>
            <a:r>
              <a:rPr lang="en-US" sz="2200" dirty="0" err="1">
                <a:solidFill>
                  <a:srgbClr val="141414"/>
                </a:solidFill>
                <a:latin typeface="Tenorite (Body)"/>
                <a:cs typeface="Arial" panose="020B0604020202020204" pitchFamily="34" charset="0"/>
              </a:rPr>
              <a:t>avere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idea di come </a:t>
            </a:r>
            <a:r>
              <a:rPr lang="en-US" sz="2200" dirty="0" err="1">
                <a:solidFill>
                  <a:srgbClr val="141414"/>
                </a:solidFill>
                <a:latin typeface="Tenorite (Body)"/>
                <a:cs typeface="Arial" panose="020B0604020202020204" pitchFamily="34" charset="0"/>
              </a:rPr>
              <a:t>funzioni</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Gestione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Scenari</a:t>
            </a:r>
            <a:r>
              <a:rPr lang="en-US" sz="2200" dirty="0">
                <a:solidFill>
                  <a:srgbClr val="141414"/>
                </a:solidFill>
                <a:latin typeface="Tenorite (Body)"/>
                <a:cs typeface="Arial" panose="020B0604020202020204" pitchFamily="34" charset="0"/>
              </a:rPr>
              <a:t> in Excel.</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Per </a:t>
            </a:r>
            <a:r>
              <a:rPr lang="en-US" sz="2200" dirty="0" err="1">
                <a:solidFill>
                  <a:srgbClr val="141414"/>
                </a:solidFill>
                <a:latin typeface="Tenorite (Body)"/>
                <a:cs typeface="Arial" panose="020B0604020202020204" pitchFamily="34" charset="0"/>
              </a:rPr>
              <a:t>creare</a:t>
            </a:r>
            <a:r>
              <a:rPr lang="en-US" sz="2200" dirty="0">
                <a:solidFill>
                  <a:srgbClr val="141414"/>
                </a:solidFill>
                <a:latin typeface="Tenorite (Body)"/>
                <a:cs typeface="Arial" panose="020B0604020202020204" pitchFamily="34" charset="0"/>
              </a:rPr>
              <a:t> uno scenario,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attiva</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scheda</a:t>
            </a:r>
            <a:r>
              <a:rPr lang="en-US" sz="2200" dirty="0">
                <a:solidFill>
                  <a:srgbClr val="141414"/>
                </a:solidFill>
                <a:latin typeface="Tenorite (Body)"/>
                <a:cs typeface="Arial" panose="020B0604020202020204" pitchFamily="34" charset="0"/>
              </a:rPr>
              <a:t> Data e poi:</a:t>
            </a:r>
          </a:p>
          <a:p>
            <a:pPr algn="l"/>
            <a:r>
              <a:rPr lang="en-US" sz="2200" b="1" dirty="0">
                <a:solidFill>
                  <a:srgbClr val="141414"/>
                </a:solidFill>
                <a:latin typeface="Tenorite (Body)"/>
                <a:cs typeface="Arial" panose="020B0604020202020204" pitchFamily="34" charset="0"/>
              </a:rPr>
              <a:t>Data&gt;Forecast&gt;What-If-Analysis&gt;Scenario Manager</a:t>
            </a:r>
          </a:p>
          <a:p>
            <a:pPr algn="l"/>
            <a:endParaRPr lang="en-US" sz="2200" b="1"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Si </a:t>
            </a:r>
            <a:r>
              <a:rPr lang="en-US" sz="2200" dirty="0" err="1">
                <a:solidFill>
                  <a:srgbClr val="141414"/>
                </a:solidFill>
                <a:latin typeface="Tenorite (Body)"/>
                <a:cs typeface="Arial" panose="020B0604020202020204" pitchFamily="34" charset="0"/>
              </a:rPr>
              <a:t>crea</a:t>
            </a:r>
            <a:r>
              <a:rPr lang="en-US" sz="2200" dirty="0">
                <a:solidFill>
                  <a:srgbClr val="141414"/>
                </a:solidFill>
                <a:latin typeface="Tenorite (Body)"/>
                <a:cs typeface="Arial" panose="020B0604020202020204" pitchFamily="34" charset="0"/>
              </a:rPr>
              <a:t> un primo Scenario (</a:t>
            </a:r>
            <a:r>
              <a:rPr lang="en-US" sz="2200" dirty="0" err="1">
                <a:solidFill>
                  <a:srgbClr val="141414"/>
                </a:solidFill>
                <a:latin typeface="Tenorite (Body)"/>
                <a:cs typeface="Arial" panose="020B0604020202020204" pitchFamily="34" charset="0"/>
              </a:rPr>
              <a:t>peggiore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tramite</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pulsante</a:t>
            </a:r>
            <a:r>
              <a:rPr lang="en-US" sz="2200" dirty="0">
                <a:solidFill>
                  <a:srgbClr val="141414"/>
                </a:solidFill>
                <a:latin typeface="Tenorite (Body)"/>
                <a:cs typeface="Arial" panose="020B0604020202020204" pitchFamily="34" charset="0"/>
              </a:rPr>
              <a:t> Add</a:t>
            </a:r>
          </a:p>
          <a:p>
            <a:pPr algn="l"/>
            <a:endParaRPr lang="en-US" sz="2200" b="1"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Si </a:t>
            </a:r>
            <a:r>
              <a:rPr lang="en-US" sz="2200" dirty="0" err="1">
                <a:solidFill>
                  <a:srgbClr val="141414"/>
                </a:solidFill>
                <a:latin typeface="Tenorite (Body)"/>
                <a:cs typeface="Arial" panose="020B0604020202020204" pitchFamily="34" charset="0"/>
              </a:rPr>
              <a:t>assegnano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valori</a:t>
            </a:r>
            <a:r>
              <a:rPr lang="en-US" sz="2200" dirty="0">
                <a:solidFill>
                  <a:srgbClr val="141414"/>
                </a:solidFill>
                <a:latin typeface="Tenorite (Body)"/>
                <a:cs typeface="Arial" panose="020B0604020202020204" pitchFamily="34" charset="0"/>
              </a:rPr>
              <a:t>, e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preme</a:t>
            </a:r>
            <a:r>
              <a:rPr lang="en-US" sz="2200" dirty="0">
                <a:solidFill>
                  <a:srgbClr val="141414"/>
                </a:solidFill>
                <a:latin typeface="Tenorite (Body)"/>
                <a:cs typeface="Arial" panose="020B0604020202020204" pitchFamily="34" charset="0"/>
              </a:rPr>
              <a:t> OK</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Si </a:t>
            </a:r>
            <a:r>
              <a:rPr lang="en-US" sz="2200" dirty="0" err="1">
                <a:solidFill>
                  <a:srgbClr val="141414"/>
                </a:solidFill>
                <a:latin typeface="Tenorite (Body)"/>
                <a:cs typeface="Arial" panose="020B0604020202020204" pitchFamily="34" charset="0"/>
              </a:rPr>
              <a:t>ripete</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procedura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creandone</a:t>
            </a:r>
            <a:r>
              <a:rPr lang="en-US" sz="2200" dirty="0">
                <a:solidFill>
                  <a:srgbClr val="141414"/>
                </a:solidFill>
                <a:latin typeface="Tenorite (Body)"/>
                <a:cs typeface="Arial" panose="020B0604020202020204" pitchFamily="34" charset="0"/>
              </a:rPr>
              <a:t> un secondo Scenario, </a:t>
            </a:r>
          </a:p>
          <a:p>
            <a:pPr algn="l"/>
            <a:r>
              <a:rPr lang="en-US" sz="2200" dirty="0">
                <a:solidFill>
                  <a:srgbClr val="141414"/>
                </a:solidFill>
                <a:latin typeface="Tenorite (Body)"/>
                <a:cs typeface="Arial" panose="020B0604020202020204" pitchFamily="34" charset="0"/>
              </a:rPr>
              <a:t>Questa volta </a:t>
            </a:r>
            <a:r>
              <a:rPr lang="en-US" sz="2200" dirty="0" err="1">
                <a:solidFill>
                  <a:srgbClr val="141414"/>
                </a:solidFill>
                <a:latin typeface="Tenorite (Body)"/>
                <a:cs typeface="Arial" panose="020B0604020202020204" pitchFamily="34" charset="0"/>
              </a:rPr>
              <a:t>Migliore</a:t>
            </a:r>
            <a:r>
              <a:rPr lang="en-US" sz="2200" dirty="0">
                <a:solidFill>
                  <a:srgbClr val="141414"/>
                </a:solidFill>
                <a:latin typeface="Tenorite (Body)"/>
                <a:cs typeface="Arial" panose="020B0604020202020204" pitchFamily="34" charset="0"/>
              </a:rPr>
              <a:t>, con </a:t>
            </a:r>
            <a:r>
              <a:rPr lang="en-US" sz="2200" dirty="0" err="1">
                <a:solidFill>
                  <a:srgbClr val="141414"/>
                </a:solidFill>
                <a:latin typeface="Tenorite (Body)"/>
                <a:cs typeface="Arial" panose="020B0604020202020204" pitchFamily="34" charset="0"/>
              </a:rPr>
              <a:t>valori</a:t>
            </a:r>
            <a:r>
              <a:rPr lang="en-US" sz="2200" dirty="0">
                <a:solidFill>
                  <a:srgbClr val="141414"/>
                </a:solidFill>
                <a:latin typeface="Tenorite (Body)"/>
                <a:cs typeface="Arial" panose="020B0604020202020204" pitchFamily="34" charset="0"/>
              </a:rPr>
              <a:t> 60000 e 20000</a:t>
            </a:r>
          </a:p>
          <a:p>
            <a:pPr algn="l"/>
            <a:endParaRPr lang="en-US" sz="2200" dirty="0">
              <a:solidFill>
                <a:srgbClr val="141414"/>
              </a:solidFill>
              <a:latin typeface="Tenorite (Body)"/>
              <a:cs typeface="Arial" panose="020B0604020202020204" pitchFamily="34" charset="0"/>
            </a:endParaRPr>
          </a:p>
        </p:txBody>
      </p:sp>
      <p:pic>
        <p:nvPicPr>
          <p:cNvPr id="8" name="Picture 7">
            <a:extLst>
              <a:ext uri="{FF2B5EF4-FFF2-40B4-BE49-F238E27FC236}">
                <a16:creationId xmlns:a16="http://schemas.microsoft.com/office/drawing/2014/main" id="{32DA2E0A-8EC6-F00B-22A1-75B051985774}"/>
              </a:ext>
            </a:extLst>
          </p:cNvPr>
          <p:cNvPicPr>
            <a:picLocks noChangeAspect="1"/>
          </p:cNvPicPr>
          <p:nvPr/>
        </p:nvPicPr>
        <p:blipFill>
          <a:blip/>
          <a:stretch>
            <a:fillRect/>
          </a:stretch>
        </p:blipFill>
        <p:spPr>
          <a:xfrm>
            <a:off x="8747667" y="908335"/>
            <a:ext cx="2162477" cy="1143160"/>
          </a:xfrm>
          <a:prstGeom prst="rect">
            <a:avLst/>
          </a:prstGeom>
        </p:spPr>
      </p:pic>
      <p:pic>
        <p:nvPicPr>
          <p:cNvPr id="10" name="Picture 9">
            <a:extLst>
              <a:ext uri="{FF2B5EF4-FFF2-40B4-BE49-F238E27FC236}">
                <a16:creationId xmlns:a16="http://schemas.microsoft.com/office/drawing/2014/main" id="{487FCF20-30B6-1CE1-E746-01CB7691ADD8}"/>
              </a:ext>
            </a:extLst>
          </p:cNvPr>
          <p:cNvPicPr>
            <a:picLocks noChangeAspect="1"/>
          </p:cNvPicPr>
          <p:nvPr/>
        </p:nvPicPr>
        <p:blipFill>
          <a:blip/>
          <a:stretch>
            <a:fillRect/>
          </a:stretch>
        </p:blipFill>
        <p:spPr>
          <a:xfrm>
            <a:off x="8695461" y="2543209"/>
            <a:ext cx="2314661" cy="2199834"/>
          </a:xfrm>
          <a:prstGeom prst="rect">
            <a:avLst/>
          </a:prstGeom>
        </p:spPr>
      </p:pic>
      <p:pic>
        <p:nvPicPr>
          <p:cNvPr id="12" name="Picture 11">
            <a:extLst>
              <a:ext uri="{FF2B5EF4-FFF2-40B4-BE49-F238E27FC236}">
                <a16:creationId xmlns:a16="http://schemas.microsoft.com/office/drawing/2014/main" id="{1DAB46F3-E534-6BCC-C025-1F980C7BA3BB}"/>
              </a:ext>
            </a:extLst>
          </p:cNvPr>
          <p:cNvPicPr>
            <a:picLocks noChangeAspect="1"/>
          </p:cNvPicPr>
          <p:nvPr/>
        </p:nvPicPr>
        <p:blipFill>
          <a:blip/>
          <a:stretch>
            <a:fillRect/>
          </a:stretch>
        </p:blipFill>
        <p:spPr>
          <a:xfrm>
            <a:off x="8096235" y="4878995"/>
            <a:ext cx="2991267" cy="1495634"/>
          </a:xfrm>
          <a:prstGeom prst="rect">
            <a:avLst/>
          </a:prstGeom>
        </p:spPr>
      </p:pic>
    </p:spTree>
    <p:extLst>
      <p:ext uri="{BB962C8B-B14F-4D97-AF65-F5344CB8AC3E}">
        <p14:creationId xmlns:p14="http://schemas.microsoft.com/office/powerpoint/2010/main" val="165298974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Gestione</a:t>
            </a:r>
            <a:r>
              <a:rPr lang="en-US" dirty="0"/>
              <a:t> </a:t>
            </a:r>
            <a:r>
              <a:rPr lang="en-US" dirty="0" err="1"/>
              <a:t>Scenari</a:t>
            </a:r>
            <a:r>
              <a:rPr lang="en-US" dirty="0"/>
              <a:t>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163</a:t>
            </a:fld>
            <a:endParaRPr lang="en-US" dirty="0"/>
          </a:p>
        </p:txBody>
      </p:sp>
      <p:pic>
        <p:nvPicPr>
          <p:cNvPr id="13" name="Picture 12">
            <a:extLst>
              <a:ext uri="{FF2B5EF4-FFF2-40B4-BE49-F238E27FC236}">
                <a16:creationId xmlns:a16="http://schemas.microsoft.com/office/drawing/2014/main" id="{69FF5B79-6FD3-079E-DFD4-9546252C83CC}"/>
              </a:ext>
            </a:extLst>
          </p:cNvPr>
          <p:cNvPicPr>
            <a:picLocks noChangeAspect="1"/>
          </p:cNvPicPr>
          <p:nvPr/>
        </p:nvPicPr>
        <p:blipFill>
          <a:blip r:embed="rId2"/>
          <a:stretch>
            <a:fillRect/>
          </a:stretch>
        </p:blipFill>
        <p:spPr>
          <a:xfrm>
            <a:off x="6925901" y="1073587"/>
            <a:ext cx="3805631" cy="2302095"/>
          </a:xfrm>
          <a:prstGeom prst="rect">
            <a:avLst/>
          </a:prstGeom>
        </p:spPr>
      </p:pic>
      <p:sp>
        <p:nvSpPr>
          <p:cNvPr id="14" name="TextBox 13">
            <a:extLst>
              <a:ext uri="{FF2B5EF4-FFF2-40B4-BE49-F238E27FC236}">
                <a16:creationId xmlns:a16="http://schemas.microsoft.com/office/drawing/2014/main" id="{329E30DC-23E7-9176-2DE8-1AED380323A5}"/>
              </a:ext>
            </a:extLst>
          </p:cNvPr>
          <p:cNvSpPr txBox="1"/>
          <p:nvPr/>
        </p:nvSpPr>
        <p:spPr>
          <a:xfrm>
            <a:off x="381001" y="1032740"/>
            <a:ext cx="5797857" cy="2800767"/>
          </a:xfrm>
          <a:prstGeom prst="rect">
            <a:avLst/>
          </a:prstGeom>
          <a:noFill/>
        </p:spPr>
        <p:txBody>
          <a:bodyPr wrap="square">
            <a:spAutoFit/>
          </a:bodyPr>
          <a:lstStyle/>
          <a:p>
            <a:pPr algn="l"/>
            <a:r>
              <a:rPr lang="en-US" sz="2200" dirty="0" err="1">
                <a:solidFill>
                  <a:srgbClr val="141414"/>
                </a:solidFill>
                <a:latin typeface="Tenorite (Body)"/>
                <a:cs typeface="Arial" panose="020B0604020202020204" pitchFamily="34" charset="0"/>
              </a:rPr>
              <a:t>Tramite</a:t>
            </a:r>
            <a:r>
              <a:rPr lang="en-US" sz="2200" dirty="0">
                <a:solidFill>
                  <a:srgbClr val="141414"/>
                </a:solidFill>
                <a:latin typeface="Tenorite (Body)"/>
                <a:cs typeface="Arial" panose="020B0604020202020204" pitchFamily="34" charset="0"/>
              </a:rPr>
              <a:t> lo Scenario Manager,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possono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selezionare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gli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scenari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creati</a:t>
            </a:r>
            <a:r>
              <a:rPr lang="en-US" sz="2200" dirty="0">
                <a:solidFill>
                  <a:srgbClr val="141414"/>
                </a:solidFill>
                <a:latin typeface="Tenorite (Body)"/>
                <a:cs typeface="Arial" panose="020B0604020202020204" pitchFamily="34" charset="0"/>
              </a:rPr>
              <a:t> e </a:t>
            </a:r>
            <a:r>
              <a:rPr lang="en-US" sz="2200" dirty="0" err="1">
                <a:solidFill>
                  <a:srgbClr val="141414"/>
                </a:solidFill>
                <a:latin typeface="Tenorite (Body)"/>
                <a:cs typeface="Arial" panose="020B0604020202020204" pitchFamily="34" charset="0"/>
              </a:rPr>
              <a:t>tramite</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bottone</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Show</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vedere</a:t>
            </a:r>
            <a:r>
              <a:rPr lang="en-US" sz="2200" dirty="0">
                <a:solidFill>
                  <a:srgbClr val="141414"/>
                </a:solidFill>
                <a:latin typeface="Tenorite (Body)"/>
                <a:cs typeface="Arial" panose="020B0604020202020204" pitchFamily="34" charset="0"/>
              </a:rPr>
              <a:t> come cambia la </a:t>
            </a:r>
            <a:r>
              <a:rPr lang="en-US" sz="2200" dirty="0" err="1">
                <a:solidFill>
                  <a:srgbClr val="141414"/>
                </a:solidFill>
                <a:latin typeface="Tenorite (Body)"/>
                <a:cs typeface="Arial" panose="020B0604020202020204" pitchFamily="34" charset="0"/>
              </a:rPr>
              <a:t>tabella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dati</a:t>
            </a:r>
            <a:r>
              <a:rPr lang="en-US" sz="2200" dirty="0">
                <a:solidFill>
                  <a:srgbClr val="141414"/>
                </a:solidFill>
                <a:latin typeface="Tenorite (Body)"/>
                <a:cs typeface="Arial" panose="020B0604020202020204" pitchFamily="34" charset="0"/>
              </a:rPr>
              <a:t> per </a:t>
            </a:r>
            <a:r>
              <a:rPr lang="en-US" sz="2200" dirty="0" err="1">
                <a:solidFill>
                  <a:srgbClr val="141414"/>
                </a:solidFill>
                <a:latin typeface="Tenorite (Body)"/>
                <a:cs typeface="Arial" panose="020B0604020202020204" pitchFamily="34" charset="0"/>
              </a:rPr>
              <a:t>i</a:t>
            </a:r>
            <a:r>
              <a:rPr lang="en-US" sz="2200" dirty="0">
                <a:solidFill>
                  <a:srgbClr val="141414"/>
                </a:solidFill>
                <a:latin typeface="Tenorite (Body)"/>
                <a:cs typeface="Arial" panose="020B0604020202020204" pitchFamily="34" charset="0"/>
              </a:rPr>
              <a:t> due </a:t>
            </a:r>
            <a:r>
              <a:rPr lang="en-US" sz="2200" dirty="0" err="1">
                <a:solidFill>
                  <a:srgbClr val="141414"/>
                </a:solidFill>
                <a:latin typeface="Tenorite (Body)"/>
                <a:cs typeface="Arial" panose="020B0604020202020204" pitchFamily="34" charset="0"/>
              </a:rPr>
              <a:t>scenari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creati</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E’ possible </a:t>
            </a:r>
            <a:r>
              <a:rPr lang="en-US" sz="2200" dirty="0" err="1">
                <a:solidFill>
                  <a:srgbClr val="141414"/>
                </a:solidFill>
                <a:latin typeface="Tenorite (Body)"/>
                <a:cs typeface="Arial" panose="020B0604020202020204" pitchFamily="34" charset="0"/>
              </a:rPr>
              <a:t>anche</a:t>
            </a:r>
            <a:r>
              <a:rPr lang="en-US" sz="2200" dirty="0">
                <a:solidFill>
                  <a:srgbClr val="141414"/>
                </a:solidFill>
                <a:latin typeface="Tenorite (Body)"/>
                <a:cs typeface="Arial" panose="020B0604020202020204" pitchFamily="34" charset="0"/>
              </a:rPr>
              <a:t> fare il </a:t>
            </a:r>
            <a:r>
              <a:rPr lang="en-US" sz="2200" b="1" dirty="0">
                <a:solidFill>
                  <a:srgbClr val="141414"/>
                </a:solidFill>
                <a:latin typeface="Tenorite (Body)"/>
                <a:cs typeface="Arial" panose="020B0604020202020204" pitchFamily="34" charset="0"/>
              </a:rPr>
              <a:t>merge</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scenari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creati</a:t>
            </a:r>
            <a:r>
              <a:rPr lang="en-US" sz="2200" dirty="0">
                <a:solidFill>
                  <a:srgbClr val="141414"/>
                </a:solidFill>
                <a:latin typeface="Tenorite (Body)"/>
                <a:cs typeface="Arial" panose="020B0604020202020204" pitchFamily="34" charset="0"/>
              </a:rPr>
              <a:t> in </a:t>
            </a:r>
            <a:r>
              <a:rPr lang="en-US" sz="2200" dirty="0" err="1">
                <a:solidFill>
                  <a:srgbClr val="141414"/>
                </a:solidFill>
                <a:latin typeface="Tenorite (Body)"/>
                <a:cs typeface="Arial" panose="020B0604020202020204" pitchFamily="34" charset="0"/>
              </a:rPr>
              <a:t>altri</a:t>
            </a:r>
            <a:r>
              <a:rPr lang="en-US" sz="2200" dirty="0">
                <a:solidFill>
                  <a:srgbClr val="141414"/>
                </a:solidFill>
                <a:latin typeface="Tenorite (Body)"/>
                <a:cs typeface="Arial" panose="020B0604020202020204" pitchFamily="34" charset="0"/>
              </a:rPr>
              <a:t> file, </a:t>
            </a:r>
            <a:r>
              <a:rPr lang="en-US" sz="2200" dirty="0" err="1">
                <a:solidFill>
                  <a:srgbClr val="141414"/>
                </a:solidFill>
                <a:latin typeface="Tenorite (Body)"/>
                <a:cs typeface="Arial" panose="020B0604020202020204" pitchFamily="34" charset="0"/>
              </a:rPr>
              <a:t>tramite</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bottone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apposito</a:t>
            </a:r>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p:txBody>
      </p:sp>
      <p:pic>
        <p:nvPicPr>
          <p:cNvPr id="16" name="Picture 15">
            <a:extLst>
              <a:ext uri="{FF2B5EF4-FFF2-40B4-BE49-F238E27FC236}">
                <a16:creationId xmlns:a16="http://schemas.microsoft.com/office/drawing/2014/main" id="{088A5A3B-0228-604E-82F0-5670B7BE1868}"/>
              </a:ext>
            </a:extLst>
          </p:cNvPr>
          <p:cNvPicPr>
            <a:picLocks noChangeAspect="1"/>
          </p:cNvPicPr>
          <p:nvPr/>
        </p:nvPicPr>
        <p:blipFill>
          <a:blip r:embed="rId3"/>
          <a:stretch>
            <a:fillRect/>
          </a:stretch>
        </p:blipFill>
        <p:spPr>
          <a:xfrm>
            <a:off x="1964602" y="4039658"/>
            <a:ext cx="3299098" cy="2106347"/>
          </a:xfrm>
          <a:prstGeom prst="rect">
            <a:avLst/>
          </a:prstGeom>
        </p:spPr>
      </p:pic>
      <p:sp>
        <p:nvSpPr>
          <p:cNvPr id="17" name="Rectangle: Rounded Corners 16">
            <a:extLst>
              <a:ext uri="{FF2B5EF4-FFF2-40B4-BE49-F238E27FC236}">
                <a16:creationId xmlns:a16="http://schemas.microsoft.com/office/drawing/2014/main" id="{285F4A7A-751A-AA1E-D228-7AD49DC10C9D}"/>
              </a:ext>
            </a:extLst>
          </p:cNvPr>
          <p:cNvSpPr/>
          <p:nvPr/>
        </p:nvSpPr>
        <p:spPr>
          <a:xfrm>
            <a:off x="1878884" y="5603318"/>
            <a:ext cx="1887226" cy="221942"/>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15CDE8CA-7246-D28D-50C5-04C43EC7E5EA}"/>
              </a:ext>
            </a:extLst>
          </p:cNvPr>
          <p:cNvPicPr>
            <a:picLocks noChangeAspect="1"/>
          </p:cNvPicPr>
          <p:nvPr/>
        </p:nvPicPr>
        <p:blipFill>
          <a:blip r:embed="rId4"/>
          <a:stretch>
            <a:fillRect/>
          </a:stretch>
        </p:blipFill>
        <p:spPr>
          <a:xfrm>
            <a:off x="6283095" y="4039658"/>
            <a:ext cx="2180375" cy="2254706"/>
          </a:xfrm>
          <a:prstGeom prst="rect">
            <a:avLst/>
          </a:prstGeom>
        </p:spPr>
      </p:pic>
    </p:spTree>
    <p:extLst>
      <p:ext uri="{BB962C8B-B14F-4D97-AF65-F5344CB8AC3E}">
        <p14:creationId xmlns:p14="http://schemas.microsoft.com/office/powerpoint/2010/main" val="78722697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Gestione</a:t>
            </a:r>
            <a:r>
              <a:rPr lang="en-US" dirty="0"/>
              <a:t> </a:t>
            </a:r>
            <a:r>
              <a:rPr lang="en-US" dirty="0" err="1"/>
              <a:t>Scenari</a:t>
            </a:r>
            <a:r>
              <a:rPr lang="en-US" dirty="0"/>
              <a:t>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164</a:t>
            </a:fld>
            <a:endParaRPr lang="en-US" dirty="0"/>
          </a:p>
        </p:txBody>
      </p:sp>
      <p:sp>
        <p:nvSpPr>
          <p:cNvPr id="14" name="TextBox 13">
            <a:extLst>
              <a:ext uri="{FF2B5EF4-FFF2-40B4-BE49-F238E27FC236}">
                <a16:creationId xmlns:a16="http://schemas.microsoft.com/office/drawing/2014/main" id="{329E30DC-23E7-9176-2DE8-1AED380323A5}"/>
              </a:ext>
            </a:extLst>
          </p:cNvPr>
          <p:cNvSpPr txBox="1"/>
          <p:nvPr/>
        </p:nvSpPr>
        <p:spPr>
          <a:xfrm>
            <a:off x="381001" y="1032740"/>
            <a:ext cx="10754761" cy="5170646"/>
          </a:xfrm>
          <a:prstGeom prst="rect">
            <a:avLst/>
          </a:prstGeom>
          <a:noFill/>
        </p:spPr>
        <p:txBody>
          <a:bodyPr wrap="square">
            <a:spAutoFit/>
          </a:bodyPr>
          <a:lstStyle/>
          <a:p>
            <a:pPr algn="l"/>
            <a:r>
              <a:rPr lang="en-US" sz="2200" dirty="0" err="1">
                <a:solidFill>
                  <a:srgbClr val="141414"/>
                </a:solidFill>
                <a:latin typeface="Tenorite (Body)"/>
                <a:cs typeface="Arial" panose="020B0604020202020204" pitchFamily="34" charset="0"/>
              </a:rPr>
              <a:t>Un’altra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funzionalità</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interessante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Gestione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Scenari</a:t>
            </a:r>
            <a:r>
              <a:rPr lang="en-US" sz="2200" dirty="0">
                <a:solidFill>
                  <a:srgbClr val="141414"/>
                </a:solidFill>
                <a:latin typeface="Tenorite (Body)"/>
                <a:cs typeface="Arial" panose="020B0604020202020204" pitchFamily="34" charset="0"/>
              </a:rPr>
              <a:t> è la </a:t>
            </a:r>
            <a:r>
              <a:rPr lang="en-US" sz="2200" dirty="0" err="1">
                <a:solidFill>
                  <a:srgbClr val="141414"/>
                </a:solidFill>
                <a:latin typeface="Tenorite (Body)"/>
                <a:cs typeface="Arial" panose="020B0604020202020204" pitchFamily="34" charset="0"/>
              </a:rPr>
              <a:t>possibilità</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creare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dei</a:t>
            </a:r>
            <a:r>
              <a:rPr lang="en-US" sz="2200" dirty="0">
                <a:solidFill>
                  <a:srgbClr val="141414"/>
                </a:solidFill>
                <a:latin typeface="Tenorite (Body)"/>
                <a:cs typeface="Arial" panose="020B0604020202020204" pitchFamily="34" charset="0"/>
              </a:rPr>
              <a:t> report, ad </a:t>
            </a:r>
            <a:r>
              <a:rPr lang="en-US" sz="2200" dirty="0" err="1">
                <a:solidFill>
                  <a:srgbClr val="141414"/>
                </a:solidFill>
                <a:latin typeface="Tenorite (Body)"/>
                <a:cs typeface="Arial" panose="020B0604020202020204" pitchFamily="34" charset="0"/>
              </a:rPr>
              <a:t>esempio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premendo</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pulsante</a:t>
            </a:r>
            <a:r>
              <a:rPr lang="en-US" sz="2200" dirty="0">
                <a:solidFill>
                  <a:srgbClr val="141414"/>
                </a:solidFill>
                <a:latin typeface="Tenorite (Body)"/>
                <a:cs typeface="Arial" panose="020B0604020202020204" pitchFamily="34" charset="0"/>
              </a:rPr>
              <a:t> Summary e </a:t>
            </a:r>
            <a:r>
              <a:rPr lang="en-US" sz="2200" dirty="0" err="1">
                <a:solidFill>
                  <a:srgbClr val="141414"/>
                </a:solidFill>
                <a:latin typeface="Tenorite (Body)"/>
                <a:cs typeface="Arial" panose="020B0604020202020204" pitchFamily="34" charset="0"/>
              </a:rPr>
              <a:t>scegliendo</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cella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dei</a:t>
            </a:r>
            <a:r>
              <a:rPr lang="en-US" sz="2200"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Guadagni</a:t>
            </a:r>
            <a:endParaRPr lang="en-US" sz="2200" b="1" dirty="0">
              <a:solidFill>
                <a:srgbClr val="141414"/>
              </a:solidFill>
              <a:latin typeface="Tenorite (Body)"/>
              <a:cs typeface="Arial" panose="020B0604020202020204" pitchFamily="34" charset="0"/>
            </a:endParaRPr>
          </a:p>
          <a:p>
            <a:pPr algn="l"/>
            <a:endParaRPr lang="en-US" sz="2200" b="1"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Si </a:t>
            </a:r>
            <a:r>
              <a:rPr lang="en-US" sz="2200" dirty="0" err="1">
                <a:solidFill>
                  <a:srgbClr val="141414"/>
                </a:solidFill>
                <a:latin typeface="Tenorite (Body)"/>
                <a:cs typeface="Arial" panose="020B0604020202020204" pitchFamily="34" charset="0"/>
              </a:rPr>
              <a:t>ottiene</a:t>
            </a:r>
            <a:r>
              <a:rPr lang="en-US" sz="2200" dirty="0">
                <a:solidFill>
                  <a:srgbClr val="141414"/>
                </a:solidFill>
                <a:latin typeface="Tenorite (Body)"/>
                <a:cs typeface="Arial" panose="020B0604020202020204" pitchFamily="34" charset="0"/>
              </a:rPr>
              <a:t> un report simile a </a:t>
            </a:r>
            <a:r>
              <a:rPr lang="en-US" sz="2200" dirty="0" err="1">
                <a:solidFill>
                  <a:srgbClr val="141414"/>
                </a:solidFill>
                <a:latin typeface="Tenorite (Body)"/>
                <a:cs typeface="Arial" panose="020B0604020202020204" pitchFamily="34" charset="0"/>
              </a:rPr>
              <a:t>quello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ha </a:t>
            </a:r>
            <a:r>
              <a:rPr lang="en-US" sz="2200" dirty="0" err="1">
                <a:solidFill>
                  <a:srgbClr val="141414"/>
                </a:solidFill>
                <a:latin typeface="Tenorite (Body)"/>
                <a:cs typeface="Arial" panose="020B0604020202020204" pitchFamily="34" charset="0"/>
              </a:rPr>
              <a:t>quando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lavora</a:t>
            </a:r>
            <a:r>
              <a:rPr lang="en-US" sz="2200" dirty="0">
                <a:solidFill>
                  <a:srgbClr val="141414"/>
                </a:solidFill>
                <a:latin typeface="Tenorite (Body)"/>
                <a:cs typeface="Arial" panose="020B0604020202020204" pitchFamily="34" charset="0"/>
              </a:rPr>
              <a:t> con </a:t>
            </a:r>
          </a:p>
          <a:p>
            <a:pPr algn="l"/>
            <a:r>
              <a:rPr lang="en-US" sz="2200" dirty="0">
                <a:solidFill>
                  <a:srgbClr val="141414"/>
                </a:solidFill>
                <a:latin typeface="Tenorite (Body)"/>
                <a:cs typeface="Arial" panose="020B0604020202020204" pitchFamily="34" charset="0"/>
              </a:rPr>
              <a:t>le </a:t>
            </a:r>
            <a:r>
              <a:rPr lang="en-US" sz="2200" dirty="0" err="1">
                <a:solidFill>
                  <a:srgbClr val="141414"/>
                </a:solidFill>
                <a:latin typeface="Tenorite (Body)"/>
                <a:cs typeface="Arial" panose="020B0604020202020204" pitchFamily="34" charset="0"/>
              </a:rPr>
              <a:t>tabelle</a:t>
            </a:r>
            <a:r>
              <a:rPr lang="en-US" sz="2200" dirty="0">
                <a:solidFill>
                  <a:srgbClr val="141414"/>
                </a:solidFill>
                <a:latin typeface="Tenorite (Body)"/>
                <a:cs typeface="Arial" panose="020B0604020202020204" pitchFamily="34" charset="0"/>
              </a:rPr>
              <a:t> Pivot, </a:t>
            </a:r>
            <a:r>
              <a:rPr lang="en-US" sz="2200" dirty="0" err="1">
                <a:solidFill>
                  <a:srgbClr val="141414"/>
                </a:solidFill>
                <a:latin typeface="Tenorite (Body)"/>
                <a:cs typeface="Arial" panose="020B0604020202020204" pitchFamily="34" charset="0"/>
              </a:rPr>
              <a:t>anche</a:t>
            </a:r>
            <a:r>
              <a:rPr lang="en-US" sz="2200" dirty="0">
                <a:solidFill>
                  <a:srgbClr val="141414"/>
                </a:solidFill>
                <a:latin typeface="Tenorite (Body)"/>
                <a:cs typeface="Arial" panose="020B0604020202020204" pitchFamily="34" charset="0"/>
              </a:rPr>
              <a:t> se in </a:t>
            </a:r>
            <a:r>
              <a:rPr lang="en-US" sz="2200" dirty="0" err="1">
                <a:solidFill>
                  <a:srgbClr val="141414"/>
                </a:solidFill>
                <a:latin typeface="Tenorite (Body)"/>
                <a:cs typeface="Arial" panose="020B0604020202020204" pitchFamily="34" charset="0"/>
              </a:rPr>
              <a:t>questo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esempio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abbiamo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scelto</a:t>
            </a:r>
            <a:r>
              <a:rPr lang="en-US" sz="2200" dirty="0">
                <a:solidFill>
                  <a:srgbClr val="141414"/>
                </a:solidFill>
                <a:latin typeface="Tenorite (Body)"/>
                <a:cs typeface="Arial" panose="020B0604020202020204" pitchFamily="34" charset="0"/>
              </a:rPr>
              <a:t> la</a:t>
            </a:r>
          </a:p>
          <a:p>
            <a:pPr algn="l"/>
            <a:r>
              <a:rPr lang="en-US" sz="2200" dirty="0" err="1">
                <a:solidFill>
                  <a:srgbClr val="141414"/>
                </a:solidFill>
                <a:latin typeface="Tenorite (Body)"/>
                <a:cs typeface="Arial" panose="020B0604020202020204" pitchFamily="34" charset="0"/>
              </a:rPr>
              <a:t>opzione</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Scenario Summary</a:t>
            </a:r>
          </a:p>
          <a:p>
            <a:pPr algn="l"/>
            <a:endParaRPr lang="en-US" sz="2200" b="1"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Il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celle</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Changing e Result</a:t>
            </a:r>
            <a:r>
              <a:rPr lang="en-US" sz="2200" dirty="0">
                <a:solidFill>
                  <a:srgbClr val="141414"/>
                </a:solidFill>
                <a:latin typeface="Tenorite (Body)"/>
                <a:cs typeface="Arial" panose="020B0604020202020204" pitchFamily="34" charset="0"/>
              </a:rPr>
              <a:t>, non </a:t>
            </a:r>
            <a:r>
              <a:rPr lang="en-US" sz="2200" dirty="0" err="1">
                <a:solidFill>
                  <a:srgbClr val="141414"/>
                </a:solidFill>
                <a:latin typeface="Tenorite (Body)"/>
                <a:cs typeface="Arial" panose="020B0604020202020204" pitchFamily="34" charset="0"/>
              </a:rPr>
              <a:t>prende</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p>
          <a:p>
            <a:pPr algn="l"/>
            <a:r>
              <a:rPr lang="en-US" sz="2200" dirty="0" err="1">
                <a:solidFill>
                  <a:srgbClr val="141414"/>
                </a:solidFill>
                <a:latin typeface="Tenorite (Body)"/>
                <a:cs typeface="Arial" panose="020B0604020202020204" pitchFamily="34" charset="0"/>
              </a:rPr>
              <a:t>dalla</a:t>
            </a:r>
            <a:r>
              <a:rPr lang="en-US" sz="2200" dirty="0">
                <a:solidFill>
                  <a:srgbClr val="141414"/>
                </a:solidFill>
                <a:latin typeface="Tenorite (Body)"/>
                <a:cs typeface="Arial" panose="020B0604020202020204" pitchFamily="34" charset="0"/>
              </a:rPr>
              <a:t> prima Colonna,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renderebbe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più</a:t>
            </a:r>
            <a:r>
              <a:rPr lang="en-US" sz="2200" dirty="0">
                <a:solidFill>
                  <a:srgbClr val="141414"/>
                </a:solidFill>
                <a:latin typeface="Tenorite (Body)"/>
                <a:cs typeface="Arial" panose="020B0604020202020204" pitchFamily="34" charset="0"/>
              </a:rPr>
              <a:t> </a:t>
            </a:r>
          </a:p>
          <a:p>
            <a:pPr algn="l"/>
            <a:r>
              <a:rPr lang="en-US" sz="2200" dirty="0" err="1">
                <a:solidFill>
                  <a:srgbClr val="141414"/>
                </a:solidFill>
                <a:latin typeface="Tenorite (Body)"/>
                <a:cs typeface="Arial" panose="020B0604020202020204" pitchFamily="34" charset="0"/>
              </a:rPr>
              <a:t>leggibile</a:t>
            </a:r>
            <a:r>
              <a:rPr lang="en-US" sz="2200" dirty="0">
                <a:solidFill>
                  <a:srgbClr val="141414"/>
                </a:solidFill>
                <a:latin typeface="Tenorite (Body)"/>
                <a:cs typeface="Arial" panose="020B0604020202020204" pitchFamily="34" charset="0"/>
              </a:rPr>
              <a:t> il report.</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Per </a:t>
            </a:r>
            <a:r>
              <a:rPr lang="en-US" sz="2200" dirty="0" err="1">
                <a:solidFill>
                  <a:srgbClr val="141414"/>
                </a:solidFill>
                <a:latin typeface="Tenorite (Body)"/>
                <a:cs typeface="Arial" panose="020B0604020202020204" pitchFamily="34" charset="0"/>
              </a:rPr>
              <a:t>poterlo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ottenere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bisogna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tornare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alla</a:t>
            </a:r>
            <a:endParaRPr lang="en-US" sz="2200" dirty="0">
              <a:solidFill>
                <a:srgbClr val="141414"/>
              </a:solidFill>
              <a:latin typeface="Tenorite (Body)"/>
              <a:cs typeface="Arial" panose="020B0604020202020204" pitchFamily="34" charset="0"/>
            </a:endParaRPr>
          </a:p>
          <a:p>
            <a:pPr algn="l"/>
            <a:r>
              <a:rPr lang="en-US" sz="2200" dirty="0" err="1">
                <a:solidFill>
                  <a:srgbClr val="141414"/>
                </a:solidFill>
                <a:latin typeface="Tenorite (Body)"/>
                <a:cs typeface="Arial" panose="020B0604020202020204" pitchFamily="34" charset="0"/>
              </a:rPr>
              <a:t>Tabella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assegnare</a:t>
            </a:r>
            <a:r>
              <a:rPr lang="en-US" sz="2200" dirty="0">
                <a:solidFill>
                  <a:srgbClr val="141414"/>
                </a:solidFill>
                <a:latin typeface="Tenorite (Body)"/>
                <a:cs typeface="Arial" panose="020B0604020202020204" pitchFamily="34" charset="0"/>
              </a:rPr>
              <a:t> un </a:t>
            </a:r>
            <a:r>
              <a:rPr lang="en-US" sz="2200" dirty="0" err="1">
                <a:solidFill>
                  <a:srgbClr val="141414"/>
                </a:solidFill>
                <a:latin typeface="Tenorite (Body)"/>
                <a:cs typeface="Arial" panose="020B0604020202020204" pitchFamily="34" charset="0"/>
              </a:rPr>
              <a:t>nome</a:t>
            </a:r>
            <a:r>
              <a:rPr lang="en-US" sz="2200" dirty="0">
                <a:solidFill>
                  <a:srgbClr val="141414"/>
                </a:solidFill>
                <a:latin typeface="Tenorite (Body)"/>
                <a:cs typeface="Arial" panose="020B0604020202020204" pitchFamily="34" charset="0"/>
              </a:rPr>
              <a:t> ad </a:t>
            </a:r>
            <a:r>
              <a:rPr lang="en-US" sz="2200" dirty="0" err="1">
                <a:solidFill>
                  <a:srgbClr val="141414"/>
                </a:solidFill>
                <a:latin typeface="Tenorite (Body)"/>
                <a:cs typeface="Arial" panose="020B0604020202020204" pitchFamily="34" charset="0"/>
              </a:rPr>
              <a:t>ognuna</a:t>
            </a:r>
            <a:r>
              <a:rPr lang="en-US" sz="2200" dirty="0">
                <a:solidFill>
                  <a:srgbClr val="141414"/>
                </a:solidFill>
                <a:latin typeface="Tenorite (Body)"/>
                <a:cs typeface="Arial" panose="020B0604020202020204" pitchFamily="34" charset="0"/>
              </a:rPr>
              <a:t> di </a:t>
            </a:r>
          </a:p>
          <a:p>
            <a:pPr algn="l"/>
            <a:r>
              <a:rPr lang="en-US" sz="2200" dirty="0" err="1">
                <a:solidFill>
                  <a:srgbClr val="141414"/>
                </a:solidFill>
                <a:latin typeface="Tenorite (Body)"/>
                <a:cs typeface="Arial" panose="020B0604020202020204" pitchFamily="34" charset="0"/>
              </a:rPr>
              <a:t>esse</a:t>
            </a:r>
            <a:r>
              <a:rPr lang="en-US" sz="2200" dirty="0">
                <a:solidFill>
                  <a:srgbClr val="141414"/>
                </a:solidFill>
                <a:latin typeface="Tenorite (Body)"/>
                <a:cs typeface="Arial" panose="020B0604020202020204" pitchFamily="34" charset="0"/>
              </a:rPr>
              <a:t>, e </a:t>
            </a:r>
            <a:r>
              <a:rPr lang="en-US" sz="2200" dirty="0" err="1">
                <a:solidFill>
                  <a:srgbClr val="141414"/>
                </a:solidFill>
                <a:latin typeface="Tenorite (Body)"/>
                <a:cs typeface="Arial" panose="020B0604020202020204" pitchFamily="34" charset="0"/>
              </a:rPr>
              <a:t>ricreare</a:t>
            </a:r>
            <a:r>
              <a:rPr lang="en-US" sz="2200" dirty="0">
                <a:solidFill>
                  <a:srgbClr val="141414"/>
                </a:solidFill>
                <a:latin typeface="Tenorite (Body)"/>
                <a:cs typeface="Arial" panose="020B0604020202020204" pitchFamily="34" charset="0"/>
              </a:rPr>
              <a:t> un secondo Scenario </a:t>
            </a:r>
          </a:p>
          <a:p>
            <a:pPr algn="l"/>
            <a:r>
              <a:rPr lang="en-US" sz="2200" dirty="0">
                <a:solidFill>
                  <a:srgbClr val="141414"/>
                </a:solidFill>
                <a:latin typeface="Tenorite (Body)"/>
                <a:cs typeface="Arial" panose="020B0604020202020204" pitchFamily="34" charset="0"/>
              </a:rPr>
              <a:t>Summary.</a:t>
            </a:r>
          </a:p>
        </p:txBody>
      </p:sp>
      <p:pic>
        <p:nvPicPr>
          <p:cNvPr id="6" name="Picture 5">
            <a:extLst>
              <a:ext uri="{FF2B5EF4-FFF2-40B4-BE49-F238E27FC236}">
                <a16:creationId xmlns:a16="http://schemas.microsoft.com/office/drawing/2014/main" id="{2581555C-2AD2-803C-A91A-B5970D729E7D}"/>
              </a:ext>
            </a:extLst>
          </p:cNvPr>
          <p:cNvPicPr>
            <a:picLocks noChangeAspect="1"/>
          </p:cNvPicPr>
          <p:nvPr/>
        </p:nvPicPr>
        <p:blipFill>
          <a:blip r:embed="rId2"/>
          <a:stretch>
            <a:fillRect/>
          </a:stretch>
        </p:blipFill>
        <p:spPr>
          <a:xfrm>
            <a:off x="8621859" y="1938156"/>
            <a:ext cx="2191056" cy="1810003"/>
          </a:xfrm>
          <a:prstGeom prst="rect">
            <a:avLst/>
          </a:prstGeom>
        </p:spPr>
      </p:pic>
      <p:pic>
        <p:nvPicPr>
          <p:cNvPr id="9" name="Picture 8">
            <a:extLst>
              <a:ext uri="{FF2B5EF4-FFF2-40B4-BE49-F238E27FC236}">
                <a16:creationId xmlns:a16="http://schemas.microsoft.com/office/drawing/2014/main" id="{5C2C0FC0-DFF2-CEE5-43EE-24574CC04793}"/>
              </a:ext>
            </a:extLst>
          </p:cNvPr>
          <p:cNvPicPr>
            <a:picLocks noChangeAspect="1"/>
          </p:cNvPicPr>
          <p:nvPr/>
        </p:nvPicPr>
        <p:blipFill>
          <a:blip r:embed="rId3"/>
          <a:stretch>
            <a:fillRect/>
          </a:stretch>
        </p:blipFill>
        <p:spPr>
          <a:xfrm>
            <a:off x="5758381" y="3859131"/>
            <a:ext cx="5115639" cy="2038635"/>
          </a:xfrm>
          <a:prstGeom prst="rect">
            <a:avLst/>
          </a:prstGeom>
        </p:spPr>
      </p:pic>
    </p:spTree>
    <p:extLst>
      <p:ext uri="{BB962C8B-B14F-4D97-AF65-F5344CB8AC3E}">
        <p14:creationId xmlns:p14="http://schemas.microsoft.com/office/powerpoint/2010/main" val="215636472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Tabella</a:t>
            </a:r>
            <a:r>
              <a:rPr lang="en-US" dirty="0"/>
              <a:t> </a:t>
            </a:r>
            <a:r>
              <a:rPr lang="en-US" dirty="0" err="1"/>
              <a:t>Dati</a:t>
            </a:r>
            <a:r>
              <a:rPr lang="en-US" dirty="0"/>
              <a:t>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165</a:t>
            </a:fld>
            <a:endParaRPr lang="en-US" dirty="0"/>
          </a:p>
        </p:txBody>
      </p:sp>
      <p:sp>
        <p:nvSpPr>
          <p:cNvPr id="6" name="TextBox 5">
            <a:extLst>
              <a:ext uri="{FF2B5EF4-FFF2-40B4-BE49-F238E27FC236}">
                <a16:creationId xmlns:a16="http://schemas.microsoft.com/office/drawing/2014/main" id="{AD132CD3-D7AE-4497-D736-5B2AF7DD1C29}"/>
              </a:ext>
            </a:extLst>
          </p:cNvPr>
          <p:cNvSpPr txBox="1"/>
          <p:nvPr/>
        </p:nvSpPr>
        <p:spPr>
          <a:xfrm>
            <a:off x="381001" y="908335"/>
            <a:ext cx="10947399" cy="5509200"/>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Una “</a:t>
            </a:r>
            <a:r>
              <a:rPr lang="en-US" sz="2200" b="1" dirty="0" err="1">
                <a:solidFill>
                  <a:srgbClr val="141414"/>
                </a:solidFill>
                <a:latin typeface="Tenorite (Body)"/>
                <a:cs typeface="Arial" panose="020B0604020202020204" pitchFamily="34" charset="0"/>
              </a:rPr>
              <a:t>tabella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dati</a:t>
            </a:r>
            <a:r>
              <a:rPr lang="en-US" sz="2200" dirty="0">
                <a:solidFill>
                  <a:srgbClr val="141414"/>
                </a:solidFill>
                <a:latin typeface="Tenorite (Body)"/>
                <a:cs typeface="Arial" panose="020B0604020202020204" pitchFamily="34" charset="0"/>
              </a:rPr>
              <a:t>” è un intervallo di </a:t>
            </a:r>
            <a:r>
              <a:rPr lang="en-US" sz="2200" dirty="0" err="1">
                <a:solidFill>
                  <a:srgbClr val="141414"/>
                </a:solidFill>
                <a:latin typeface="Tenorite (Body)"/>
                <a:cs typeface="Arial" panose="020B0604020202020204" pitchFamily="34" charset="0"/>
              </a:rPr>
              <a:t>celle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mostra</a:t>
            </a:r>
            <a:r>
              <a:rPr lang="en-US" sz="2200" dirty="0">
                <a:solidFill>
                  <a:srgbClr val="141414"/>
                </a:solidFill>
                <a:latin typeface="Tenorite (Body)"/>
                <a:cs typeface="Arial" panose="020B0604020202020204" pitchFamily="34" charset="0"/>
              </a:rPr>
              <a:t> come la </a:t>
            </a:r>
            <a:r>
              <a:rPr lang="en-US" sz="2200" dirty="0" err="1">
                <a:solidFill>
                  <a:srgbClr val="141414"/>
                </a:solidFill>
                <a:latin typeface="Tenorite (Body)"/>
                <a:cs typeface="Arial" panose="020B0604020202020204" pitchFamily="34" charset="0"/>
              </a:rPr>
              <a:t>modifica</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o </a:t>
            </a:r>
            <a:r>
              <a:rPr lang="en-US" sz="2200" dirty="0" err="1">
                <a:solidFill>
                  <a:srgbClr val="141414"/>
                </a:solidFill>
                <a:latin typeface="Tenorite (Body)"/>
                <a:cs typeface="Arial" panose="020B0604020202020204" pitchFamily="34" charset="0"/>
              </a:rPr>
              <a:t>più</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variabili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nelle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formule</a:t>
            </a:r>
            <a:r>
              <a:rPr lang="en-US" sz="2200" dirty="0">
                <a:solidFill>
                  <a:srgbClr val="141414"/>
                </a:solidFill>
                <a:latin typeface="Tenorite (Body)"/>
                <a:cs typeface="Arial" panose="020B0604020202020204" pitchFamily="34" charset="0"/>
              </a:rPr>
              <a:t> ne </a:t>
            </a:r>
            <a:r>
              <a:rPr lang="en-US" sz="2200" dirty="0" err="1">
                <a:solidFill>
                  <a:srgbClr val="141414"/>
                </a:solidFill>
                <a:latin typeface="Tenorite (Body)"/>
                <a:cs typeface="Arial" panose="020B0604020202020204" pitchFamily="34" charset="0"/>
              </a:rPr>
              <a:t>influenzi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risultati</a:t>
            </a:r>
            <a:r>
              <a:rPr lang="en-US" sz="2200" dirty="0">
                <a:solidFill>
                  <a:srgbClr val="141414"/>
                </a:solidFill>
                <a:latin typeface="Tenorite (Body)"/>
                <a:cs typeface="Arial" panose="020B0604020202020204" pitchFamily="34" charset="0"/>
              </a:rPr>
              <a:t>. Le </a:t>
            </a:r>
            <a:r>
              <a:rPr lang="en-US" sz="2200" dirty="0" err="1">
                <a:solidFill>
                  <a:srgbClr val="141414"/>
                </a:solidFill>
                <a:latin typeface="Tenorite (Body)"/>
                <a:cs typeface="Arial" panose="020B0604020202020204" pitchFamily="34" charset="0"/>
              </a:rPr>
              <a:t>tabelle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dati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pertanto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offrono</a:t>
            </a:r>
            <a:r>
              <a:rPr lang="en-US" sz="2200" dirty="0">
                <a:solidFill>
                  <a:srgbClr val="141414"/>
                </a:solidFill>
                <a:latin typeface="Tenorite (Body)"/>
                <a:cs typeface="Arial" panose="020B0604020202020204" pitchFamily="34" charset="0"/>
              </a:rPr>
              <a:t> un modo </a:t>
            </a:r>
            <a:r>
              <a:rPr lang="en-US" sz="2200" dirty="0" err="1">
                <a:solidFill>
                  <a:srgbClr val="141414"/>
                </a:solidFill>
                <a:latin typeface="Tenorite (Body)"/>
                <a:cs typeface="Arial" panose="020B0604020202020204" pitchFamily="34" charset="0"/>
              </a:rPr>
              <a:t>rapido</a:t>
            </a:r>
            <a:r>
              <a:rPr lang="en-US" sz="2200" dirty="0">
                <a:solidFill>
                  <a:srgbClr val="141414"/>
                </a:solidFill>
                <a:latin typeface="Tenorite (Body)"/>
                <a:cs typeface="Arial" panose="020B0604020202020204" pitchFamily="34" charset="0"/>
              </a:rPr>
              <a:t> per </a:t>
            </a:r>
            <a:r>
              <a:rPr lang="en-US" sz="2200" dirty="0" err="1">
                <a:solidFill>
                  <a:srgbClr val="141414"/>
                </a:solidFill>
                <a:latin typeface="Tenorite (Body)"/>
                <a:cs typeface="Arial" panose="020B0604020202020204" pitchFamily="34" charset="0"/>
              </a:rPr>
              <a:t>calcolare</a:t>
            </a:r>
            <a:r>
              <a:rPr lang="en-US" sz="2200"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più</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risultati</a:t>
            </a:r>
            <a:r>
              <a:rPr lang="en-US" sz="2200" b="1" dirty="0">
                <a:solidFill>
                  <a:srgbClr val="141414"/>
                </a:solidFill>
                <a:latin typeface="Tenorite (Body)"/>
                <a:cs typeface="Arial" panose="020B0604020202020204" pitchFamily="34" charset="0"/>
              </a:rPr>
              <a:t> con </a:t>
            </a:r>
            <a:r>
              <a:rPr lang="en-US" sz="2200" b="1" dirty="0" err="1">
                <a:solidFill>
                  <a:srgbClr val="141414"/>
                </a:solidFill>
                <a:latin typeface="Tenorite (Body)"/>
                <a:cs typeface="Arial" panose="020B0604020202020204" pitchFamily="34" charset="0"/>
              </a:rPr>
              <a:t>una</a:t>
            </a:r>
            <a:r>
              <a:rPr lang="en-US" sz="2200" b="1" dirty="0">
                <a:solidFill>
                  <a:srgbClr val="141414"/>
                </a:solidFill>
                <a:latin typeface="Tenorite (Body)"/>
                <a:cs typeface="Arial" panose="020B0604020202020204" pitchFamily="34" charset="0"/>
              </a:rPr>
              <a:t> sola </a:t>
            </a:r>
            <a:r>
              <a:rPr lang="en-US" sz="2200" b="1" dirty="0" err="1">
                <a:solidFill>
                  <a:srgbClr val="141414"/>
                </a:solidFill>
                <a:latin typeface="Tenorite (Body)"/>
                <a:cs typeface="Arial" panose="020B0604020202020204" pitchFamily="34" charset="0"/>
              </a:rPr>
              <a:t>operazione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nonché</a:t>
            </a:r>
            <a:r>
              <a:rPr lang="en-US" sz="2200" dirty="0">
                <a:solidFill>
                  <a:srgbClr val="141414"/>
                </a:solidFill>
                <a:latin typeface="Tenorite (Body)"/>
                <a:cs typeface="Arial" panose="020B0604020202020204" pitchFamily="34" charset="0"/>
              </a:rPr>
              <a:t> per </a:t>
            </a:r>
            <a:r>
              <a:rPr lang="en-US" sz="2200" dirty="0" err="1">
                <a:solidFill>
                  <a:srgbClr val="141414"/>
                </a:solidFill>
                <a:latin typeface="Tenorite (Body)"/>
                <a:cs typeface="Arial" panose="020B0604020202020204" pitchFamily="34" charset="0"/>
              </a:rPr>
              <a:t>visualizzare</a:t>
            </a:r>
            <a:r>
              <a:rPr lang="en-US" sz="2200" dirty="0">
                <a:solidFill>
                  <a:srgbClr val="141414"/>
                </a:solidFill>
                <a:latin typeface="Tenorite (Body)"/>
                <a:cs typeface="Arial" panose="020B0604020202020204" pitchFamily="34" charset="0"/>
              </a:rPr>
              <a:t> e </a:t>
            </a:r>
            <a:r>
              <a:rPr lang="en-US" sz="2200" dirty="0" err="1">
                <a:solidFill>
                  <a:srgbClr val="141414"/>
                </a:solidFill>
                <a:latin typeface="Tenorite (Body)"/>
                <a:cs typeface="Arial" panose="020B0604020202020204" pitchFamily="34" charset="0"/>
              </a:rPr>
              <a:t>confrontare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nello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stesso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foglio</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lavoro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risultati</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tutte</a:t>
            </a:r>
            <a:r>
              <a:rPr lang="en-US" sz="2200" dirty="0">
                <a:solidFill>
                  <a:srgbClr val="141414"/>
                </a:solidFill>
                <a:latin typeface="Tenorite (Body)"/>
                <a:cs typeface="Arial" panose="020B0604020202020204" pitchFamily="34" charset="0"/>
              </a:rPr>
              <a:t> le </a:t>
            </a:r>
            <a:r>
              <a:rPr lang="en-US" sz="2200" dirty="0" err="1">
                <a:solidFill>
                  <a:srgbClr val="141414"/>
                </a:solidFill>
                <a:latin typeface="Tenorite (Body)"/>
                <a:cs typeface="Arial" panose="020B0604020202020204" pitchFamily="34" charset="0"/>
              </a:rPr>
              <a:t>variazioni</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Le “</a:t>
            </a:r>
            <a:r>
              <a:rPr lang="en-US" sz="2200" dirty="0" err="1">
                <a:solidFill>
                  <a:srgbClr val="141414"/>
                </a:solidFill>
                <a:latin typeface="Tenorite (Body)"/>
                <a:cs typeface="Arial" panose="020B0604020202020204" pitchFamily="34" charset="0"/>
              </a:rPr>
              <a:t>tabelle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dati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fanno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parte</a:t>
            </a:r>
            <a:r>
              <a:rPr lang="en-US" sz="2200" dirty="0">
                <a:solidFill>
                  <a:srgbClr val="141414"/>
                </a:solidFill>
                <a:latin typeface="Tenorite (Body)"/>
                <a:cs typeface="Arial" panose="020B0604020202020204" pitchFamily="34" charset="0"/>
              </a:rPr>
              <a:t> di un </a:t>
            </a:r>
            <a:r>
              <a:rPr lang="en-US" sz="2200" dirty="0" err="1">
                <a:solidFill>
                  <a:srgbClr val="141414"/>
                </a:solidFill>
                <a:latin typeface="Tenorite (Body)"/>
                <a:cs typeface="Arial" panose="020B0604020202020204" pitchFamily="34" charset="0"/>
              </a:rPr>
              <a:t>insieme</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comandi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detti</a:t>
            </a:r>
            <a:r>
              <a:rPr lang="en-US" sz="2200"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strumenti</a:t>
            </a:r>
            <a:r>
              <a:rPr lang="en-US" sz="2200" b="1" dirty="0">
                <a:solidFill>
                  <a:srgbClr val="141414"/>
                </a:solidFill>
                <a:latin typeface="Tenorite (Body)"/>
                <a:cs typeface="Arial" panose="020B0604020202020204" pitchFamily="34" charset="0"/>
              </a:rPr>
              <a:t> di </a:t>
            </a:r>
            <a:r>
              <a:rPr lang="en-US" sz="2200" b="1" dirty="0" err="1">
                <a:solidFill>
                  <a:srgbClr val="141414"/>
                </a:solidFill>
                <a:latin typeface="Tenorite (Body)"/>
                <a:cs typeface="Arial" panose="020B0604020202020204" pitchFamily="34" charset="0"/>
              </a:rPr>
              <a:t>analisi</a:t>
            </a:r>
            <a:r>
              <a:rPr lang="en-US" sz="2200" b="1" dirty="0">
                <a:solidFill>
                  <a:srgbClr val="141414"/>
                </a:solidFill>
                <a:latin typeface="Tenorite (Body)"/>
                <a:cs typeface="Arial" panose="020B0604020202020204" pitchFamily="34" charset="0"/>
              </a:rPr>
              <a:t> di </a:t>
            </a:r>
            <a:r>
              <a:rPr lang="en-US" sz="2200" b="1" dirty="0" err="1">
                <a:solidFill>
                  <a:srgbClr val="141414"/>
                </a:solidFill>
                <a:latin typeface="Tenorite (Body)"/>
                <a:cs typeface="Arial" panose="020B0604020202020204" pitchFamily="34" charset="0"/>
              </a:rPr>
              <a:t>simulazione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quando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vengono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usate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sta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eseguendo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analisi</a:t>
            </a:r>
            <a:r>
              <a:rPr lang="en-US" sz="2200" b="1" dirty="0">
                <a:solidFill>
                  <a:srgbClr val="141414"/>
                </a:solidFill>
                <a:latin typeface="Tenorite (Body)"/>
                <a:cs typeface="Arial" panose="020B0604020202020204" pitchFamily="34" charset="0"/>
              </a:rPr>
              <a:t> di </a:t>
            </a:r>
            <a:r>
              <a:rPr lang="en-US" sz="2200" b="1" dirty="0" err="1">
                <a:solidFill>
                  <a:srgbClr val="141414"/>
                </a:solidFill>
                <a:latin typeface="Tenorite (Body)"/>
                <a:cs typeface="Arial" panose="020B0604020202020204" pitchFamily="34" charset="0"/>
              </a:rPr>
              <a:t>simulazione</a:t>
            </a:r>
            <a:endParaRPr lang="en-US" sz="2200" b="1" dirty="0">
              <a:solidFill>
                <a:srgbClr val="141414"/>
              </a:solidFill>
              <a:latin typeface="Tenorite (Body)"/>
              <a:cs typeface="Arial" panose="020B0604020202020204" pitchFamily="34" charset="0"/>
            </a:endParaRPr>
          </a:p>
          <a:p>
            <a:pPr algn="l"/>
            <a:endParaRPr lang="en-US" sz="2200" b="1"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Per </a:t>
            </a:r>
            <a:r>
              <a:rPr lang="en-US" sz="2200" dirty="0" err="1">
                <a:solidFill>
                  <a:srgbClr val="141414"/>
                </a:solidFill>
                <a:latin typeface="Tenorite (Body)"/>
                <a:cs typeface="Arial" panose="020B0604020202020204" pitchFamily="34" charset="0"/>
              </a:rPr>
              <a:t>analisi</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simulazione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intende</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processo</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modifica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valori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contenuti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nelle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celle</a:t>
            </a:r>
            <a:r>
              <a:rPr lang="en-US" sz="2200" dirty="0">
                <a:solidFill>
                  <a:srgbClr val="141414"/>
                </a:solidFill>
                <a:latin typeface="Tenorite (Body)"/>
                <a:cs typeface="Arial" panose="020B0604020202020204" pitchFamily="34" charset="0"/>
              </a:rPr>
              <a:t>, per </a:t>
            </a:r>
            <a:r>
              <a:rPr lang="en-US" sz="2200" dirty="0" err="1">
                <a:solidFill>
                  <a:srgbClr val="141414"/>
                </a:solidFill>
                <a:latin typeface="Tenorite (Body)"/>
                <a:cs typeface="Arial" panose="020B0604020202020204" pitchFamily="34" charset="0"/>
              </a:rPr>
              <a:t>verificare</a:t>
            </a:r>
            <a:r>
              <a:rPr lang="en-US" sz="2200" dirty="0">
                <a:solidFill>
                  <a:srgbClr val="141414"/>
                </a:solidFill>
                <a:latin typeface="Tenorite (Body)"/>
                <a:cs typeface="Arial" panose="020B0604020202020204" pitchFamily="34" charset="0"/>
              </a:rPr>
              <a:t> in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modo </a:t>
            </a:r>
            <a:r>
              <a:rPr lang="en-US" sz="2200" dirty="0" err="1">
                <a:solidFill>
                  <a:srgbClr val="141414"/>
                </a:solidFill>
                <a:latin typeface="Tenorite (Body)"/>
                <a:cs typeface="Arial" panose="020B0604020202020204" pitchFamily="34" charset="0"/>
              </a:rPr>
              <a:t>tali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modifiche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influiranno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sul</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risultato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formule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nel</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foglio</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lavoro</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b="1" dirty="0" err="1">
                <a:solidFill>
                  <a:srgbClr val="141414"/>
                </a:solidFill>
                <a:latin typeface="Tenorite (Body)"/>
                <a:cs typeface="Arial" panose="020B0604020202020204" pitchFamily="34" charset="0"/>
              </a:rPr>
              <a:t>Esempio</a:t>
            </a:r>
            <a:r>
              <a:rPr lang="en-US" sz="2200" b="1" dirty="0">
                <a:solidFill>
                  <a:srgbClr val="141414"/>
                </a:solidFill>
                <a:latin typeface="Tenorite (Body)"/>
                <a:cs typeface="Arial" panose="020B0604020202020204" pitchFamily="34" charset="0"/>
              </a:rPr>
              <a:t>:</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usare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tabella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dati</a:t>
            </a:r>
            <a:r>
              <a:rPr lang="en-US" sz="2200" dirty="0">
                <a:solidFill>
                  <a:srgbClr val="141414"/>
                </a:solidFill>
                <a:latin typeface="Tenorite (Body)"/>
                <a:cs typeface="Arial" panose="020B0604020202020204" pitchFamily="34" charset="0"/>
              </a:rPr>
              <a:t> per </a:t>
            </a:r>
            <a:r>
              <a:rPr lang="en-US" sz="2200" dirty="0" err="1">
                <a:solidFill>
                  <a:srgbClr val="141414"/>
                </a:solidFill>
                <a:latin typeface="Tenorite (Body)"/>
                <a:cs typeface="Arial" panose="020B0604020202020204" pitchFamily="34" charset="0"/>
              </a:rPr>
              <a:t>modificare</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tasso</a:t>
            </a:r>
            <a:r>
              <a:rPr lang="en-US" sz="2200" dirty="0">
                <a:solidFill>
                  <a:srgbClr val="141414"/>
                </a:solidFill>
                <a:latin typeface="Tenorite (Body)"/>
                <a:cs typeface="Arial" panose="020B0604020202020204" pitchFamily="34" charset="0"/>
              </a:rPr>
              <a:t> di interesse e la </a:t>
            </a:r>
            <a:r>
              <a:rPr lang="en-US" sz="2200" dirty="0" err="1">
                <a:solidFill>
                  <a:srgbClr val="141414"/>
                </a:solidFill>
                <a:latin typeface="Tenorite (Body)"/>
                <a:cs typeface="Arial" panose="020B0604020202020204" pitchFamily="34" charset="0"/>
              </a:rPr>
              <a:t>lunghezza</a:t>
            </a:r>
            <a:r>
              <a:rPr lang="en-US" sz="2200" dirty="0">
                <a:solidFill>
                  <a:srgbClr val="141414"/>
                </a:solidFill>
                <a:latin typeface="Tenorite (Body)"/>
                <a:cs typeface="Arial" panose="020B0604020202020204" pitchFamily="34" charset="0"/>
              </a:rPr>
              <a:t> del </a:t>
            </a:r>
            <a:r>
              <a:rPr lang="en-US" sz="2200" dirty="0" err="1">
                <a:solidFill>
                  <a:srgbClr val="141414"/>
                </a:solidFill>
                <a:latin typeface="Tenorite (Body)"/>
                <a:cs typeface="Arial" panose="020B0604020202020204" pitchFamily="34" charset="0"/>
              </a:rPr>
              <a:t>termine</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restituzione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utilizzati</a:t>
            </a:r>
            <a:r>
              <a:rPr lang="en-US" sz="2200" dirty="0">
                <a:solidFill>
                  <a:srgbClr val="141414"/>
                </a:solidFill>
                <a:latin typeface="Tenorite (Body)"/>
                <a:cs typeface="Arial" panose="020B0604020202020204" pitchFamily="34" charset="0"/>
              </a:rPr>
              <a:t> per un </a:t>
            </a:r>
            <a:r>
              <a:rPr lang="en-US" sz="2200" dirty="0" err="1">
                <a:solidFill>
                  <a:srgbClr val="141414"/>
                </a:solidFill>
                <a:latin typeface="Tenorite (Body)"/>
                <a:cs typeface="Arial" panose="020B0604020202020204" pitchFamily="34" charset="0"/>
              </a:rPr>
              <a:t>prestito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allo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scopo</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stabilire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possibili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importi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delle</a:t>
            </a:r>
            <a:r>
              <a:rPr lang="en-US" sz="2200" dirty="0">
                <a:solidFill>
                  <a:srgbClr val="141414"/>
                </a:solidFill>
                <a:latin typeface="Tenorite (Body)"/>
                <a:cs typeface="Arial" panose="020B0604020202020204" pitchFamily="34" charset="0"/>
              </a:rPr>
              <a:t> rate </a:t>
            </a:r>
            <a:r>
              <a:rPr lang="en-US" sz="2200" dirty="0" err="1">
                <a:solidFill>
                  <a:srgbClr val="141414"/>
                </a:solidFill>
                <a:latin typeface="Tenorite (Body)"/>
                <a:cs typeface="Arial" panose="020B0604020202020204" pitchFamily="34" charset="0"/>
              </a:rPr>
              <a:t>mensili</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p:txBody>
      </p:sp>
      <p:sp>
        <p:nvSpPr>
          <p:cNvPr id="4" name="TextBox 3">
            <a:extLst>
              <a:ext uri="{FF2B5EF4-FFF2-40B4-BE49-F238E27FC236}">
                <a16:creationId xmlns:a16="http://schemas.microsoft.com/office/drawing/2014/main" id="{71DD6B63-94D6-47F3-0C31-AEADFF4923D5}"/>
              </a:ext>
            </a:extLst>
          </p:cNvPr>
          <p:cNvSpPr txBox="1"/>
          <p:nvPr/>
        </p:nvSpPr>
        <p:spPr>
          <a:xfrm>
            <a:off x="5527361" y="5691891"/>
            <a:ext cx="6486774" cy="769441"/>
          </a:xfrm>
          <a:prstGeom prst="rect">
            <a:avLst/>
          </a:prstGeom>
          <a:noFill/>
        </p:spPr>
        <p:txBody>
          <a:bodyPr wrap="square">
            <a:spAutoFit/>
          </a:bodyPr>
          <a:lstStyle/>
          <a:p>
            <a:pPr algn="l"/>
            <a:r>
              <a:rPr lang="en-US" sz="2200" b="1" dirty="0">
                <a:solidFill>
                  <a:srgbClr val="141414"/>
                </a:solidFill>
                <a:highlight>
                  <a:srgbClr val="FFFF00"/>
                </a:highlight>
                <a:latin typeface="Tenorite (Body)"/>
                <a:cs typeface="Arial" panose="020B0604020202020204" pitchFamily="34" charset="0"/>
              </a:rPr>
              <a:t>LIMITE:</a:t>
            </a:r>
            <a:r>
              <a:rPr lang="en-US" sz="2200" b="1" dirty="0">
                <a:solidFill>
                  <a:srgbClr val="141414"/>
                </a:solidFill>
                <a:latin typeface="Tenorite (Body)"/>
                <a:cs typeface="Arial" panose="020B0604020202020204" pitchFamily="34" charset="0"/>
              </a:rPr>
              <a:t> La </a:t>
            </a:r>
            <a:r>
              <a:rPr lang="en-US" sz="2200" b="1" dirty="0" err="1">
                <a:solidFill>
                  <a:srgbClr val="141414"/>
                </a:solidFill>
                <a:latin typeface="Tenorite (Body)"/>
                <a:cs typeface="Arial" panose="020B0604020202020204" pitchFamily="34" charset="0"/>
              </a:rPr>
              <a:t>Gestione</a:t>
            </a:r>
            <a:r>
              <a:rPr lang="en-US" sz="2200" b="1" dirty="0">
                <a:solidFill>
                  <a:srgbClr val="141414"/>
                </a:solidFill>
                <a:latin typeface="Tenorite (Body)"/>
                <a:cs typeface="Arial" panose="020B0604020202020204" pitchFamily="34" charset="0"/>
              </a:rPr>
              <a:t> Scenario </a:t>
            </a:r>
            <a:r>
              <a:rPr lang="en-US" sz="2200" b="1" dirty="0" err="1">
                <a:solidFill>
                  <a:srgbClr val="141414"/>
                </a:solidFill>
                <a:latin typeface="Tenorite (Body)"/>
                <a:cs typeface="Arial" panose="020B0604020202020204" pitchFamily="34" charset="0"/>
              </a:rPr>
              <a:t>può</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gestire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fino</a:t>
            </a:r>
            <a:r>
              <a:rPr lang="en-US" sz="2200" b="1" dirty="0">
                <a:solidFill>
                  <a:srgbClr val="141414"/>
                </a:solidFill>
                <a:latin typeface="Tenorite (Body)"/>
                <a:cs typeface="Arial" panose="020B0604020202020204" pitchFamily="34" charset="0"/>
              </a:rPr>
              <a:t> ad un </a:t>
            </a:r>
            <a:r>
              <a:rPr lang="en-US" sz="2200" b="1" dirty="0" err="1">
                <a:solidFill>
                  <a:srgbClr val="141414"/>
                </a:solidFill>
                <a:latin typeface="Tenorite (Body)"/>
                <a:cs typeface="Arial" panose="020B0604020202020204" pitchFamily="34" charset="0"/>
              </a:rPr>
              <a:t>massimio</a:t>
            </a:r>
            <a:r>
              <a:rPr lang="en-US" sz="2200" b="1" dirty="0">
                <a:solidFill>
                  <a:srgbClr val="141414"/>
                </a:solidFill>
                <a:latin typeface="Tenorite (Body)"/>
                <a:cs typeface="Arial" panose="020B0604020202020204" pitchFamily="34" charset="0"/>
              </a:rPr>
              <a:t> di 32 </a:t>
            </a:r>
            <a:r>
              <a:rPr lang="en-US" sz="2200" b="1" dirty="0" err="1">
                <a:solidFill>
                  <a:srgbClr val="141414"/>
                </a:solidFill>
                <a:latin typeface="Tenorite (Body)"/>
                <a:cs typeface="Arial" panose="020B0604020202020204" pitchFamily="34" charset="0"/>
              </a:rPr>
              <a:t>celle</a:t>
            </a:r>
            <a:r>
              <a:rPr lang="en-US" sz="2200" b="1" dirty="0">
                <a:solidFill>
                  <a:srgbClr val="141414"/>
                </a:solidFill>
                <a:latin typeface="Tenorite (Body)"/>
                <a:cs typeface="Arial" panose="020B0604020202020204" pitchFamily="34" charset="0"/>
              </a:rPr>
              <a:t> di </a:t>
            </a:r>
            <a:r>
              <a:rPr lang="en-US" sz="2200" b="1" dirty="0" err="1">
                <a:solidFill>
                  <a:srgbClr val="141414"/>
                </a:solidFill>
                <a:latin typeface="Tenorite (Body)"/>
                <a:cs typeface="Arial" panose="020B0604020202020204" pitchFamily="34" charset="0"/>
              </a:rPr>
              <a:t>valori</a:t>
            </a:r>
            <a:endParaRPr lang="en-US" sz="2200" b="1"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299594461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Tabella</a:t>
            </a:r>
            <a:r>
              <a:rPr lang="en-US" dirty="0"/>
              <a:t> </a:t>
            </a:r>
            <a:r>
              <a:rPr lang="en-US" dirty="0" err="1"/>
              <a:t>Dati</a:t>
            </a:r>
            <a:r>
              <a:rPr lang="en-US" dirty="0"/>
              <a:t>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166</a:t>
            </a:fld>
            <a:endParaRPr lang="en-US" dirty="0"/>
          </a:p>
        </p:txBody>
      </p:sp>
      <p:sp>
        <p:nvSpPr>
          <p:cNvPr id="6" name="TextBox 5">
            <a:extLst>
              <a:ext uri="{FF2B5EF4-FFF2-40B4-BE49-F238E27FC236}">
                <a16:creationId xmlns:a16="http://schemas.microsoft.com/office/drawing/2014/main" id="{AD132CD3-D7AE-4497-D736-5B2AF7DD1C29}"/>
              </a:ext>
            </a:extLst>
          </p:cNvPr>
          <p:cNvSpPr txBox="1"/>
          <p:nvPr/>
        </p:nvSpPr>
        <p:spPr>
          <a:xfrm>
            <a:off x="392210" y="908335"/>
            <a:ext cx="10885390" cy="769441"/>
          </a:xfrm>
          <a:prstGeom prst="rect">
            <a:avLst/>
          </a:prstGeom>
          <a:noFill/>
        </p:spPr>
        <p:txBody>
          <a:bodyPr wrap="square">
            <a:spAutoFit/>
          </a:bodyPr>
          <a:lstStyle/>
          <a:p>
            <a:pPr algn="l"/>
            <a:r>
              <a:rPr lang="en-US" sz="2200" dirty="0" err="1">
                <a:solidFill>
                  <a:srgbClr val="141414"/>
                </a:solidFill>
                <a:latin typeface="Tenorite (Body)"/>
                <a:cs typeface="Arial" panose="020B0604020202020204" pitchFamily="34" charset="0"/>
              </a:rPr>
              <a:t>Nell’esempio</a:t>
            </a:r>
            <a:r>
              <a:rPr lang="en-US" sz="2200" dirty="0">
                <a:solidFill>
                  <a:srgbClr val="141414"/>
                </a:solidFill>
                <a:latin typeface="Tenorite (Body)"/>
                <a:cs typeface="Arial" panose="020B0604020202020204" pitchFamily="34" charset="0"/>
              </a:rPr>
              <a:t> sotto, la </a:t>
            </a:r>
            <a:r>
              <a:rPr lang="en-US" sz="2200" dirty="0" err="1">
                <a:solidFill>
                  <a:srgbClr val="141414"/>
                </a:solidFill>
                <a:latin typeface="Tenorite (Body)"/>
                <a:cs typeface="Arial" panose="020B0604020202020204" pitchFamily="34" charset="0"/>
              </a:rPr>
              <a:t>cella</a:t>
            </a:r>
            <a:r>
              <a:rPr lang="en-US" sz="2200" dirty="0">
                <a:solidFill>
                  <a:srgbClr val="141414"/>
                </a:solidFill>
                <a:latin typeface="Tenorite (Body)"/>
                <a:cs typeface="Arial" panose="020B0604020202020204" pitchFamily="34" charset="0"/>
              </a:rPr>
              <a:t> C2 </a:t>
            </a:r>
            <a:r>
              <a:rPr lang="en-US" sz="2200" dirty="0" err="1">
                <a:solidFill>
                  <a:srgbClr val="141414"/>
                </a:solidFill>
                <a:latin typeface="Tenorite (Body)"/>
                <a:cs typeface="Arial" panose="020B0604020202020204" pitchFamily="34" charset="0"/>
              </a:rPr>
              <a:t>contiene</a:t>
            </a:r>
            <a:r>
              <a:rPr lang="en-US" sz="2200" dirty="0">
                <a:solidFill>
                  <a:srgbClr val="141414"/>
                </a:solidFill>
                <a:latin typeface="Tenorite (Body)"/>
                <a:cs typeface="Arial" panose="020B0604020202020204" pitchFamily="34" charset="0"/>
              </a:rPr>
              <a:t> la formula di </a:t>
            </a:r>
            <a:r>
              <a:rPr lang="en-US" sz="2200" dirty="0" err="1">
                <a:solidFill>
                  <a:srgbClr val="141414"/>
                </a:solidFill>
                <a:latin typeface="Tenorite (Body)"/>
                <a:cs typeface="Arial" panose="020B0604020202020204" pitchFamily="34" charset="0"/>
              </a:rPr>
              <a:t>pagamento</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=RATA(B3/12;B4;-B5)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utilizza</a:t>
            </a:r>
            <a:r>
              <a:rPr lang="en-US" sz="2200" dirty="0">
                <a:solidFill>
                  <a:srgbClr val="141414"/>
                </a:solidFill>
                <a:latin typeface="Tenorite (Body)"/>
                <a:cs typeface="Arial" panose="020B0604020202020204" pitchFamily="34" charset="0"/>
              </a:rPr>
              <a:t> due </a:t>
            </a:r>
            <a:r>
              <a:rPr lang="en-US" sz="2200" dirty="0" err="1">
                <a:solidFill>
                  <a:srgbClr val="141414"/>
                </a:solidFill>
                <a:latin typeface="Tenorite (Body)"/>
                <a:cs typeface="Arial" panose="020B0604020202020204" pitchFamily="34" charset="0"/>
              </a:rPr>
              <a:t>celle</a:t>
            </a:r>
            <a:r>
              <a:rPr lang="en-US" sz="2200" dirty="0">
                <a:solidFill>
                  <a:srgbClr val="141414"/>
                </a:solidFill>
                <a:latin typeface="Tenorite (Body)"/>
                <a:cs typeface="Arial" panose="020B0604020202020204" pitchFamily="34" charset="0"/>
              </a:rPr>
              <a:t> di input, </a:t>
            </a:r>
            <a:r>
              <a:rPr lang="en-US" sz="2200" b="1" dirty="0">
                <a:solidFill>
                  <a:srgbClr val="141414"/>
                </a:solidFill>
                <a:latin typeface="Tenorite (Body)"/>
                <a:cs typeface="Arial" panose="020B0604020202020204" pitchFamily="34" charset="0"/>
              </a:rPr>
              <a:t>B3 e B4 </a:t>
            </a:r>
            <a:r>
              <a:rPr lang="en-US" sz="2200" b="1" dirty="0" err="1">
                <a:solidFill>
                  <a:srgbClr val="141414"/>
                </a:solidFill>
                <a:latin typeface="Tenorite (Body)"/>
                <a:cs typeface="Arial" panose="020B0604020202020204" pitchFamily="34" charset="0"/>
              </a:rPr>
              <a:t>vengono</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inseriti</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nella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Tabella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Dati</a:t>
            </a:r>
            <a:endParaRPr lang="en-US" sz="2200" b="1" dirty="0">
              <a:solidFill>
                <a:srgbClr val="141414"/>
              </a:solidFill>
              <a:latin typeface="Tenorite (Body)"/>
              <a:cs typeface="Arial" panose="020B0604020202020204" pitchFamily="34" charset="0"/>
            </a:endParaRPr>
          </a:p>
        </p:txBody>
      </p:sp>
      <p:pic>
        <p:nvPicPr>
          <p:cNvPr id="10" name="Segnaposto contenuto 4">
            <a:extLst>
              <a:ext uri="{FF2B5EF4-FFF2-40B4-BE49-F238E27FC236}">
                <a16:creationId xmlns:a16="http://schemas.microsoft.com/office/drawing/2014/main" id="{EF9BB6D4-4DDA-1E5C-3050-240B8BD3951F}"/>
              </a:ext>
            </a:extLst>
          </p:cNvPr>
          <p:cNvPicPr>
            <a:picLocks noGrp="1" noChangeAspect="1"/>
          </p:cNvPicPr>
          <p:nvPr>
            <p:ph idx="1"/>
          </p:nvPr>
        </p:nvPicPr>
        <p:blipFill>
          <a:blip>
            <a:extLst>
              <a:ext uri="{28A0092B-C50C-407E-A947-70E740481C1C}">
                <a14:useLocalDpi xmlns:a14="http://schemas.microsoft.com/office/drawing/2010/main" val="0"/>
              </a:ext>
            </a:extLst>
          </a:blip>
          <a:stretch>
            <a:fillRect/>
          </a:stretch>
        </p:blipFill>
        <p:spPr>
          <a:xfrm>
            <a:off x="439469" y="1673673"/>
            <a:ext cx="3852799" cy="3251455"/>
          </a:xfrm>
        </p:spPr>
      </p:pic>
      <p:sp>
        <p:nvSpPr>
          <p:cNvPr id="11" name="TextBox 10">
            <a:extLst>
              <a:ext uri="{FF2B5EF4-FFF2-40B4-BE49-F238E27FC236}">
                <a16:creationId xmlns:a16="http://schemas.microsoft.com/office/drawing/2014/main" id="{394B23B8-121E-77B8-AFDF-7C0B1913C8C0}"/>
              </a:ext>
            </a:extLst>
          </p:cNvPr>
          <p:cNvSpPr txBox="1"/>
          <p:nvPr/>
        </p:nvSpPr>
        <p:spPr>
          <a:xfrm>
            <a:off x="4074374" y="1739980"/>
            <a:ext cx="6907763" cy="769441"/>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Si </a:t>
            </a:r>
            <a:r>
              <a:rPr lang="en-US" sz="2200" dirty="0" err="1">
                <a:solidFill>
                  <a:srgbClr val="141414"/>
                </a:solidFill>
                <a:latin typeface="Tenorite (Body)"/>
                <a:cs typeface="Arial" panose="020B0604020202020204" pitchFamily="34" charset="0"/>
              </a:rPr>
              <a:t>crea</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tabella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dati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tramite</a:t>
            </a:r>
            <a:r>
              <a:rPr lang="en-US" sz="2200" dirty="0">
                <a:solidFill>
                  <a:srgbClr val="141414"/>
                </a:solidFill>
                <a:latin typeface="Tenorite (Body)"/>
                <a:cs typeface="Arial" panose="020B0604020202020204" pitchFamily="34" charset="0"/>
              </a:rPr>
              <a:t> il menu:</a:t>
            </a:r>
          </a:p>
          <a:p>
            <a:pPr algn="l"/>
            <a:r>
              <a:rPr lang="en-US" sz="2200" b="1" dirty="0">
                <a:solidFill>
                  <a:srgbClr val="141414"/>
                </a:solidFill>
                <a:latin typeface="Tenorite (Body)"/>
                <a:cs typeface="Arial" panose="020B0604020202020204" pitchFamily="34" charset="0"/>
              </a:rPr>
              <a:t>Data&gt;Forecast&gt;What-if-analysis&gt;Data Table</a:t>
            </a:r>
          </a:p>
        </p:txBody>
      </p:sp>
      <p:pic>
        <p:nvPicPr>
          <p:cNvPr id="13" name="Picture 12">
            <a:extLst>
              <a:ext uri="{FF2B5EF4-FFF2-40B4-BE49-F238E27FC236}">
                <a16:creationId xmlns:a16="http://schemas.microsoft.com/office/drawing/2014/main" id="{CC2570C1-F2C6-1F9D-70F1-394FC5DE4382}"/>
              </a:ext>
            </a:extLst>
          </p:cNvPr>
          <p:cNvPicPr>
            <a:picLocks noChangeAspect="1"/>
          </p:cNvPicPr>
          <p:nvPr/>
        </p:nvPicPr>
        <p:blipFill>
          <a:blip/>
          <a:stretch>
            <a:fillRect/>
          </a:stretch>
        </p:blipFill>
        <p:spPr>
          <a:xfrm>
            <a:off x="4962413" y="2997745"/>
            <a:ext cx="4382112" cy="1019317"/>
          </a:xfrm>
          <a:prstGeom prst="rect">
            <a:avLst/>
          </a:prstGeom>
        </p:spPr>
      </p:pic>
      <p:sp>
        <p:nvSpPr>
          <p:cNvPr id="14" name="TextBox 13">
            <a:extLst>
              <a:ext uri="{FF2B5EF4-FFF2-40B4-BE49-F238E27FC236}">
                <a16:creationId xmlns:a16="http://schemas.microsoft.com/office/drawing/2014/main" id="{3AEB7E95-69AA-662C-1234-210A50374597}"/>
              </a:ext>
            </a:extLst>
          </p:cNvPr>
          <p:cNvSpPr txBox="1"/>
          <p:nvPr/>
        </p:nvSpPr>
        <p:spPr>
          <a:xfrm>
            <a:off x="2642118" y="5524705"/>
            <a:ext cx="6907763" cy="769441"/>
          </a:xfrm>
          <a:prstGeom prst="rect">
            <a:avLst/>
          </a:prstGeom>
          <a:noFill/>
        </p:spPr>
        <p:txBody>
          <a:bodyPr wrap="square">
            <a:spAutoFit/>
          </a:bodyPr>
          <a:lstStyle/>
          <a:p>
            <a:pPr algn="l"/>
            <a:r>
              <a:rPr lang="en-US" sz="2200" b="1" dirty="0">
                <a:solidFill>
                  <a:srgbClr val="141414"/>
                </a:solidFill>
                <a:highlight>
                  <a:srgbClr val="FFFF00"/>
                </a:highlight>
                <a:latin typeface="Tenorite (Body)"/>
                <a:cs typeface="Arial" panose="020B0604020202020204" pitchFamily="34" charset="0"/>
              </a:rPr>
              <a:t>LIMITE:</a:t>
            </a:r>
            <a:r>
              <a:rPr lang="en-US" sz="2200" b="1" dirty="0">
                <a:solidFill>
                  <a:srgbClr val="141414"/>
                </a:solidFill>
                <a:latin typeface="Tenorite (Body)"/>
                <a:cs typeface="Arial" panose="020B0604020202020204" pitchFamily="34" charset="0"/>
              </a:rPr>
              <a:t> La </a:t>
            </a:r>
            <a:r>
              <a:rPr lang="en-US" sz="2200" b="1" dirty="0" err="1">
                <a:solidFill>
                  <a:srgbClr val="141414"/>
                </a:solidFill>
                <a:latin typeface="Tenorite (Body)"/>
                <a:cs typeface="Arial" panose="020B0604020202020204" pitchFamily="34" charset="0"/>
              </a:rPr>
              <a:t>Tabella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Dati</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si</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usa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quando</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si</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hanno</a:t>
            </a:r>
            <a:r>
              <a:rPr lang="en-US" sz="2200" b="1" dirty="0">
                <a:solidFill>
                  <a:srgbClr val="141414"/>
                </a:solidFill>
                <a:latin typeface="Tenorite (Body)"/>
                <a:cs typeface="Arial" panose="020B0604020202020204" pitchFamily="34" charset="0"/>
              </a:rPr>
              <a:t> 1 </a:t>
            </a:r>
            <a:r>
              <a:rPr lang="en-US" sz="2200" b="1" dirty="0" err="1">
                <a:solidFill>
                  <a:srgbClr val="141414"/>
                </a:solidFill>
                <a:latin typeface="Tenorite (Body)"/>
                <a:cs typeface="Arial" panose="020B0604020202020204" pitchFamily="34" charset="0"/>
              </a:rPr>
              <a:t>oppure</a:t>
            </a:r>
            <a:r>
              <a:rPr lang="en-US" sz="2200" b="1" dirty="0">
                <a:solidFill>
                  <a:srgbClr val="141414"/>
                </a:solidFill>
                <a:latin typeface="Tenorite (Body)"/>
                <a:cs typeface="Arial" panose="020B0604020202020204" pitchFamily="34" charset="0"/>
              </a:rPr>
              <a:t> 2 </a:t>
            </a:r>
            <a:r>
              <a:rPr lang="en-US" sz="2200" b="1" dirty="0" err="1">
                <a:solidFill>
                  <a:srgbClr val="141414"/>
                </a:solidFill>
                <a:latin typeface="Tenorite (Body)"/>
                <a:cs typeface="Arial" panose="020B0604020202020204" pitchFamily="34" charset="0"/>
              </a:rPr>
              <a:t>variabili</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massimo</a:t>
            </a:r>
            <a:r>
              <a:rPr lang="en-US" sz="2200" b="1" dirty="0">
                <a:solidFill>
                  <a:srgbClr val="141414"/>
                </a:solidFill>
                <a:latin typeface="Tenorite (Body)"/>
                <a:cs typeface="Arial" panose="020B0604020202020204" pitchFamily="34" charset="0"/>
              </a:rPr>
              <a:t> 2 </a:t>
            </a:r>
            <a:r>
              <a:rPr lang="en-US" sz="2200" b="1" dirty="0" err="1">
                <a:solidFill>
                  <a:srgbClr val="141414"/>
                </a:solidFill>
                <a:latin typeface="Tenorite (Body)"/>
                <a:cs typeface="Arial" panose="020B0604020202020204" pitchFamily="34" charset="0"/>
              </a:rPr>
              <a:t>variabili</a:t>
            </a:r>
            <a:r>
              <a:rPr lang="en-US" sz="2200" b="1" dirty="0">
                <a:solidFill>
                  <a:srgbClr val="141414"/>
                </a:solidFill>
                <a:latin typeface="Tenorite (Body)"/>
                <a:cs typeface="Arial" panose="020B0604020202020204" pitchFamily="34" charset="0"/>
              </a:rPr>
              <a:t>)</a:t>
            </a:r>
          </a:p>
        </p:txBody>
      </p:sp>
    </p:spTree>
    <p:extLst>
      <p:ext uri="{BB962C8B-B14F-4D97-AF65-F5344CB8AC3E}">
        <p14:creationId xmlns:p14="http://schemas.microsoft.com/office/powerpoint/2010/main" val="395904199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6-1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b="1" dirty="0" err="1"/>
              <a:t>Esercizio</a:t>
            </a:r>
            <a:r>
              <a:rPr lang="en-US" b="1" dirty="0"/>
              <a:t> </a:t>
            </a:r>
            <a:r>
              <a:rPr lang="en-US" b="1" dirty="0" err="1"/>
              <a:t>sulle</a:t>
            </a:r>
            <a:r>
              <a:rPr lang="en-US" b="1" dirty="0"/>
              <a:t> </a:t>
            </a:r>
            <a:r>
              <a:rPr lang="en-US" b="1" dirty="0" err="1"/>
              <a:t>Tabelle</a:t>
            </a:r>
            <a:r>
              <a:rPr lang="en-US" b="1" dirty="0"/>
              <a:t> </a:t>
            </a:r>
            <a:r>
              <a:rPr lang="en-US" b="1" dirty="0" err="1"/>
              <a:t>Dati</a:t>
            </a:r>
            <a:endParaRPr lang="en-US" sz="2400" b="1" dirty="0"/>
          </a:p>
          <a:p>
            <a:r>
              <a:rPr lang="en-US" b="1" dirty="0"/>
              <a:t>document28\AnalisiDati_1.xlsx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167</a:t>
            </a:fld>
            <a:endParaRPr lang="en-US" dirty="0"/>
          </a:p>
        </p:txBody>
      </p:sp>
    </p:spTree>
    <p:extLst>
      <p:ext uri="{BB962C8B-B14F-4D97-AF65-F5344CB8AC3E}">
        <p14:creationId xmlns:p14="http://schemas.microsoft.com/office/powerpoint/2010/main" val="57529903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6-2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b="1" dirty="0" err="1"/>
              <a:t>Esercizio</a:t>
            </a:r>
            <a:r>
              <a:rPr lang="en-US" b="1" dirty="0"/>
              <a:t> </a:t>
            </a:r>
            <a:r>
              <a:rPr lang="en-US" b="1" dirty="0" err="1"/>
              <a:t>sulla</a:t>
            </a:r>
            <a:r>
              <a:rPr lang="en-US" b="1" dirty="0"/>
              <a:t> </a:t>
            </a:r>
            <a:r>
              <a:rPr lang="en-US" b="1" dirty="0" err="1"/>
              <a:t>Gestione</a:t>
            </a:r>
            <a:r>
              <a:rPr lang="en-US" b="1" dirty="0"/>
              <a:t> Scenario</a:t>
            </a:r>
            <a:endParaRPr lang="en-US" sz="2400" b="1" dirty="0"/>
          </a:p>
          <a:p>
            <a:r>
              <a:rPr lang="en-US" b="1" dirty="0"/>
              <a:t>document28\GestioneScenari_1.xlsx</a:t>
            </a:r>
          </a:p>
          <a:p>
            <a:r>
              <a:rPr lang="en-US" b="1" dirty="0"/>
              <a:t>document28\GestioneScenari_Esterno.xlsx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168</a:t>
            </a:fld>
            <a:endParaRPr lang="en-US" dirty="0"/>
          </a:p>
        </p:txBody>
      </p:sp>
    </p:spTree>
    <p:extLst>
      <p:ext uri="{BB962C8B-B14F-4D97-AF65-F5344CB8AC3E}">
        <p14:creationId xmlns:p14="http://schemas.microsoft.com/office/powerpoint/2010/main" val="361846512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Ricerca</a:t>
            </a:r>
            <a:r>
              <a:rPr lang="en-US" dirty="0"/>
              <a:t> </a:t>
            </a:r>
            <a:r>
              <a:rPr lang="en-US" dirty="0" err="1"/>
              <a:t>Obiettivo</a:t>
            </a:r>
            <a:r>
              <a:rPr lang="en-US" dirty="0"/>
              <a:t>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169</a:t>
            </a:fld>
            <a:endParaRPr lang="en-US" dirty="0"/>
          </a:p>
        </p:txBody>
      </p:sp>
      <p:sp>
        <p:nvSpPr>
          <p:cNvPr id="4" name="TextBox 3">
            <a:extLst>
              <a:ext uri="{FF2B5EF4-FFF2-40B4-BE49-F238E27FC236}">
                <a16:creationId xmlns:a16="http://schemas.microsoft.com/office/drawing/2014/main" id="{E098080A-2095-ADAA-D592-F81BC5FE4834}"/>
              </a:ext>
            </a:extLst>
          </p:cNvPr>
          <p:cNvSpPr txBox="1"/>
          <p:nvPr/>
        </p:nvSpPr>
        <p:spPr>
          <a:xfrm>
            <a:off x="381001" y="908335"/>
            <a:ext cx="10947399" cy="5847755"/>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 opera in modo </a:t>
            </a:r>
            <a:r>
              <a:rPr lang="en-US" sz="2200" dirty="0" err="1">
                <a:solidFill>
                  <a:srgbClr val="141414"/>
                </a:solidFill>
                <a:latin typeface="Tenorite (Body)"/>
                <a:cs typeface="Arial" panose="020B0604020202020204" pitchFamily="34" charset="0"/>
              </a:rPr>
              <a:t>differente</a:t>
            </a:r>
            <a:r>
              <a:rPr lang="en-US" sz="2200" dirty="0">
                <a:solidFill>
                  <a:srgbClr val="141414"/>
                </a:solidFill>
                <a:latin typeface="Tenorite (Body)"/>
                <a:cs typeface="Arial" panose="020B0604020202020204" pitchFamily="34" charset="0"/>
              </a:rPr>
              <a:t> rispetto </a:t>
            </a:r>
            <a:r>
              <a:rPr lang="en-US" sz="2200" dirty="0" err="1">
                <a:solidFill>
                  <a:srgbClr val="141414"/>
                </a:solidFill>
                <a:latin typeface="Tenorite (Body)"/>
                <a:cs typeface="Arial" panose="020B0604020202020204" pitchFamily="34" charset="0"/>
              </a:rPr>
              <a:t>alla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Tabella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Dati</a:t>
            </a:r>
            <a:r>
              <a:rPr lang="en-US" sz="2200" dirty="0">
                <a:solidFill>
                  <a:srgbClr val="141414"/>
                </a:solidFill>
                <a:latin typeface="Tenorite (Body)"/>
                <a:cs typeface="Arial" panose="020B0604020202020204" pitchFamily="34" charset="0"/>
              </a:rPr>
              <a:t> e </a:t>
            </a:r>
            <a:r>
              <a:rPr lang="en-US" sz="2200" dirty="0" err="1">
                <a:solidFill>
                  <a:srgbClr val="141414"/>
                </a:solidFill>
                <a:latin typeface="Tenorite (Body)"/>
                <a:cs typeface="Arial" panose="020B0604020202020204" pitchFamily="34" charset="0"/>
              </a:rPr>
              <a:t>alla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Gestione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Scenari</a:t>
            </a:r>
            <a:r>
              <a:rPr lang="en-US" sz="2200" dirty="0">
                <a:solidFill>
                  <a:srgbClr val="141414"/>
                </a:solidFill>
                <a:latin typeface="Tenorite (Body)"/>
                <a:cs typeface="Arial" panose="020B0604020202020204" pitchFamily="34" charset="0"/>
              </a:rPr>
              <a:t>, in </a:t>
            </a:r>
            <a:r>
              <a:rPr lang="en-US" sz="2200" dirty="0" err="1">
                <a:solidFill>
                  <a:srgbClr val="141414"/>
                </a:solidFill>
                <a:latin typeface="Tenorite (Body)"/>
                <a:cs typeface="Arial" panose="020B0604020202020204" pitchFamily="34" charset="0"/>
              </a:rPr>
              <a:t>quanto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viene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richiesto</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fissare</a:t>
            </a:r>
            <a:r>
              <a:rPr lang="en-US" sz="2200" dirty="0">
                <a:solidFill>
                  <a:srgbClr val="141414"/>
                </a:solidFill>
                <a:latin typeface="Tenorite (Body)"/>
                <a:cs typeface="Arial" panose="020B0604020202020204" pitchFamily="34" charset="0"/>
              </a:rPr>
              <a:t> un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 Excel </a:t>
            </a:r>
            <a:r>
              <a:rPr lang="en-US" sz="2200" dirty="0" err="1">
                <a:solidFill>
                  <a:srgbClr val="141414"/>
                </a:solidFill>
                <a:latin typeface="Tenorite (Body)"/>
                <a:cs typeface="Arial" panose="020B0604020202020204" pitchFamily="34" charset="0"/>
              </a:rPr>
              <a:t>calcolerà</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automaticamente</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lasciata</a:t>
            </a:r>
            <a:r>
              <a:rPr lang="en-US" sz="2200" dirty="0">
                <a:solidFill>
                  <a:srgbClr val="141414"/>
                </a:solidFill>
                <a:latin typeface="Tenorite (Body)"/>
                <a:cs typeface="Arial" panose="020B0604020202020204" pitchFamily="34" charset="0"/>
              </a:rPr>
              <a:t> come </a:t>
            </a:r>
            <a:r>
              <a:rPr lang="en-US" sz="2200" dirty="0" err="1">
                <a:solidFill>
                  <a:srgbClr val="141414"/>
                </a:solidFill>
                <a:latin typeface="Tenorite (Body)"/>
                <a:cs typeface="Arial" panose="020B0604020202020204" pitchFamily="34" charset="0"/>
              </a:rPr>
              <a:t>variabile</a:t>
            </a:r>
            <a:r>
              <a:rPr lang="en-US" sz="2200" dirty="0">
                <a:solidFill>
                  <a:srgbClr val="141414"/>
                </a:solidFill>
                <a:latin typeface="Tenorite (Body)"/>
                <a:cs typeface="Arial" panose="020B0604020202020204" pitchFamily="34" charset="0"/>
              </a:rPr>
              <a:t>, per </a:t>
            </a:r>
            <a:r>
              <a:rPr lang="en-US" sz="2200" dirty="0" err="1">
                <a:solidFill>
                  <a:srgbClr val="141414"/>
                </a:solidFill>
                <a:latin typeface="Tenorite (Body)"/>
                <a:cs typeface="Arial" panose="020B0604020202020204" pitchFamily="34" charset="0"/>
              </a:rPr>
              <a:t>raggiungere</a:t>
            </a:r>
            <a:r>
              <a:rPr lang="en-US" sz="2200" dirty="0">
                <a:solidFill>
                  <a:srgbClr val="141414"/>
                </a:solidFill>
                <a:latin typeface="Tenorite (Body)"/>
                <a:cs typeface="Arial" panose="020B0604020202020204" pitchFamily="34" charset="0"/>
              </a:rPr>
              <a:t> tale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Si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partire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dallo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stessa</a:t>
            </a:r>
            <a:r>
              <a:rPr lang="en-US" sz="2200" dirty="0">
                <a:solidFill>
                  <a:srgbClr val="141414"/>
                </a:solidFill>
                <a:latin typeface="Tenorite (Body)"/>
                <a:cs typeface="Arial" panose="020B0604020202020204" pitchFamily="34" charset="0"/>
              </a:rPr>
              <a:t> base di </a:t>
            </a:r>
            <a:r>
              <a:rPr lang="en-US" sz="2200" dirty="0" err="1">
                <a:solidFill>
                  <a:srgbClr val="141414"/>
                </a:solidFill>
                <a:latin typeface="Tenorite (Body)"/>
                <a:cs typeface="Arial" panose="020B0604020202020204" pitchFamily="34" charset="0"/>
              </a:rPr>
              <a:t>dati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azienda</a:t>
            </a:r>
            <a:r>
              <a:rPr lang="en-US" sz="2200" dirty="0">
                <a:solidFill>
                  <a:srgbClr val="141414"/>
                </a:solidFill>
                <a:latin typeface="Tenorite (Body)"/>
                <a:cs typeface="Arial" panose="020B0604020202020204" pitchFamily="34" charset="0"/>
              </a:rPr>
              <a:t> per la quale </a:t>
            </a:r>
            <a:r>
              <a:rPr lang="en-US" sz="2200" dirty="0" err="1">
                <a:solidFill>
                  <a:srgbClr val="141414"/>
                </a:solidFill>
                <a:latin typeface="Tenorite (Body)"/>
                <a:cs typeface="Arial" panose="020B0604020202020204" pitchFamily="34" charset="0"/>
              </a:rPr>
              <a:t>calcolare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Ricavi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Lordi</a:t>
            </a:r>
            <a:r>
              <a:rPr lang="en-US" sz="2200" dirty="0">
                <a:solidFill>
                  <a:srgbClr val="141414"/>
                </a:solidFill>
                <a:latin typeface="Tenorite (Body)"/>
                <a:cs typeface="Arial" panose="020B0604020202020204" pitchFamily="34" charset="0"/>
              </a:rPr>
              <a:t> e </a:t>
            </a:r>
            <a:r>
              <a:rPr lang="en-US" sz="2200" dirty="0" err="1">
                <a:solidFill>
                  <a:srgbClr val="141414"/>
                </a:solidFill>
                <a:latin typeface="Tenorite (Body)"/>
                <a:cs typeface="Arial" panose="020B0604020202020204" pitchFamily="34" charset="0"/>
              </a:rPr>
              <a:t>Spese</a:t>
            </a:r>
            <a:r>
              <a:rPr lang="en-US" sz="2200" dirty="0">
                <a:solidFill>
                  <a:srgbClr val="141414"/>
                </a:solidFill>
                <a:latin typeface="Tenorite (Body)"/>
                <a:cs typeface="Arial" panose="020B0604020202020204" pitchFamily="34" charset="0"/>
              </a:rPr>
              <a:t> per </a:t>
            </a:r>
            <a:r>
              <a:rPr lang="en-US" sz="2200" dirty="0" err="1">
                <a:solidFill>
                  <a:srgbClr val="141414"/>
                </a:solidFill>
                <a:latin typeface="Tenorite (Body)"/>
                <a:cs typeface="Arial" panose="020B0604020202020204" pitchFamily="34" charset="0"/>
              </a:rPr>
              <a:t>ottenere</a:t>
            </a:r>
            <a:r>
              <a:rPr lang="en-US" sz="2200" dirty="0">
                <a:solidFill>
                  <a:srgbClr val="141414"/>
                </a:solidFill>
                <a:latin typeface="Tenorite (Body)"/>
                <a:cs typeface="Arial" panose="020B0604020202020204" pitchFamily="34" charset="0"/>
              </a:rPr>
              <a:t> un </a:t>
            </a:r>
            <a:r>
              <a:rPr lang="en-US" sz="2200" dirty="0" err="1">
                <a:solidFill>
                  <a:srgbClr val="141414"/>
                </a:solidFill>
                <a:latin typeface="Tenorite (Body)"/>
                <a:cs typeface="Arial" panose="020B0604020202020204" pitchFamily="34" charset="0"/>
              </a:rPr>
              <a:t>certo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Ricavo</a:t>
            </a:r>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Per </a:t>
            </a:r>
            <a:r>
              <a:rPr lang="en-US" sz="2200" dirty="0" err="1">
                <a:solidFill>
                  <a:srgbClr val="141414"/>
                </a:solidFill>
                <a:latin typeface="Tenorite (Body)"/>
                <a:cs typeface="Arial" panose="020B0604020202020204" pitchFamily="34" charset="0"/>
              </a:rPr>
              <a:t>utilizzare</a:t>
            </a:r>
            <a:r>
              <a:rPr lang="en-US" sz="2200" dirty="0">
                <a:solidFill>
                  <a:srgbClr val="141414"/>
                </a:solidFill>
                <a:latin typeface="Tenorite (Body)"/>
                <a:cs typeface="Arial" panose="020B0604020202020204" pitchFamily="34" charset="0"/>
              </a:rPr>
              <a:t> lo </a:t>
            </a:r>
            <a:r>
              <a:rPr lang="en-US" sz="2200" dirty="0" err="1">
                <a:solidFill>
                  <a:srgbClr val="141414"/>
                </a:solidFill>
                <a:latin typeface="Tenorite (Body)"/>
                <a:cs typeface="Arial" panose="020B0604020202020204" pitchFamily="34" charset="0"/>
              </a:rPr>
              <a:t>strumento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dobbiamo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porci</a:t>
            </a:r>
            <a:r>
              <a:rPr lang="en-US" sz="2200" dirty="0">
                <a:solidFill>
                  <a:srgbClr val="141414"/>
                </a:solidFill>
                <a:latin typeface="Tenorite (Body)"/>
                <a:cs typeface="Arial" panose="020B0604020202020204" pitchFamily="34" charset="0"/>
              </a:rPr>
              <a:t> la </a:t>
            </a:r>
          </a:p>
          <a:p>
            <a:pPr algn="l"/>
            <a:r>
              <a:rPr lang="en-US" sz="2200" dirty="0" err="1">
                <a:solidFill>
                  <a:srgbClr val="141414"/>
                </a:solidFill>
                <a:latin typeface="Tenorite (Body)"/>
                <a:cs typeface="Arial" panose="020B0604020202020204" pitchFamily="34" charset="0"/>
              </a:rPr>
              <a:t>seguente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domanda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Volendo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ottenere</a:t>
            </a:r>
            <a:r>
              <a:rPr lang="en-US" sz="2200" dirty="0">
                <a:solidFill>
                  <a:srgbClr val="141414"/>
                </a:solidFill>
                <a:latin typeface="Tenorite (Body)"/>
                <a:cs typeface="Arial" panose="020B0604020202020204" pitchFamily="34" charset="0"/>
              </a:rPr>
              <a:t> un Guadagno di 30000 EUR, e </a:t>
            </a:r>
          </a:p>
          <a:p>
            <a:pPr algn="l"/>
            <a:r>
              <a:rPr lang="en-US" sz="2200" dirty="0" err="1">
                <a:solidFill>
                  <a:srgbClr val="141414"/>
                </a:solidFill>
                <a:latin typeface="Tenorite (Body)"/>
                <a:cs typeface="Arial" panose="020B0604020202020204" pitchFamily="34" charset="0"/>
              </a:rPr>
              <a:t>Conoscendo</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Ricavo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Lordo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pari</a:t>
            </a:r>
            <a:r>
              <a:rPr lang="en-US" sz="2200" dirty="0">
                <a:solidFill>
                  <a:srgbClr val="141414"/>
                </a:solidFill>
                <a:latin typeface="Tenorite (Body)"/>
                <a:cs typeface="Arial" panose="020B0604020202020204" pitchFamily="34" charset="0"/>
              </a:rPr>
              <a:t> a 50000 EUR,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Spese</a:t>
            </a:r>
            <a:r>
              <a:rPr lang="en-US" sz="2200" dirty="0">
                <a:solidFill>
                  <a:srgbClr val="141414"/>
                </a:solidFill>
                <a:latin typeface="Tenorite (Body)"/>
                <a:cs typeface="Arial" panose="020B0604020202020204" pitchFamily="34" charset="0"/>
              </a:rPr>
              <a:t> devo </a:t>
            </a:r>
            <a:r>
              <a:rPr lang="en-US" sz="2200" dirty="0" err="1">
                <a:solidFill>
                  <a:srgbClr val="141414"/>
                </a:solidFill>
                <a:latin typeface="Tenorite (Body)"/>
                <a:cs typeface="Arial" panose="020B0604020202020204" pitchFamily="34" charset="0"/>
              </a:rPr>
              <a:t>avere</a:t>
            </a:r>
            <a:r>
              <a:rPr lang="en-US" sz="2200" dirty="0">
                <a:solidFill>
                  <a:srgbClr val="141414"/>
                </a:solidFill>
                <a:latin typeface="Tenorite (Body)"/>
                <a:cs typeface="Arial" panose="020B0604020202020204" pitchFamily="34" charset="0"/>
              </a:rPr>
              <a:t> per </a:t>
            </a:r>
            <a:r>
              <a:rPr lang="en-US" sz="2200" dirty="0" err="1">
                <a:solidFill>
                  <a:srgbClr val="141414"/>
                </a:solidFill>
                <a:latin typeface="Tenorite (Body)"/>
                <a:cs typeface="Arial" panose="020B0604020202020204" pitchFamily="34" charset="0"/>
              </a:rPr>
              <a:t>raggiungere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questo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dirty="0" err="1">
                <a:solidFill>
                  <a:srgbClr val="141414"/>
                </a:solidFill>
                <a:latin typeface="Tenorite (Body)"/>
                <a:cs typeface="Arial" panose="020B0604020202020204" pitchFamily="34" charset="0"/>
              </a:rPr>
              <a:t>L’esempio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chiaramente</a:t>
            </a:r>
            <a:r>
              <a:rPr lang="en-US" sz="2200" dirty="0">
                <a:solidFill>
                  <a:srgbClr val="141414"/>
                </a:solidFill>
                <a:latin typeface="Tenorite (Body)"/>
                <a:cs typeface="Arial" panose="020B0604020202020204" pitchFamily="34" charset="0"/>
              </a:rPr>
              <a:t> è </a:t>
            </a:r>
            <a:r>
              <a:rPr lang="en-US" sz="2200" dirty="0" err="1">
                <a:solidFill>
                  <a:srgbClr val="141414"/>
                </a:solidFill>
                <a:latin typeface="Tenorite (Body)"/>
                <a:cs typeface="Arial" panose="020B0604020202020204" pitchFamily="34" charset="0"/>
              </a:rPr>
              <a:t>banale</a:t>
            </a:r>
            <a:r>
              <a:rPr lang="en-US" sz="2200" dirty="0">
                <a:solidFill>
                  <a:srgbClr val="141414"/>
                </a:solidFill>
                <a:latin typeface="Tenorite (Body)"/>
                <a:cs typeface="Arial" panose="020B0604020202020204" pitchFamily="34" charset="0"/>
              </a:rPr>
              <a:t>, ma a </a:t>
            </a:r>
            <a:r>
              <a:rPr lang="en-US" sz="2200" dirty="0" err="1">
                <a:solidFill>
                  <a:srgbClr val="141414"/>
                </a:solidFill>
                <a:latin typeface="Tenorite (Body)"/>
                <a:cs typeface="Arial" panose="020B0604020202020204" pitchFamily="34" charset="0"/>
              </a:rPr>
              <a:t>noi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interessa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capire</a:t>
            </a:r>
            <a:r>
              <a:rPr lang="en-US" sz="2200" dirty="0">
                <a:solidFill>
                  <a:srgbClr val="141414"/>
                </a:solidFill>
                <a:latin typeface="Tenorite (Body)"/>
                <a:cs typeface="Arial" panose="020B0604020202020204" pitchFamily="34" charset="0"/>
              </a:rPr>
              <a:t> come </a:t>
            </a:r>
            <a:r>
              <a:rPr lang="en-US" sz="2200" dirty="0" err="1">
                <a:solidFill>
                  <a:srgbClr val="141414"/>
                </a:solidFill>
                <a:latin typeface="Tenorite (Body)"/>
                <a:cs typeface="Arial" panose="020B0604020202020204" pitchFamily="34" charset="0"/>
              </a:rPr>
              <a:t>impostarlo</a:t>
            </a:r>
            <a:r>
              <a:rPr lang="en-US" sz="2200" dirty="0">
                <a:solidFill>
                  <a:srgbClr val="141414"/>
                </a:solidFill>
                <a:latin typeface="Tenorite (Body)"/>
                <a:cs typeface="Arial" panose="020B0604020202020204" pitchFamily="34" charset="0"/>
              </a:rPr>
              <a:t> in Excel:</a:t>
            </a:r>
          </a:p>
          <a:p>
            <a:pPr algn="ctr"/>
            <a:r>
              <a:rPr lang="en-US" sz="2200" b="1" dirty="0">
                <a:solidFill>
                  <a:srgbClr val="141414"/>
                </a:solidFill>
                <a:latin typeface="Tenorite (Body)"/>
                <a:cs typeface="Arial" panose="020B0604020202020204" pitchFamily="34" charset="0"/>
              </a:rPr>
              <a:t>Data&gt;Forecast&gt;What-If-Analysis&gt;Goal Seek</a:t>
            </a:r>
          </a:p>
          <a:p>
            <a:pPr algn="l"/>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p:txBody>
      </p:sp>
      <p:pic>
        <p:nvPicPr>
          <p:cNvPr id="9" name="Picture 8">
            <a:extLst>
              <a:ext uri="{FF2B5EF4-FFF2-40B4-BE49-F238E27FC236}">
                <a16:creationId xmlns:a16="http://schemas.microsoft.com/office/drawing/2014/main" id="{DBE2223F-CC0A-584E-64F0-81DBF43AE5B5}"/>
              </a:ext>
            </a:extLst>
          </p:cNvPr>
          <p:cNvPicPr>
            <a:picLocks noChangeAspect="1"/>
          </p:cNvPicPr>
          <p:nvPr/>
        </p:nvPicPr>
        <p:blipFill>
          <a:blip r:embed="rId2"/>
          <a:stretch>
            <a:fillRect/>
          </a:stretch>
        </p:blipFill>
        <p:spPr>
          <a:xfrm>
            <a:off x="9296334" y="3088870"/>
            <a:ext cx="2391109" cy="1143160"/>
          </a:xfrm>
          <a:prstGeom prst="rect">
            <a:avLst/>
          </a:prstGeom>
        </p:spPr>
      </p:pic>
    </p:spTree>
    <p:extLst>
      <p:ext uri="{BB962C8B-B14F-4D97-AF65-F5344CB8AC3E}">
        <p14:creationId xmlns:p14="http://schemas.microsoft.com/office/powerpoint/2010/main" val="2485685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(11)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17</a:t>
            </a:fld>
            <a:endParaRPr lang="en-US" dirty="0"/>
          </a:p>
        </p:txBody>
      </p:sp>
      <p:pic>
        <p:nvPicPr>
          <p:cNvPr id="4" name="Immagine 24">
            <a:extLst>
              <a:ext uri="{FF2B5EF4-FFF2-40B4-BE49-F238E27FC236}">
                <a16:creationId xmlns:a16="http://schemas.microsoft.com/office/drawing/2014/main" id="{6AE1742E-45CC-5D5F-3B07-661DB0341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6154" y="1062372"/>
            <a:ext cx="5599691" cy="5283084"/>
          </a:xfrm>
          <a:prstGeom prst="rect">
            <a:avLst/>
          </a:prstGeom>
        </p:spPr>
      </p:pic>
    </p:spTree>
    <p:extLst>
      <p:ext uri="{BB962C8B-B14F-4D97-AF65-F5344CB8AC3E}">
        <p14:creationId xmlns:p14="http://schemas.microsoft.com/office/powerpoint/2010/main" val="190061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Ricerca</a:t>
            </a:r>
            <a:r>
              <a:rPr lang="en-US" dirty="0"/>
              <a:t> </a:t>
            </a:r>
            <a:r>
              <a:rPr lang="en-US" dirty="0" err="1"/>
              <a:t>Obiettivo</a:t>
            </a:r>
            <a:r>
              <a:rPr lang="en-US" dirty="0"/>
              <a:t>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170</a:t>
            </a:fld>
            <a:endParaRPr lang="en-US" dirty="0"/>
          </a:p>
        </p:txBody>
      </p:sp>
      <p:sp>
        <p:nvSpPr>
          <p:cNvPr id="4" name="TextBox 3">
            <a:extLst>
              <a:ext uri="{FF2B5EF4-FFF2-40B4-BE49-F238E27FC236}">
                <a16:creationId xmlns:a16="http://schemas.microsoft.com/office/drawing/2014/main" id="{E098080A-2095-ADAA-D592-F81BC5FE4834}"/>
              </a:ext>
            </a:extLst>
          </p:cNvPr>
          <p:cNvSpPr txBox="1"/>
          <p:nvPr/>
        </p:nvSpPr>
        <p:spPr>
          <a:xfrm>
            <a:off x="381001" y="908335"/>
            <a:ext cx="10947399" cy="4832092"/>
          </a:xfrm>
          <a:prstGeom prst="rect">
            <a:avLst/>
          </a:prstGeom>
          <a:noFill/>
        </p:spPr>
        <p:txBody>
          <a:bodyPr wrap="square">
            <a:spAutoFit/>
          </a:bodyPr>
          <a:lstStyle/>
          <a:p>
            <a:pPr algn="l"/>
            <a:r>
              <a:rPr lang="en-US" sz="2200" b="1" dirty="0">
                <a:solidFill>
                  <a:srgbClr val="141414"/>
                </a:solidFill>
                <a:latin typeface="Tenorite (Body)"/>
                <a:cs typeface="Arial" panose="020B0604020202020204" pitchFamily="34" charset="0"/>
              </a:rPr>
              <a:t>Set cell</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Su</a:t>
            </a:r>
            <a:r>
              <a:rPr lang="en-US" sz="2200" dirty="0">
                <a:solidFill>
                  <a:srgbClr val="141414"/>
                </a:solidFill>
                <a:latin typeface="Tenorite (Body)"/>
                <a:cs typeface="Arial" panose="020B0604020202020204" pitchFamily="34" charset="0"/>
              </a:rPr>
              <a:t> quale </a:t>
            </a:r>
            <a:r>
              <a:rPr lang="en-US" sz="2200" dirty="0" err="1">
                <a:solidFill>
                  <a:srgbClr val="141414"/>
                </a:solidFill>
                <a:latin typeface="Tenorite (Body)"/>
                <a:cs typeface="Arial" panose="020B0604020202020204" pitchFamily="34" charset="0"/>
              </a:rPr>
              <a:t>cella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impostato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l’obiettivo</a:t>
            </a:r>
            <a:endParaRPr lang="en-US" sz="2200" dirty="0">
              <a:solidFill>
                <a:srgbClr val="141414"/>
              </a:solidFill>
              <a:latin typeface="Tenorite (Body)"/>
              <a:cs typeface="Arial" panose="020B0604020202020204" pitchFamily="34" charset="0"/>
            </a:endParaRPr>
          </a:p>
          <a:p>
            <a:pPr algn="l"/>
            <a:r>
              <a:rPr lang="en-US" sz="2200" b="1" dirty="0">
                <a:solidFill>
                  <a:srgbClr val="141414"/>
                </a:solidFill>
                <a:latin typeface="Tenorite (Body)"/>
                <a:cs typeface="Arial" panose="020B0604020202020204" pitchFamily="34" charset="0"/>
              </a:rPr>
              <a:t>To Value</a:t>
            </a:r>
            <a:r>
              <a:rPr lang="en-US" sz="2200" dirty="0">
                <a:solidFill>
                  <a:srgbClr val="141414"/>
                </a:solidFill>
                <a:latin typeface="Tenorite (Body)"/>
                <a:cs typeface="Arial" panose="020B0604020202020204" pitchFamily="34" charset="0"/>
              </a:rPr>
              <a:t>: quale è il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dell’obiettivo</a:t>
            </a:r>
            <a:endParaRPr lang="en-US" sz="2200" dirty="0">
              <a:solidFill>
                <a:srgbClr val="141414"/>
              </a:solidFill>
              <a:latin typeface="Tenorite (Body)"/>
              <a:cs typeface="Arial" panose="020B0604020202020204" pitchFamily="34" charset="0"/>
            </a:endParaRPr>
          </a:p>
          <a:p>
            <a:pPr algn="l"/>
            <a:r>
              <a:rPr lang="en-US" sz="2200" b="1" dirty="0">
                <a:solidFill>
                  <a:srgbClr val="141414"/>
                </a:solidFill>
                <a:latin typeface="Tenorite (Body)"/>
                <a:cs typeface="Arial" panose="020B0604020202020204" pitchFamily="34" charset="0"/>
              </a:rPr>
              <a:t>By changing cell</a:t>
            </a:r>
            <a:r>
              <a:rPr lang="en-US" sz="2200" dirty="0">
                <a:solidFill>
                  <a:srgbClr val="141414"/>
                </a:solidFill>
                <a:latin typeface="Tenorite (Body)"/>
                <a:cs typeface="Arial" panose="020B0604020202020204" pitchFamily="34" charset="0"/>
              </a:rPr>
              <a:t>: quale è la </a:t>
            </a:r>
            <a:r>
              <a:rPr lang="en-US" sz="2200" dirty="0" err="1">
                <a:solidFill>
                  <a:srgbClr val="141414"/>
                </a:solidFill>
                <a:latin typeface="Tenorite (Body)"/>
                <a:cs typeface="Arial" panose="020B0604020202020204" pitchFamily="34" charset="0"/>
              </a:rPr>
              <a:t>cella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deve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variare</a:t>
            </a:r>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er </a:t>
            </a:r>
            <a:r>
              <a:rPr lang="en-US" sz="2200" dirty="0" err="1">
                <a:solidFill>
                  <a:srgbClr val="141414"/>
                </a:solidFill>
                <a:latin typeface="Tenorite (Body)"/>
                <a:cs typeface="Arial" panose="020B0604020202020204" pitchFamily="34" charset="0"/>
              </a:rPr>
              <a:t>ottenere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l’obiettivo</a:t>
            </a:r>
            <a:r>
              <a:rPr lang="en-US" sz="2200" dirty="0">
                <a:solidFill>
                  <a:srgbClr val="141414"/>
                </a:solidFill>
                <a:latin typeface="Tenorite (Body)"/>
                <a:cs typeface="Arial" panose="020B0604020202020204" pitchFamily="34" charset="0"/>
              </a:rPr>
              <a:t> (in </a:t>
            </a:r>
            <a:r>
              <a:rPr lang="en-US" sz="2200" dirty="0" err="1">
                <a:solidFill>
                  <a:srgbClr val="141414"/>
                </a:solidFill>
                <a:latin typeface="Tenorite (Body)"/>
                <a:cs typeface="Arial" panose="020B0604020202020204" pitchFamily="34" charset="0"/>
              </a:rPr>
              <a:t>questo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esempio</a:t>
            </a:r>
            <a:r>
              <a:rPr lang="en-US" sz="2200"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Spese</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Dopo aver </a:t>
            </a:r>
            <a:r>
              <a:rPr lang="en-US" sz="2200" dirty="0" err="1">
                <a:solidFill>
                  <a:srgbClr val="141414"/>
                </a:solidFill>
                <a:latin typeface="Tenorite (Body)"/>
                <a:cs typeface="Arial" panose="020B0604020202020204" pitchFamily="34" charset="0"/>
              </a:rPr>
              <a:t>premuto</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pulsante</a:t>
            </a:r>
            <a:r>
              <a:rPr lang="en-US" sz="2200" dirty="0">
                <a:solidFill>
                  <a:srgbClr val="141414"/>
                </a:solidFill>
                <a:latin typeface="Tenorite (Body)"/>
                <a:cs typeface="Arial" panose="020B0604020202020204" pitchFamily="34" charset="0"/>
              </a:rPr>
              <a:t> OK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ottiene</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seguente</a:t>
            </a:r>
            <a:r>
              <a:rPr lang="en-US" sz="2200" dirty="0">
                <a:solidFill>
                  <a:srgbClr val="141414"/>
                </a:solidFill>
                <a:latin typeface="Tenorite (Body)"/>
                <a:cs typeface="Arial" panose="020B0604020202020204" pitchFamily="34" charset="0"/>
              </a:rPr>
              <a:t> output da Excel:</a:t>
            </a:r>
          </a:p>
          <a:p>
            <a:pPr algn="l"/>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Una </a:t>
            </a:r>
            <a:r>
              <a:rPr lang="en-US" sz="2200" dirty="0" err="1">
                <a:solidFill>
                  <a:srgbClr val="141414"/>
                </a:solidFill>
                <a:latin typeface="Tenorite (Body)"/>
                <a:cs typeface="Arial" panose="020B0604020202020204" pitchFamily="34" charset="0"/>
              </a:rPr>
              <a:t>cosa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importante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è bene </a:t>
            </a:r>
            <a:r>
              <a:rPr lang="en-US" sz="2200" dirty="0" err="1">
                <a:solidFill>
                  <a:srgbClr val="141414"/>
                </a:solidFill>
                <a:latin typeface="Tenorite (Body)"/>
                <a:cs typeface="Arial" panose="020B0604020202020204" pitchFamily="34" charset="0"/>
              </a:rPr>
              <a:t>ricordare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quando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lavora</a:t>
            </a:r>
            <a:r>
              <a:rPr lang="en-US" sz="2200" dirty="0">
                <a:solidFill>
                  <a:srgbClr val="141414"/>
                </a:solidFill>
                <a:latin typeface="Tenorite (Body)"/>
                <a:cs typeface="Arial" panose="020B0604020202020204" pitchFamily="34" charset="0"/>
              </a:rPr>
              <a:t> con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 è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nella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su</a:t>
            </a:r>
            <a:r>
              <a:rPr lang="en-US" sz="2200" dirty="0">
                <a:solidFill>
                  <a:srgbClr val="141414"/>
                </a:solidFill>
                <a:latin typeface="Tenorite (Body)"/>
                <a:cs typeface="Arial" panose="020B0604020202020204" pitchFamily="34" charset="0"/>
              </a:rPr>
              <a:t> cui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imposta</a:t>
            </a:r>
            <a:r>
              <a:rPr lang="en-US" sz="2200" dirty="0">
                <a:solidFill>
                  <a:srgbClr val="141414"/>
                </a:solidFill>
                <a:latin typeface="Tenorite (Body)"/>
                <a:cs typeface="Arial" panose="020B0604020202020204" pitchFamily="34" charset="0"/>
              </a:rPr>
              <a:t> un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è </a:t>
            </a:r>
            <a:r>
              <a:rPr lang="en-US" sz="2200" b="1" dirty="0" err="1">
                <a:solidFill>
                  <a:srgbClr val="141414"/>
                </a:solidFill>
                <a:latin typeface="Tenorite (Body)"/>
                <a:cs typeface="Arial" panose="020B0604020202020204" pitchFamily="34" charset="0"/>
              </a:rPr>
              <a:t>richiesto</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che</a:t>
            </a:r>
            <a:r>
              <a:rPr lang="en-US" sz="2200" b="1" dirty="0">
                <a:solidFill>
                  <a:srgbClr val="141414"/>
                </a:solidFill>
                <a:latin typeface="Tenorite (Body)"/>
                <a:cs typeface="Arial" panose="020B0604020202020204" pitchFamily="34" charset="0"/>
              </a:rPr>
              <a:t> ci </a:t>
            </a:r>
            <a:r>
              <a:rPr lang="en-US" sz="2200" b="1" dirty="0" err="1">
                <a:solidFill>
                  <a:srgbClr val="141414"/>
                </a:solidFill>
                <a:latin typeface="Tenorite (Body)"/>
                <a:cs typeface="Arial" panose="020B0604020202020204" pitchFamily="34" charset="0"/>
              </a:rPr>
              <a:t>sia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una</a:t>
            </a:r>
            <a:r>
              <a:rPr lang="en-US" sz="2200" b="1" dirty="0">
                <a:solidFill>
                  <a:srgbClr val="141414"/>
                </a:solidFill>
                <a:latin typeface="Tenorite (Body)"/>
                <a:cs typeface="Arial" panose="020B0604020202020204" pitchFamily="34" charset="0"/>
              </a:rPr>
              <a:t> formula</a:t>
            </a:r>
          </a:p>
        </p:txBody>
      </p:sp>
      <p:pic>
        <p:nvPicPr>
          <p:cNvPr id="11" name="Picture 10">
            <a:extLst>
              <a:ext uri="{FF2B5EF4-FFF2-40B4-BE49-F238E27FC236}">
                <a16:creationId xmlns:a16="http://schemas.microsoft.com/office/drawing/2014/main" id="{7C9E8AA7-73AC-FC41-96B9-A2996747B6FF}"/>
              </a:ext>
            </a:extLst>
          </p:cNvPr>
          <p:cNvPicPr>
            <a:picLocks noChangeAspect="1"/>
          </p:cNvPicPr>
          <p:nvPr/>
        </p:nvPicPr>
        <p:blipFill>
          <a:blip r:embed="rId2"/>
          <a:stretch>
            <a:fillRect/>
          </a:stretch>
        </p:blipFill>
        <p:spPr>
          <a:xfrm>
            <a:off x="3311170" y="3076359"/>
            <a:ext cx="5087060" cy="1752845"/>
          </a:xfrm>
          <a:prstGeom prst="rect">
            <a:avLst/>
          </a:prstGeom>
        </p:spPr>
      </p:pic>
      <p:pic>
        <p:nvPicPr>
          <p:cNvPr id="13" name="Picture 12">
            <a:extLst>
              <a:ext uri="{FF2B5EF4-FFF2-40B4-BE49-F238E27FC236}">
                <a16:creationId xmlns:a16="http://schemas.microsoft.com/office/drawing/2014/main" id="{854C95B7-5398-6C31-06C5-F50F7415EF53}"/>
              </a:ext>
            </a:extLst>
          </p:cNvPr>
          <p:cNvPicPr>
            <a:picLocks noChangeAspect="1"/>
          </p:cNvPicPr>
          <p:nvPr/>
        </p:nvPicPr>
        <p:blipFill>
          <a:blip r:embed="rId3"/>
          <a:stretch>
            <a:fillRect/>
          </a:stretch>
        </p:blipFill>
        <p:spPr>
          <a:xfrm>
            <a:off x="6774815" y="969463"/>
            <a:ext cx="4295639" cy="1464831"/>
          </a:xfrm>
          <a:prstGeom prst="rect">
            <a:avLst/>
          </a:prstGeom>
        </p:spPr>
      </p:pic>
    </p:spTree>
    <p:extLst>
      <p:ext uri="{BB962C8B-B14F-4D97-AF65-F5344CB8AC3E}">
        <p14:creationId xmlns:p14="http://schemas.microsoft.com/office/powerpoint/2010/main" val="245180884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Ricerca</a:t>
            </a:r>
            <a:r>
              <a:rPr lang="en-US" dirty="0"/>
              <a:t> </a:t>
            </a:r>
            <a:r>
              <a:rPr lang="en-US" dirty="0" err="1"/>
              <a:t>Obiettivo</a:t>
            </a:r>
            <a:r>
              <a:rPr lang="en-US" dirty="0"/>
              <a:t>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171</a:t>
            </a:fld>
            <a:endParaRPr lang="en-US" dirty="0"/>
          </a:p>
        </p:txBody>
      </p:sp>
      <p:sp>
        <p:nvSpPr>
          <p:cNvPr id="4" name="TextBox 3">
            <a:extLst>
              <a:ext uri="{FF2B5EF4-FFF2-40B4-BE49-F238E27FC236}">
                <a16:creationId xmlns:a16="http://schemas.microsoft.com/office/drawing/2014/main" id="{E098080A-2095-ADAA-D592-F81BC5FE4834}"/>
              </a:ext>
            </a:extLst>
          </p:cNvPr>
          <p:cNvSpPr txBox="1"/>
          <p:nvPr/>
        </p:nvSpPr>
        <p:spPr>
          <a:xfrm>
            <a:off x="381001" y="908335"/>
            <a:ext cx="10947399" cy="3816429"/>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Un secondo </a:t>
            </a:r>
            <a:r>
              <a:rPr lang="en-US" sz="2200" dirty="0" err="1">
                <a:solidFill>
                  <a:srgbClr val="141414"/>
                </a:solidFill>
                <a:latin typeface="Tenorite (Body)"/>
                <a:cs typeface="Arial" panose="020B0604020202020204" pitchFamily="34" charset="0"/>
              </a:rPr>
              <a:t>esempio</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a:t>
            </a:r>
          </a:p>
          <a:p>
            <a:pPr algn="l"/>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facilmente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trovare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cambiando</a:t>
            </a:r>
            <a:r>
              <a:rPr lang="en-US" sz="2200" dirty="0">
                <a:solidFill>
                  <a:srgbClr val="141414"/>
                </a:solidFill>
                <a:latin typeface="Tenorite (Body)"/>
                <a:cs typeface="Arial" panose="020B0604020202020204" pitchFamily="34" charset="0"/>
              </a:rPr>
              <a:t> la </a:t>
            </a:r>
          </a:p>
          <a:p>
            <a:pPr algn="l"/>
            <a:r>
              <a:rPr lang="en-US" sz="2200" dirty="0" err="1">
                <a:solidFill>
                  <a:srgbClr val="141414"/>
                </a:solidFill>
                <a:latin typeface="Tenorite (Body)"/>
                <a:cs typeface="Arial" panose="020B0604020202020204" pitchFamily="34" charset="0"/>
              </a:rPr>
              <a:t>variabile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non </a:t>
            </a:r>
            <a:r>
              <a:rPr lang="en-US" sz="2200" dirty="0" err="1">
                <a:solidFill>
                  <a:srgbClr val="141414"/>
                </a:solidFill>
                <a:latin typeface="Tenorite (Body)"/>
                <a:cs typeface="Arial" panose="020B0604020202020204" pitchFamily="34" charset="0"/>
              </a:rPr>
              <a:t>sarà</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più</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quella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spese</a:t>
            </a:r>
            <a:r>
              <a:rPr lang="en-US" sz="2200" dirty="0">
                <a:solidFill>
                  <a:srgbClr val="141414"/>
                </a:solidFill>
                <a:latin typeface="Tenorite (Body)"/>
                <a:cs typeface="Arial" panose="020B0604020202020204" pitchFamily="34" charset="0"/>
              </a:rPr>
              <a:t> </a:t>
            </a:r>
          </a:p>
          <a:p>
            <a:pPr algn="l"/>
            <a:r>
              <a:rPr lang="en-US" sz="2200" dirty="0">
                <a:solidFill>
                  <a:srgbClr val="141414"/>
                </a:solidFill>
                <a:latin typeface="Tenorite (Body)"/>
                <a:cs typeface="Arial" panose="020B0604020202020204" pitchFamily="34" charset="0"/>
              </a:rPr>
              <a:t>ma </a:t>
            </a:r>
            <a:r>
              <a:rPr lang="en-US" sz="2200" dirty="0" err="1">
                <a:solidFill>
                  <a:srgbClr val="141414"/>
                </a:solidFill>
                <a:latin typeface="Tenorite (Body)"/>
                <a:cs typeface="Arial" panose="020B0604020202020204" pitchFamily="34" charset="0"/>
              </a:rPr>
              <a:t>quella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ricavi</a:t>
            </a:r>
            <a:r>
              <a:rPr lang="en-US" sz="2200" dirty="0">
                <a:solidFill>
                  <a:srgbClr val="141414"/>
                </a:solidFill>
                <a:latin typeface="Tenorite (Body)"/>
                <a:cs typeface="Arial" panose="020B0604020202020204" pitchFamily="34" charset="0"/>
              </a:rPr>
              <a:t>.</a:t>
            </a:r>
          </a:p>
          <a:p>
            <a:pPr algn="l"/>
            <a:endParaRPr lang="en-US" sz="2200" b="1" dirty="0">
              <a:solidFill>
                <a:srgbClr val="141414"/>
              </a:solidFill>
              <a:latin typeface="Tenorite (Body)"/>
              <a:cs typeface="Arial" panose="020B0604020202020204" pitchFamily="34" charset="0"/>
            </a:endParaRPr>
          </a:p>
          <a:p>
            <a:pPr algn="l"/>
            <a:r>
              <a:rPr lang="en-US" sz="2200" dirty="0" err="1">
                <a:solidFill>
                  <a:srgbClr val="141414"/>
                </a:solidFill>
                <a:latin typeface="Tenorite (Body)"/>
                <a:cs typeface="Arial" panose="020B0604020202020204" pitchFamily="34" charset="0"/>
              </a:rPr>
              <a:t>Quindi</a:t>
            </a:r>
            <a:r>
              <a:rPr lang="en-US" sz="2200" dirty="0">
                <a:solidFill>
                  <a:srgbClr val="141414"/>
                </a:solidFill>
                <a:latin typeface="Tenorite (Body)"/>
                <a:cs typeface="Arial" panose="020B0604020202020204" pitchFamily="34" charset="0"/>
              </a:rPr>
              <a:t> in </a:t>
            </a:r>
            <a:r>
              <a:rPr lang="en-US" sz="2200" dirty="0" err="1">
                <a:solidFill>
                  <a:srgbClr val="141414"/>
                </a:solidFill>
                <a:latin typeface="Tenorite (Body)"/>
                <a:cs typeface="Arial" panose="020B0604020202020204" pitchFamily="34" charset="0"/>
              </a:rPr>
              <a:t>questo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caso</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domanda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ci </a:t>
            </a:r>
          </a:p>
          <a:p>
            <a:pPr algn="l"/>
            <a:r>
              <a:rPr lang="en-US" sz="2200" dirty="0" err="1">
                <a:solidFill>
                  <a:srgbClr val="141414"/>
                </a:solidFill>
                <a:latin typeface="Tenorite (Body)"/>
                <a:cs typeface="Arial" panose="020B0604020202020204" pitchFamily="34" charset="0"/>
              </a:rPr>
              <a:t>poniamo</a:t>
            </a:r>
            <a:r>
              <a:rPr lang="en-US" sz="2200" dirty="0">
                <a:solidFill>
                  <a:srgbClr val="141414"/>
                </a:solidFill>
                <a:latin typeface="Tenorite (Body)"/>
                <a:cs typeface="Arial" panose="020B0604020202020204" pitchFamily="34" charset="0"/>
              </a:rPr>
              <a:t> è la </a:t>
            </a:r>
            <a:r>
              <a:rPr lang="en-US" sz="2200" dirty="0" err="1">
                <a:solidFill>
                  <a:srgbClr val="141414"/>
                </a:solidFill>
                <a:latin typeface="Tenorite (Body)"/>
                <a:cs typeface="Arial" panose="020B0604020202020204" pitchFamily="34" charset="0"/>
              </a:rPr>
              <a:t>seguente</a:t>
            </a:r>
            <a:r>
              <a:rPr lang="en-US" sz="2200"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che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Ricavi</a:t>
            </a:r>
            <a:r>
              <a:rPr lang="en-US" sz="2200" b="1" dirty="0">
                <a:solidFill>
                  <a:srgbClr val="141414"/>
                </a:solidFill>
                <a:latin typeface="Tenorite (Body)"/>
                <a:cs typeface="Arial" panose="020B0604020202020204" pitchFamily="34" charset="0"/>
              </a:rPr>
              <a:t> devo </a:t>
            </a:r>
            <a:r>
              <a:rPr lang="en-US" sz="2200" b="1" dirty="0" err="1">
                <a:solidFill>
                  <a:srgbClr val="141414"/>
                </a:solidFill>
                <a:latin typeface="Tenorite (Body)"/>
                <a:cs typeface="Arial" panose="020B0604020202020204" pitchFamily="34" charset="0"/>
              </a:rPr>
              <a:t>avere</a:t>
            </a:r>
            <a:r>
              <a:rPr lang="en-US" sz="2200" b="1" dirty="0">
                <a:solidFill>
                  <a:srgbClr val="141414"/>
                </a:solidFill>
                <a:latin typeface="Tenorite (Body)"/>
                <a:cs typeface="Arial" panose="020B0604020202020204" pitchFamily="34" charset="0"/>
              </a:rPr>
              <a:t>, per </a:t>
            </a:r>
            <a:r>
              <a:rPr lang="en-US" sz="2200" b="1" dirty="0" err="1">
                <a:solidFill>
                  <a:srgbClr val="141414"/>
                </a:solidFill>
                <a:latin typeface="Tenorite (Body)"/>
                <a:cs typeface="Arial" panose="020B0604020202020204" pitchFamily="34" charset="0"/>
              </a:rPr>
              <a:t>ottenere</a:t>
            </a:r>
            <a:r>
              <a:rPr lang="en-US" sz="2200" b="1" dirty="0">
                <a:solidFill>
                  <a:srgbClr val="141414"/>
                </a:solidFill>
                <a:latin typeface="Tenorite (Body)"/>
                <a:cs typeface="Arial" panose="020B0604020202020204" pitchFamily="34" charset="0"/>
              </a:rPr>
              <a:t> un Guadagno di 21000 EUR, </a:t>
            </a:r>
            <a:r>
              <a:rPr lang="en-US" sz="2200" b="1" dirty="0" err="1">
                <a:solidFill>
                  <a:srgbClr val="141414"/>
                </a:solidFill>
                <a:latin typeface="Tenorite (Body)"/>
                <a:cs typeface="Arial" panose="020B0604020202020204" pitchFamily="34" charset="0"/>
              </a:rPr>
              <a:t>sapendo</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che</a:t>
            </a:r>
            <a:r>
              <a:rPr lang="en-US" sz="2200" b="1" dirty="0">
                <a:solidFill>
                  <a:srgbClr val="141414"/>
                </a:solidFill>
                <a:latin typeface="Tenorite (Body)"/>
                <a:cs typeface="Arial" panose="020B0604020202020204" pitchFamily="34" charset="0"/>
              </a:rPr>
              <a:t> le </a:t>
            </a:r>
            <a:r>
              <a:rPr lang="en-US" sz="2200" b="1" dirty="0" err="1">
                <a:solidFill>
                  <a:srgbClr val="141414"/>
                </a:solidFill>
                <a:latin typeface="Tenorite (Body)"/>
                <a:cs typeface="Arial" panose="020B0604020202020204" pitchFamily="34" charset="0"/>
              </a:rPr>
              <a:t>spese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ammontano</a:t>
            </a:r>
            <a:r>
              <a:rPr lang="en-US" sz="2200" b="1" dirty="0">
                <a:solidFill>
                  <a:srgbClr val="141414"/>
                </a:solidFill>
                <a:latin typeface="Tenorite (Body)"/>
                <a:cs typeface="Arial" panose="020B0604020202020204" pitchFamily="34" charset="0"/>
              </a:rPr>
              <a:t> a 21000 EUR?”</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Dopo aver </a:t>
            </a:r>
            <a:r>
              <a:rPr lang="en-US" sz="2200" dirty="0" err="1">
                <a:solidFill>
                  <a:srgbClr val="141414"/>
                </a:solidFill>
                <a:latin typeface="Tenorite (Body)"/>
                <a:cs typeface="Arial" panose="020B0604020202020204" pitchFamily="34" charset="0"/>
              </a:rPr>
              <a:t>premuto</a:t>
            </a:r>
            <a:r>
              <a:rPr lang="en-US" sz="2200" dirty="0">
                <a:solidFill>
                  <a:srgbClr val="141414"/>
                </a:solidFill>
                <a:latin typeface="Tenorite (Body)"/>
                <a:cs typeface="Arial" panose="020B0604020202020204" pitchFamily="34" charset="0"/>
              </a:rPr>
              <a:t> il tasto OK, </a:t>
            </a:r>
            <a:r>
              <a:rPr lang="en-US" sz="2200" dirty="0" err="1">
                <a:solidFill>
                  <a:srgbClr val="141414"/>
                </a:solidFill>
                <a:latin typeface="Tenorite (Body)"/>
                <a:cs typeface="Arial" panose="020B0604020202020204" pitchFamily="34" charset="0"/>
              </a:rPr>
              <a:t>potete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notare</a:t>
            </a:r>
            <a:r>
              <a:rPr lang="en-US" sz="2200" dirty="0">
                <a:solidFill>
                  <a:srgbClr val="141414"/>
                </a:solidFill>
                <a:latin typeface="Tenorite (Body)"/>
                <a:cs typeface="Arial" panose="020B0604020202020204" pitchFamily="34" charset="0"/>
              </a:rPr>
              <a:t> come Excel </a:t>
            </a:r>
            <a:r>
              <a:rPr lang="en-US" sz="2200" dirty="0" err="1">
                <a:solidFill>
                  <a:srgbClr val="141414"/>
                </a:solidFill>
                <a:latin typeface="Tenorite (Body)"/>
                <a:cs typeface="Arial" panose="020B0604020202020204" pitchFamily="34" charset="0"/>
              </a:rPr>
              <a:t>effettui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serie</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calcoli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serie</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iterazioni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fino</a:t>
            </a:r>
            <a:r>
              <a:rPr lang="en-US" sz="2200" dirty="0">
                <a:solidFill>
                  <a:srgbClr val="141414"/>
                </a:solidFill>
                <a:latin typeface="Tenorite (Body)"/>
                <a:cs typeface="Arial" panose="020B0604020202020204" pitchFamily="34" charset="0"/>
              </a:rPr>
              <a:t> ad </a:t>
            </a:r>
            <a:r>
              <a:rPr lang="en-US" sz="2200" dirty="0" err="1">
                <a:solidFill>
                  <a:srgbClr val="141414"/>
                </a:solidFill>
                <a:latin typeface="Tenorite (Body)"/>
                <a:cs typeface="Arial" panose="020B0604020202020204" pitchFamily="34" charset="0"/>
              </a:rPr>
              <a:t>ottenere</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desiderato</a:t>
            </a:r>
            <a:r>
              <a:rPr lang="en-US" sz="2200" dirty="0">
                <a:solidFill>
                  <a:srgbClr val="141414"/>
                </a:solidFill>
                <a:latin typeface="Tenorite (Body)"/>
                <a:cs typeface="Arial" panose="020B0604020202020204" pitchFamily="34" charset="0"/>
              </a:rPr>
              <a:t> per I </a:t>
            </a:r>
            <a:r>
              <a:rPr lang="en-US" sz="2200" dirty="0" err="1">
                <a:solidFill>
                  <a:srgbClr val="141414"/>
                </a:solidFill>
                <a:latin typeface="Tenorite (Body)"/>
                <a:cs typeface="Arial" panose="020B0604020202020204" pitchFamily="34" charset="0"/>
              </a:rPr>
              <a:t>ricavi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ovvero</a:t>
            </a:r>
            <a:endParaRPr lang="en-US" sz="2200" dirty="0">
              <a:solidFill>
                <a:srgbClr val="141414"/>
              </a:solidFill>
              <a:latin typeface="Tenorite (Body)"/>
              <a:cs typeface="Arial" panose="020B0604020202020204" pitchFamily="34" charset="0"/>
            </a:endParaRPr>
          </a:p>
        </p:txBody>
      </p:sp>
      <p:pic>
        <p:nvPicPr>
          <p:cNvPr id="9" name="Picture 8">
            <a:extLst>
              <a:ext uri="{FF2B5EF4-FFF2-40B4-BE49-F238E27FC236}">
                <a16:creationId xmlns:a16="http://schemas.microsoft.com/office/drawing/2014/main" id="{01AAC4A9-2FF0-2CC1-D26B-9FE34FE70287}"/>
              </a:ext>
            </a:extLst>
          </p:cNvPr>
          <p:cNvPicPr>
            <a:picLocks noChangeAspect="1"/>
          </p:cNvPicPr>
          <p:nvPr/>
        </p:nvPicPr>
        <p:blipFill>
          <a:blip r:embed="rId2"/>
          <a:stretch>
            <a:fillRect/>
          </a:stretch>
        </p:blipFill>
        <p:spPr>
          <a:xfrm>
            <a:off x="6096000" y="1209232"/>
            <a:ext cx="4953691" cy="1705213"/>
          </a:xfrm>
          <a:prstGeom prst="rect">
            <a:avLst/>
          </a:prstGeom>
        </p:spPr>
      </p:pic>
    </p:spTree>
    <p:extLst>
      <p:ext uri="{BB962C8B-B14F-4D97-AF65-F5344CB8AC3E}">
        <p14:creationId xmlns:p14="http://schemas.microsoft.com/office/powerpoint/2010/main" val="274652659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6-3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b="1" dirty="0" err="1"/>
              <a:t>Esercizio</a:t>
            </a:r>
            <a:r>
              <a:rPr lang="en-US" b="1" dirty="0"/>
              <a:t> </a:t>
            </a:r>
            <a:r>
              <a:rPr lang="en-US" b="1" dirty="0" err="1"/>
              <a:t>sulla</a:t>
            </a:r>
            <a:r>
              <a:rPr lang="en-US" b="1" dirty="0"/>
              <a:t> </a:t>
            </a:r>
            <a:r>
              <a:rPr lang="en-US" b="1" dirty="0" err="1"/>
              <a:t>Ricerca</a:t>
            </a:r>
            <a:r>
              <a:rPr lang="en-US" b="1" dirty="0"/>
              <a:t> </a:t>
            </a:r>
            <a:r>
              <a:rPr lang="en-US" b="1" dirty="0" err="1"/>
              <a:t>Obiettivo</a:t>
            </a:r>
            <a:endParaRPr lang="en-US" sz="2400" b="1" dirty="0"/>
          </a:p>
          <a:p>
            <a:r>
              <a:rPr lang="en-US" b="1" dirty="0"/>
              <a:t>document28\</a:t>
            </a:r>
            <a:r>
              <a:rPr lang="en-US" b="1" dirty="0" err="1"/>
              <a:t>Ricerca</a:t>
            </a:r>
            <a:r>
              <a:rPr lang="en-US" b="1" dirty="0"/>
              <a:t> Obiettivo_1.xlsx (</a:t>
            </a:r>
            <a:r>
              <a:rPr lang="en-US" b="1" dirty="0" err="1"/>
              <a:t>Esempio</a:t>
            </a:r>
            <a:r>
              <a:rPr lang="en-US" b="1" dirty="0"/>
              <a:t> 1 ed </a:t>
            </a:r>
            <a:r>
              <a:rPr lang="en-US" b="1" dirty="0" err="1"/>
              <a:t>Esempio</a:t>
            </a:r>
            <a:r>
              <a:rPr lang="en-US" b="1" dirty="0"/>
              <a:t> 2)</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172</a:t>
            </a:fld>
            <a:endParaRPr lang="en-US" dirty="0"/>
          </a:p>
        </p:txBody>
      </p:sp>
    </p:spTree>
    <p:extLst>
      <p:ext uri="{BB962C8B-B14F-4D97-AF65-F5344CB8AC3E}">
        <p14:creationId xmlns:p14="http://schemas.microsoft.com/office/powerpoint/2010/main" val="203081935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Strumento</a:t>
            </a:r>
            <a:r>
              <a:rPr lang="en-US" dirty="0"/>
              <a:t> </a:t>
            </a:r>
            <a:r>
              <a:rPr lang="en-US" dirty="0" err="1"/>
              <a:t>Risolutore</a:t>
            </a:r>
            <a:r>
              <a:rPr lang="en-US" dirty="0"/>
              <a:t> – Setup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173</a:t>
            </a:fld>
            <a:endParaRPr lang="en-US" dirty="0"/>
          </a:p>
        </p:txBody>
      </p:sp>
      <p:sp>
        <p:nvSpPr>
          <p:cNvPr id="4" name="TextBox 3">
            <a:extLst>
              <a:ext uri="{FF2B5EF4-FFF2-40B4-BE49-F238E27FC236}">
                <a16:creationId xmlns:a16="http://schemas.microsoft.com/office/drawing/2014/main" id="{6325264C-0442-9B7B-4277-7670D670262A}"/>
              </a:ext>
            </a:extLst>
          </p:cNvPr>
          <p:cNvSpPr txBox="1"/>
          <p:nvPr/>
        </p:nvSpPr>
        <p:spPr>
          <a:xfrm>
            <a:off x="381001" y="908335"/>
            <a:ext cx="10947399" cy="2123658"/>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Prima di </a:t>
            </a:r>
            <a:r>
              <a:rPr lang="en-US" sz="2200" dirty="0" err="1">
                <a:solidFill>
                  <a:srgbClr val="141414"/>
                </a:solidFill>
                <a:latin typeface="Tenorite (Body)"/>
                <a:cs typeface="Arial" panose="020B0604020202020204" pitchFamily="34" charset="0"/>
              </a:rPr>
              <a:t>vedere</a:t>
            </a:r>
            <a:r>
              <a:rPr lang="en-US" sz="2200" dirty="0">
                <a:solidFill>
                  <a:srgbClr val="141414"/>
                </a:solidFill>
                <a:latin typeface="Tenorite (Body)"/>
                <a:cs typeface="Arial" panose="020B0604020202020204" pitchFamily="34" charset="0"/>
              </a:rPr>
              <a:t> a </a:t>
            </a:r>
            <a:r>
              <a:rPr lang="en-US" sz="2200" dirty="0" err="1">
                <a:solidFill>
                  <a:srgbClr val="141414"/>
                </a:solidFill>
                <a:latin typeface="Tenorite (Body)"/>
                <a:cs typeface="Arial" panose="020B0604020202020204" pitchFamily="34" charset="0"/>
              </a:rPr>
              <a:t>cosa</a:t>
            </a:r>
            <a:r>
              <a:rPr lang="en-US" sz="2200" dirty="0">
                <a:solidFill>
                  <a:srgbClr val="141414"/>
                </a:solidFill>
                <a:latin typeface="Tenorite (Body)"/>
                <a:cs typeface="Arial" panose="020B0604020202020204" pitchFamily="34" charset="0"/>
              </a:rPr>
              <a:t> serve lo </a:t>
            </a:r>
            <a:r>
              <a:rPr lang="en-US" sz="2200" dirty="0" err="1">
                <a:solidFill>
                  <a:srgbClr val="141414"/>
                </a:solidFill>
                <a:latin typeface="Tenorite (Body)"/>
                <a:cs typeface="Arial" panose="020B0604020202020204" pitchFamily="34" charset="0"/>
              </a:rPr>
              <a:t>Strumento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Risolutore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dobbiamo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verificare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sia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installato</a:t>
            </a:r>
            <a:r>
              <a:rPr lang="en-US" sz="2200" dirty="0">
                <a:solidFill>
                  <a:srgbClr val="141414"/>
                </a:solidFill>
                <a:latin typeface="Tenorite (Body)"/>
                <a:cs typeface="Arial" panose="020B0604020202020204" pitchFamily="34" charset="0"/>
              </a:rPr>
              <a:t> in Excel, </a:t>
            </a:r>
            <a:r>
              <a:rPr lang="en-US" sz="2200" dirty="0" err="1">
                <a:solidFill>
                  <a:srgbClr val="141414"/>
                </a:solidFill>
                <a:latin typeface="Tenorite (Body)"/>
                <a:cs typeface="Arial" panose="020B0604020202020204" pitchFamily="34" charset="0"/>
              </a:rPr>
              <a:t>trattandosi</a:t>
            </a:r>
            <a:r>
              <a:rPr lang="en-US" sz="2200" dirty="0">
                <a:solidFill>
                  <a:srgbClr val="141414"/>
                </a:solidFill>
                <a:latin typeface="Tenorite (Body)"/>
                <a:cs typeface="Arial" panose="020B0604020202020204" pitchFamily="34" charset="0"/>
              </a:rPr>
              <a:t> di un </a:t>
            </a:r>
            <a:r>
              <a:rPr lang="en-US" sz="2200" dirty="0" err="1">
                <a:solidFill>
                  <a:srgbClr val="141414"/>
                </a:solidFill>
                <a:latin typeface="Tenorite (Body)"/>
                <a:cs typeface="Arial" panose="020B0604020202020204" pitchFamily="34" charset="0"/>
              </a:rPr>
              <a:t>componente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aggiuntivo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eventualmente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aggiunto</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dirty="0" err="1">
                <a:solidFill>
                  <a:srgbClr val="141414"/>
                </a:solidFill>
                <a:latin typeface="Tenorite (Body)"/>
                <a:cs typeface="Arial" panose="020B0604020202020204" pitchFamily="34" charset="0"/>
              </a:rPr>
              <a:t>Seguiamo</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percorso</a:t>
            </a:r>
            <a:r>
              <a:rPr lang="en-US" sz="2200" dirty="0">
                <a:solidFill>
                  <a:srgbClr val="141414"/>
                </a:solidFill>
                <a:latin typeface="Tenorite (Body)"/>
                <a:cs typeface="Arial" panose="020B0604020202020204" pitchFamily="34" charset="0"/>
              </a:rPr>
              <a:t>:</a:t>
            </a:r>
          </a:p>
          <a:p>
            <a:pPr algn="l"/>
            <a:r>
              <a:rPr lang="en-US" sz="2200" b="1" dirty="0">
                <a:solidFill>
                  <a:srgbClr val="141414"/>
                </a:solidFill>
                <a:latin typeface="Tenorite (Body)"/>
                <a:cs typeface="Arial" panose="020B0604020202020204" pitchFamily="34" charset="0"/>
              </a:rPr>
              <a:t>File&gt;</a:t>
            </a:r>
            <a:r>
              <a:rPr lang="en-US" sz="2200" b="1" dirty="0" err="1">
                <a:solidFill>
                  <a:srgbClr val="141414"/>
                </a:solidFill>
                <a:latin typeface="Tenorite (Body)"/>
                <a:cs typeface="Arial" panose="020B0604020202020204" pitchFamily="34" charset="0"/>
              </a:rPr>
              <a:t>Opzioni</a:t>
            </a:r>
            <a:r>
              <a:rPr lang="en-US" sz="2200" b="1" dirty="0">
                <a:solidFill>
                  <a:srgbClr val="141414"/>
                </a:solidFill>
                <a:latin typeface="Tenorite (Body)"/>
                <a:cs typeface="Arial" panose="020B0604020202020204" pitchFamily="34" charset="0"/>
              </a:rPr>
              <a:t>&gt;Add-Ins</a:t>
            </a:r>
          </a:p>
        </p:txBody>
      </p:sp>
      <p:pic>
        <p:nvPicPr>
          <p:cNvPr id="8" name="Picture 7">
            <a:extLst>
              <a:ext uri="{FF2B5EF4-FFF2-40B4-BE49-F238E27FC236}">
                <a16:creationId xmlns:a16="http://schemas.microsoft.com/office/drawing/2014/main" id="{214D980F-2F77-ADC1-30AD-4880C346A73F}"/>
              </a:ext>
            </a:extLst>
          </p:cNvPr>
          <p:cNvPicPr>
            <a:picLocks noChangeAspect="1"/>
          </p:cNvPicPr>
          <p:nvPr/>
        </p:nvPicPr>
        <p:blipFill>
          <a:blip r:embed="rId2"/>
          <a:stretch>
            <a:fillRect/>
          </a:stretch>
        </p:blipFill>
        <p:spPr>
          <a:xfrm>
            <a:off x="3667512" y="1825525"/>
            <a:ext cx="5410134" cy="4453106"/>
          </a:xfrm>
          <a:prstGeom prst="rect">
            <a:avLst/>
          </a:prstGeom>
        </p:spPr>
      </p:pic>
      <p:sp>
        <p:nvSpPr>
          <p:cNvPr id="9" name="Rectangle: Rounded Corners 8">
            <a:extLst>
              <a:ext uri="{FF2B5EF4-FFF2-40B4-BE49-F238E27FC236}">
                <a16:creationId xmlns:a16="http://schemas.microsoft.com/office/drawing/2014/main" id="{A38DE084-0B9A-344F-45C0-0CB4E999CB12}"/>
              </a:ext>
            </a:extLst>
          </p:cNvPr>
          <p:cNvSpPr/>
          <p:nvPr/>
        </p:nvSpPr>
        <p:spPr>
          <a:xfrm>
            <a:off x="6196614" y="5761785"/>
            <a:ext cx="514904" cy="214690"/>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302232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Strumento</a:t>
            </a:r>
            <a:r>
              <a:rPr lang="en-US" dirty="0"/>
              <a:t> </a:t>
            </a:r>
            <a:r>
              <a:rPr lang="en-US" dirty="0" err="1"/>
              <a:t>Risolutore</a:t>
            </a:r>
            <a:r>
              <a:rPr lang="en-US" dirty="0"/>
              <a:t> – Setup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174</a:t>
            </a:fld>
            <a:endParaRPr lang="en-US" dirty="0"/>
          </a:p>
        </p:txBody>
      </p:sp>
      <p:sp>
        <p:nvSpPr>
          <p:cNvPr id="4" name="TextBox 3">
            <a:extLst>
              <a:ext uri="{FF2B5EF4-FFF2-40B4-BE49-F238E27FC236}">
                <a16:creationId xmlns:a16="http://schemas.microsoft.com/office/drawing/2014/main" id="{6325264C-0442-9B7B-4277-7670D670262A}"/>
              </a:ext>
            </a:extLst>
          </p:cNvPr>
          <p:cNvSpPr txBox="1"/>
          <p:nvPr/>
        </p:nvSpPr>
        <p:spPr>
          <a:xfrm>
            <a:off x="5540720" y="1849963"/>
            <a:ext cx="3492715" cy="769441"/>
          </a:xfrm>
          <a:prstGeom prst="rect">
            <a:avLst/>
          </a:prstGeom>
          <a:noFill/>
        </p:spPr>
        <p:txBody>
          <a:bodyPr wrap="square">
            <a:spAutoFit/>
          </a:bodyPr>
          <a:lstStyle/>
          <a:p>
            <a:pPr algn="l"/>
            <a:r>
              <a:rPr lang="en-US" sz="2200" dirty="0" err="1">
                <a:solidFill>
                  <a:srgbClr val="141414"/>
                </a:solidFill>
                <a:latin typeface="Tenorite (Body)"/>
                <a:cs typeface="Arial" panose="020B0604020202020204" pitchFamily="34" charset="0"/>
              </a:rPr>
              <a:t>Verificare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sia</a:t>
            </a:r>
            <a:r>
              <a:rPr lang="en-US" sz="2200" dirty="0">
                <a:solidFill>
                  <a:srgbClr val="141414"/>
                </a:solidFill>
                <a:latin typeface="Tenorite (Body)"/>
                <a:cs typeface="Arial" panose="020B0604020202020204" pitchFamily="34" charset="0"/>
              </a:rPr>
              <a:t> </a:t>
            </a:r>
          </a:p>
          <a:p>
            <a:pPr algn="l"/>
            <a:r>
              <a:rPr lang="en-US" sz="2200" dirty="0">
                <a:solidFill>
                  <a:srgbClr val="141414"/>
                </a:solidFill>
                <a:latin typeface="Tenorite (Body)"/>
                <a:cs typeface="Arial" panose="020B0604020202020204" pitchFamily="34" charset="0"/>
              </a:rPr>
              <a:t>“</a:t>
            </a:r>
            <a:r>
              <a:rPr lang="en-US" sz="2200" dirty="0" err="1">
                <a:solidFill>
                  <a:srgbClr val="141414"/>
                </a:solidFill>
                <a:latin typeface="Tenorite (Body)"/>
                <a:cs typeface="Arial" panose="020B0604020202020204" pitchFamily="34" charset="0"/>
              </a:rPr>
              <a:t>spuntato</a:t>
            </a:r>
            <a:r>
              <a:rPr lang="en-US" sz="2200" dirty="0">
                <a:solidFill>
                  <a:srgbClr val="141414"/>
                </a:solidFill>
                <a:latin typeface="Tenorite (Body)"/>
                <a:cs typeface="Arial" panose="020B0604020202020204" pitchFamily="34" charset="0"/>
              </a:rPr>
              <a:t>” il </a:t>
            </a:r>
            <a:r>
              <a:rPr lang="en-US" sz="2200" b="1" dirty="0">
                <a:solidFill>
                  <a:srgbClr val="141414"/>
                </a:solidFill>
                <a:latin typeface="Tenorite (Body)"/>
                <a:cs typeface="Arial" panose="020B0604020202020204" pitchFamily="34" charset="0"/>
              </a:rPr>
              <a:t>Solver Add-in</a:t>
            </a:r>
          </a:p>
        </p:txBody>
      </p:sp>
      <p:pic>
        <p:nvPicPr>
          <p:cNvPr id="10" name="Picture 9">
            <a:extLst>
              <a:ext uri="{FF2B5EF4-FFF2-40B4-BE49-F238E27FC236}">
                <a16:creationId xmlns:a16="http://schemas.microsoft.com/office/drawing/2014/main" id="{25C55C55-5067-D433-45AC-ABD2F9C6912F}"/>
              </a:ext>
            </a:extLst>
          </p:cNvPr>
          <p:cNvPicPr>
            <a:picLocks noChangeAspect="1"/>
          </p:cNvPicPr>
          <p:nvPr/>
        </p:nvPicPr>
        <p:blipFill>
          <a:blip r:embed="rId2"/>
          <a:stretch>
            <a:fillRect/>
          </a:stretch>
        </p:blipFill>
        <p:spPr>
          <a:xfrm>
            <a:off x="8986319" y="1123778"/>
            <a:ext cx="2095123" cy="2874537"/>
          </a:xfrm>
          <a:prstGeom prst="rect">
            <a:avLst/>
          </a:prstGeom>
        </p:spPr>
      </p:pic>
      <p:pic>
        <p:nvPicPr>
          <p:cNvPr id="12" name="Picture 11">
            <a:extLst>
              <a:ext uri="{FF2B5EF4-FFF2-40B4-BE49-F238E27FC236}">
                <a16:creationId xmlns:a16="http://schemas.microsoft.com/office/drawing/2014/main" id="{747B9BFF-3D43-A4B4-7704-C640A5329C2F}"/>
              </a:ext>
            </a:extLst>
          </p:cNvPr>
          <p:cNvPicPr>
            <a:picLocks noChangeAspect="1"/>
          </p:cNvPicPr>
          <p:nvPr/>
        </p:nvPicPr>
        <p:blipFill>
          <a:blip r:embed="rId3"/>
          <a:stretch>
            <a:fillRect/>
          </a:stretch>
        </p:blipFill>
        <p:spPr>
          <a:xfrm>
            <a:off x="845136" y="4358227"/>
            <a:ext cx="10755226" cy="1238423"/>
          </a:xfrm>
          <a:prstGeom prst="rect">
            <a:avLst/>
          </a:prstGeom>
        </p:spPr>
      </p:pic>
      <p:sp>
        <p:nvSpPr>
          <p:cNvPr id="13" name="TextBox 12">
            <a:extLst>
              <a:ext uri="{FF2B5EF4-FFF2-40B4-BE49-F238E27FC236}">
                <a16:creationId xmlns:a16="http://schemas.microsoft.com/office/drawing/2014/main" id="{05299227-894B-E0CB-A09D-74FE3124FEDB}"/>
              </a:ext>
            </a:extLst>
          </p:cNvPr>
          <p:cNvSpPr txBox="1"/>
          <p:nvPr/>
        </p:nvSpPr>
        <p:spPr>
          <a:xfrm>
            <a:off x="845136" y="3408830"/>
            <a:ext cx="7864298" cy="769441"/>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Nella Excel Ribbon </a:t>
            </a:r>
            <a:r>
              <a:rPr lang="en-US" sz="2200" dirty="0" err="1">
                <a:solidFill>
                  <a:srgbClr val="141414"/>
                </a:solidFill>
                <a:latin typeface="Tenorite (Body)"/>
                <a:cs typeface="Arial" panose="020B0604020202020204" pitchFamily="34" charset="0"/>
              </a:rPr>
              <a:t>comparirà</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sezione</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“Analyze”</a:t>
            </a:r>
            <a:r>
              <a:rPr lang="en-US" sz="2200" dirty="0">
                <a:solidFill>
                  <a:srgbClr val="141414"/>
                </a:solidFill>
                <a:latin typeface="Tenorite (Body)"/>
                <a:cs typeface="Arial" panose="020B0604020202020204" pitchFamily="34" charset="0"/>
              </a:rPr>
              <a:t> e lo </a:t>
            </a:r>
            <a:r>
              <a:rPr lang="en-US" sz="2200" dirty="0" err="1">
                <a:solidFill>
                  <a:srgbClr val="141414"/>
                </a:solidFill>
                <a:latin typeface="Tenorite (Body)"/>
                <a:cs typeface="Arial" panose="020B0604020202020204" pitchFamily="34" charset="0"/>
              </a:rPr>
              <a:t>strumento</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Solver</a:t>
            </a:r>
            <a:r>
              <a:rPr lang="en-US" sz="2200" dirty="0">
                <a:solidFill>
                  <a:srgbClr val="141414"/>
                </a:solidFill>
                <a:latin typeface="Tenorite (Body)"/>
                <a:cs typeface="Arial" panose="020B0604020202020204" pitchFamily="34" charset="0"/>
              </a:rPr>
              <a:t> </a:t>
            </a:r>
            <a:endParaRPr lang="en-US" sz="2200" b="1" dirty="0">
              <a:solidFill>
                <a:srgbClr val="141414"/>
              </a:solidFill>
              <a:latin typeface="Tenorite (Body)"/>
              <a:cs typeface="Arial" panose="020B0604020202020204" pitchFamily="34" charset="0"/>
            </a:endParaRPr>
          </a:p>
        </p:txBody>
      </p:sp>
      <p:sp>
        <p:nvSpPr>
          <p:cNvPr id="14" name="Rectangle: Rounded Corners 13">
            <a:extLst>
              <a:ext uri="{FF2B5EF4-FFF2-40B4-BE49-F238E27FC236}">
                <a16:creationId xmlns:a16="http://schemas.microsoft.com/office/drawing/2014/main" id="{E74BC929-FD2F-FEBD-DE10-22DBAD80FE11}"/>
              </a:ext>
            </a:extLst>
          </p:cNvPr>
          <p:cNvSpPr/>
          <p:nvPr/>
        </p:nvSpPr>
        <p:spPr>
          <a:xfrm>
            <a:off x="10823990" y="4650670"/>
            <a:ext cx="664858" cy="265362"/>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469257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Strumento</a:t>
            </a:r>
            <a:r>
              <a:rPr lang="en-US" dirty="0"/>
              <a:t> </a:t>
            </a:r>
            <a:r>
              <a:rPr lang="en-US" dirty="0" err="1"/>
              <a:t>Risolutore</a:t>
            </a:r>
            <a:r>
              <a:rPr lang="en-US" dirty="0"/>
              <a:t> - </a:t>
            </a:r>
            <a:r>
              <a:rPr lang="en-US" dirty="0" err="1"/>
              <a:t>Esempio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175</a:t>
            </a:fld>
            <a:endParaRPr lang="en-US" dirty="0"/>
          </a:p>
        </p:txBody>
      </p:sp>
      <p:pic>
        <p:nvPicPr>
          <p:cNvPr id="8" name="Picture 7">
            <a:extLst>
              <a:ext uri="{FF2B5EF4-FFF2-40B4-BE49-F238E27FC236}">
                <a16:creationId xmlns:a16="http://schemas.microsoft.com/office/drawing/2014/main" id="{C07368DA-7565-7A73-A755-B2ABB608DACE}"/>
              </a:ext>
            </a:extLst>
          </p:cNvPr>
          <p:cNvPicPr>
            <a:picLocks noChangeAspect="1"/>
          </p:cNvPicPr>
          <p:nvPr/>
        </p:nvPicPr>
        <p:blipFill>
          <a:blip r:embed="rId2"/>
          <a:stretch>
            <a:fillRect/>
          </a:stretch>
        </p:blipFill>
        <p:spPr>
          <a:xfrm>
            <a:off x="5253525" y="1155563"/>
            <a:ext cx="5973344" cy="4546874"/>
          </a:xfrm>
          <a:prstGeom prst="rect">
            <a:avLst/>
          </a:prstGeom>
        </p:spPr>
      </p:pic>
      <p:sp>
        <p:nvSpPr>
          <p:cNvPr id="9" name="TextBox 8">
            <a:extLst>
              <a:ext uri="{FF2B5EF4-FFF2-40B4-BE49-F238E27FC236}">
                <a16:creationId xmlns:a16="http://schemas.microsoft.com/office/drawing/2014/main" id="{90EF7CE4-B3E1-F132-F81E-3DB76B726740}"/>
              </a:ext>
            </a:extLst>
          </p:cNvPr>
          <p:cNvSpPr txBox="1"/>
          <p:nvPr/>
        </p:nvSpPr>
        <p:spPr>
          <a:xfrm>
            <a:off x="452926" y="1155563"/>
            <a:ext cx="4800599" cy="5170646"/>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Si accede </a:t>
            </a:r>
            <a:r>
              <a:rPr lang="en-US" sz="2200" dirty="0" err="1">
                <a:solidFill>
                  <a:srgbClr val="141414"/>
                </a:solidFill>
                <a:latin typeface="Tenorite (Body)"/>
                <a:cs typeface="Arial" panose="020B0604020202020204" pitchFamily="34" charset="0"/>
              </a:rPr>
              <a:t>allo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Strumento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Risolutore</a:t>
            </a:r>
            <a:r>
              <a:rPr lang="en-US" sz="2200" dirty="0">
                <a:solidFill>
                  <a:srgbClr val="141414"/>
                </a:solidFill>
                <a:latin typeface="Tenorite (Body)"/>
                <a:cs typeface="Arial" panose="020B0604020202020204" pitchFamily="34" charset="0"/>
              </a:rPr>
              <a:t> </a:t>
            </a:r>
          </a:p>
          <a:p>
            <a:pPr algn="l"/>
            <a:r>
              <a:rPr lang="en-US" sz="2200" dirty="0" err="1">
                <a:solidFill>
                  <a:srgbClr val="141414"/>
                </a:solidFill>
                <a:latin typeface="Tenorite (Body)"/>
                <a:cs typeface="Arial" panose="020B0604020202020204" pitchFamily="34" charset="0"/>
              </a:rPr>
              <a:t>Tramite</a:t>
            </a:r>
            <a:r>
              <a:rPr lang="en-US" sz="2200" dirty="0">
                <a:solidFill>
                  <a:srgbClr val="141414"/>
                </a:solidFill>
                <a:latin typeface="Tenorite (Body)"/>
                <a:cs typeface="Arial" panose="020B0604020202020204" pitchFamily="34" charset="0"/>
              </a:rPr>
              <a:t> il menu:</a:t>
            </a:r>
          </a:p>
          <a:p>
            <a:pPr algn="l"/>
            <a:r>
              <a:rPr lang="en-US" sz="2200" b="1" dirty="0">
                <a:solidFill>
                  <a:srgbClr val="141414"/>
                </a:solidFill>
                <a:latin typeface="Tenorite (Body)"/>
                <a:cs typeface="Arial" panose="020B0604020202020204" pitchFamily="34" charset="0"/>
              </a:rPr>
              <a:t>Data&gt;Analyze&gt;Solver</a:t>
            </a:r>
          </a:p>
          <a:p>
            <a:pPr algn="l"/>
            <a:endParaRPr lang="en-US" sz="2200" b="1" dirty="0">
              <a:solidFill>
                <a:srgbClr val="141414"/>
              </a:solidFill>
              <a:latin typeface="Tenorite (Body)"/>
              <a:cs typeface="Arial" panose="020B0604020202020204" pitchFamily="34" charset="0"/>
            </a:endParaRPr>
          </a:p>
          <a:p>
            <a:pPr algn="l"/>
            <a:r>
              <a:rPr lang="en-US" sz="2200" dirty="0" err="1">
                <a:solidFill>
                  <a:srgbClr val="141414"/>
                </a:solidFill>
                <a:latin typeface="Tenorite (Body)"/>
                <a:cs typeface="Arial" panose="020B0604020202020204" pitchFamily="34" charset="0"/>
              </a:rPr>
              <a:t>L’obiettivo</a:t>
            </a:r>
            <a:r>
              <a:rPr lang="en-US" sz="2200" dirty="0">
                <a:solidFill>
                  <a:srgbClr val="141414"/>
                </a:solidFill>
                <a:latin typeface="Tenorite (Body)"/>
                <a:cs typeface="Arial" panose="020B0604020202020204" pitchFamily="34" charset="0"/>
              </a:rPr>
              <a:t> è la </a:t>
            </a:r>
            <a:r>
              <a:rPr lang="en-US" sz="2200" dirty="0" err="1">
                <a:solidFill>
                  <a:srgbClr val="141414"/>
                </a:solidFill>
                <a:latin typeface="Tenorite (Body)"/>
                <a:cs typeface="Arial" panose="020B0604020202020204" pitchFamily="34" charset="0"/>
              </a:rPr>
              <a:t>cella</a:t>
            </a:r>
            <a:r>
              <a:rPr lang="en-US" sz="2200" dirty="0">
                <a:solidFill>
                  <a:srgbClr val="141414"/>
                </a:solidFill>
                <a:latin typeface="Tenorite (Body)"/>
                <a:cs typeface="Arial" panose="020B0604020202020204" pitchFamily="34" charset="0"/>
              </a:rPr>
              <a:t> $E$2 target,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vogliamo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sia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uguale</a:t>
            </a:r>
            <a:r>
              <a:rPr lang="en-US" sz="2200" dirty="0">
                <a:solidFill>
                  <a:srgbClr val="141414"/>
                </a:solidFill>
                <a:latin typeface="Tenorite (Body)"/>
                <a:cs typeface="Arial" panose="020B0604020202020204" pitchFamily="34" charset="0"/>
              </a:rPr>
              <a:t> a 6000. Lo </a:t>
            </a:r>
            <a:r>
              <a:rPr lang="en-US" sz="2200" dirty="0" err="1">
                <a:solidFill>
                  <a:srgbClr val="141414"/>
                </a:solidFill>
                <a:latin typeface="Tenorite (Body)"/>
                <a:cs typeface="Arial" panose="020B0604020202020204" pitchFamily="34" charset="0"/>
              </a:rPr>
              <a:t>strumento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risolutore</a:t>
            </a:r>
            <a:r>
              <a:rPr lang="en-US" sz="2200" dirty="0">
                <a:solidFill>
                  <a:srgbClr val="141414"/>
                </a:solidFill>
                <a:latin typeface="Tenorite (Body)"/>
                <a:cs typeface="Arial" panose="020B0604020202020204" pitchFamily="34" charset="0"/>
              </a:rPr>
              <a:t> è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versione</a:t>
            </a:r>
            <a:r>
              <a:rPr lang="en-US" sz="2200" dirty="0">
                <a:solidFill>
                  <a:srgbClr val="141414"/>
                </a:solidFill>
                <a:latin typeface="Tenorite (Body)"/>
                <a:cs typeface="Arial" panose="020B0604020202020204" pitchFamily="34" charset="0"/>
              </a:rPr>
              <a:t> (molto) </a:t>
            </a:r>
            <a:r>
              <a:rPr lang="en-US" sz="2200" dirty="0" err="1">
                <a:solidFill>
                  <a:srgbClr val="141414"/>
                </a:solidFill>
                <a:latin typeface="Tenorite (Body)"/>
                <a:cs typeface="Arial" panose="020B0604020202020204" pitchFamily="34" charset="0"/>
              </a:rPr>
              <a:t>avanzata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 in cui </a:t>
            </a:r>
            <a:r>
              <a:rPr lang="en-US" sz="2200" dirty="0" err="1">
                <a:solidFill>
                  <a:srgbClr val="141414"/>
                </a:solidFill>
                <a:latin typeface="Tenorite (Body)"/>
                <a:cs typeface="Arial" panose="020B0604020202020204" pitchFamily="34" charset="0"/>
              </a:rPr>
              <a:t>c’era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sola </a:t>
            </a:r>
            <a:r>
              <a:rPr lang="en-US" sz="2200" dirty="0" err="1">
                <a:solidFill>
                  <a:srgbClr val="141414"/>
                </a:solidFill>
                <a:latin typeface="Tenorite (Body)"/>
                <a:cs typeface="Arial" panose="020B0604020202020204" pitchFamily="34" charset="0"/>
              </a:rPr>
              <a:t>cella</a:t>
            </a:r>
            <a:r>
              <a:rPr lang="en-US" sz="2200" dirty="0">
                <a:solidFill>
                  <a:srgbClr val="141414"/>
                </a:solidFill>
                <a:latin typeface="Tenorite (Body)"/>
                <a:cs typeface="Arial" panose="020B0604020202020204" pitchFamily="34" charset="0"/>
              </a:rPr>
              <a:t>, un solo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variabile</a:t>
            </a:r>
            <a:r>
              <a:rPr lang="en-US" sz="2200" dirty="0">
                <a:solidFill>
                  <a:srgbClr val="141414"/>
                </a:solidFill>
                <a:latin typeface="Tenorite (Body)"/>
                <a:cs typeface="Arial" panose="020B0604020202020204" pitchFamily="34" charset="0"/>
              </a:rPr>
              <a:t>, per </a:t>
            </a:r>
            <a:r>
              <a:rPr lang="en-US" sz="2200" dirty="0" err="1">
                <a:solidFill>
                  <a:srgbClr val="141414"/>
                </a:solidFill>
                <a:latin typeface="Tenorite (Body)"/>
                <a:cs typeface="Arial" panose="020B0604020202020204" pitchFamily="34" charset="0"/>
              </a:rPr>
              <a:t>giungere</a:t>
            </a:r>
            <a:r>
              <a:rPr lang="en-US" sz="2200" dirty="0">
                <a:solidFill>
                  <a:srgbClr val="141414"/>
                </a:solidFill>
                <a:latin typeface="Tenorite (Body)"/>
                <a:cs typeface="Arial" panose="020B0604020202020204" pitchFamily="34" charset="0"/>
              </a:rPr>
              <a:t> ad un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In </a:t>
            </a:r>
            <a:r>
              <a:rPr lang="en-US" sz="2200" b="1" dirty="0" err="1">
                <a:solidFill>
                  <a:srgbClr val="141414"/>
                </a:solidFill>
                <a:latin typeface="Tenorite (Body)"/>
                <a:cs typeface="Arial" panose="020B0604020202020204" pitchFamily="34" charset="0"/>
              </a:rPr>
              <a:t>questo</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esempio</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si</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selezionano</a:t>
            </a:r>
            <a:r>
              <a:rPr lang="en-US" sz="2200" b="1" dirty="0">
                <a:solidFill>
                  <a:srgbClr val="141414"/>
                </a:solidFill>
                <a:latin typeface="Tenorite (Body)"/>
                <a:cs typeface="Arial" panose="020B0604020202020204" pitchFamily="34" charset="0"/>
              </a:rPr>
              <a:t> tutti </a:t>
            </a:r>
            <a:r>
              <a:rPr lang="en-US" sz="2200" b="1" dirty="0" err="1">
                <a:solidFill>
                  <a:srgbClr val="141414"/>
                </a:solidFill>
                <a:latin typeface="Tenorite (Body)"/>
                <a:cs typeface="Arial" panose="020B0604020202020204" pitchFamily="34" charset="0"/>
              </a:rPr>
              <a:t>gli</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addenti</a:t>
            </a:r>
            <a:r>
              <a:rPr lang="en-US" sz="2200" b="1" dirty="0">
                <a:solidFill>
                  <a:srgbClr val="141414"/>
                </a:solidFill>
                <a:latin typeface="Tenorite (Body)"/>
                <a:cs typeface="Arial" panose="020B0604020202020204" pitchFamily="34" charset="0"/>
              </a:rPr>
              <a:t> e </a:t>
            </a:r>
            <a:r>
              <a:rPr lang="en-US" sz="2200" b="1" dirty="0" err="1">
                <a:solidFill>
                  <a:srgbClr val="141414"/>
                </a:solidFill>
                <a:latin typeface="Tenorite (Body)"/>
                <a:cs typeface="Arial" panose="020B0604020202020204" pitchFamily="34" charset="0"/>
              </a:rPr>
              <a:t>si</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aggiungono</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delle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condizioni</a:t>
            </a:r>
            <a:r>
              <a:rPr lang="en-US" sz="2200" b="1"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p:txBody>
      </p:sp>
      <p:sp>
        <p:nvSpPr>
          <p:cNvPr id="14" name="TextBox 13">
            <a:extLst>
              <a:ext uri="{FF2B5EF4-FFF2-40B4-BE49-F238E27FC236}">
                <a16:creationId xmlns:a16="http://schemas.microsoft.com/office/drawing/2014/main" id="{191A116A-C59D-ADD4-F4AC-289177682DE0}"/>
              </a:ext>
            </a:extLst>
          </p:cNvPr>
          <p:cNvSpPr txBox="1"/>
          <p:nvPr/>
        </p:nvSpPr>
        <p:spPr>
          <a:xfrm>
            <a:off x="1878884" y="5702437"/>
            <a:ext cx="9114236" cy="769441"/>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Sulla base di </a:t>
            </a:r>
            <a:r>
              <a:rPr lang="en-US" sz="2200" dirty="0" err="1">
                <a:solidFill>
                  <a:srgbClr val="141414"/>
                </a:solidFill>
                <a:latin typeface="Tenorite (Body)"/>
                <a:cs typeface="Arial" panose="020B0604020202020204" pitchFamily="34" charset="0"/>
              </a:rPr>
              <a:t>queste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informazioni</a:t>
            </a:r>
            <a:r>
              <a:rPr lang="en-US" sz="2200" dirty="0">
                <a:solidFill>
                  <a:srgbClr val="141414"/>
                </a:solidFill>
                <a:latin typeface="Tenorite (Body)"/>
                <a:cs typeface="Arial" panose="020B0604020202020204" pitchFamily="34" charset="0"/>
              </a:rPr>
              <a:t>, lo </a:t>
            </a:r>
            <a:r>
              <a:rPr lang="en-US" sz="2200" dirty="0" err="1">
                <a:solidFill>
                  <a:srgbClr val="141414"/>
                </a:solidFill>
                <a:latin typeface="Tenorite (Body)"/>
                <a:cs typeface="Arial" panose="020B0604020202020204" pitchFamily="34" charset="0"/>
              </a:rPr>
              <a:t>Strumento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Risolutore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effettuerà</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cambiamenti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nel</a:t>
            </a:r>
            <a:r>
              <a:rPr lang="en-US" sz="2200" dirty="0">
                <a:solidFill>
                  <a:srgbClr val="141414"/>
                </a:solidFill>
                <a:latin typeface="Tenorite (Body)"/>
                <a:cs typeface="Arial" panose="020B0604020202020204" pitchFamily="34" charset="0"/>
              </a:rPr>
              <a:t> set di </a:t>
            </a:r>
            <a:r>
              <a:rPr lang="en-US" sz="2200" dirty="0" err="1">
                <a:solidFill>
                  <a:srgbClr val="141414"/>
                </a:solidFill>
                <a:latin typeface="Tenorite (Body)"/>
                <a:cs typeface="Arial" panose="020B0604020202020204" pitchFamily="34" charset="0"/>
              </a:rPr>
              <a:t>addendi</a:t>
            </a:r>
            <a:r>
              <a:rPr lang="en-US" sz="2200" dirty="0">
                <a:solidFill>
                  <a:srgbClr val="141414"/>
                </a:solidFill>
                <a:latin typeface="Tenorite (Body)"/>
                <a:cs typeface="Arial" panose="020B0604020202020204" pitchFamily="34" charset="0"/>
              </a:rPr>
              <a:t> per </a:t>
            </a:r>
            <a:r>
              <a:rPr lang="en-US" sz="2200" dirty="0" err="1">
                <a:solidFill>
                  <a:srgbClr val="141414"/>
                </a:solidFill>
                <a:latin typeface="Tenorite (Body)"/>
                <a:cs typeface="Arial" panose="020B0604020202020204" pitchFamily="34" charset="0"/>
              </a:rPr>
              <a:t>raggiungere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l’obiettivo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prefissato</a:t>
            </a:r>
            <a:r>
              <a:rPr lang="en-US" sz="2200" dirty="0">
                <a:solidFill>
                  <a:srgbClr val="141414"/>
                </a:solidFill>
                <a:latin typeface="Tenorite (Body)"/>
                <a:cs typeface="Arial" panose="020B0604020202020204" pitchFamily="34" charset="0"/>
              </a:rPr>
              <a:t>.</a:t>
            </a:r>
          </a:p>
        </p:txBody>
      </p:sp>
    </p:spTree>
    <p:extLst>
      <p:ext uri="{BB962C8B-B14F-4D97-AF65-F5344CB8AC3E}">
        <p14:creationId xmlns:p14="http://schemas.microsoft.com/office/powerpoint/2010/main" val="48696673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6-4</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b="1" dirty="0" err="1"/>
              <a:t>Esercizio</a:t>
            </a:r>
            <a:r>
              <a:rPr lang="en-US" b="1" dirty="0"/>
              <a:t> </a:t>
            </a:r>
            <a:r>
              <a:rPr lang="en-US" b="1" dirty="0" err="1"/>
              <a:t>sullo</a:t>
            </a:r>
            <a:r>
              <a:rPr lang="en-US" b="1" dirty="0"/>
              <a:t> </a:t>
            </a:r>
            <a:r>
              <a:rPr lang="en-US" b="1" dirty="0" err="1"/>
              <a:t>Strumento</a:t>
            </a:r>
            <a:r>
              <a:rPr lang="en-US" b="1" dirty="0"/>
              <a:t> </a:t>
            </a:r>
            <a:r>
              <a:rPr lang="en-US" b="1" dirty="0" err="1"/>
              <a:t>Risolutore</a:t>
            </a:r>
            <a:endParaRPr lang="en-US" sz="2400" b="1" dirty="0"/>
          </a:p>
          <a:p>
            <a:r>
              <a:rPr lang="en-US" b="1" dirty="0"/>
              <a:t>document28\StrumentoRisolutore_1.xlsx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176</a:t>
            </a:fld>
            <a:endParaRPr lang="en-US" dirty="0"/>
          </a:p>
        </p:txBody>
      </p:sp>
    </p:spTree>
    <p:extLst>
      <p:ext uri="{BB962C8B-B14F-4D97-AF65-F5344CB8AC3E}">
        <p14:creationId xmlns:p14="http://schemas.microsoft.com/office/powerpoint/2010/main" val="339362149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highlight>
                  <a:srgbClr val="FFFF00"/>
                </a:highlight>
              </a:rPr>
              <a:t>Foglio</a:t>
            </a:r>
            <a:r>
              <a:rPr lang="en-US" dirty="0">
                <a:highlight>
                  <a:srgbClr val="FFFF00"/>
                </a:highlight>
              </a:rPr>
              <a:t> di </a:t>
            </a:r>
            <a:r>
              <a:rPr lang="en-US" dirty="0" err="1">
                <a:highlight>
                  <a:srgbClr val="FFFF00"/>
                </a:highlight>
              </a:rPr>
              <a:t>Previsione</a:t>
            </a:r>
            <a:endParaRPr lang="en-US" dirty="0">
              <a:highlight>
                <a:srgbClr val="FFFF00"/>
              </a:highlight>
            </a:endParaRP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177</a:t>
            </a:fld>
            <a:endParaRPr lang="en-US" dirty="0"/>
          </a:p>
        </p:txBody>
      </p:sp>
    </p:spTree>
    <p:extLst>
      <p:ext uri="{BB962C8B-B14F-4D97-AF65-F5344CB8AC3E}">
        <p14:creationId xmlns:p14="http://schemas.microsoft.com/office/powerpoint/2010/main" val="250846317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fontScale="90000"/>
          </a:bodyPr>
          <a:lstStyle/>
          <a:p>
            <a:r>
              <a:rPr lang="en-US" sz="6600" b="1" dirty="0" err="1">
                <a:solidFill>
                  <a:schemeClr val="tx1"/>
                </a:solidFill>
              </a:rPr>
              <a:t>Automatizzazione</a:t>
            </a:r>
            <a:r>
              <a:rPr lang="en-US" sz="6600" b="1" dirty="0">
                <a:solidFill>
                  <a:schemeClr val="tx1"/>
                </a:solidFill>
              </a:rPr>
              <a:t> </a:t>
            </a:r>
            <a:r>
              <a:rPr lang="en-US" sz="6600" b="1" dirty="0" err="1">
                <a:solidFill>
                  <a:schemeClr val="tx1"/>
                </a:solidFill>
              </a:rPr>
              <a:t>delle</a:t>
            </a:r>
            <a:r>
              <a:rPr lang="en-US" sz="6600" b="1" dirty="0">
                <a:solidFill>
                  <a:schemeClr val="tx1"/>
                </a:solidFill>
              </a:rPr>
              <a:t> </a:t>
            </a:r>
            <a:r>
              <a:rPr lang="en-US" sz="6600" b="1" dirty="0" err="1">
                <a:solidFill>
                  <a:schemeClr val="tx1"/>
                </a:solidFill>
              </a:rPr>
              <a:t>attività</a:t>
            </a:r>
            <a:r>
              <a:rPr lang="en-US" sz="6600" b="1" dirty="0">
                <a:solidFill>
                  <a:schemeClr val="tx1"/>
                </a:solidFill>
              </a:rPr>
              <a:t> con le Macro</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178</a:t>
            </a:fld>
            <a:endParaRPr lang="en-US" dirty="0"/>
          </a:p>
        </p:txBody>
      </p:sp>
      <p:sp>
        <p:nvSpPr>
          <p:cNvPr id="16" name="Title 1">
            <a:extLst>
              <a:ext uri="{FF2B5EF4-FFF2-40B4-BE49-F238E27FC236}">
                <a16:creationId xmlns:a16="http://schemas.microsoft.com/office/drawing/2014/main" id="{32EC22A0-0AB7-F4EF-7E9E-81490EE6E6FD}"/>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solidFill>
                  <a:schemeClr val="tx1"/>
                </a:solidFill>
              </a:rPr>
              <a:t>7</a:t>
            </a:r>
            <a:endParaRPr lang="en-US" sz="6600" b="1" dirty="0">
              <a:solidFill>
                <a:schemeClr val="tx1"/>
              </a:solidFill>
            </a:endParaRPr>
          </a:p>
        </p:txBody>
      </p:sp>
    </p:spTree>
    <p:extLst>
      <p:ext uri="{BB962C8B-B14F-4D97-AF65-F5344CB8AC3E}">
        <p14:creationId xmlns:p14="http://schemas.microsoft.com/office/powerpoint/2010/main" val="257527288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solidFill>
                  <a:schemeClr val="tx1"/>
                </a:solidFill>
              </a:rPr>
              <a:t>Interazione</a:t>
            </a:r>
            <a:r>
              <a:rPr lang="en-US" sz="6600" b="1" dirty="0">
                <a:solidFill>
                  <a:schemeClr val="tx1"/>
                </a:solidFill>
              </a:rPr>
              <a:t> con </a:t>
            </a:r>
            <a:r>
              <a:rPr lang="en-US" sz="6600" b="1" dirty="0" err="1">
                <a:solidFill>
                  <a:schemeClr val="tx1"/>
                </a:solidFill>
              </a:rPr>
              <a:t>altri</a:t>
            </a:r>
            <a:r>
              <a:rPr lang="en-US" sz="6600" b="1" dirty="0">
                <a:solidFill>
                  <a:schemeClr val="tx1"/>
                </a:solidFill>
              </a:rPr>
              <a:t> </a:t>
            </a:r>
            <a:r>
              <a:rPr lang="en-US" sz="6600" b="1" dirty="0" err="1">
                <a:solidFill>
                  <a:schemeClr val="tx1"/>
                </a:solidFill>
              </a:rPr>
              <a:t>programmi</a:t>
            </a:r>
            <a:r>
              <a:rPr lang="en-US" sz="6600" b="1" dirty="0">
                <a:solidFill>
                  <a:schemeClr val="tx1"/>
                </a:solidFill>
              </a:rPr>
              <a:t> Microsoft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179</a:t>
            </a:fld>
            <a:endParaRPr lang="en-US" dirty="0"/>
          </a:p>
        </p:txBody>
      </p:sp>
      <p:sp>
        <p:nvSpPr>
          <p:cNvPr id="16" name="Title 1">
            <a:extLst>
              <a:ext uri="{FF2B5EF4-FFF2-40B4-BE49-F238E27FC236}">
                <a16:creationId xmlns:a16="http://schemas.microsoft.com/office/drawing/2014/main" id="{32EC22A0-0AB7-F4EF-7E9E-81490EE6E6FD}"/>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solidFill>
                  <a:schemeClr val="tx1"/>
                </a:solidFill>
              </a:rPr>
              <a:t>8</a:t>
            </a:r>
            <a:endParaRPr lang="en-US" sz="6600" b="1" dirty="0">
              <a:solidFill>
                <a:schemeClr val="tx1"/>
              </a:solidFill>
            </a:endParaRPr>
          </a:p>
        </p:txBody>
      </p:sp>
    </p:spTree>
    <p:extLst>
      <p:ext uri="{BB962C8B-B14F-4D97-AF65-F5344CB8AC3E}">
        <p14:creationId xmlns:p14="http://schemas.microsoft.com/office/powerpoint/2010/main" val="3616236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(12)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18</a:t>
            </a:fld>
            <a:endParaRPr lang="en-US" dirty="0"/>
          </a:p>
        </p:txBody>
      </p:sp>
      <p:pic>
        <p:nvPicPr>
          <p:cNvPr id="6" name="Immagine 26">
            <a:extLst>
              <a:ext uri="{FF2B5EF4-FFF2-40B4-BE49-F238E27FC236}">
                <a16:creationId xmlns:a16="http://schemas.microsoft.com/office/drawing/2014/main" id="{D04A6CF1-2AE8-5670-E0C7-873D31A53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3177" y="2265052"/>
            <a:ext cx="5685646" cy="2327896"/>
          </a:xfrm>
          <a:prstGeom prst="rect">
            <a:avLst/>
          </a:prstGeom>
        </p:spPr>
      </p:pic>
    </p:spTree>
    <p:extLst>
      <p:ext uri="{BB962C8B-B14F-4D97-AF65-F5344CB8AC3E}">
        <p14:creationId xmlns:p14="http://schemas.microsoft.com/office/powerpoint/2010/main" val="276786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sz="4600" dirty="0">
                <a:highlight>
                  <a:srgbClr val="FFFF00"/>
                </a:highlight>
              </a:rPr>
              <a:t>Mail Outlook </a:t>
            </a:r>
            <a:r>
              <a:rPr lang="en-US" sz="4600" dirty="0" err="1">
                <a:highlight>
                  <a:srgbClr val="FFFF00"/>
                </a:highlight>
              </a:rPr>
              <a:t>che</a:t>
            </a:r>
            <a:r>
              <a:rPr lang="en-US" sz="4600" dirty="0">
                <a:highlight>
                  <a:srgbClr val="FFFF00"/>
                </a:highlight>
              </a:rPr>
              <a:t> </a:t>
            </a:r>
            <a:r>
              <a:rPr lang="en-US" sz="4600" dirty="0" err="1">
                <a:highlight>
                  <a:srgbClr val="FFFF00"/>
                </a:highlight>
              </a:rPr>
              <a:t>prende</a:t>
            </a:r>
            <a:r>
              <a:rPr lang="en-US" sz="4600" dirty="0">
                <a:highlight>
                  <a:srgbClr val="FFFF00"/>
                </a:highlight>
              </a:rPr>
              <a:t> </a:t>
            </a:r>
            <a:r>
              <a:rPr lang="en-US" sz="4600" dirty="0" err="1">
                <a:highlight>
                  <a:srgbClr val="FFFF00"/>
                </a:highlight>
              </a:rPr>
              <a:t>dati</a:t>
            </a:r>
            <a:r>
              <a:rPr lang="en-US" sz="4600" dirty="0">
                <a:highlight>
                  <a:srgbClr val="FFFF00"/>
                </a:highlight>
              </a:rPr>
              <a:t> da Excel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180</a:t>
            </a:fld>
            <a:endParaRPr lang="en-US" dirty="0"/>
          </a:p>
        </p:txBody>
      </p:sp>
    </p:spTree>
    <p:extLst>
      <p:ext uri="{BB962C8B-B14F-4D97-AF65-F5344CB8AC3E}">
        <p14:creationId xmlns:p14="http://schemas.microsoft.com/office/powerpoint/2010/main" val="202526307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sz="4600" dirty="0">
                <a:highlight>
                  <a:srgbClr val="FFFF00"/>
                </a:highlight>
              </a:rPr>
              <a:t>File Word </a:t>
            </a:r>
            <a:r>
              <a:rPr lang="en-US" sz="4600" dirty="0" err="1">
                <a:highlight>
                  <a:srgbClr val="FFFF00"/>
                </a:highlight>
              </a:rPr>
              <a:t>che</a:t>
            </a:r>
            <a:r>
              <a:rPr lang="en-US" sz="4600" dirty="0">
                <a:highlight>
                  <a:srgbClr val="FFFF00"/>
                </a:highlight>
              </a:rPr>
              <a:t> </a:t>
            </a:r>
            <a:r>
              <a:rPr lang="en-US" sz="4600" dirty="0" err="1">
                <a:highlight>
                  <a:srgbClr val="FFFF00"/>
                </a:highlight>
              </a:rPr>
              <a:t>prende</a:t>
            </a:r>
            <a:r>
              <a:rPr lang="en-US" sz="4600" dirty="0">
                <a:highlight>
                  <a:srgbClr val="FFFF00"/>
                </a:highlight>
              </a:rPr>
              <a:t> </a:t>
            </a:r>
            <a:r>
              <a:rPr lang="en-US" sz="4600" dirty="0" err="1">
                <a:highlight>
                  <a:srgbClr val="FFFF00"/>
                </a:highlight>
              </a:rPr>
              <a:t>dati</a:t>
            </a:r>
            <a:r>
              <a:rPr lang="en-US" sz="4600" dirty="0">
                <a:highlight>
                  <a:srgbClr val="FFFF00"/>
                </a:highlight>
              </a:rPr>
              <a:t> da Excel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181</a:t>
            </a:fld>
            <a:endParaRPr lang="en-US" dirty="0"/>
          </a:p>
        </p:txBody>
      </p:sp>
    </p:spTree>
    <p:extLst>
      <p:ext uri="{BB962C8B-B14F-4D97-AF65-F5344CB8AC3E}">
        <p14:creationId xmlns:p14="http://schemas.microsoft.com/office/powerpoint/2010/main" val="294997888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sz="4600" dirty="0" err="1"/>
              <a:t>Tabella</a:t>
            </a:r>
            <a:r>
              <a:rPr lang="en-US" sz="4600" dirty="0"/>
              <a:t> Pivot </a:t>
            </a:r>
            <a:r>
              <a:rPr lang="en-US" sz="4600" dirty="0" err="1"/>
              <a:t>generata</a:t>
            </a:r>
            <a:r>
              <a:rPr lang="en-US" sz="4600" dirty="0"/>
              <a:t> da MS Access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182</a:t>
            </a:fld>
            <a:endParaRPr lang="en-US" dirty="0"/>
          </a:p>
        </p:txBody>
      </p:sp>
      <p:pic>
        <p:nvPicPr>
          <p:cNvPr id="6" name="Picture 5">
            <a:extLst>
              <a:ext uri="{FF2B5EF4-FFF2-40B4-BE49-F238E27FC236}">
                <a16:creationId xmlns:a16="http://schemas.microsoft.com/office/drawing/2014/main" id="{9B844F84-E647-198F-E522-18C9D356C1C0}"/>
              </a:ext>
            </a:extLst>
          </p:cNvPr>
          <p:cNvPicPr>
            <a:picLocks noChangeAspect="1"/>
          </p:cNvPicPr>
          <p:nvPr/>
        </p:nvPicPr>
        <p:blipFill>
          <a:blip/>
          <a:stretch>
            <a:fillRect/>
          </a:stretch>
        </p:blipFill>
        <p:spPr>
          <a:xfrm>
            <a:off x="451416" y="1247471"/>
            <a:ext cx="2038635" cy="2181529"/>
          </a:xfrm>
          <a:prstGeom prst="rect">
            <a:avLst/>
          </a:prstGeom>
        </p:spPr>
      </p:pic>
      <p:pic>
        <p:nvPicPr>
          <p:cNvPr id="9" name="Picture 8">
            <a:extLst>
              <a:ext uri="{FF2B5EF4-FFF2-40B4-BE49-F238E27FC236}">
                <a16:creationId xmlns:a16="http://schemas.microsoft.com/office/drawing/2014/main" id="{FAB95F75-740E-BED2-4C43-726589816961}"/>
              </a:ext>
            </a:extLst>
          </p:cNvPr>
          <p:cNvPicPr>
            <a:picLocks noChangeAspect="1"/>
          </p:cNvPicPr>
          <p:nvPr/>
        </p:nvPicPr>
        <p:blipFill>
          <a:blip/>
          <a:stretch>
            <a:fillRect/>
          </a:stretch>
        </p:blipFill>
        <p:spPr>
          <a:xfrm>
            <a:off x="2657104" y="1247471"/>
            <a:ext cx="4658375" cy="4744112"/>
          </a:xfrm>
          <a:prstGeom prst="rect">
            <a:avLst/>
          </a:prstGeom>
        </p:spPr>
      </p:pic>
      <p:sp>
        <p:nvSpPr>
          <p:cNvPr id="10" name="Rectangle: Rounded Corners 9">
            <a:extLst>
              <a:ext uri="{FF2B5EF4-FFF2-40B4-BE49-F238E27FC236}">
                <a16:creationId xmlns:a16="http://schemas.microsoft.com/office/drawing/2014/main" id="{45807343-4EA0-DC8F-8EAB-E72BDB59A14B}"/>
              </a:ext>
            </a:extLst>
          </p:cNvPr>
          <p:cNvSpPr/>
          <p:nvPr/>
        </p:nvSpPr>
        <p:spPr>
          <a:xfrm>
            <a:off x="2672179" y="5610687"/>
            <a:ext cx="1162974" cy="363985"/>
          </a:xfrm>
          <a:prstGeom prst="round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05127E4-EBDB-8C88-8E2B-D4E038DA6B67}"/>
              </a:ext>
            </a:extLst>
          </p:cNvPr>
          <p:cNvSpPr txBox="1"/>
          <p:nvPr/>
        </p:nvSpPr>
        <p:spPr>
          <a:xfrm>
            <a:off x="7482532" y="1520785"/>
            <a:ext cx="3799364" cy="4154984"/>
          </a:xfrm>
          <a:prstGeom prst="rect">
            <a:avLst/>
          </a:prstGeom>
          <a:noFill/>
        </p:spPr>
        <p:txBody>
          <a:bodyPr wrap="square">
            <a:spAutoFit/>
          </a:bodyPr>
          <a:lstStyle/>
          <a:p>
            <a:pPr algn="l"/>
            <a:r>
              <a:rPr lang="en-US" sz="2200" dirty="0" err="1">
                <a:solidFill>
                  <a:srgbClr val="141414"/>
                </a:solidFill>
                <a:latin typeface="Tenorite (Body)"/>
                <a:cs typeface="Arial" panose="020B0604020202020204" pitchFamily="34" charset="0"/>
              </a:rPr>
              <a:t>Attraverso</a:t>
            </a:r>
            <a:r>
              <a:rPr lang="en-US" sz="2200" dirty="0">
                <a:solidFill>
                  <a:srgbClr val="141414"/>
                </a:solidFill>
                <a:latin typeface="Tenorite (Body)"/>
                <a:cs typeface="Arial" panose="020B0604020202020204" pitchFamily="34" charset="0"/>
              </a:rPr>
              <a:t> il Bottone “</a:t>
            </a:r>
            <a:r>
              <a:rPr lang="en-US" sz="2200" b="1" dirty="0">
                <a:solidFill>
                  <a:srgbClr val="141414"/>
                </a:solidFill>
                <a:latin typeface="Tenorite (Body)"/>
                <a:cs typeface="Arial" panose="020B0604020202020204" pitchFamily="34" charset="0"/>
              </a:rPr>
              <a:t>Browse for More”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il file Access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contiene</a:t>
            </a:r>
            <a:r>
              <a:rPr lang="en-US" sz="2200" dirty="0">
                <a:solidFill>
                  <a:srgbClr val="141414"/>
                </a:solidFill>
                <a:latin typeface="Tenorite (Body)"/>
                <a:cs typeface="Arial" panose="020B0604020202020204" pitchFamily="34" charset="0"/>
              </a:rPr>
              <a:t> il DB da cui </a:t>
            </a:r>
            <a:r>
              <a:rPr lang="en-US" sz="2200" dirty="0" err="1">
                <a:solidFill>
                  <a:srgbClr val="141414"/>
                </a:solidFill>
                <a:latin typeface="Tenorite (Body)"/>
                <a:cs typeface="Arial" panose="020B0604020202020204" pitchFamily="34" charset="0"/>
              </a:rPr>
              <a:t>estrapolare</a:t>
            </a:r>
            <a:r>
              <a:rPr lang="en-US" sz="2200" dirty="0">
                <a:solidFill>
                  <a:srgbClr val="141414"/>
                </a:solidFill>
                <a:latin typeface="Tenorite (Body)"/>
                <a:cs typeface="Arial" panose="020B0604020202020204" pitchFamily="34" charset="0"/>
              </a:rPr>
              <a:t> la </a:t>
            </a:r>
            <a:r>
              <a:rPr lang="en-US" sz="2200" b="1" dirty="0" err="1">
                <a:solidFill>
                  <a:srgbClr val="141414"/>
                </a:solidFill>
                <a:latin typeface="Tenorite (Body)"/>
                <a:cs typeface="Arial" panose="020B0604020202020204" pitchFamily="34" charset="0"/>
              </a:rPr>
              <a:t>Tabella</a:t>
            </a:r>
            <a:r>
              <a:rPr lang="en-US" sz="2200" b="1" dirty="0">
                <a:solidFill>
                  <a:srgbClr val="141414"/>
                </a:solidFill>
                <a:latin typeface="Tenorite (Body)"/>
                <a:cs typeface="Arial" panose="020B0604020202020204" pitchFamily="34" charset="0"/>
              </a:rPr>
              <a:t> Pivot</a:t>
            </a:r>
          </a:p>
          <a:p>
            <a:pPr algn="l"/>
            <a:endParaRPr lang="en-US" sz="2200" b="1"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Una volta </a:t>
            </a:r>
            <a:r>
              <a:rPr lang="en-US" sz="2200" dirty="0" err="1">
                <a:solidFill>
                  <a:srgbClr val="141414"/>
                </a:solidFill>
                <a:latin typeface="Tenorite (Body)"/>
                <a:cs typeface="Arial" panose="020B0604020202020204" pitchFamily="34" charset="0"/>
              </a:rPr>
              <a:t>identificata</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sorgente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esterna</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dati</a:t>
            </a:r>
            <a:r>
              <a:rPr lang="en-US" sz="2200" dirty="0">
                <a:solidFill>
                  <a:srgbClr val="141414"/>
                </a:solidFill>
                <a:latin typeface="Tenorite (Body)"/>
                <a:cs typeface="Arial" panose="020B0604020202020204" pitchFamily="34" charset="0"/>
              </a:rPr>
              <a:t>, il Lavoro </a:t>
            </a:r>
            <a:r>
              <a:rPr lang="en-US" sz="2200" dirty="0" err="1">
                <a:solidFill>
                  <a:srgbClr val="141414"/>
                </a:solidFill>
                <a:latin typeface="Tenorite (Body)"/>
                <a:cs typeface="Arial" panose="020B0604020202020204" pitchFamily="34" charset="0"/>
              </a:rPr>
              <a:t>sulla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Tabella</a:t>
            </a:r>
            <a:r>
              <a:rPr lang="en-US" sz="2200" dirty="0">
                <a:solidFill>
                  <a:srgbClr val="141414"/>
                </a:solidFill>
                <a:latin typeface="Tenorite (Body)"/>
                <a:cs typeface="Arial" panose="020B0604020202020204" pitchFamily="34" charset="0"/>
              </a:rPr>
              <a:t> Pivot è del </a:t>
            </a:r>
            <a:r>
              <a:rPr lang="en-US" sz="2200" dirty="0" err="1">
                <a:solidFill>
                  <a:srgbClr val="141414"/>
                </a:solidFill>
                <a:latin typeface="Tenorite (Body)"/>
                <a:cs typeface="Arial" panose="020B0604020202020204" pitchFamily="34" charset="0"/>
              </a:rPr>
              <a:t>tutto</a:t>
            </a:r>
            <a:r>
              <a:rPr lang="en-US" sz="2200" dirty="0">
                <a:solidFill>
                  <a:srgbClr val="141414"/>
                </a:solidFill>
                <a:latin typeface="Tenorite (Body)"/>
                <a:cs typeface="Arial" panose="020B0604020202020204" pitchFamily="34" charset="0"/>
              </a:rPr>
              <a:t> simile a </a:t>
            </a:r>
            <a:r>
              <a:rPr lang="en-US" sz="2200" dirty="0" err="1">
                <a:solidFill>
                  <a:srgbClr val="141414"/>
                </a:solidFill>
                <a:latin typeface="Tenorite (Body)"/>
                <a:cs typeface="Arial" panose="020B0604020202020204" pitchFamily="34" charset="0"/>
              </a:rPr>
              <a:t>quando</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sorgente</a:t>
            </a:r>
            <a:r>
              <a:rPr lang="en-US" sz="2200" dirty="0">
                <a:solidFill>
                  <a:srgbClr val="141414"/>
                </a:solidFill>
                <a:latin typeface="Tenorite (Body)"/>
                <a:cs typeface="Arial" panose="020B0604020202020204" pitchFamily="34" charset="0"/>
              </a:rPr>
              <a:t> è </a:t>
            </a:r>
            <a:r>
              <a:rPr lang="en-US" sz="2200" dirty="0" err="1">
                <a:solidFill>
                  <a:srgbClr val="141414"/>
                </a:solidFill>
                <a:latin typeface="Tenorite (Body)"/>
                <a:cs typeface="Arial" panose="020B0604020202020204" pitchFamily="34" charset="0"/>
              </a:rPr>
              <a:t>direttamente</a:t>
            </a:r>
            <a:r>
              <a:rPr lang="en-US" sz="2200" dirty="0">
                <a:solidFill>
                  <a:srgbClr val="141414"/>
                </a:solidFill>
                <a:latin typeface="Tenorite (Body)"/>
                <a:cs typeface="Arial" panose="020B0604020202020204" pitchFamily="34" charset="0"/>
              </a:rPr>
              <a:t> in un file Excel</a:t>
            </a:r>
          </a:p>
        </p:txBody>
      </p:sp>
    </p:spTree>
    <p:extLst>
      <p:ext uri="{BB962C8B-B14F-4D97-AF65-F5344CB8AC3E}">
        <p14:creationId xmlns:p14="http://schemas.microsoft.com/office/powerpoint/2010/main" val="55794615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sz="4600" dirty="0" err="1">
                <a:highlight>
                  <a:srgbClr val="FFFF00"/>
                </a:highlight>
              </a:rPr>
              <a:t>Sorgente</a:t>
            </a:r>
            <a:r>
              <a:rPr lang="en-US" sz="4600" dirty="0">
                <a:highlight>
                  <a:srgbClr val="FFFF00"/>
                </a:highlight>
              </a:rPr>
              <a:t> TXT da </a:t>
            </a:r>
            <a:r>
              <a:rPr lang="en-US" sz="4600" dirty="0" err="1">
                <a:highlight>
                  <a:srgbClr val="FFFF00"/>
                </a:highlight>
              </a:rPr>
              <a:t>trasformare</a:t>
            </a:r>
            <a:r>
              <a:rPr lang="en-US" sz="4600" dirty="0">
                <a:highlight>
                  <a:srgbClr val="FFFF00"/>
                </a:highlight>
              </a:rPr>
              <a:t> in Excel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183</a:t>
            </a:fld>
            <a:endParaRPr lang="en-US" dirty="0"/>
          </a:p>
        </p:txBody>
      </p:sp>
    </p:spTree>
    <p:extLst>
      <p:ext uri="{BB962C8B-B14F-4D97-AF65-F5344CB8AC3E}">
        <p14:creationId xmlns:p14="http://schemas.microsoft.com/office/powerpoint/2010/main" val="399526293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8-1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b="1" dirty="0" err="1"/>
              <a:t>Esercizio</a:t>
            </a:r>
            <a:r>
              <a:rPr lang="en-US" b="1" dirty="0"/>
              <a:t> </a:t>
            </a:r>
            <a:r>
              <a:rPr lang="en-US" b="1" dirty="0" err="1"/>
              <a:t>su</a:t>
            </a:r>
            <a:r>
              <a:rPr lang="en-US" b="1" dirty="0"/>
              <a:t> </a:t>
            </a:r>
            <a:r>
              <a:rPr lang="en-US" b="1" dirty="0" err="1"/>
              <a:t>generazione</a:t>
            </a:r>
            <a:r>
              <a:rPr lang="en-US" b="1" dirty="0"/>
              <a:t> </a:t>
            </a:r>
            <a:r>
              <a:rPr lang="en-US" b="1" dirty="0" err="1"/>
              <a:t>Tabella</a:t>
            </a:r>
            <a:r>
              <a:rPr lang="en-US" b="1" dirty="0"/>
              <a:t> Pivot da </a:t>
            </a:r>
            <a:r>
              <a:rPr lang="en-US" b="1"/>
              <a:t>File DB Access</a:t>
            </a:r>
            <a:endParaRPr lang="en-US" sz="2400" b="1" dirty="0"/>
          </a:p>
          <a:p>
            <a:r>
              <a:rPr lang="en-US" b="1" dirty="0"/>
              <a:t>document26\AccessDB_Example.accdb</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184</a:t>
            </a:fld>
            <a:endParaRPr lang="en-US" dirty="0"/>
          </a:p>
        </p:txBody>
      </p:sp>
    </p:spTree>
    <p:extLst>
      <p:ext uri="{BB962C8B-B14F-4D97-AF65-F5344CB8AC3E}">
        <p14:creationId xmlns:p14="http://schemas.microsoft.com/office/powerpoint/2010/main" val="90613166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Webex Meeting – Corso Excel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185</a:t>
            </a:fld>
            <a:endParaRPr lang="en-US" dirty="0"/>
          </a:p>
        </p:txBody>
      </p:sp>
      <p:sp>
        <p:nvSpPr>
          <p:cNvPr id="6" name="Content Placeholder 5">
            <a:extLst>
              <a:ext uri="{FF2B5EF4-FFF2-40B4-BE49-F238E27FC236}">
                <a16:creationId xmlns:a16="http://schemas.microsoft.com/office/drawing/2014/main" id="{8C911972-2AC6-13CC-8C57-EFC2EA7FD8DA}"/>
              </a:ext>
            </a:extLst>
          </p:cNvPr>
          <p:cNvSpPr>
            <a:spLocks noGrp="1"/>
          </p:cNvSpPr>
          <p:nvPr>
            <p:ph idx="1"/>
          </p:nvPr>
        </p:nvSpPr>
        <p:spPr>
          <a:xfrm>
            <a:off x="421181" y="1173161"/>
            <a:ext cx="10800390" cy="3366815"/>
          </a:xfrm>
        </p:spPr>
        <p:txBody>
          <a:bodyPr/>
          <a:lstStyle/>
          <a:p>
            <a:r>
              <a:rPr lang="en-US" dirty="0"/>
              <a:t>Corso Base: </a:t>
            </a:r>
            <a:r>
              <a:rPr lang="en-US" b="0" i="0" u="none" strike="noStrike" dirty="0">
                <a:solidFill>
                  <a:srgbClr val="005E7D"/>
                </a:solidFill>
                <a:effectLst/>
                <a:latin typeface="Tenorite Display" panose="020B0604020202020204" pitchFamily="2" charset="0"/>
                <a:hlinkClick r:id="rId2"/>
              </a:rPr>
              <a:t>https://promoter-krx.my.webex.com/promoter-krx.my-it/j.php?MTID=m38f5a43314453ac6c4068cb57ff4b7d9</a:t>
            </a:r>
            <a:endParaRPr lang="en-US" b="0" i="0" u="none" strike="noStrike" dirty="0">
              <a:solidFill>
                <a:srgbClr val="005E7D"/>
              </a:solidFill>
              <a:effectLst/>
              <a:latin typeface="Tenorite Display" panose="020B0604020202020204" pitchFamily="2" charset="0"/>
            </a:endParaRPr>
          </a:p>
          <a:p>
            <a:r>
              <a:rPr lang="en-US" dirty="0"/>
              <a:t>Corso </a:t>
            </a:r>
            <a:r>
              <a:rPr lang="en-US" dirty="0" err="1"/>
              <a:t>Avanzato</a:t>
            </a:r>
            <a:r>
              <a:rPr lang="en-US" dirty="0"/>
              <a:t>: </a:t>
            </a:r>
            <a:r>
              <a:rPr lang="en-US" b="0" i="0" u="none" strike="noStrike" dirty="0">
                <a:solidFill>
                  <a:srgbClr val="005E7D"/>
                </a:solidFill>
                <a:effectLst/>
                <a:latin typeface="Tenorite Display" panose="00000500000000000000" pitchFamily="2" charset="0"/>
                <a:hlinkClick r:id="rId3"/>
              </a:rPr>
              <a:t>https://promoter-krx.my.webex.com/promoter-krx.my-it/j.php?MTID=m6f8c358d2b9a48b623355eae09591646</a:t>
            </a:r>
            <a:endParaRPr lang="en-US" b="0" i="0" u="none" strike="noStrike" dirty="0">
              <a:solidFill>
                <a:srgbClr val="005E7D"/>
              </a:solidFill>
              <a:effectLst/>
              <a:latin typeface="Tenorite Display" panose="00000500000000000000" pitchFamily="2" charset="0"/>
            </a:endParaRPr>
          </a:p>
          <a:p>
            <a:r>
              <a:rPr lang="en-US" dirty="0"/>
              <a:t>Corso Base </a:t>
            </a:r>
            <a:r>
              <a:rPr lang="en-US" dirty="0" err="1"/>
              <a:t>Recupero</a:t>
            </a:r>
            <a:r>
              <a:rPr lang="en-US" dirty="0"/>
              <a:t>: </a:t>
            </a:r>
            <a:r>
              <a:rPr lang="en-US" b="0" i="0" u="none" strike="noStrike" dirty="0">
                <a:solidFill>
                  <a:srgbClr val="005E7D"/>
                </a:solidFill>
                <a:effectLst/>
                <a:latin typeface="Tenorite Display" panose="00000500000000000000" pitchFamily="2" charset="0"/>
                <a:hlinkClick r:id="rId4"/>
              </a:rPr>
              <a:t>https://promoter-krx.my.webex.com/promoter-krx.my-it/j.php?MTID=mdc82605ab43ae03f1f333b775d2c7102</a:t>
            </a:r>
            <a:endParaRPr lang="en-US" b="0" i="0" u="none" strike="noStrike" dirty="0">
              <a:solidFill>
                <a:srgbClr val="005E7D"/>
              </a:solidFill>
              <a:effectLst/>
              <a:latin typeface="Tenorite Display" panose="00000500000000000000" pitchFamily="2" charset="0"/>
            </a:endParaRPr>
          </a:p>
          <a:p>
            <a:r>
              <a:rPr lang="en-US" dirty="0"/>
              <a:t>Corso </a:t>
            </a:r>
            <a:r>
              <a:rPr lang="en-US" dirty="0" err="1"/>
              <a:t>Avanzato</a:t>
            </a:r>
            <a:r>
              <a:rPr lang="en-US" dirty="0"/>
              <a:t> </a:t>
            </a:r>
            <a:r>
              <a:rPr lang="en-US" dirty="0" err="1"/>
              <a:t>Recupero</a:t>
            </a:r>
            <a:r>
              <a:rPr lang="en-US" dirty="0"/>
              <a:t>: </a:t>
            </a:r>
            <a:r>
              <a:rPr lang="en-US" b="0" i="0" u="none" strike="noStrike" dirty="0">
                <a:solidFill>
                  <a:srgbClr val="005E7D"/>
                </a:solidFill>
                <a:effectLst/>
                <a:latin typeface="Tenorite Display" panose="00000500000000000000" pitchFamily="2" charset="0"/>
                <a:hlinkClick r:id="rId5"/>
              </a:rPr>
              <a:t>https://promoter-krx.my.webex.com/promoter-krx.my-it/j.php?MTID=m963d444c2b75d91bd407a7f0de59e50c</a:t>
            </a:r>
            <a:endParaRPr lang="en-US" dirty="0">
              <a:latin typeface="Tenorite Display" panose="00000500000000000000" pitchFamily="2" charset="0"/>
            </a:endParaRPr>
          </a:p>
          <a:p>
            <a:endParaRPr lang="en-US" dirty="0"/>
          </a:p>
        </p:txBody>
      </p:sp>
    </p:spTree>
    <p:extLst>
      <p:ext uri="{BB962C8B-B14F-4D97-AF65-F5344CB8AC3E}">
        <p14:creationId xmlns:p14="http://schemas.microsoft.com/office/powerpoint/2010/main" val="695365142"/>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Pierluigi Salera​</a:t>
            </a:r>
          </a:p>
          <a:p>
            <a:r>
              <a:rPr lang="en-US" dirty="0"/>
              <a:t>igi_sweden@yahoo.it</a:t>
            </a:r>
          </a:p>
        </p:txBody>
      </p:sp>
    </p:spTree>
    <p:extLst>
      <p:ext uri="{BB962C8B-B14F-4D97-AF65-F5344CB8AC3E}">
        <p14:creationId xmlns:p14="http://schemas.microsoft.com/office/powerpoint/2010/main" val="926184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58616" y="2235200"/>
            <a:ext cx="6245912" cy="2387600"/>
          </a:xfrm>
        </p:spPr>
        <p:txBody>
          <a:bodyPr anchor="ctr"/>
          <a:lstStyle/>
          <a:p>
            <a:r>
              <a:rPr lang="en-US" dirty="0" err="1"/>
              <a:t>L’interfaccia</a:t>
            </a:r>
            <a:r>
              <a:rPr lang="en-US" dirty="0"/>
              <a:t> </a:t>
            </a:r>
            <a:r>
              <a:rPr lang="en-US" dirty="0" err="1"/>
              <a:t>grafica</a:t>
            </a:r>
            <a:r>
              <a:rPr lang="en-US" dirty="0"/>
              <a:t> di Excel</a:t>
            </a:r>
          </a:p>
        </p:txBody>
      </p:sp>
      <p:sp>
        <p:nvSpPr>
          <p:cNvPr id="6" name="Title 1">
            <a:extLst>
              <a:ext uri="{FF2B5EF4-FFF2-40B4-BE49-F238E27FC236}">
                <a16:creationId xmlns:a16="http://schemas.microsoft.com/office/drawing/2014/main" id="{836FC41F-0160-85E3-0FB4-B3831E8232EC}"/>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1</a:t>
            </a:r>
            <a:endParaRPr lang="en-US" sz="5400" b="1" dirty="0"/>
          </a:p>
        </p:txBody>
      </p:sp>
    </p:spTree>
    <p:extLst>
      <p:ext uri="{BB962C8B-B14F-4D97-AF65-F5344CB8AC3E}">
        <p14:creationId xmlns:p14="http://schemas.microsoft.com/office/powerpoint/2010/main" val="4162216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942363" y="0"/>
            <a:ext cx="9779183" cy="1325563"/>
          </a:xfrm>
        </p:spPr>
        <p:txBody>
          <a:bodyPr/>
          <a:lstStyle/>
          <a:p>
            <a:r>
              <a:rPr lang="en-US" dirty="0" err="1"/>
              <a:t>Programma</a:t>
            </a:r>
            <a:r>
              <a:rPr lang="en-US" dirty="0"/>
              <a:t>	 	</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MICROSOFT EXCEL - BASE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
        <p:nvSpPr>
          <p:cNvPr id="9" name="Rectangle: Rounded Corners 8">
            <a:extLst>
              <a:ext uri="{FF2B5EF4-FFF2-40B4-BE49-F238E27FC236}">
                <a16:creationId xmlns:a16="http://schemas.microsoft.com/office/drawing/2014/main" id="{2AC08DE1-CAAC-0B23-EF33-5C20B1A58135}"/>
              </a:ext>
            </a:extLst>
          </p:cNvPr>
          <p:cNvSpPr/>
          <p:nvPr/>
        </p:nvSpPr>
        <p:spPr>
          <a:xfrm>
            <a:off x="1083075" y="1651247"/>
            <a:ext cx="2858610" cy="8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Microsoft Excel – il </a:t>
            </a:r>
            <a:r>
              <a:rPr lang="en-US" b="1" dirty="0" err="1"/>
              <a:t>Programma</a:t>
            </a:r>
            <a:endParaRPr lang="en-US" b="1" dirty="0"/>
          </a:p>
        </p:txBody>
      </p:sp>
      <p:sp>
        <p:nvSpPr>
          <p:cNvPr id="12" name="Rectangle: Rounded Corners 11">
            <a:extLst>
              <a:ext uri="{FF2B5EF4-FFF2-40B4-BE49-F238E27FC236}">
                <a16:creationId xmlns:a16="http://schemas.microsoft.com/office/drawing/2014/main" id="{644DA86C-F1A3-6C5A-94E7-D88B9302722B}"/>
              </a:ext>
            </a:extLst>
          </p:cNvPr>
          <p:cNvSpPr/>
          <p:nvPr/>
        </p:nvSpPr>
        <p:spPr>
          <a:xfrm>
            <a:off x="4666695" y="1651247"/>
            <a:ext cx="2858610" cy="8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Organizzazione</a:t>
            </a:r>
            <a:r>
              <a:rPr lang="en-US" b="1" dirty="0"/>
              <a:t> </a:t>
            </a:r>
            <a:r>
              <a:rPr lang="en-US" b="1" dirty="0" err="1"/>
              <a:t>dei</a:t>
            </a:r>
            <a:r>
              <a:rPr lang="en-US" b="1" dirty="0"/>
              <a:t> </a:t>
            </a:r>
            <a:r>
              <a:rPr lang="en-US" b="1" dirty="0" err="1"/>
              <a:t>dati</a:t>
            </a:r>
            <a:endParaRPr lang="en-US" b="1" dirty="0"/>
          </a:p>
        </p:txBody>
      </p:sp>
      <p:sp>
        <p:nvSpPr>
          <p:cNvPr id="13" name="Rectangle: Rounded Corners 12">
            <a:extLst>
              <a:ext uri="{FF2B5EF4-FFF2-40B4-BE49-F238E27FC236}">
                <a16:creationId xmlns:a16="http://schemas.microsoft.com/office/drawing/2014/main" id="{9C664ACE-996C-6E53-3C28-94E54E369C1A}"/>
              </a:ext>
            </a:extLst>
          </p:cNvPr>
          <p:cNvSpPr/>
          <p:nvPr/>
        </p:nvSpPr>
        <p:spPr>
          <a:xfrm>
            <a:off x="8250315" y="1651247"/>
            <a:ext cx="2858610" cy="8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Creazione</a:t>
            </a:r>
            <a:r>
              <a:rPr lang="en-US" b="1" dirty="0"/>
              <a:t> di </a:t>
            </a:r>
            <a:r>
              <a:rPr lang="en-US" b="1" dirty="0" err="1"/>
              <a:t>Tabelle</a:t>
            </a:r>
            <a:r>
              <a:rPr lang="en-US" b="1" dirty="0"/>
              <a:t> Pivot</a:t>
            </a:r>
          </a:p>
        </p:txBody>
      </p:sp>
      <p:sp>
        <p:nvSpPr>
          <p:cNvPr id="14" name="Rectangle: Rounded Corners 13">
            <a:extLst>
              <a:ext uri="{FF2B5EF4-FFF2-40B4-BE49-F238E27FC236}">
                <a16:creationId xmlns:a16="http://schemas.microsoft.com/office/drawing/2014/main" id="{7E333BFA-2C27-BB8B-5636-7539FD26189C}"/>
              </a:ext>
            </a:extLst>
          </p:cNvPr>
          <p:cNvSpPr/>
          <p:nvPr/>
        </p:nvSpPr>
        <p:spPr>
          <a:xfrm>
            <a:off x="1083075" y="2899773"/>
            <a:ext cx="2858610" cy="8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Formule</a:t>
            </a:r>
            <a:r>
              <a:rPr lang="en-US" b="1" dirty="0"/>
              <a:t> e </a:t>
            </a:r>
            <a:r>
              <a:rPr lang="en-US" b="1" dirty="0" err="1"/>
              <a:t>Funzioni</a:t>
            </a:r>
            <a:endParaRPr lang="en-US" b="1" dirty="0"/>
          </a:p>
        </p:txBody>
      </p:sp>
      <p:sp>
        <p:nvSpPr>
          <p:cNvPr id="15" name="Rectangle: Rounded Corners 14">
            <a:extLst>
              <a:ext uri="{FF2B5EF4-FFF2-40B4-BE49-F238E27FC236}">
                <a16:creationId xmlns:a16="http://schemas.microsoft.com/office/drawing/2014/main" id="{B9C681F1-A22E-C9CA-DECD-FD06A748881C}"/>
              </a:ext>
            </a:extLst>
          </p:cNvPr>
          <p:cNvSpPr/>
          <p:nvPr/>
        </p:nvSpPr>
        <p:spPr>
          <a:xfrm>
            <a:off x="4666695" y="2899773"/>
            <a:ext cx="2858610" cy="8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Creare</a:t>
            </a:r>
            <a:r>
              <a:rPr lang="en-US" b="1" dirty="0"/>
              <a:t> </a:t>
            </a:r>
            <a:r>
              <a:rPr lang="en-US" b="1" dirty="0" err="1"/>
              <a:t>Grafici</a:t>
            </a:r>
            <a:r>
              <a:rPr lang="en-US" b="1" dirty="0"/>
              <a:t> e </a:t>
            </a:r>
            <a:r>
              <a:rPr lang="en-US" b="1" dirty="0" err="1"/>
              <a:t>Diagrammi</a:t>
            </a:r>
            <a:endParaRPr lang="en-US" b="1" dirty="0"/>
          </a:p>
        </p:txBody>
      </p:sp>
      <p:sp>
        <p:nvSpPr>
          <p:cNvPr id="16" name="Rectangle: Rounded Corners 15">
            <a:extLst>
              <a:ext uri="{FF2B5EF4-FFF2-40B4-BE49-F238E27FC236}">
                <a16:creationId xmlns:a16="http://schemas.microsoft.com/office/drawing/2014/main" id="{4F057B46-539E-5145-9129-341B7DE5CDD5}"/>
              </a:ext>
            </a:extLst>
          </p:cNvPr>
          <p:cNvSpPr/>
          <p:nvPr/>
        </p:nvSpPr>
        <p:spPr>
          <a:xfrm>
            <a:off x="8250315" y="2899773"/>
            <a:ext cx="2858610" cy="80786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Analisi</a:t>
            </a:r>
            <a:r>
              <a:rPr lang="en-US" b="1" dirty="0">
                <a:solidFill>
                  <a:schemeClr val="tx1"/>
                </a:solidFill>
              </a:rPr>
              <a:t> di </a:t>
            </a:r>
            <a:r>
              <a:rPr lang="en-US" b="1" dirty="0" err="1">
                <a:solidFill>
                  <a:schemeClr val="tx1"/>
                </a:solidFill>
              </a:rPr>
              <a:t>Simulazione</a:t>
            </a:r>
            <a:endParaRPr lang="en-US" b="1" dirty="0">
              <a:solidFill>
                <a:schemeClr val="tx1"/>
              </a:solidFill>
            </a:endParaRPr>
          </a:p>
        </p:txBody>
      </p:sp>
      <p:sp>
        <p:nvSpPr>
          <p:cNvPr id="17" name="Rectangle: Rounded Corners 16">
            <a:extLst>
              <a:ext uri="{FF2B5EF4-FFF2-40B4-BE49-F238E27FC236}">
                <a16:creationId xmlns:a16="http://schemas.microsoft.com/office/drawing/2014/main" id="{D25A2A87-1BC5-10F5-E179-C788683F701C}"/>
              </a:ext>
            </a:extLst>
          </p:cNvPr>
          <p:cNvSpPr/>
          <p:nvPr/>
        </p:nvSpPr>
        <p:spPr>
          <a:xfrm>
            <a:off x="1083075" y="4148298"/>
            <a:ext cx="2858610" cy="80786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Automatizzazione</a:t>
            </a:r>
            <a:r>
              <a:rPr lang="en-US" b="1" dirty="0">
                <a:solidFill>
                  <a:schemeClr val="tx1"/>
                </a:solidFill>
              </a:rPr>
              <a:t> </a:t>
            </a:r>
            <a:r>
              <a:rPr lang="en-US" b="1" dirty="0" err="1">
                <a:solidFill>
                  <a:schemeClr val="tx1"/>
                </a:solidFill>
              </a:rPr>
              <a:t>attività</a:t>
            </a:r>
            <a:r>
              <a:rPr lang="en-US" b="1" dirty="0">
                <a:solidFill>
                  <a:schemeClr val="tx1"/>
                </a:solidFill>
              </a:rPr>
              <a:t> (Macro)</a:t>
            </a:r>
          </a:p>
        </p:txBody>
      </p:sp>
      <p:sp>
        <p:nvSpPr>
          <p:cNvPr id="18" name="Rectangle: Rounded Corners 17">
            <a:extLst>
              <a:ext uri="{FF2B5EF4-FFF2-40B4-BE49-F238E27FC236}">
                <a16:creationId xmlns:a16="http://schemas.microsoft.com/office/drawing/2014/main" id="{D20DB391-7717-FBC7-A892-65A7B0279F12}"/>
              </a:ext>
            </a:extLst>
          </p:cNvPr>
          <p:cNvSpPr/>
          <p:nvPr/>
        </p:nvSpPr>
        <p:spPr>
          <a:xfrm>
            <a:off x="8250315" y="4148298"/>
            <a:ext cx="2858610" cy="80786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Creazione</a:t>
            </a:r>
            <a:r>
              <a:rPr lang="en-US" b="1" dirty="0"/>
              <a:t> di </a:t>
            </a:r>
            <a:r>
              <a:rPr lang="en-US" b="1" dirty="0" err="1"/>
              <a:t>modelli</a:t>
            </a:r>
            <a:r>
              <a:rPr lang="en-US" b="1" dirty="0"/>
              <a:t> </a:t>
            </a:r>
            <a:r>
              <a:rPr lang="en-US" b="1" dirty="0" err="1"/>
              <a:t>finanziari</a:t>
            </a:r>
            <a:endParaRPr lang="en-US" b="1" dirty="0"/>
          </a:p>
        </p:txBody>
      </p:sp>
      <p:sp>
        <p:nvSpPr>
          <p:cNvPr id="19" name="Rectangle: Rounded Corners 18">
            <a:extLst>
              <a:ext uri="{FF2B5EF4-FFF2-40B4-BE49-F238E27FC236}">
                <a16:creationId xmlns:a16="http://schemas.microsoft.com/office/drawing/2014/main" id="{A9833E35-85C0-9D00-CDA3-1E7CDC1F9C99}"/>
              </a:ext>
            </a:extLst>
          </p:cNvPr>
          <p:cNvSpPr/>
          <p:nvPr/>
        </p:nvSpPr>
        <p:spPr>
          <a:xfrm>
            <a:off x="4666695" y="4148298"/>
            <a:ext cx="2858610" cy="80786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Interazione</a:t>
            </a:r>
            <a:r>
              <a:rPr lang="en-US" b="1" dirty="0">
                <a:solidFill>
                  <a:schemeClr val="tx1"/>
                </a:solidFill>
              </a:rPr>
              <a:t> con </a:t>
            </a:r>
            <a:r>
              <a:rPr lang="en-US" b="1" dirty="0" err="1">
                <a:solidFill>
                  <a:schemeClr val="tx1"/>
                </a:solidFill>
              </a:rPr>
              <a:t>altri</a:t>
            </a:r>
            <a:r>
              <a:rPr lang="en-US" b="1" dirty="0">
                <a:solidFill>
                  <a:schemeClr val="tx1"/>
                </a:solidFill>
              </a:rPr>
              <a:t> </a:t>
            </a:r>
            <a:r>
              <a:rPr lang="en-US" b="1" dirty="0" err="1">
                <a:solidFill>
                  <a:schemeClr val="tx1"/>
                </a:solidFill>
              </a:rPr>
              <a:t>programmi</a:t>
            </a:r>
            <a:r>
              <a:rPr lang="en-US" b="1" dirty="0">
                <a:solidFill>
                  <a:schemeClr val="tx1"/>
                </a:solidFill>
              </a:rPr>
              <a:t> (Microsoft)</a:t>
            </a:r>
          </a:p>
        </p:txBody>
      </p:sp>
      <p:sp>
        <p:nvSpPr>
          <p:cNvPr id="20" name="Oval 19">
            <a:extLst>
              <a:ext uri="{FF2B5EF4-FFF2-40B4-BE49-F238E27FC236}">
                <a16:creationId xmlns:a16="http://schemas.microsoft.com/office/drawing/2014/main" id="{B8EF668F-310C-3867-AA7D-2CF7142A570A}"/>
              </a:ext>
            </a:extLst>
          </p:cNvPr>
          <p:cNvSpPr/>
          <p:nvPr/>
        </p:nvSpPr>
        <p:spPr>
          <a:xfrm>
            <a:off x="3728621" y="1500326"/>
            <a:ext cx="435006" cy="435006"/>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a:t>
            </a:r>
          </a:p>
        </p:txBody>
      </p:sp>
      <p:sp>
        <p:nvSpPr>
          <p:cNvPr id="21" name="Oval 20">
            <a:extLst>
              <a:ext uri="{FF2B5EF4-FFF2-40B4-BE49-F238E27FC236}">
                <a16:creationId xmlns:a16="http://schemas.microsoft.com/office/drawing/2014/main" id="{EA9D9820-5ABA-70EA-7627-A0FFC5475064}"/>
              </a:ext>
            </a:extLst>
          </p:cNvPr>
          <p:cNvSpPr/>
          <p:nvPr/>
        </p:nvSpPr>
        <p:spPr>
          <a:xfrm>
            <a:off x="7307802" y="1507594"/>
            <a:ext cx="435006" cy="435006"/>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22" name="Oval 21">
            <a:extLst>
              <a:ext uri="{FF2B5EF4-FFF2-40B4-BE49-F238E27FC236}">
                <a16:creationId xmlns:a16="http://schemas.microsoft.com/office/drawing/2014/main" id="{B39DFC1E-B56F-D528-C362-B72106C42760}"/>
              </a:ext>
            </a:extLst>
          </p:cNvPr>
          <p:cNvSpPr/>
          <p:nvPr/>
        </p:nvSpPr>
        <p:spPr>
          <a:xfrm>
            <a:off x="10886983" y="1507594"/>
            <a:ext cx="435006" cy="435006"/>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a:t>
            </a:r>
          </a:p>
        </p:txBody>
      </p:sp>
      <p:sp>
        <p:nvSpPr>
          <p:cNvPr id="23" name="Oval 22">
            <a:extLst>
              <a:ext uri="{FF2B5EF4-FFF2-40B4-BE49-F238E27FC236}">
                <a16:creationId xmlns:a16="http://schemas.microsoft.com/office/drawing/2014/main" id="{9BFE9867-2712-977C-0A06-1CE0EBF79C2D}"/>
              </a:ext>
            </a:extLst>
          </p:cNvPr>
          <p:cNvSpPr/>
          <p:nvPr/>
        </p:nvSpPr>
        <p:spPr>
          <a:xfrm>
            <a:off x="3728621" y="2748114"/>
            <a:ext cx="435006" cy="435006"/>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a:t>
            </a:r>
          </a:p>
        </p:txBody>
      </p:sp>
      <p:sp>
        <p:nvSpPr>
          <p:cNvPr id="24" name="Oval 23">
            <a:extLst>
              <a:ext uri="{FF2B5EF4-FFF2-40B4-BE49-F238E27FC236}">
                <a16:creationId xmlns:a16="http://schemas.microsoft.com/office/drawing/2014/main" id="{0954B25A-55EF-0630-2F22-5EE1BC02E771}"/>
              </a:ext>
            </a:extLst>
          </p:cNvPr>
          <p:cNvSpPr/>
          <p:nvPr/>
        </p:nvSpPr>
        <p:spPr>
          <a:xfrm>
            <a:off x="7307802" y="2741988"/>
            <a:ext cx="435006" cy="435006"/>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5</a:t>
            </a:r>
          </a:p>
        </p:txBody>
      </p:sp>
      <p:sp>
        <p:nvSpPr>
          <p:cNvPr id="25" name="Oval 24">
            <a:extLst>
              <a:ext uri="{FF2B5EF4-FFF2-40B4-BE49-F238E27FC236}">
                <a16:creationId xmlns:a16="http://schemas.microsoft.com/office/drawing/2014/main" id="{02FB1F64-F4B2-C04E-7566-6A75DEC3B6E1}"/>
              </a:ext>
            </a:extLst>
          </p:cNvPr>
          <p:cNvSpPr/>
          <p:nvPr/>
        </p:nvSpPr>
        <p:spPr>
          <a:xfrm>
            <a:off x="10886983" y="2741988"/>
            <a:ext cx="435006" cy="435006"/>
          </a:xfrm>
          <a:prstGeom prst="ellipse">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6</a:t>
            </a:r>
          </a:p>
        </p:txBody>
      </p:sp>
      <p:sp>
        <p:nvSpPr>
          <p:cNvPr id="26" name="Oval 25">
            <a:extLst>
              <a:ext uri="{FF2B5EF4-FFF2-40B4-BE49-F238E27FC236}">
                <a16:creationId xmlns:a16="http://schemas.microsoft.com/office/drawing/2014/main" id="{A6BBA0FF-B2A1-5973-EA36-BE9591072006}"/>
              </a:ext>
            </a:extLst>
          </p:cNvPr>
          <p:cNvSpPr/>
          <p:nvPr/>
        </p:nvSpPr>
        <p:spPr>
          <a:xfrm>
            <a:off x="3724182" y="3944813"/>
            <a:ext cx="435006" cy="435006"/>
          </a:xfrm>
          <a:prstGeom prst="ellipse">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7</a:t>
            </a:r>
          </a:p>
        </p:txBody>
      </p:sp>
      <p:sp>
        <p:nvSpPr>
          <p:cNvPr id="27" name="Oval 26">
            <a:extLst>
              <a:ext uri="{FF2B5EF4-FFF2-40B4-BE49-F238E27FC236}">
                <a16:creationId xmlns:a16="http://schemas.microsoft.com/office/drawing/2014/main" id="{F2432413-21EA-4065-F066-2629C1CA05E7}"/>
              </a:ext>
            </a:extLst>
          </p:cNvPr>
          <p:cNvSpPr/>
          <p:nvPr/>
        </p:nvSpPr>
        <p:spPr>
          <a:xfrm>
            <a:off x="7307802" y="3944813"/>
            <a:ext cx="435006" cy="435006"/>
          </a:xfrm>
          <a:prstGeom prst="ellipse">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8</a:t>
            </a:r>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Interfaccia</a:t>
            </a:r>
            <a:r>
              <a:rPr lang="en-US" dirty="0"/>
              <a:t> </a:t>
            </a:r>
            <a:r>
              <a:rPr lang="en-US" dirty="0" err="1"/>
              <a:t>Grafica</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20</a:t>
            </a:fld>
            <a:endParaRPr lang="en-US" dirty="0"/>
          </a:p>
        </p:txBody>
      </p:sp>
      <p:pic>
        <p:nvPicPr>
          <p:cNvPr id="4" name="Segnaposto contenuto 4">
            <a:extLst>
              <a:ext uri="{FF2B5EF4-FFF2-40B4-BE49-F238E27FC236}">
                <a16:creationId xmlns:a16="http://schemas.microsoft.com/office/drawing/2014/main" id="{29091028-6D2D-657E-A86C-963577C910FB}"/>
              </a:ext>
            </a:extLst>
          </p:cNvPr>
          <p:cNvPicPr>
            <a:picLocks noGrp="1" noChangeAspect="1"/>
          </p:cNvPicPr>
          <p:nvPr>
            <p:ph idx="1"/>
          </p:nvPr>
        </p:nvPicPr>
        <p:blipFill>
          <a:blip>
            <a:extLst>
              <a:ext uri="{28A0092B-C50C-407E-A947-70E740481C1C}">
                <a14:useLocalDpi xmlns:a14="http://schemas.microsoft.com/office/drawing/2010/main" val="0"/>
              </a:ext>
            </a:extLst>
          </a:blip>
          <a:stretch>
            <a:fillRect/>
          </a:stretch>
        </p:blipFill>
        <p:spPr>
          <a:xfrm>
            <a:off x="2194221" y="838878"/>
            <a:ext cx="7803557" cy="5517472"/>
          </a:xfrm>
        </p:spPr>
      </p:pic>
    </p:spTree>
    <p:extLst>
      <p:ext uri="{BB962C8B-B14F-4D97-AF65-F5344CB8AC3E}">
        <p14:creationId xmlns:p14="http://schemas.microsoft.com/office/powerpoint/2010/main" val="3544467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Descrizione</a:t>
            </a:r>
            <a:r>
              <a:rPr lang="en-US" dirty="0"/>
              <a:t> </a:t>
            </a:r>
            <a:r>
              <a:rPr lang="en-US" dirty="0" err="1"/>
              <a:t>degli</a:t>
            </a:r>
            <a:r>
              <a:rPr lang="en-US" dirty="0"/>
              <a:t> </a:t>
            </a:r>
            <a:r>
              <a:rPr lang="en-US" dirty="0" err="1"/>
              <a:t>elementi</a:t>
            </a:r>
            <a:r>
              <a:rPr lang="en-US" dirty="0"/>
              <a:t>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21</a:t>
            </a:fld>
            <a:endParaRPr lang="en-US" dirty="0"/>
          </a:p>
        </p:txBody>
      </p:sp>
      <p:pic>
        <p:nvPicPr>
          <p:cNvPr id="9" name="Segnaposto contenuto 4">
            <a:extLst>
              <a:ext uri="{FF2B5EF4-FFF2-40B4-BE49-F238E27FC236}">
                <a16:creationId xmlns:a16="http://schemas.microsoft.com/office/drawing/2014/main" id="{5BF7D352-299A-AE35-97B2-D5AE57B353BA}"/>
              </a:ext>
            </a:extLst>
          </p:cNvPr>
          <p:cNvPicPr>
            <a:picLocks noGrp="1" noChangeAspect="1"/>
          </p:cNvPicPr>
          <p:nvPr>
            <p:ph idx="1"/>
          </p:nvPr>
        </p:nvPicPr>
        <p:blipFill>
          <a:blip>
            <a:extLst>
              <a:ext uri="{28A0092B-C50C-407E-A947-70E740481C1C}">
                <a14:useLocalDpi xmlns:a14="http://schemas.microsoft.com/office/drawing/2010/main" val="0"/>
              </a:ext>
            </a:extLst>
          </a:blip>
          <a:stretch>
            <a:fillRect/>
          </a:stretch>
        </p:blipFill>
        <p:spPr>
          <a:xfrm>
            <a:off x="1838406" y="936430"/>
            <a:ext cx="8515187" cy="5443604"/>
          </a:xfrm>
        </p:spPr>
      </p:pic>
    </p:spTree>
    <p:extLst>
      <p:ext uri="{BB962C8B-B14F-4D97-AF65-F5344CB8AC3E}">
        <p14:creationId xmlns:p14="http://schemas.microsoft.com/office/powerpoint/2010/main" val="2983140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Descrizione</a:t>
            </a:r>
            <a:r>
              <a:rPr lang="en-US" dirty="0"/>
              <a:t> </a:t>
            </a:r>
            <a:r>
              <a:rPr lang="en-US" dirty="0" err="1"/>
              <a:t>degli</a:t>
            </a:r>
            <a:r>
              <a:rPr lang="en-US" dirty="0"/>
              <a:t> </a:t>
            </a:r>
            <a:r>
              <a:rPr lang="en-US" dirty="0" err="1"/>
              <a:t>elementi</a:t>
            </a:r>
            <a:r>
              <a:rPr lang="en-US" dirty="0"/>
              <a:t>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22</a:t>
            </a:fld>
            <a:endParaRPr lang="en-US" dirty="0"/>
          </a:p>
        </p:txBody>
      </p:sp>
      <p:pic>
        <p:nvPicPr>
          <p:cNvPr id="8" name="Segnaposto contenuto 4">
            <a:extLst>
              <a:ext uri="{FF2B5EF4-FFF2-40B4-BE49-F238E27FC236}">
                <a16:creationId xmlns:a16="http://schemas.microsoft.com/office/drawing/2014/main" id="{A524BB31-8CA7-D5D9-533C-92D4FCC2B49E}"/>
              </a:ext>
            </a:extLst>
          </p:cNvPr>
          <p:cNvPicPr>
            <a:picLocks noGrp="1" noChangeAspect="1"/>
          </p:cNvPicPr>
          <p:nvPr>
            <p:ph idx="1"/>
          </p:nvPr>
        </p:nvPicPr>
        <p:blipFill>
          <a:blip>
            <a:extLst>
              <a:ext uri="{28A0092B-C50C-407E-A947-70E740481C1C}">
                <a14:useLocalDpi xmlns:a14="http://schemas.microsoft.com/office/drawing/2010/main" val="0"/>
              </a:ext>
            </a:extLst>
          </a:blip>
          <a:stretch>
            <a:fillRect/>
          </a:stretch>
        </p:blipFill>
        <p:spPr>
          <a:xfrm>
            <a:off x="2212019" y="960114"/>
            <a:ext cx="7767961" cy="5290276"/>
          </a:xfrm>
        </p:spPr>
      </p:pic>
    </p:spTree>
    <p:extLst>
      <p:ext uri="{BB962C8B-B14F-4D97-AF65-F5344CB8AC3E}">
        <p14:creationId xmlns:p14="http://schemas.microsoft.com/office/powerpoint/2010/main" val="3202009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Le Barre di Excel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23</a:t>
            </a:fld>
            <a:endParaRPr lang="en-US" dirty="0"/>
          </a:p>
        </p:txBody>
      </p:sp>
      <p:pic>
        <p:nvPicPr>
          <p:cNvPr id="9" name="Picture 8" descr="A screenshot of a computer&#10;&#10;Description automatically generated">
            <a:extLst>
              <a:ext uri="{FF2B5EF4-FFF2-40B4-BE49-F238E27FC236}">
                <a16:creationId xmlns:a16="http://schemas.microsoft.com/office/drawing/2014/main" id="{8DA361FE-C380-6C2D-AA9A-06DB85BB7E83}"/>
              </a:ext>
            </a:extLst>
          </p:cNvPr>
          <p:cNvPicPr>
            <a:picLocks noChangeAspect="1"/>
          </p:cNvPicPr>
          <p:nvPr/>
        </p:nvPicPr>
        <p:blipFill>
          <a:blip/>
          <a:stretch>
            <a:fillRect/>
          </a:stretch>
        </p:blipFill>
        <p:spPr>
          <a:xfrm>
            <a:off x="1614195" y="1001331"/>
            <a:ext cx="9451911" cy="5219154"/>
          </a:xfrm>
          <a:prstGeom prst="rect">
            <a:avLst/>
          </a:prstGeom>
        </p:spPr>
      </p:pic>
      <p:sp>
        <p:nvSpPr>
          <p:cNvPr id="10" name="Rectangle: Rounded Corners 9">
            <a:extLst>
              <a:ext uri="{FF2B5EF4-FFF2-40B4-BE49-F238E27FC236}">
                <a16:creationId xmlns:a16="http://schemas.microsoft.com/office/drawing/2014/main" id="{C1B54819-A810-0FC4-516D-21B236C91C3E}"/>
              </a:ext>
            </a:extLst>
          </p:cNvPr>
          <p:cNvSpPr/>
          <p:nvPr/>
        </p:nvSpPr>
        <p:spPr>
          <a:xfrm>
            <a:off x="1614195" y="1001331"/>
            <a:ext cx="2883160" cy="230310"/>
          </a:xfrm>
          <a:prstGeom prst="round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91E53FB3-E505-3D29-C684-C3B934FDFDA5}"/>
              </a:ext>
            </a:extLst>
          </p:cNvPr>
          <p:cNvSpPr/>
          <p:nvPr/>
        </p:nvSpPr>
        <p:spPr>
          <a:xfrm>
            <a:off x="1614194" y="1252351"/>
            <a:ext cx="9451911" cy="781722"/>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07A8033-20F6-D2BA-8593-BD1CDF64E9E1}"/>
              </a:ext>
            </a:extLst>
          </p:cNvPr>
          <p:cNvSpPr/>
          <p:nvPr/>
        </p:nvSpPr>
        <p:spPr>
          <a:xfrm>
            <a:off x="1542660" y="6031392"/>
            <a:ext cx="9607422" cy="23031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33">
            <a:extLst>
              <a:ext uri="{FF2B5EF4-FFF2-40B4-BE49-F238E27FC236}">
                <a16:creationId xmlns:a16="http://schemas.microsoft.com/office/drawing/2014/main" id="{BC708A36-6EE6-6693-FD08-0C58354640FF}"/>
              </a:ext>
            </a:extLst>
          </p:cNvPr>
          <p:cNvSpPr txBox="1">
            <a:spLocks/>
          </p:cNvSpPr>
          <p:nvPr/>
        </p:nvSpPr>
        <p:spPr>
          <a:xfrm>
            <a:off x="0" y="953010"/>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Accesso Veloce</a:t>
            </a:r>
          </a:p>
        </p:txBody>
      </p:sp>
      <p:sp>
        <p:nvSpPr>
          <p:cNvPr id="14" name="Text Placeholder 33">
            <a:extLst>
              <a:ext uri="{FF2B5EF4-FFF2-40B4-BE49-F238E27FC236}">
                <a16:creationId xmlns:a16="http://schemas.microsoft.com/office/drawing/2014/main" id="{FC4AB5F8-B0EE-72FC-5F9A-43640B803E2D}"/>
              </a:ext>
            </a:extLst>
          </p:cNvPr>
          <p:cNvSpPr txBox="1">
            <a:spLocks/>
          </p:cNvSpPr>
          <p:nvPr/>
        </p:nvSpPr>
        <p:spPr>
          <a:xfrm>
            <a:off x="0" y="1469381"/>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err="1"/>
              <a:t>Multifunzione</a:t>
            </a:r>
            <a:endParaRPr lang="en-US" sz="1800" b="1" dirty="0"/>
          </a:p>
        </p:txBody>
      </p:sp>
      <p:sp>
        <p:nvSpPr>
          <p:cNvPr id="15" name="Text Placeholder 33">
            <a:extLst>
              <a:ext uri="{FF2B5EF4-FFF2-40B4-BE49-F238E27FC236}">
                <a16:creationId xmlns:a16="http://schemas.microsoft.com/office/drawing/2014/main" id="{64908A9D-FD5C-56D3-4E67-1BD6537B2327}"/>
              </a:ext>
            </a:extLst>
          </p:cNvPr>
          <p:cNvSpPr txBox="1">
            <a:spLocks/>
          </p:cNvSpPr>
          <p:nvPr/>
        </p:nvSpPr>
        <p:spPr>
          <a:xfrm>
            <a:off x="2552344" y="6297674"/>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err="1"/>
              <a:t>Stato</a:t>
            </a:r>
            <a:endParaRPr lang="en-US" sz="1800" b="1" dirty="0"/>
          </a:p>
        </p:txBody>
      </p:sp>
    </p:spTree>
    <p:extLst>
      <p:ext uri="{BB962C8B-B14F-4D97-AF65-F5344CB8AC3E}">
        <p14:creationId xmlns:p14="http://schemas.microsoft.com/office/powerpoint/2010/main" val="748663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963307" y="2235200"/>
            <a:ext cx="6245912" cy="2387600"/>
          </a:xfrm>
        </p:spPr>
        <p:txBody>
          <a:bodyPr anchor="ctr"/>
          <a:lstStyle/>
          <a:p>
            <a:r>
              <a:rPr lang="en-US" dirty="0" err="1"/>
              <a:t>Opzioni</a:t>
            </a:r>
            <a:r>
              <a:rPr lang="en-US" dirty="0"/>
              <a:t> di Excel</a:t>
            </a:r>
          </a:p>
        </p:txBody>
      </p:sp>
      <p:sp>
        <p:nvSpPr>
          <p:cNvPr id="3" name="Title 1">
            <a:extLst>
              <a:ext uri="{FF2B5EF4-FFF2-40B4-BE49-F238E27FC236}">
                <a16:creationId xmlns:a16="http://schemas.microsoft.com/office/drawing/2014/main" id="{2E95D555-B914-26EC-B72F-6A74980AAF01}"/>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1</a:t>
            </a:r>
            <a:endParaRPr lang="en-US" sz="5400" b="1" dirty="0"/>
          </a:p>
        </p:txBody>
      </p:sp>
    </p:spTree>
    <p:extLst>
      <p:ext uri="{BB962C8B-B14F-4D97-AF65-F5344CB8AC3E}">
        <p14:creationId xmlns:p14="http://schemas.microsoft.com/office/powerpoint/2010/main" val="3399160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9331"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25</a:t>
            </a:fld>
            <a:endParaRPr lang="en-US" dirty="0"/>
          </a:p>
        </p:txBody>
      </p:sp>
      <p:pic>
        <p:nvPicPr>
          <p:cNvPr id="12" name="Picture 11" descr="A screenshot of a computer&#10;&#10;Description automatically generated">
            <a:extLst>
              <a:ext uri="{FF2B5EF4-FFF2-40B4-BE49-F238E27FC236}">
                <a16:creationId xmlns:a16="http://schemas.microsoft.com/office/drawing/2014/main" id="{3B4CB0F6-7793-D4B0-E437-30011D53081F}"/>
              </a:ext>
            </a:extLst>
          </p:cNvPr>
          <p:cNvPicPr>
            <a:picLocks noChangeAspect="1"/>
          </p:cNvPicPr>
          <p:nvPr/>
        </p:nvPicPr>
        <p:blipFill>
          <a:blip/>
          <a:stretch>
            <a:fillRect/>
          </a:stretch>
        </p:blipFill>
        <p:spPr>
          <a:xfrm>
            <a:off x="3667052" y="845779"/>
            <a:ext cx="4857896" cy="5277243"/>
          </a:xfrm>
          <a:prstGeom prst="rect">
            <a:avLst/>
          </a:prstGeom>
        </p:spPr>
      </p:pic>
      <p:sp>
        <p:nvSpPr>
          <p:cNvPr id="13" name="Text Placeholder 33">
            <a:extLst>
              <a:ext uri="{FF2B5EF4-FFF2-40B4-BE49-F238E27FC236}">
                <a16:creationId xmlns:a16="http://schemas.microsoft.com/office/drawing/2014/main" id="{B4A53562-44B5-2BA7-62A1-0F41E1AB2593}"/>
              </a:ext>
            </a:extLst>
          </p:cNvPr>
          <p:cNvSpPr txBox="1">
            <a:spLocks/>
          </p:cNvSpPr>
          <p:nvPr/>
        </p:nvSpPr>
        <p:spPr>
          <a:xfrm>
            <a:off x="8641598" y="3255169"/>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General</a:t>
            </a:r>
          </a:p>
        </p:txBody>
      </p:sp>
    </p:spTree>
    <p:extLst>
      <p:ext uri="{BB962C8B-B14F-4D97-AF65-F5344CB8AC3E}">
        <p14:creationId xmlns:p14="http://schemas.microsoft.com/office/powerpoint/2010/main" val="1527386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62234"/>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26</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351270" y="3428999"/>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Formulas</a:t>
            </a:r>
          </a:p>
        </p:txBody>
      </p:sp>
      <p:pic>
        <p:nvPicPr>
          <p:cNvPr id="8" name="Picture 7" descr="A screenshot of a computer&#10;&#10;Description automatically generated">
            <a:extLst>
              <a:ext uri="{FF2B5EF4-FFF2-40B4-BE49-F238E27FC236}">
                <a16:creationId xmlns:a16="http://schemas.microsoft.com/office/drawing/2014/main" id="{807AE11B-82A4-E913-6C94-077B2E3C7852}"/>
              </a:ext>
            </a:extLst>
          </p:cNvPr>
          <p:cNvPicPr>
            <a:picLocks noChangeAspect="1"/>
          </p:cNvPicPr>
          <p:nvPr/>
        </p:nvPicPr>
        <p:blipFill>
          <a:blip/>
          <a:stretch>
            <a:fillRect/>
          </a:stretch>
        </p:blipFill>
        <p:spPr>
          <a:xfrm>
            <a:off x="3000547" y="949055"/>
            <a:ext cx="6190905" cy="5307551"/>
          </a:xfrm>
          <a:prstGeom prst="rect">
            <a:avLst/>
          </a:prstGeom>
        </p:spPr>
      </p:pic>
    </p:spTree>
    <p:extLst>
      <p:ext uri="{BB962C8B-B14F-4D97-AF65-F5344CB8AC3E}">
        <p14:creationId xmlns:p14="http://schemas.microsoft.com/office/powerpoint/2010/main" val="1309820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255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27</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293293" y="3451994"/>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a:t>
            </a:r>
          </a:p>
        </p:txBody>
      </p:sp>
      <p:pic>
        <p:nvPicPr>
          <p:cNvPr id="9" name="Picture 8" descr="A screenshot of a computer&#10;&#10;Description automatically generated with medium confidence">
            <a:extLst>
              <a:ext uri="{FF2B5EF4-FFF2-40B4-BE49-F238E27FC236}">
                <a16:creationId xmlns:a16="http://schemas.microsoft.com/office/drawing/2014/main" id="{3662D70B-B8A7-9F66-0762-3DA53C015229}"/>
              </a:ext>
            </a:extLst>
          </p:cNvPr>
          <p:cNvPicPr>
            <a:picLocks noChangeAspect="1"/>
          </p:cNvPicPr>
          <p:nvPr/>
        </p:nvPicPr>
        <p:blipFill>
          <a:blip/>
          <a:stretch>
            <a:fillRect/>
          </a:stretch>
        </p:blipFill>
        <p:spPr>
          <a:xfrm>
            <a:off x="3100527" y="960114"/>
            <a:ext cx="6192766" cy="5331422"/>
          </a:xfrm>
          <a:prstGeom prst="rect">
            <a:avLst/>
          </a:prstGeom>
        </p:spPr>
      </p:pic>
    </p:spTree>
    <p:extLst>
      <p:ext uri="{BB962C8B-B14F-4D97-AF65-F5344CB8AC3E}">
        <p14:creationId xmlns:p14="http://schemas.microsoft.com/office/powerpoint/2010/main" val="1533020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54497"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28</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454261" y="3428999"/>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Proofing</a:t>
            </a:r>
          </a:p>
        </p:txBody>
      </p:sp>
      <p:pic>
        <p:nvPicPr>
          <p:cNvPr id="8" name="Picture 7" descr="A screenshot of a computer&#10;&#10;Description automatically generated with medium confidence">
            <a:extLst>
              <a:ext uri="{FF2B5EF4-FFF2-40B4-BE49-F238E27FC236}">
                <a16:creationId xmlns:a16="http://schemas.microsoft.com/office/drawing/2014/main" id="{017C85AA-33CE-63F0-CDDA-FA2863E7DA46}"/>
              </a:ext>
            </a:extLst>
          </p:cNvPr>
          <p:cNvPicPr>
            <a:picLocks noChangeAspect="1"/>
          </p:cNvPicPr>
          <p:nvPr/>
        </p:nvPicPr>
        <p:blipFill>
          <a:blip/>
          <a:stretch>
            <a:fillRect/>
          </a:stretch>
        </p:blipFill>
        <p:spPr>
          <a:xfrm>
            <a:off x="2959633" y="905930"/>
            <a:ext cx="6272734" cy="5393801"/>
          </a:xfrm>
          <a:prstGeom prst="rect">
            <a:avLst/>
          </a:prstGeom>
        </p:spPr>
      </p:pic>
    </p:spTree>
    <p:extLst>
      <p:ext uri="{BB962C8B-B14F-4D97-AF65-F5344CB8AC3E}">
        <p14:creationId xmlns:p14="http://schemas.microsoft.com/office/powerpoint/2010/main" val="1547749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1275" y="6353845"/>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29</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602829"/>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Save</a:t>
            </a:r>
          </a:p>
        </p:txBody>
      </p:sp>
      <p:pic>
        <p:nvPicPr>
          <p:cNvPr id="9" name="Picture 8" descr="A screenshot of a computer&#10;&#10;Description automatically generated">
            <a:extLst>
              <a:ext uri="{FF2B5EF4-FFF2-40B4-BE49-F238E27FC236}">
                <a16:creationId xmlns:a16="http://schemas.microsoft.com/office/drawing/2014/main" id="{FB2BB103-C8B2-033F-2683-6793FBF11593}"/>
              </a:ext>
            </a:extLst>
          </p:cNvPr>
          <p:cNvPicPr>
            <a:picLocks noChangeAspect="1"/>
          </p:cNvPicPr>
          <p:nvPr/>
        </p:nvPicPr>
        <p:blipFill>
          <a:blip/>
          <a:stretch>
            <a:fillRect/>
          </a:stretch>
        </p:blipFill>
        <p:spPr>
          <a:xfrm>
            <a:off x="3261910" y="1082683"/>
            <a:ext cx="5668180" cy="5387955"/>
          </a:xfrm>
          <a:prstGeom prst="rect">
            <a:avLst/>
          </a:prstGeom>
        </p:spPr>
      </p:pic>
    </p:spTree>
    <p:extLst>
      <p:ext uri="{BB962C8B-B14F-4D97-AF65-F5344CB8AC3E}">
        <p14:creationId xmlns:p14="http://schemas.microsoft.com/office/powerpoint/2010/main" val="1983408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a:t>Il </a:t>
            </a:r>
            <a:r>
              <a:rPr lang="en-US" sz="6600" b="1" dirty="0" err="1"/>
              <a:t>Programma</a:t>
            </a:r>
            <a:r>
              <a:rPr lang="en-US" sz="6600" b="1" dirty="0"/>
              <a:t> Microsoft Excel</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
        <p:nvSpPr>
          <p:cNvPr id="16" name="Title 1">
            <a:extLst>
              <a:ext uri="{FF2B5EF4-FFF2-40B4-BE49-F238E27FC236}">
                <a16:creationId xmlns:a16="http://schemas.microsoft.com/office/drawing/2014/main" id="{32EC22A0-0AB7-F4EF-7E9E-81490EE6E6FD}"/>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t>1</a:t>
            </a:r>
            <a:endParaRPr lang="en-US" sz="6600" b="1" dirty="0"/>
          </a:p>
        </p:txBody>
      </p:sp>
    </p:spTree>
    <p:extLst>
      <p:ext uri="{BB962C8B-B14F-4D97-AF65-F5344CB8AC3E}">
        <p14:creationId xmlns:p14="http://schemas.microsoft.com/office/powerpoint/2010/main" val="2497188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9331"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30</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Advanced / 1</a:t>
            </a:r>
          </a:p>
        </p:txBody>
      </p:sp>
      <p:pic>
        <p:nvPicPr>
          <p:cNvPr id="8" name="Picture 7" descr="A screenshot of a computer&#10;&#10;Description automatically generated">
            <a:extLst>
              <a:ext uri="{FF2B5EF4-FFF2-40B4-BE49-F238E27FC236}">
                <a16:creationId xmlns:a16="http://schemas.microsoft.com/office/drawing/2014/main" id="{0FDAFA96-5107-AFB1-8D42-04BEA2964CAF}"/>
              </a:ext>
            </a:extLst>
          </p:cNvPr>
          <p:cNvPicPr>
            <a:picLocks noChangeAspect="1"/>
          </p:cNvPicPr>
          <p:nvPr/>
        </p:nvPicPr>
        <p:blipFill>
          <a:blip/>
          <a:stretch>
            <a:fillRect/>
          </a:stretch>
        </p:blipFill>
        <p:spPr>
          <a:xfrm>
            <a:off x="3278460" y="918701"/>
            <a:ext cx="5635080" cy="5368255"/>
          </a:xfrm>
          <a:prstGeom prst="rect">
            <a:avLst/>
          </a:prstGeom>
        </p:spPr>
      </p:pic>
    </p:spTree>
    <p:extLst>
      <p:ext uri="{BB962C8B-B14F-4D97-AF65-F5344CB8AC3E}">
        <p14:creationId xmlns:p14="http://schemas.microsoft.com/office/powerpoint/2010/main" val="23387062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1"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31</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Advanced / 2</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a:srcRect/>
          <a:stretch/>
        </p:blipFill>
        <p:spPr>
          <a:xfrm>
            <a:off x="3281944" y="918701"/>
            <a:ext cx="5628111" cy="5368255"/>
          </a:xfrm>
          <a:prstGeom prst="rect">
            <a:avLst/>
          </a:prstGeom>
        </p:spPr>
      </p:pic>
    </p:spTree>
    <p:extLst>
      <p:ext uri="{BB962C8B-B14F-4D97-AF65-F5344CB8AC3E}">
        <p14:creationId xmlns:p14="http://schemas.microsoft.com/office/powerpoint/2010/main" val="1137877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9331"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32</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Advanced / 3</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a:srcRect/>
          <a:stretch/>
        </p:blipFill>
        <p:spPr>
          <a:xfrm>
            <a:off x="3281944" y="934546"/>
            <a:ext cx="5628111" cy="5336564"/>
          </a:xfrm>
          <a:prstGeom prst="rect">
            <a:avLst/>
          </a:prstGeom>
        </p:spPr>
      </p:pic>
    </p:spTree>
    <p:extLst>
      <p:ext uri="{BB962C8B-B14F-4D97-AF65-F5344CB8AC3E}">
        <p14:creationId xmlns:p14="http://schemas.microsoft.com/office/powerpoint/2010/main" val="606559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1"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33</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Advanced / 4</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a:srcRect/>
          <a:stretch/>
        </p:blipFill>
        <p:spPr>
          <a:xfrm>
            <a:off x="3301707" y="934546"/>
            <a:ext cx="5588585" cy="5336564"/>
          </a:xfrm>
          <a:prstGeom prst="rect">
            <a:avLst/>
          </a:prstGeom>
        </p:spPr>
      </p:pic>
    </p:spTree>
    <p:extLst>
      <p:ext uri="{BB962C8B-B14F-4D97-AF65-F5344CB8AC3E}">
        <p14:creationId xmlns:p14="http://schemas.microsoft.com/office/powerpoint/2010/main" val="305459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34</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Customize Ribbon</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a:srcRect/>
          <a:stretch/>
        </p:blipFill>
        <p:spPr>
          <a:xfrm>
            <a:off x="3301707" y="946836"/>
            <a:ext cx="5588585" cy="5311984"/>
          </a:xfrm>
          <a:prstGeom prst="rect">
            <a:avLst/>
          </a:prstGeom>
        </p:spPr>
      </p:pic>
    </p:spTree>
    <p:extLst>
      <p:ext uri="{BB962C8B-B14F-4D97-AF65-F5344CB8AC3E}">
        <p14:creationId xmlns:p14="http://schemas.microsoft.com/office/powerpoint/2010/main" val="3581325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35</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Quick Access Toolbar</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a:srcRect/>
          <a:stretch/>
        </p:blipFill>
        <p:spPr>
          <a:xfrm>
            <a:off x="3301707" y="965872"/>
            <a:ext cx="5588585" cy="5273912"/>
          </a:xfrm>
          <a:prstGeom prst="rect">
            <a:avLst/>
          </a:prstGeom>
        </p:spPr>
      </p:pic>
    </p:spTree>
    <p:extLst>
      <p:ext uri="{BB962C8B-B14F-4D97-AF65-F5344CB8AC3E}">
        <p14:creationId xmlns:p14="http://schemas.microsoft.com/office/powerpoint/2010/main" val="3852699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963307" y="2235200"/>
            <a:ext cx="6245912" cy="2387600"/>
          </a:xfrm>
        </p:spPr>
        <p:txBody>
          <a:bodyPr anchor="ctr"/>
          <a:lstStyle/>
          <a:p>
            <a:r>
              <a:rPr lang="en-US" dirty="0"/>
              <a:t>Stampa di un </a:t>
            </a:r>
            <a:r>
              <a:rPr lang="en-US" dirty="0" err="1"/>
              <a:t>foglio</a:t>
            </a:r>
            <a:r>
              <a:rPr lang="en-US" dirty="0"/>
              <a:t> Excel</a:t>
            </a:r>
          </a:p>
        </p:txBody>
      </p:sp>
      <p:sp>
        <p:nvSpPr>
          <p:cNvPr id="3" name="Title 1">
            <a:extLst>
              <a:ext uri="{FF2B5EF4-FFF2-40B4-BE49-F238E27FC236}">
                <a16:creationId xmlns:a16="http://schemas.microsoft.com/office/drawing/2014/main" id="{2E95D555-B914-26EC-B72F-6A74980AAF01}"/>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1</a:t>
            </a:r>
            <a:endParaRPr lang="en-US" sz="5400" b="1" dirty="0"/>
          </a:p>
        </p:txBody>
      </p:sp>
    </p:spTree>
    <p:extLst>
      <p:ext uri="{BB962C8B-B14F-4D97-AF65-F5344CB8AC3E}">
        <p14:creationId xmlns:p14="http://schemas.microsoft.com/office/powerpoint/2010/main" val="38671226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Stampa di un </a:t>
            </a:r>
            <a:r>
              <a:rPr lang="en-US" dirty="0" err="1"/>
              <a:t>foglio</a:t>
            </a:r>
            <a:r>
              <a:rPr lang="en-US" dirty="0"/>
              <a:t> Excel - </a:t>
            </a:r>
            <a:r>
              <a:rPr lang="en-US" dirty="0" err="1"/>
              <a:t>Opzioni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37</a:t>
            </a:fld>
            <a:endParaRPr lang="en-US" dirty="0"/>
          </a:p>
        </p:txBody>
      </p:sp>
    </p:spTree>
    <p:extLst>
      <p:ext uri="{BB962C8B-B14F-4D97-AF65-F5344CB8AC3E}">
        <p14:creationId xmlns:p14="http://schemas.microsoft.com/office/powerpoint/2010/main" val="26618641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t>Organizzazione</a:t>
            </a:r>
            <a:r>
              <a:rPr lang="en-US" sz="6600" b="1" dirty="0"/>
              <a:t> </a:t>
            </a:r>
            <a:br>
              <a:rPr lang="en-US" sz="6600" b="1" dirty="0"/>
            </a:br>
            <a:r>
              <a:rPr lang="en-US" sz="6600" b="1" dirty="0" err="1"/>
              <a:t>dei</a:t>
            </a:r>
            <a:r>
              <a:rPr lang="en-US" sz="6600" b="1" dirty="0"/>
              <a:t> </a:t>
            </a:r>
            <a:r>
              <a:rPr lang="en-US" sz="6600" b="1" dirty="0" err="1"/>
              <a:t>dati</a:t>
            </a:r>
            <a:endParaRPr lang="en-US" sz="6600" b="1" dirty="0"/>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38</a:t>
            </a:fld>
            <a:endParaRPr lang="en-US" dirty="0"/>
          </a:p>
        </p:txBody>
      </p:sp>
      <p:sp>
        <p:nvSpPr>
          <p:cNvPr id="6" name="Date Placeholder 2">
            <a:extLst>
              <a:ext uri="{FF2B5EF4-FFF2-40B4-BE49-F238E27FC236}">
                <a16:creationId xmlns:a16="http://schemas.microsoft.com/office/drawing/2014/main" id="{4CFE798D-9899-1139-2124-83FD57C22ED0}"/>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7" name="Footer Placeholder 3">
            <a:extLst>
              <a:ext uri="{FF2B5EF4-FFF2-40B4-BE49-F238E27FC236}">
                <a16:creationId xmlns:a16="http://schemas.microsoft.com/office/drawing/2014/main" id="{49584763-FD3C-B765-D228-77D8C435AD11}"/>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8" name="Title 1">
            <a:extLst>
              <a:ext uri="{FF2B5EF4-FFF2-40B4-BE49-F238E27FC236}">
                <a16:creationId xmlns:a16="http://schemas.microsoft.com/office/drawing/2014/main" id="{795DE01A-9096-9F7E-98E3-EB0BAB483D3F}"/>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t>2</a:t>
            </a:r>
            <a:endParaRPr lang="en-US" sz="6600" b="1" dirty="0"/>
          </a:p>
        </p:txBody>
      </p:sp>
    </p:spTree>
    <p:extLst>
      <p:ext uri="{BB962C8B-B14F-4D97-AF65-F5344CB8AC3E}">
        <p14:creationId xmlns:p14="http://schemas.microsoft.com/office/powerpoint/2010/main" val="4221743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936675" y="2235200"/>
            <a:ext cx="6245912" cy="2387600"/>
          </a:xfrm>
        </p:spPr>
        <p:txBody>
          <a:bodyPr anchor="ctr"/>
          <a:lstStyle/>
          <a:p>
            <a:r>
              <a:rPr lang="en-US" dirty="0" err="1"/>
              <a:t>Formattazione</a:t>
            </a:r>
            <a:r>
              <a:rPr lang="en-US" dirty="0"/>
              <a:t> </a:t>
            </a:r>
            <a:r>
              <a:rPr lang="en-US" dirty="0" err="1"/>
              <a:t>delle</a:t>
            </a:r>
            <a:r>
              <a:rPr lang="en-US" dirty="0"/>
              <a:t> </a:t>
            </a:r>
            <a:r>
              <a:rPr lang="en-US" dirty="0" err="1"/>
              <a:t>Tabelle</a:t>
            </a:r>
            <a:endParaRPr lang="en-US" dirty="0"/>
          </a:p>
        </p:txBody>
      </p:sp>
      <p:sp>
        <p:nvSpPr>
          <p:cNvPr id="3" name="Title 1">
            <a:extLst>
              <a:ext uri="{FF2B5EF4-FFF2-40B4-BE49-F238E27FC236}">
                <a16:creationId xmlns:a16="http://schemas.microsoft.com/office/drawing/2014/main" id="{91A5F0F7-9B27-A2E9-61E9-828E8426F8A0}"/>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173952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Introduzione</a:t>
            </a:r>
            <a:r>
              <a:rPr lang="en-US" dirty="0"/>
              <a:t> al </a:t>
            </a:r>
            <a:r>
              <a:rPr lang="en-US" dirty="0" err="1"/>
              <a:t>Programma</a:t>
            </a:r>
            <a:r>
              <a:rPr lang="en-US" dirty="0"/>
              <a:t> Excel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8" name="Content Placeholder 2">
            <a:extLst>
              <a:ext uri="{FF2B5EF4-FFF2-40B4-BE49-F238E27FC236}">
                <a16:creationId xmlns:a16="http://schemas.microsoft.com/office/drawing/2014/main" id="{2216A303-C9D6-58D8-98E8-966E2409058F}"/>
              </a:ext>
            </a:extLst>
          </p:cNvPr>
          <p:cNvSpPr>
            <a:spLocks noGrp="1"/>
          </p:cNvSpPr>
          <p:nvPr>
            <p:ph idx="1"/>
          </p:nvPr>
        </p:nvSpPr>
        <p:spPr>
          <a:xfrm>
            <a:off x="444616" y="1085272"/>
            <a:ext cx="10637241" cy="4978141"/>
          </a:xfrm>
        </p:spPr>
        <p:txBody>
          <a:bodyPr vert="horz" lIns="91440" tIns="45720" rIns="91440" bIns="45720" rtlCol="0" anchor="t">
            <a:normAutofit fontScale="77500" lnSpcReduction="20000"/>
          </a:bodyPr>
          <a:lstStyle/>
          <a:p>
            <a:pPr algn="l"/>
            <a:r>
              <a:rPr lang="it-IT" b="1" dirty="0">
                <a:highlight>
                  <a:srgbClr val="FFFF00"/>
                </a:highlight>
              </a:rPr>
              <a:t>Microsoft Excel </a:t>
            </a:r>
            <a:r>
              <a:rPr lang="it-IT" dirty="0"/>
              <a:t>è un programma di fogli di calcolo che offre una vasta gamma di funzionalità e possibilità. </a:t>
            </a:r>
          </a:p>
          <a:p>
            <a:pPr algn="l"/>
            <a:r>
              <a:rPr lang="it-IT" dirty="0"/>
              <a:t>Ecco alcune delle cose che è possibile fare con Excel:</a:t>
            </a:r>
          </a:p>
          <a:p>
            <a:pPr marL="457200" indent="-457200" algn="l">
              <a:buFont typeface="Arial" panose="020B0604020202020204" pitchFamily="34" charset="0"/>
              <a:buChar char="•"/>
            </a:pPr>
            <a:r>
              <a:rPr lang="it-IT" b="1" dirty="0"/>
              <a:t>Creare fogli di calcolo</a:t>
            </a:r>
            <a:r>
              <a:rPr lang="it-IT" dirty="0"/>
              <a:t>: Excel ti consente di creare fogli di calcolo per organizzare, analizzare e manipolare dati numerici e testuali in modo tabellare.</a:t>
            </a:r>
          </a:p>
          <a:p>
            <a:pPr marL="457200" indent="-457200" algn="l">
              <a:buFont typeface="Arial" panose="020B0604020202020204" pitchFamily="34" charset="0"/>
              <a:buChar char="•"/>
            </a:pPr>
            <a:r>
              <a:rPr lang="it-IT" b="1" dirty="0"/>
              <a:t>Calcoli matematici e formule</a:t>
            </a:r>
            <a:r>
              <a:rPr lang="it-IT" dirty="0"/>
              <a:t>: Puoi utilizzare le potenti funzionalità di calcolo di Excel per eseguire operazioni matematiche, utilizzare formule complesse e applicare funzioni predefinite come somma, media, conteggio, minimo, massimo e molto altro ancora.</a:t>
            </a:r>
          </a:p>
          <a:p>
            <a:pPr marL="457200" indent="-457200" algn="l">
              <a:buFont typeface="Arial" panose="020B0604020202020204" pitchFamily="34" charset="0"/>
              <a:buChar char="•"/>
            </a:pPr>
            <a:r>
              <a:rPr lang="it-IT" b="1" dirty="0"/>
              <a:t>Creare grafici e diagrammi</a:t>
            </a:r>
            <a:r>
              <a:rPr lang="it-IT" dirty="0"/>
              <a:t>: Excel offre strumenti per creare grafici e diagrammi per visualizzare i dati in modo chiaro e comprensibile. Puoi scegliere tra una varietà di tipi di grafico come a torta, a barre, a dispersione, a linee e altro ancora.</a:t>
            </a:r>
          </a:p>
          <a:p>
            <a:pPr marL="457200" indent="-457200" algn="l">
              <a:buFont typeface="Arial" panose="020B0604020202020204" pitchFamily="34" charset="0"/>
              <a:buChar char="•"/>
            </a:pPr>
            <a:r>
              <a:rPr lang="it-IT" b="1" dirty="0"/>
              <a:t>Analisi dei dati</a:t>
            </a:r>
            <a:r>
              <a:rPr lang="it-IT" dirty="0"/>
              <a:t>: Excel fornisce strumenti di analisi dei dati che consentono di esplorare i dati, trovare tendenze, identificare modelli e creare previsioni utilizzando funzioni come analisi di regressione, analisi di scenario, raggruppamenti, filtri e altro ancora.</a:t>
            </a:r>
          </a:p>
        </p:txBody>
      </p:sp>
    </p:spTree>
    <p:extLst>
      <p:ext uri="{BB962C8B-B14F-4D97-AF65-F5344CB8AC3E}">
        <p14:creationId xmlns:p14="http://schemas.microsoft.com/office/powerpoint/2010/main" val="26445321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Automatica</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40</a:t>
            </a:fld>
            <a:endParaRPr lang="en-US" dirty="0"/>
          </a:p>
        </p:txBody>
      </p:sp>
      <p:pic>
        <p:nvPicPr>
          <p:cNvPr id="8" name="Picture 7">
            <a:extLst>
              <a:ext uri="{FF2B5EF4-FFF2-40B4-BE49-F238E27FC236}">
                <a16:creationId xmlns:a16="http://schemas.microsoft.com/office/drawing/2014/main" id="{3BA2D57A-D358-0855-4BCA-B9FB8EFE0D83}"/>
              </a:ext>
            </a:extLst>
          </p:cNvPr>
          <p:cNvPicPr>
            <a:picLocks noChangeAspect="1"/>
          </p:cNvPicPr>
          <p:nvPr/>
        </p:nvPicPr>
        <p:blipFill>
          <a:blip/>
          <a:stretch>
            <a:fillRect/>
          </a:stretch>
        </p:blipFill>
        <p:spPr>
          <a:xfrm>
            <a:off x="1466682" y="1083373"/>
            <a:ext cx="5725324" cy="5010849"/>
          </a:xfrm>
          <a:prstGeom prst="rect">
            <a:avLst/>
          </a:prstGeom>
        </p:spPr>
      </p:pic>
      <p:sp>
        <p:nvSpPr>
          <p:cNvPr id="9" name="Text Placeholder 33">
            <a:extLst>
              <a:ext uri="{FF2B5EF4-FFF2-40B4-BE49-F238E27FC236}">
                <a16:creationId xmlns:a16="http://schemas.microsoft.com/office/drawing/2014/main" id="{39ED3E6F-FFCF-E722-B8BA-867F66393B9B}"/>
              </a:ext>
            </a:extLst>
          </p:cNvPr>
          <p:cNvSpPr txBox="1">
            <a:spLocks/>
          </p:cNvSpPr>
          <p:nvPr/>
        </p:nvSpPr>
        <p:spPr>
          <a:xfrm>
            <a:off x="7572653" y="1083373"/>
            <a:ext cx="3943478"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Un “range” di </a:t>
            </a:r>
            <a:r>
              <a:rPr lang="en-US" sz="2400" dirty="0" err="1"/>
              <a:t>dati</a:t>
            </a:r>
            <a:r>
              <a:rPr lang="en-US" sz="2400" dirty="0"/>
              <a:t> </a:t>
            </a:r>
            <a:r>
              <a:rPr lang="en-US" sz="2400" dirty="0" err="1"/>
              <a:t>può</a:t>
            </a:r>
            <a:r>
              <a:rPr lang="en-US" sz="2400" dirty="0"/>
              <a:t> </a:t>
            </a:r>
            <a:r>
              <a:rPr lang="en-US" sz="2400" dirty="0" err="1"/>
              <a:t>essere</a:t>
            </a:r>
            <a:r>
              <a:rPr lang="en-US" sz="2400" dirty="0"/>
              <a:t> </a:t>
            </a:r>
            <a:r>
              <a:rPr lang="en-US" sz="2400" dirty="0" err="1"/>
              <a:t>trasformato</a:t>
            </a:r>
            <a:r>
              <a:rPr lang="en-US" sz="2400" dirty="0"/>
              <a:t> in </a:t>
            </a:r>
            <a:r>
              <a:rPr lang="en-US" sz="2400" dirty="0" err="1"/>
              <a:t>una</a:t>
            </a:r>
            <a:r>
              <a:rPr lang="en-US" sz="2400" dirty="0"/>
              <a:t> “</a:t>
            </a:r>
            <a:r>
              <a:rPr lang="en-US" sz="2400" dirty="0" err="1"/>
              <a:t>Tabella</a:t>
            </a:r>
            <a:r>
              <a:rPr lang="en-US" sz="2400" dirty="0"/>
              <a:t>” </a:t>
            </a:r>
            <a:r>
              <a:rPr lang="en-US" sz="2400" dirty="0" err="1"/>
              <a:t>tramite</a:t>
            </a:r>
            <a:r>
              <a:rPr lang="en-US" sz="2400" dirty="0"/>
              <a:t> il menu:</a:t>
            </a:r>
          </a:p>
          <a:p>
            <a:pPr marL="0" indent="0">
              <a:buNone/>
            </a:pPr>
            <a:r>
              <a:rPr lang="en-US" sz="2400" b="1" dirty="0"/>
              <a:t>Home &gt; Styles &gt; Format as Table</a:t>
            </a:r>
          </a:p>
          <a:p>
            <a:pPr marL="0" indent="0">
              <a:buNone/>
            </a:pPr>
            <a:endParaRPr lang="en-US" sz="2400" b="1" dirty="0"/>
          </a:p>
          <a:p>
            <a:pPr marL="0" indent="0">
              <a:buNone/>
            </a:pPr>
            <a:endParaRPr lang="en-US" sz="2400" b="1" dirty="0"/>
          </a:p>
          <a:p>
            <a:pPr marL="0" indent="0">
              <a:buNone/>
            </a:pPr>
            <a:endParaRPr lang="en-US" sz="2400" dirty="0"/>
          </a:p>
          <a:p>
            <a:pPr marL="0" indent="0">
              <a:buNone/>
            </a:pPr>
            <a:endParaRPr lang="en-US" sz="2400" dirty="0"/>
          </a:p>
          <a:p>
            <a:pPr marL="0" indent="0">
              <a:buNone/>
            </a:pPr>
            <a:r>
              <a:rPr lang="en-US" sz="2400" dirty="0"/>
              <a:t>Si </a:t>
            </a:r>
            <a:r>
              <a:rPr lang="en-US" sz="2400" dirty="0" err="1"/>
              <a:t>raggiunge</a:t>
            </a:r>
            <a:r>
              <a:rPr lang="en-US" sz="2400" dirty="0"/>
              <a:t> il </a:t>
            </a:r>
            <a:r>
              <a:rPr lang="en-US" sz="2400" dirty="0" err="1"/>
              <a:t>duplice</a:t>
            </a:r>
            <a:r>
              <a:rPr lang="en-US" sz="2400" dirty="0"/>
              <a:t> </a:t>
            </a:r>
            <a:r>
              <a:rPr lang="en-US" sz="2400" dirty="0" err="1"/>
              <a:t>obiettivo</a:t>
            </a:r>
            <a:r>
              <a:rPr lang="en-US" sz="2400" dirty="0"/>
              <a:t>: 1) </a:t>
            </a:r>
            <a:r>
              <a:rPr lang="en-US" sz="2400" dirty="0" err="1"/>
              <a:t>formattazione</a:t>
            </a:r>
            <a:r>
              <a:rPr lang="en-US" sz="2400" dirty="0"/>
              <a:t> 2) </a:t>
            </a:r>
            <a:r>
              <a:rPr lang="en-US" sz="2400" dirty="0" err="1"/>
              <a:t>disponibilità</a:t>
            </a:r>
            <a:r>
              <a:rPr lang="en-US" sz="2400" dirty="0"/>
              <a:t> di </a:t>
            </a:r>
            <a:r>
              <a:rPr lang="en-US" sz="2400" dirty="0" err="1"/>
              <a:t>strumenti</a:t>
            </a:r>
            <a:r>
              <a:rPr lang="en-US" sz="2400" dirty="0"/>
              <a:t> di </a:t>
            </a:r>
            <a:r>
              <a:rPr lang="en-US" sz="2400" dirty="0" err="1"/>
              <a:t>ordinamento</a:t>
            </a:r>
            <a:r>
              <a:rPr lang="en-US" sz="2400" dirty="0"/>
              <a:t> e </a:t>
            </a:r>
            <a:r>
              <a:rPr lang="en-US" sz="2400" dirty="0" err="1"/>
              <a:t>filtro</a:t>
            </a:r>
            <a:r>
              <a:rPr lang="en-US" sz="2400" dirty="0"/>
              <a:t> </a:t>
            </a:r>
            <a:r>
              <a:rPr lang="en-US" sz="2400" dirty="0" err="1"/>
              <a:t>automatici</a:t>
            </a:r>
            <a:endParaRPr lang="en-US" sz="2400" dirty="0"/>
          </a:p>
        </p:txBody>
      </p:sp>
      <p:pic>
        <p:nvPicPr>
          <p:cNvPr id="11" name="Picture 10">
            <a:extLst>
              <a:ext uri="{FF2B5EF4-FFF2-40B4-BE49-F238E27FC236}">
                <a16:creationId xmlns:a16="http://schemas.microsoft.com/office/drawing/2014/main" id="{2774492E-B523-4CB5-AD3C-720CC0E3FB69}"/>
              </a:ext>
            </a:extLst>
          </p:cNvPr>
          <p:cNvPicPr>
            <a:picLocks noChangeAspect="1"/>
          </p:cNvPicPr>
          <p:nvPr/>
        </p:nvPicPr>
        <p:blipFill>
          <a:blip/>
          <a:stretch>
            <a:fillRect/>
          </a:stretch>
        </p:blipFill>
        <p:spPr>
          <a:xfrm>
            <a:off x="8491732" y="3067980"/>
            <a:ext cx="2105319" cy="1305107"/>
          </a:xfrm>
          <a:prstGeom prst="rect">
            <a:avLst/>
          </a:prstGeom>
        </p:spPr>
      </p:pic>
    </p:spTree>
    <p:extLst>
      <p:ext uri="{BB962C8B-B14F-4D97-AF65-F5344CB8AC3E}">
        <p14:creationId xmlns:p14="http://schemas.microsoft.com/office/powerpoint/2010/main" val="28344060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Ordinamento</a:t>
            </a:r>
            <a:r>
              <a:rPr lang="en-US" dirty="0"/>
              <a:t> </a:t>
            </a:r>
            <a:r>
              <a:rPr lang="en-US" dirty="0" err="1"/>
              <a:t>Automatico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41</a:t>
            </a:fld>
            <a:endParaRPr lang="en-US" dirty="0"/>
          </a:p>
        </p:txBody>
      </p:sp>
      <p:pic>
        <p:nvPicPr>
          <p:cNvPr id="6" name="Picture 5">
            <a:extLst>
              <a:ext uri="{FF2B5EF4-FFF2-40B4-BE49-F238E27FC236}">
                <a16:creationId xmlns:a16="http://schemas.microsoft.com/office/drawing/2014/main" id="{C5ED7E67-EB07-107D-A9C2-524F8E73DB0A}"/>
              </a:ext>
            </a:extLst>
          </p:cNvPr>
          <p:cNvPicPr>
            <a:picLocks noChangeAspect="1"/>
          </p:cNvPicPr>
          <p:nvPr/>
        </p:nvPicPr>
        <p:blipFill>
          <a:blip/>
          <a:stretch>
            <a:fillRect/>
          </a:stretch>
        </p:blipFill>
        <p:spPr>
          <a:xfrm>
            <a:off x="1678938" y="1148044"/>
            <a:ext cx="6030167" cy="5020376"/>
          </a:xfrm>
          <a:prstGeom prst="rect">
            <a:avLst/>
          </a:prstGeom>
        </p:spPr>
      </p:pic>
      <p:sp>
        <p:nvSpPr>
          <p:cNvPr id="8" name="Text Placeholder 33">
            <a:extLst>
              <a:ext uri="{FF2B5EF4-FFF2-40B4-BE49-F238E27FC236}">
                <a16:creationId xmlns:a16="http://schemas.microsoft.com/office/drawing/2014/main" id="{CF2A174A-40BC-389D-C366-7BF4B4184477}"/>
              </a:ext>
            </a:extLst>
          </p:cNvPr>
          <p:cNvSpPr txBox="1">
            <a:spLocks/>
          </p:cNvSpPr>
          <p:nvPr/>
        </p:nvSpPr>
        <p:spPr>
          <a:xfrm>
            <a:off x="7945514" y="1962263"/>
            <a:ext cx="3561739"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Una volta </a:t>
            </a:r>
            <a:r>
              <a:rPr lang="en-US" sz="2400" dirty="0" err="1"/>
              <a:t>che</a:t>
            </a:r>
            <a:r>
              <a:rPr lang="en-US" sz="2400" dirty="0"/>
              <a:t> il range di </a:t>
            </a:r>
            <a:r>
              <a:rPr lang="en-US" sz="2400" dirty="0" err="1"/>
              <a:t>valori</a:t>
            </a:r>
            <a:r>
              <a:rPr lang="en-US" sz="2400" dirty="0"/>
              <a:t> è “</a:t>
            </a:r>
            <a:r>
              <a:rPr lang="en-US" sz="2400" dirty="0" err="1"/>
              <a:t>diventato</a:t>
            </a:r>
            <a:r>
              <a:rPr lang="en-US" sz="2400" dirty="0"/>
              <a:t>” per Excel </a:t>
            </a:r>
            <a:r>
              <a:rPr lang="en-US" sz="2400" dirty="0" err="1"/>
              <a:t>una</a:t>
            </a:r>
            <a:r>
              <a:rPr lang="en-US" sz="2400" dirty="0"/>
              <a:t> </a:t>
            </a:r>
            <a:r>
              <a:rPr lang="en-US" sz="2400" dirty="0" err="1"/>
              <a:t>Tabella</a:t>
            </a:r>
            <a:r>
              <a:rPr lang="en-US" sz="2400" dirty="0"/>
              <a:t>, </a:t>
            </a:r>
            <a:r>
              <a:rPr lang="en-US" sz="2400" dirty="0" err="1"/>
              <a:t>diventano</a:t>
            </a:r>
            <a:r>
              <a:rPr lang="en-US" sz="2400" dirty="0"/>
              <a:t> </a:t>
            </a:r>
            <a:r>
              <a:rPr lang="en-US" sz="2400" b="1" dirty="0" err="1"/>
              <a:t>automaticamente</a:t>
            </a:r>
            <a:r>
              <a:rPr lang="en-US" sz="2400" dirty="0"/>
              <a:t> </a:t>
            </a:r>
            <a:r>
              <a:rPr lang="en-US" sz="2400" dirty="0" err="1"/>
              <a:t>disponibili</a:t>
            </a:r>
            <a:r>
              <a:rPr lang="en-US" sz="2400" dirty="0"/>
              <a:t> </a:t>
            </a:r>
            <a:r>
              <a:rPr lang="en-US" sz="2400" dirty="0" err="1"/>
              <a:t>strumenti</a:t>
            </a:r>
            <a:r>
              <a:rPr lang="en-US" sz="2400" dirty="0"/>
              <a:t> di </a:t>
            </a:r>
            <a:r>
              <a:rPr lang="en-US" sz="2400" dirty="0" err="1"/>
              <a:t>ordinamento</a:t>
            </a:r>
            <a:r>
              <a:rPr lang="en-US" sz="2400" dirty="0"/>
              <a:t>, </a:t>
            </a:r>
            <a:r>
              <a:rPr lang="en-US" sz="2400" dirty="0" err="1"/>
              <a:t>che</a:t>
            </a:r>
            <a:r>
              <a:rPr lang="en-US" sz="2400" dirty="0"/>
              <a:t> </a:t>
            </a:r>
            <a:r>
              <a:rPr lang="en-US" sz="2400" dirty="0" err="1"/>
              <a:t>variano</a:t>
            </a:r>
            <a:r>
              <a:rPr lang="en-US" sz="2400" dirty="0"/>
              <a:t> a </a:t>
            </a:r>
            <a:r>
              <a:rPr lang="en-US" sz="2400" dirty="0" err="1"/>
              <a:t>seconda</a:t>
            </a:r>
            <a:r>
              <a:rPr lang="en-US" sz="2400" dirty="0"/>
              <a:t> del </a:t>
            </a:r>
            <a:r>
              <a:rPr lang="en-US" sz="2400" dirty="0" err="1"/>
              <a:t>tipo</a:t>
            </a:r>
            <a:r>
              <a:rPr lang="en-US" sz="2400" dirty="0"/>
              <a:t> di </a:t>
            </a:r>
            <a:r>
              <a:rPr lang="en-US" sz="2400" dirty="0" err="1"/>
              <a:t>dato</a:t>
            </a:r>
            <a:r>
              <a:rPr lang="en-US" sz="2400" dirty="0"/>
              <a:t> </a:t>
            </a:r>
            <a:r>
              <a:rPr lang="en-US" sz="2400" dirty="0" err="1"/>
              <a:t>della</a:t>
            </a:r>
            <a:r>
              <a:rPr lang="en-US" sz="2400" dirty="0"/>
              <a:t> Colonna </a:t>
            </a:r>
            <a:r>
              <a:rPr lang="en-US" sz="2400" dirty="0" err="1"/>
              <a:t>i</a:t>
            </a:r>
            <a:r>
              <a:rPr lang="en-US" sz="2400" dirty="0"/>
              <a:t> cui </a:t>
            </a:r>
            <a:r>
              <a:rPr lang="en-US" sz="2400" dirty="0" err="1"/>
              <a:t>dati</a:t>
            </a:r>
            <a:r>
              <a:rPr lang="en-US" sz="2400" dirty="0"/>
              <a:t> </a:t>
            </a:r>
            <a:r>
              <a:rPr lang="en-US" sz="2400" dirty="0" err="1"/>
              <a:t>si</a:t>
            </a:r>
            <a:r>
              <a:rPr lang="en-US" sz="2400" dirty="0"/>
              <a:t> </a:t>
            </a:r>
            <a:r>
              <a:rPr lang="en-US" sz="2400" dirty="0" err="1"/>
              <a:t>vogliono</a:t>
            </a:r>
            <a:r>
              <a:rPr lang="en-US" sz="2400" dirty="0"/>
              <a:t> </a:t>
            </a:r>
            <a:r>
              <a:rPr lang="en-US" sz="2400" dirty="0" err="1"/>
              <a:t>ordinare</a:t>
            </a:r>
            <a:r>
              <a:rPr lang="en-US" sz="2400" dirty="0"/>
              <a:t> secondo un </a:t>
            </a:r>
            <a:r>
              <a:rPr lang="en-US" sz="2400" dirty="0" err="1"/>
              <a:t>certo</a:t>
            </a:r>
            <a:r>
              <a:rPr lang="en-US" sz="2400" dirty="0"/>
              <a:t> </a:t>
            </a:r>
            <a:r>
              <a:rPr lang="en-US" sz="2400" dirty="0" err="1"/>
              <a:t>criterio</a:t>
            </a:r>
            <a:r>
              <a:rPr lang="en-US" sz="2400" dirty="0"/>
              <a:t>.</a:t>
            </a:r>
            <a:endParaRPr lang="en-US" sz="2400" b="1" dirty="0"/>
          </a:p>
        </p:txBody>
      </p:sp>
    </p:spTree>
    <p:extLst>
      <p:ext uri="{BB962C8B-B14F-4D97-AF65-F5344CB8AC3E}">
        <p14:creationId xmlns:p14="http://schemas.microsoft.com/office/powerpoint/2010/main" val="6499827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Filtro</a:t>
            </a:r>
            <a:r>
              <a:rPr lang="en-US" dirty="0"/>
              <a:t> </a:t>
            </a:r>
            <a:r>
              <a:rPr lang="en-US" dirty="0" err="1"/>
              <a:t>Automatico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42</a:t>
            </a:fld>
            <a:endParaRPr lang="en-US" dirty="0"/>
          </a:p>
        </p:txBody>
      </p:sp>
      <p:pic>
        <p:nvPicPr>
          <p:cNvPr id="6" name="Picture 5">
            <a:extLst>
              <a:ext uri="{FF2B5EF4-FFF2-40B4-BE49-F238E27FC236}">
                <a16:creationId xmlns:a16="http://schemas.microsoft.com/office/drawing/2014/main" id="{21E72303-2594-D315-E14F-07931AE57DAD}"/>
              </a:ext>
            </a:extLst>
          </p:cNvPr>
          <p:cNvPicPr>
            <a:picLocks noChangeAspect="1"/>
          </p:cNvPicPr>
          <p:nvPr/>
        </p:nvPicPr>
        <p:blipFill>
          <a:blip/>
          <a:stretch>
            <a:fillRect/>
          </a:stretch>
        </p:blipFill>
        <p:spPr>
          <a:xfrm>
            <a:off x="1967115" y="960114"/>
            <a:ext cx="4704999" cy="5434159"/>
          </a:xfrm>
          <a:prstGeom prst="rect">
            <a:avLst/>
          </a:prstGeom>
        </p:spPr>
      </p:pic>
      <p:sp>
        <p:nvSpPr>
          <p:cNvPr id="8" name="Text Placeholder 33">
            <a:extLst>
              <a:ext uri="{FF2B5EF4-FFF2-40B4-BE49-F238E27FC236}">
                <a16:creationId xmlns:a16="http://schemas.microsoft.com/office/drawing/2014/main" id="{6C165398-0564-B051-AC49-157523D0BDAE}"/>
              </a:ext>
            </a:extLst>
          </p:cNvPr>
          <p:cNvSpPr txBox="1">
            <a:spLocks/>
          </p:cNvSpPr>
          <p:nvPr/>
        </p:nvSpPr>
        <p:spPr>
          <a:xfrm>
            <a:off x="7420398" y="1642667"/>
            <a:ext cx="3561739"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Nella </a:t>
            </a:r>
            <a:r>
              <a:rPr lang="en-US" sz="2400" dirty="0" err="1"/>
              <a:t>parte</a:t>
            </a:r>
            <a:r>
              <a:rPr lang="en-US" sz="2400" dirty="0"/>
              <a:t> </a:t>
            </a:r>
            <a:r>
              <a:rPr lang="en-US" sz="2400" dirty="0" err="1"/>
              <a:t>bassa</a:t>
            </a:r>
            <a:r>
              <a:rPr lang="en-US" sz="2400" dirty="0"/>
              <a:t> del pop-up menu </a:t>
            </a:r>
            <a:r>
              <a:rPr lang="en-US" sz="2400" dirty="0" err="1"/>
              <a:t>che</a:t>
            </a:r>
            <a:r>
              <a:rPr lang="en-US" sz="2400" dirty="0"/>
              <a:t> </a:t>
            </a:r>
            <a:r>
              <a:rPr lang="en-US" sz="2400" dirty="0" err="1"/>
              <a:t>si</a:t>
            </a:r>
            <a:r>
              <a:rPr lang="en-US" sz="2400" dirty="0"/>
              <a:t> </a:t>
            </a:r>
            <a:r>
              <a:rPr lang="en-US" sz="2400" dirty="0" err="1"/>
              <a:t>ottiene</a:t>
            </a:r>
            <a:r>
              <a:rPr lang="en-US" sz="2400" dirty="0"/>
              <a:t> </a:t>
            </a:r>
            <a:r>
              <a:rPr lang="en-US" sz="2400" dirty="0" err="1"/>
              <a:t>cliccando</a:t>
            </a:r>
            <a:r>
              <a:rPr lang="en-US" sz="2400" dirty="0"/>
              <a:t> </a:t>
            </a:r>
            <a:r>
              <a:rPr lang="en-US" sz="2400" dirty="0" err="1"/>
              <a:t>sulla</a:t>
            </a:r>
            <a:r>
              <a:rPr lang="en-US" sz="2400" dirty="0"/>
              <a:t> </a:t>
            </a:r>
            <a:r>
              <a:rPr lang="en-US" sz="2400" dirty="0" err="1"/>
              <a:t>tendina</a:t>
            </a:r>
            <a:r>
              <a:rPr lang="en-US" sz="2400" dirty="0"/>
              <a:t> di </a:t>
            </a:r>
            <a:r>
              <a:rPr lang="en-US" sz="2400" dirty="0" err="1"/>
              <a:t>ogni</a:t>
            </a:r>
            <a:r>
              <a:rPr lang="en-US" sz="2400" dirty="0"/>
              <a:t> Colonna, </a:t>
            </a:r>
            <a:r>
              <a:rPr lang="en-US" sz="2400" dirty="0" err="1"/>
              <a:t>si</a:t>
            </a:r>
            <a:r>
              <a:rPr lang="en-US" sz="2400" dirty="0"/>
              <a:t> </a:t>
            </a:r>
            <a:r>
              <a:rPr lang="en-US" sz="2400" dirty="0" err="1"/>
              <a:t>può</a:t>
            </a:r>
            <a:r>
              <a:rPr lang="en-US" sz="2400" dirty="0"/>
              <a:t> </a:t>
            </a:r>
            <a:r>
              <a:rPr lang="en-US" sz="2400" dirty="0" err="1"/>
              <a:t>operare</a:t>
            </a:r>
            <a:r>
              <a:rPr lang="en-US" sz="2400" dirty="0"/>
              <a:t> il </a:t>
            </a:r>
            <a:r>
              <a:rPr lang="en-US" sz="2400" b="1" dirty="0" err="1"/>
              <a:t>Filtro</a:t>
            </a:r>
            <a:r>
              <a:rPr lang="en-US" sz="2400" b="1" dirty="0"/>
              <a:t> </a:t>
            </a:r>
            <a:r>
              <a:rPr lang="en-US" sz="2400" b="1" dirty="0" err="1"/>
              <a:t>automatico</a:t>
            </a:r>
            <a:r>
              <a:rPr lang="en-US" sz="2400" dirty="0"/>
              <a:t>, secondo </a:t>
            </a:r>
            <a:r>
              <a:rPr lang="en-US" sz="2400" dirty="0" err="1"/>
              <a:t>criteri</a:t>
            </a:r>
            <a:r>
              <a:rPr lang="en-US" sz="2400" dirty="0"/>
              <a:t> </a:t>
            </a:r>
            <a:r>
              <a:rPr lang="en-US" sz="2400" dirty="0" err="1"/>
              <a:t>stabiliti</a:t>
            </a:r>
            <a:r>
              <a:rPr lang="en-US" sz="2400" dirty="0"/>
              <a:t> </a:t>
            </a:r>
            <a:r>
              <a:rPr lang="en-US" sz="2400" dirty="0" err="1"/>
              <a:t>dalla</a:t>
            </a:r>
            <a:r>
              <a:rPr lang="en-US" sz="2400" dirty="0"/>
              <a:t> voce Date Filters, o </a:t>
            </a:r>
            <a:r>
              <a:rPr lang="en-US" sz="2400" dirty="0" err="1"/>
              <a:t>spuntando</a:t>
            </a:r>
            <a:r>
              <a:rPr lang="en-US" sz="2400" dirty="0"/>
              <a:t> </a:t>
            </a:r>
            <a:r>
              <a:rPr lang="en-US" sz="2400" dirty="0" err="1"/>
              <a:t>direttamente</a:t>
            </a:r>
            <a:r>
              <a:rPr lang="en-US" sz="2400" dirty="0"/>
              <a:t> </a:t>
            </a:r>
            <a:r>
              <a:rPr lang="en-US" sz="2400" dirty="0" err="1"/>
              <a:t>nell’elenco</a:t>
            </a:r>
            <a:r>
              <a:rPr lang="en-US" sz="2400" dirty="0"/>
              <a:t> </a:t>
            </a:r>
            <a:r>
              <a:rPr lang="en-US" sz="2400" dirty="0" err="1"/>
              <a:t>della</a:t>
            </a:r>
            <a:r>
              <a:rPr lang="en-US" sz="2400" dirty="0"/>
              <a:t> </a:t>
            </a:r>
            <a:r>
              <a:rPr lang="en-US" sz="2400" dirty="0" err="1"/>
              <a:t>finestra</a:t>
            </a:r>
            <a:r>
              <a:rPr lang="en-US" sz="2400" dirty="0"/>
              <a:t> </a:t>
            </a:r>
            <a:r>
              <a:rPr lang="en-US" sz="2400" dirty="0" err="1"/>
              <a:t>che</a:t>
            </a:r>
            <a:r>
              <a:rPr lang="en-US" sz="2400" dirty="0"/>
              <a:t> </a:t>
            </a:r>
            <a:r>
              <a:rPr lang="en-US" sz="2400" dirty="0" err="1"/>
              <a:t>riporta</a:t>
            </a:r>
            <a:r>
              <a:rPr lang="en-US" sz="2400" dirty="0"/>
              <a:t> tutti </a:t>
            </a:r>
            <a:r>
              <a:rPr lang="en-US" sz="2400" dirty="0" err="1"/>
              <a:t>i</a:t>
            </a:r>
            <a:r>
              <a:rPr lang="en-US" sz="2400" dirty="0"/>
              <a:t> </a:t>
            </a:r>
            <a:r>
              <a:rPr lang="en-US" sz="2400" dirty="0" err="1"/>
              <a:t>valori</a:t>
            </a:r>
            <a:r>
              <a:rPr lang="en-US" sz="2400" dirty="0"/>
              <a:t>.</a:t>
            </a:r>
            <a:endParaRPr lang="en-US" sz="2400" b="1" dirty="0"/>
          </a:p>
        </p:txBody>
      </p:sp>
    </p:spTree>
    <p:extLst>
      <p:ext uri="{BB962C8B-B14F-4D97-AF65-F5344CB8AC3E}">
        <p14:creationId xmlns:p14="http://schemas.microsoft.com/office/powerpoint/2010/main" val="18100789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Automatica</a:t>
            </a:r>
            <a:r>
              <a:rPr lang="en-US" dirty="0"/>
              <a:t> - Filter</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43</a:t>
            </a:fld>
            <a:endParaRPr lang="en-US" dirty="0"/>
          </a:p>
        </p:txBody>
      </p:sp>
      <p:sp>
        <p:nvSpPr>
          <p:cNvPr id="9" name="Text Placeholder 33">
            <a:extLst>
              <a:ext uri="{FF2B5EF4-FFF2-40B4-BE49-F238E27FC236}">
                <a16:creationId xmlns:a16="http://schemas.microsoft.com/office/drawing/2014/main" id="{39ED3E6F-FFCF-E722-B8BA-867F66393B9B}"/>
              </a:ext>
            </a:extLst>
          </p:cNvPr>
          <p:cNvSpPr txBox="1">
            <a:spLocks/>
          </p:cNvSpPr>
          <p:nvPr/>
        </p:nvSpPr>
        <p:spPr>
          <a:xfrm>
            <a:off x="7572653" y="1083373"/>
            <a:ext cx="3943478"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Dopo aver </a:t>
            </a:r>
            <a:r>
              <a:rPr lang="en-US" sz="2400" dirty="0" err="1"/>
              <a:t>trasformato</a:t>
            </a:r>
            <a:r>
              <a:rPr lang="en-US" sz="2400" dirty="0"/>
              <a:t> il range di </a:t>
            </a:r>
            <a:r>
              <a:rPr lang="en-US" sz="2400" dirty="0" err="1"/>
              <a:t>valori</a:t>
            </a:r>
            <a:r>
              <a:rPr lang="en-US" sz="2400" dirty="0"/>
              <a:t> in </a:t>
            </a:r>
            <a:r>
              <a:rPr lang="en-US" sz="2400" dirty="0" err="1"/>
              <a:t>una</a:t>
            </a:r>
            <a:r>
              <a:rPr lang="en-US" sz="2400" dirty="0"/>
              <a:t> </a:t>
            </a:r>
            <a:r>
              <a:rPr lang="en-US" sz="2400" dirty="0" err="1"/>
              <a:t>tabella</a:t>
            </a:r>
            <a:r>
              <a:rPr lang="en-US" sz="2400" dirty="0"/>
              <a:t>, </a:t>
            </a:r>
            <a:r>
              <a:rPr lang="en-US" sz="2400" dirty="0" err="1"/>
              <a:t>selezionando</a:t>
            </a:r>
            <a:r>
              <a:rPr lang="en-US" sz="2400" dirty="0"/>
              <a:t> </a:t>
            </a:r>
            <a:r>
              <a:rPr lang="en-US" sz="2400" dirty="0" err="1"/>
              <a:t>nuovamente</a:t>
            </a:r>
            <a:r>
              <a:rPr lang="en-US" sz="2400" dirty="0"/>
              <a:t> </a:t>
            </a:r>
            <a:r>
              <a:rPr lang="en-US" sz="2400" dirty="0" err="1"/>
              <a:t>l’intero</a:t>
            </a:r>
            <a:r>
              <a:rPr lang="en-US" sz="2400" dirty="0"/>
              <a:t> range, </a:t>
            </a:r>
            <a:r>
              <a:rPr lang="en-US" sz="2400" dirty="0" err="1"/>
              <a:t>si</a:t>
            </a:r>
            <a:r>
              <a:rPr lang="en-US" sz="2400" dirty="0"/>
              <a:t> </a:t>
            </a:r>
            <a:r>
              <a:rPr lang="en-US" sz="2400" dirty="0" err="1"/>
              <a:t>può</a:t>
            </a:r>
            <a:r>
              <a:rPr lang="en-US" sz="2400" dirty="0"/>
              <a:t> </a:t>
            </a:r>
            <a:r>
              <a:rPr lang="en-US" sz="2400" dirty="0" err="1"/>
              <a:t>notare</a:t>
            </a:r>
            <a:r>
              <a:rPr lang="en-US" sz="2400" dirty="0"/>
              <a:t> </a:t>
            </a:r>
            <a:r>
              <a:rPr lang="en-US" sz="2400" dirty="0" err="1"/>
              <a:t>che</a:t>
            </a:r>
            <a:r>
              <a:rPr lang="en-US" sz="2400" dirty="0"/>
              <a:t> </a:t>
            </a:r>
            <a:r>
              <a:rPr lang="en-US" sz="2400" dirty="0" err="1"/>
              <a:t>nel</a:t>
            </a:r>
            <a:r>
              <a:rPr lang="en-US" sz="2400" dirty="0"/>
              <a:t> menu:</a:t>
            </a:r>
          </a:p>
          <a:p>
            <a:pPr marL="0" indent="0">
              <a:buNone/>
            </a:pPr>
            <a:r>
              <a:rPr lang="en-US" sz="2400" b="1" dirty="0"/>
              <a:t>Home &gt; Editing &gt; Sort &amp; Filter</a:t>
            </a:r>
          </a:p>
          <a:p>
            <a:pPr marL="0" indent="0">
              <a:buNone/>
            </a:pPr>
            <a:r>
              <a:rPr lang="en-US" sz="2400" dirty="0"/>
              <a:t>la voce Filter, </a:t>
            </a:r>
            <a:r>
              <a:rPr lang="en-US" sz="2400" dirty="0" err="1"/>
              <a:t>risulta</a:t>
            </a:r>
            <a:r>
              <a:rPr lang="en-US" sz="2400" dirty="0"/>
              <a:t> </a:t>
            </a:r>
            <a:r>
              <a:rPr lang="en-US" sz="2400" dirty="0" err="1"/>
              <a:t>selezionata</a:t>
            </a:r>
            <a:r>
              <a:rPr lang="en-US" sz="2400" dirty="0"/>
              <a:t>.</a:t>
            </a:r>
          </a:p>
          <a:p>
            <a:pPr marL="0" indent="0">
              <a:buNone/>
            </a:pPr>
            <a:r>
              <a:rPr lang="en-US" sz="2400" dirty="0"/>
              <a:t>In </a:t>
            </a:r>
            <a:r>
              <a:rPr lang="en-US" sz="2400" dirty="0" err="1"/>
              <a:t>altre</a:t>
            </a:r>
            <a:r>
              <a:rPr lang="en-US" sz="2400" dirty="0"/>
              <a:t> parole, </a:t>
            </a:r>
            <a:r>
              <a:rPr lang="en-US" sz="2400" dirty="0" err="1"/>
              <a:t>selezionando</a:t>
            </a:r>
            <a:r>
              <a:rPr lang="en-US" sz="2400" dirty="0"/>
              <a:t> il range, </a:t>
            </a:r>
            <a:r>
              <a:rPr lang="en-US" sz="2400" dirty="0" err="1"/>
              <a:t>si</a:t>
            </a:r>
            <a:r>
              <a:rPr lang="en-US" sz="2400" dirty="0"/>
              <a:t> </a:t>
            </a:r>
            <a:r>
              <a:rPr lang="en-US" sz="2400" dirty="0" err="1"/>
              <a:t>ottiene</a:t>
            </a:r>
            <a:r>
              <a:rPr lang="en-US" sz="2400" dirty="0"/>
              <a:t> la </a:t>
            </a:r>
            <a:r>
              <a:rPr lang="en-US" sz="2400" dirty="0" err="1"/>
              <a:t>formattazione</a:t>
            </a:r>
            <a:r>
              <a:rPr lang="en-US" sz="2400" dirty="0"/>
              <a:t> come </a:t>
            </a:r>
            <a:r>
              <a:rPr lang="en-US" sz="2400" dirty="0" err="1"/>
              <a:t>tabella</a:t>
            </a:r>
            <a:r>
              <a:rPr lang="en-US" sz="2400" dirty="0"/>
              <a:t>, </a:t>
            </a:r>
            <a:r>
              <a:rPr lang="en-US" sz="2400" dirty="0" err="1"/>
              <a:t>anche</a:t>
            </a:r>
            <a:r>
              <a:rPr lang="en-US" sz="2400" dirty="0"/>
              <a:t> con la voce Filter.</a:t>
            </a:r>
          </a:p>
        </p:txBody>
      </p:sp>
      <p:pic>
        <p:nvPicPr>
          <p:cNvPr id="6" name="Picture 5">
            <a:extLst>
              <a:ext uri="{FF2B5EF4-FFF2-40B4-BE49-F238E27FC236}">
                <a16:creationId xmlns:a16="http://schemas.microsoft.com/office/drawing/2014/main" id="{24335772-FD4F-F2B8-D99D-62E33FF79B2E}"/>
              </a:ext>
            </a:extLst>
          </p:cNvPr>
          <p:cNvPicPr>
            <a:picLocks noChangeAspect="1"/>
          </p:cNvPicPr>
          <p:nvPr/>
        </p:nvPicPr>
        <p:blipFill>
          <a:blip/>
          <a:stretch>
            <a:fillRect/>
          </a:stretch>
        </p:blipFill>
        <p:spPr>
          <a:xfrm>
            <a:off x="1210100" y="928338"/>
            <a:ext cx="5830114" cy="5001323"/>
          </a:xfrm>
          <a:prstGeom prst="rect">
            <a:avLst/>
          </a:prstGeom>
        </p:spPr>
      </p:pic>
    </p:spTree>
    <p:extLst>
      <p:ext uri="{BB962C8B-B14F-4D97-AF65-F5344CB8AC3E}">
        <p14:creationId xmlns:p14="http://schemas.microsoft.com/office/powerpoint/2010/main" val="5725748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err="1"/>
              <a:t>Stili</a:t>
            </a:r>
            <a:r>
              <a:rPr lang="en-US" dirty="0"/>
              <a:t> </a:t>
            </a:r>
            <a:r>
              <a:rPr lang="en-US" dirty="0" err="1"/>
              <a:t>Cella</a:t>
            </a:r>
            <a:endParaRPr lang="en-US" dirty="0"/>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endParaRPr lang="en-US" dirty="0"/>
          </a:p>
        </p:txBody>
      </p:sp>
      <p:sp>
        <p:nvSpPr>
          <p:cNvPr id="3" name="Title 1">
            <a:extLst>
              <a:ext uri="{FF2B5EF4-FFF2-40B4-BE49-F238E27FC236}">
                <a16:creationId xmlns:a16="http://schemas.microsoft.com/office/drawing/2014/main" id="{9DC00158-F535-713C-ECFE-1BDA5D8CD004}"/>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12886244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Stili</a:t>
            </a:r>
            <a:r>
              <a:rPr lang="en-US" dirty="0"/>
              <a:t> </a:t>
            </a:r>
            <a:r>
              <a:rPr lang="en-US" dirty="0" err="1"/>
              <a:t>Cella</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1"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45</a:t>
            </a:fld>
            <a:endParaRPr lang="en-US" dirty="0"/>
          </a:p>
        </p:txBody>
      </p:sp>
      <p:pic>
        <p:nvPicPr>
          <p:cNvPr id="6" name="Picture 5">
            <a:extLst>
              <a:ext uri="{FF2B5EF4-FFF2-40B4-BE49-F238E27FC236}">
                <a16:creationId xmlns:a16="http://schemas.microsoft.com/office/drawing/2014/main" id="{AECB1A5C-F1C3-DE08-0C10-8C90071B0412}"/>
              </a:ext>
            </a:extLst>
          </p:cNvPr>
          <p:cNvPicPr>
            <a:picLocks noChangeAspect="1"/>
          </p:cNvPicPr>
          <p:nvPr/>
        </p:nvPicPr>
        <p:blipFill>
          <a:blip/>
          <a:stretch>
            <a:fillRect/>
          </a:stretch>
        </p:blipFill>
        <p:spPr>
          <a:xfrm>
            <a:off x="2495335" y="873798"/>
            <a:ext cx="5810293" cy="5568868"/>
          </a:xfrm>
          <a:prstGeom prst="rect">
            <a:avLst/>
          </a:prstGeom>
        </p:spPr>
      </p:pic>
      <p:sp>
        <p:nvSpPr>
          <p:cNvPr id="8" name="Text Placeholder 33">
            <a:extLst>
              <a:ext uri="{FF2B5EF4-FFF2-40B4-BE49-F238E27FC236}">
                <a16:creationId xmlns:a16="http://schemas.microsoft.com/office/drawing/2014/main" id="{87EC8B38-DAA5-36DF-5CB2-32DA399CE45A}"/>
              </a:ext>
            </a:extLst>
          </p:cNvPr>
          <p:cNvSpPr txBox="1">
            <a:spLocks/>
          </p:cNvSpPr>
          <p:nvPr/>
        </p:nvSpPr>
        <p:spPr>
          <a:xfrm>
            <a:off x="9012657" y="3255169"/>
            <a:ext cx="2686974"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HOME &gt; Styles: </a:t>
            </a:r>
          </a:p>
          <a:p>
            <a:pPr marL="0" indent="0">
              <a:buNone/>
            </a:pPr>
            <a:r>
              <a:rPr lang="en-US" b="1" dirty="0"/>
              <a:t>Cell Styles</a:t>
            </a:r>
          </a:p>
        </p:txBody>
      </p:sp>
    </p:spTree>
    <p:extLst>
      <p:ext uri="{BB962C8B-B14F-4D97-AF65-F5344CB8AC3E}">
        <p14:creationId xmlns:p14="http://schemas.microsoft.com/office/powerpoint/2010/main" val="2787175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err="1"/>
              <a:t>Formattazione</a:t>
            </a:r>
            <a:r>
              <a:rPr lang="en-US" dirty="0"/>
              <a:t> </a:t>
            </a:r>
            <a:r>
              <a:rPr lang="en-US" dirty="0" err="1"/>
              <a:t>Automatica</a:t>
            </a:r>
            <a:r>
              <a:rPr lang="en-US" dirty="0"/>
              <a:t> </a:t>
            </a:r>
            <a:r>
              <a:rPr lang="en-US" dirty="0" err="1"/>
              <a:t>sul</a:t>
            </a:r>
            <a:r>
              <a:rPr lang="en-US" dirty="0"/>
              <a:t> file: </a:t>
            </a:r>
          </a:p>
          <a:p>
            <a:r>
              <a:rPr lang="en-US" b="1" dirty="0"/>
              <a:t>documento3</a:t>
            </a:r>
            <a:r>
              <a:rPr lang="en-US" dirty="0"/>
              <a:t>\dipendenti.xlsx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- 2023</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46</a:t>
            </a:fld>
            <a:endParaRPr lang="en-US" dirty="0"/>
          </a:p>
        </p:txBody>
      </p:sp>
    </p:spTree>
    <p:extLst>
      <p:ext uri="{BB962C8B-B14F-4D97-AF65-F5344CB8AC3E}">
        <p14:creationId xmlns:p14="http://schemas.microsoft.com/office/powerpoint/2010/main" val="23109964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err="1"/>
              <a:t>Formattazione</a:t>
            </a:r>
            <a:r>
              <a:rPr lang="en-US" dirty="0"/>
              <a:t> </a:t>
            </a:r>
            <a:r>
              <a:rPr lang="en-US" dirty="0" err="1"/>
              <a:t>Condizionale</a:t>
            </a:r>
            <a:endParaRPr lang="en-US" dirty="0"/>
          </a:p>
        </p:txBody>
      </p:sp>
      <p:sp>
        <p:nvSpPr>
          <p:cNvPr id="3" name="Title 1">
            <a:extLst>
              <a:ext uri="{FF2B5EF4-FFF2-40B4-BE49-F238E27FC236}">
                <a16:creationId xmlns:a16="http://schemas.microsoft.com/office/drawing/2014/main" id="{F46EAAB2-EFE3-2CED-B8AB-FF217B0776D5}"/>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38327906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Condizionale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2552" y="627246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48</a:t>
            </a:fld>
            <a:endParaRPr lang="en-US" dirty="0"/>
          </a:p>
        </p:txBody>
      </p:sp>
      <p:sp>
        <p:nvSpPr>
          <p:cNvPr id="8" name="Content Placeholder 2">
            <a:extLst>
              <a:ext uri="{FF2B5EF4-FFF2-40B4-BE49-F238E27FC236}">
                <a16:creationId xmlns:a16="http://schemas.microsoft.com/office/drawing/2014/main" id="{020AACB7-09E3-205E-889C-CC31FF2A99CA}"/>
              </a:ext>
            </a:extLst>
          </p:cNvPr>
          <p:cNvSpPr>
            <a:spLocks noGrp="1"/>
          </p:cNvSpPr>
          <p:nvPr>
            <p:ph idx="1"/>
          </p:nvPr>
        </p:nvSpPr>
        <p:spPr>
          <a:xfrm>
            <a:off x="444616" y="1085272"/>
            <a:ext cx="10637241" cy="4978141"/>
          </a:xfrm>
        </p:spPr>
        <p:txBody>
          <a:bodyPr vert="horz" lIns="91440" tIns="45720" rIns="91440" bIns="45720" rtlCol="0" anchor="t">
            <a:normAutofit fontScale="32500" lnSpcReduction="20000"/>
          </a:bodyPr>
          <a:lstStyle/>
          <a:p>
            <a:r>
              <a:rPr lang="it-IT" sz="5900" b="0" i="0" u="none" strike="noStrike" baseline="0" dirty="0">
                <a:solidFill>
                  <a:srgbClr val="000000"/>
                </a:solidFill>
                <a:latin typeface="+mj-lt"/>
              </a:rPr>
              <a:t>La formattazione condizionale è uno strumento di Excel che consente di evidenziare rapidamente informazioni importanti in un foglio di calcolo. </a:t>
            </a:r>
          </a:p>
          <a:p>
            <a:r>
              <a:rPr lang="it-IT" sz="5900" b="1" i="0" u="none" strike="noStrike" baseline="0" dirty="0">
                <a:solidFill>
                  <a:srgbClr val="000000"/>
                </a:solidFill>
                <a:latin typeface="+mj-lt"/>
              </a:rPr>
              <a:t>Applicare la formattazione condizionale impostando regole sui dati </a:t>
            </a:r>
            <a:endParaRPr lang="it-IT" sz="5900" b="0" i="0" u="none" strike="noStrike" baseline="0" dirty="0">
              <a:solidFill>
                <a:srgbClr val="000000"/>
              </a:solidFill>
              <a:latin typeface="+mj-lt"/>
            </a:endParaRPr>
          </a:p>
          <a:p>
            <a:r>
              <a:rPr lang="it-IT" sz="5900" b="0" i="0" u="none" strike="noStrike" baseline="0" dirty="0">
                <a:solidFill>
                  <a:srgbClr val="000000"/>
                </a:solidFill>
                <a:latin typeface="+mj-lt"/>
              </a:rPr>
              <a:t>É possibile applicare una formattazione diversa del testo o dello sfondo alle celle che soddisfano un particolare criterio, per metterle in evidenza rispetto alle altre: </a:t>
            </a:r>
          </a:p>
          <a:p>
            <a:endParaRPr lang="it-IT" sz="5900" b="0" i="0" u="none" strike="noStrike" baseline="0" dirty="0">
              <a:solidFill>
                <a:srgbClr val="000000"/>
              </a:solidFill>
              <a:latin typeface="+mj-lt"/>
            </a:endParaRPr>
          </a:p>
          <a:p>
            <a:r>
              <a:rPr lang="it-IT" sz="5900" b="0" i="0" u="none" strike="noStrike" baseline="0" dirty="0">
                <a:solidFill>
                  <a:srgbClr val="000000"/>
                </a:solidFill>
                <a:latin typeface="+mj-lt"/>
              </a:rPr>
              <a:t>1. Selezionare le celle che si desidera formattare </a:t>
            </a:r>
            <a:endParaRPr lang="en-US" sz="5900" b="0" i="0" u="none" strike="noStrike" baseline="0" dirty="0">
              <a:solidFill>
                <a:srgbClr val="000000"/>
              </a:solidFill>
              <a:latin typeface="+mj-lt"/>
            </a:endParaRPr>
          </a:p>
          <a:p>
            <a:r>
              <a:rPr lang="it-IT" sz="5900" b="0" i="0" u="none" strike="noStrike" baseline="0" dirty="0">
                <a:solidFill>
                  <a:srgbClr val="000000"/>
                </a:solidFill>
                <a:latin typeface="+mj-lt"/>
              </a:rPr>
              <a:t>2. Nella scheda HOME della barra multifunzione cercare la sezione STILI e fare click sul pulsante </a:t>
            </a:r>
            <a:r>
              <a:rPr lang="it-IT" sz="5900" b="1" i="0" u="none" strike="noStrike" baseline="0" dirty="0">
                <a:solidFill>
                  <a:srgbClr val="000000"/>
                </a:solidFill>
                <a:latin typeface="+mj-lt"/>
              </a:rPr>
              <a:t>Formattazione condizionale </a:t>
            </a:r>
            <a:endParaRPr lang="it-IT" sz="5900" b="0" i="0" u="none" strike="noStrike" baseline="0" dirty="0">
              <a:solidFill>
                <a:srgbClr val="000000"/>
              </a:solidFill>
              <a:latin typeface="+mj-lt"/>
            </a:endParaRPr>
          </a:p>
          <a:p>
            <a:r>
              <a:rPr lang="it-IT" sz="5900" b="0" i="0" u="none" strike="noStrike" baseline="0" dirty="0">
                <a:solidFill>
                  <a:srgbClr val="000000"/>
                </a:solidFill>
                <a:latin typeface="+mj-lt"/>
              </a:rPr>
              <a:t>3. Nel menu che compare fare click su </a:t>
            </a:r>
            <a:r>
              <a:rPr lang="it-IT" sz="5900" b="1" i="0" u="none" strike="noStrike" baseline="0" dirty="0">
                <a:solidFill>
                  <a:srgbClr val="000000"/>
                </a:solidFill>
                <a:latin typeface="+mj-lt"/>
              </a:rPr>
              <a:t>Regole evidenziazione celle </a:t>
            </a:r>
            <a:r>
              <a:rPr lang="it-IT" sz="5900" b="0" i="0" u="none" strike="noStrike" baseline="0" dirty="0">
                <a:solidFill>
                  <a:srgbClr val="000000"/>
                </a:solidFill>
                <a:latin typeface="+mj-lt"/>
              </a:rPr>
              <a:t>e poi su una delle regole elencate, per esempio </a:t>
            </a:r>
            <a:r>
              <a:rPr lang="it-IT" sz="5900" b="0" i="1" u="none" strike="noStrike" baseline="0" dirty="0">
                <a:solidFill>
                  <a:srgbClr val="000000"/>
                </a:solidFill>
                <a:highlight>
                  <a:srgbClr val="FFFF00"/>
                </a:highlight>
                <a:latin typeface="+mj-lt"/>
              </a:rPr>
              <a:t>Minore di</a:t>
            </a:r>
            <a:r>
              <a:rPr lang="it-IT" sz="5900" b="0" i="0" u="none" strike="noStrike" baseline="0" dirty="0">
                <a:solidFill>
                  <a:srgbClr val="000000"/>
                </a:solidFill>
                <a:highlight>
                  <a:srgbClr val="FFFF00"/>
                </a:highlight>
                <a:latin typeface="+mj-lt"/>
              </a:rPr>
              <a:t>… </a:t>
            </a:r>
          </a:p>
          <a:p>
            <a:r>
              <a:rPr lang="it-IT" sz="5900" b="0" i="0" u="none" strike="noStrike" baseline="0" dirty="0">
                <a:solidFill>
                  <a:srgbClr val="000000"/>
                </a:solidFill>
                <a:latin typeface="+mj-lt"/>
              </a:rPr>
              <a:t>4. Nella finestra di dialogo che compare, diversa a seconda della regola scelta, impostare il criterio di selezione e la formattazione da applicare alle celle che soddisferanno il criterio. </a:t>
            </a:r>
          </a:p>
          <a:p>
            <a:r>
              <a:rPr lang="it-IT" sz="5900" b="0" i="0" u="none" strike="noStrike" baseline="0" dirty="0">
                <a:solidFill>
                  <a:srgbClr val="000000"/>
                </a:solidFill>
                <a:latin typeface="+mj-lt"/>
              </a:rPr>
              <a:t>I formati selezionati verranno applicati solo se il valore delle celle soddisfa la condizione indicata o </a:t>
            </a:r>
            <a:r>
              <a:rPr lang="it-IT" sz="5900" b="1" i="0" u="none" strike="noStrike" baseline="0" dirty="0">
                <a:solidFill>
                  <a:srgbClr val="000000"/>
                </a:solidFill>
                <a:latin typeface="+mj-lt"/>
              </a:rPr>
              <a:t>se la formula restituisce il valore VERO</a:t>
            </a:r>
            <a:r>
              <a:rPr lang="it-IT" sz="5900" b="0" i="0" u="none" strike="noStrike" baseline="0" dirty="0">
                <a:solidFill>
                  <a:srgbClr val="000000"/>
                </a:solidFill>
                <a:latin typeface="+mj-lt"/>
              </a:rPr>
              <a:t>. </a:t>
            </a:r>
            <a:endParaRPr lang="en-US" sz="5900" dirty="0">
              <a:latin typeface="+mj-lt"/>
            </a:endParaRPr>
          </a:p>
        </p:txBody>
      </p:sp>
    </p:spTree>
    <p:extLst>
      <p:ext uri="{BB962C8B-B14F-4D97-AF65-F5344CB8AC3E}">
        <p14:creationId xmlns:p14="http://schemas.microsoft.com/office/powerpoint/2010/main" val="14116643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Condizionale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2552" y="627246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49</a:t>
            </a:fld>
            <a:endParaRPr lang="en-US" dirty="0"/>
          </a:p>
        </p:txBody>
      </p:sp>
      <p:pic>
        <p:nvPicPr>
          <p:cNvPr id="6" name="Picture 5">
            <a:extLst>
              <a:ext uri="{FF2B5EF4-FFF2-40B4-BE49-F238E27FC236}">
                <a16:creationId xmlns:a16="http://schemas.microsoft.com/office/drawing/2014/main" id="{31A80449-551E-36A8-3303-B7ECBBF94B37}"/>
              </a:ext>
            </a:extLst>
          </p:cNvPr>
          <p:cNvPicPr>
            <a:picLocks noChangeAspect="1"/>
          </p:cNvPicPr>
          <p:nvPr/>
        </p:nvPicPr>
        <p:blipFill>
          <a:blip/>
          <a:stretch>
            <a:fillRect/>
          </a:stretch>
        </p:blipFill>
        <p:spPr>
          <a:xfrm>
            <a:off x="1307197" y="1290966"/>
            <a:ext cx="3772426" cy="4515480"/>
          </a:xfrm>
          <a:prstGeom prst="rect">
            <a:avLst/>
          </a:prstGeom>
        </p:spPr>
      </p:pic>
      <p:pic>
        <p:nvPicPr>
          <p:cNvPr id="10" name="Picture 9">
            <a:extLst>
              <a:ext uri="{FF2B5EF4-FFF2-40B4-BE49-F238E27FC236}">
                <a16:creationId xmlns:a16="http://schemas.microsoft.com/office/drawing/2014/main" id="{C9A2130D-0EB2-925F-9B16-56BBE8E18EC7}"/>
              </a:ext>
            </a:extLst>
          </p:cNvPr>
          <p:cNvPicPr>
            <a:picLocks noChangeAspect="1"/>
          </p:cNvPicPr>
          <p:nvPr/>
        </p:nvPicPr>
        <p:blipFill>
          <a:blip/>
          <a:stretch>
            <a:fillRect/>
          </a:stretch>
        </p:blipFill>
        <p:spPr>
          <a:xfrm>
            <a:off x="5878058" y="1290966"/>
            <a:ext cx="3791479" cy="4515480"/>
          </a:xfrm>
          <a:prstGeom prst="rect">
            <a:avLst/>
          </a:prstGeom>
        </p:spPr>
      </p:pic>
    </p:spTree>
    <p:extLst>
      <p:ext uri="{BB962C8B-B14F-4D97-AF65-F5344CB8AC3E}">
        <p14:creationId xmlns:p14="http://schemas.microsoft.com/office/powerpoint/2010/main" val="1427179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Introduzione</a:t>
            </a:r>
            <a:r>
              <a:rPr lang="en-US" dirty="0"/>
              <a:t> al </a:t>
            </a:r>
            <a:r>
              <a:rPr lang="en-US" dirty="0" err="1"/>
              <a:t>Programma</a:t>
            </a:r>
            <a:r>
              <a:rPr lang="en-US" dirty="0"/>
              <a:t> Excel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8" name="Content Placeholder 2">
            <a:extLst>
              <a:ext uri="{FF2B5EF4-FFF2-40B4-BE49-F238E27FC236}">
                <a16:creationId xmlns:a16="http://schemas.microsoft.com/office/drawing/2014/main" id="{2216A303-C9D6-58D8-98E8-966E2409058F}"/>
              </a:ext>
            </a:extLst>
          </p:cNvPr>
          <p:cNvSpPr>
            <a:spLocks noGrp="1"/>
          </p:cNvSpPr>
          <p:nvPr>
            <p:ph idx="1"/>
          </p:nvPr>
        </p:nvSpPr>
        <p:spPr>
          <a:xfrm>
            <a:off x="444616" y="1085272"/>
            <a:ext cx="10637241" cy="4978141"/>
          </a:xfrm>
        </p:spPr>
        <p:txBody>
          <a:bodyPr vert="horz" lIns="91440" tIns="45720" rIns="91440" bIns="45720" rtlCol="0" anchor="t">
            <a:normAutofit fontScale="92500" lnSpcReduction="10000"/>
          </a:bodyPr>
          <a:lstStyle/>
          <a:p>
            <a:pPr marL="342900" indent="-342900">
              <a:buFont typeface="Arial" panose="020B0604020202020204" pitchFamily="34" charset="0"/>
              <a:buChar char="•"/>
            </a:pPr>
            <a:r>
              <a:rPr lang="it-IT" sz="2400" b="1" dirty="0"/>
              <a:t>Automatizzazione delle attività</a:t>
            </a:r>
            <a:r>
              <a:rPr lang="it-IT" sz="2400" dirty="0"/>
              <a:t>: Puoi utilizzare le macro e le funzioni di automazione di Excel per eseguire operazioni ripetitive, creare flussi di lavoro personalizzati, automatizzare compiti e semplificare le attività quotidiane.</a:t>
            </a:r>
          </a:p>
          <a:p>
            <a:pPr marL="342900" indent="-342900">
              <a:buFont typeface="Arial" panose="020B0604020202020204" pitchFamily="34" charset="0"/>
              <a:buChar char="•"/>
            </a:pPr>
            <a:r>
              <a:rPr lang="it-IT" sz="2400" b="1" dirty="0"/>
              <a:t>Organizzazione dei dati</a:t>
            </a:r>
            <a:r>
              <a:rPr lang="it-IT" sz="2400" dirty="0"/>
              <a:t>: Excel offre funzionalità per organizzare e gestire grandi quantità di dati, inclusi strumenti per ordinare, filtrare e raggruppare i dati in base a criteri specifici.</a:t>
            </a:r>
          </a:p>
          <a:p>
            <a:pPr marL="342900" indent="-342900">
              <a:buFont typeface="Arial" panose="020B0604020202020204" pitchFamily="34" charset="0"/>
              <a:buChar char="•"/>
            </a:pPr>
            <a:r>
              <a:rPr lang="it-IT" sz="2400" b="1" dirty="0"/>
              <a:t>Creazione di modelli finanziari</a:t>
            </a:r>
            <a:r>
              <a:rPr lang="it-IT" sz="2400" dirty="0"/>
              <a:t>: Excel è ampiamente utilizzato per la creazione di modelli finanziari, previsioni di bilancio, analisi di investimenti, calcoli di interesse composto e altre attività finanziarie complesse.</a:t>
            </a:r>
          </a:p>
          <a:p>
            <a:pPr marL="342900" indent="-342900">
              <a:buFont typeface="Arial" panose="020B0604020202020204" pitchFamily="34" charset="0"/>
              <a:buChar char="•"/>
            </a:pPr>
            <a:r>
              <a:rPr lang="it-IT" sz="2400" b="1" dirty="0"/>
              <a:t>Creazione di tabelle pivot</a:t>
            </a:r>
            <a:r>
              <a:rPr lang="it-IT" sz="2400" dirty="0"/>
              <a:t>: Le tabelle pivot consentono di riepilogare, analizzare e manipolare grandi quantità di dati in modo rapido e flessibile, consentendo di ottenere informazioni significative dai dati.</a:t>
            </a:r>
          </a:p>
          <a:p>
            <a:pPr marL="342900" indent="-342900">
              <a:buFont typeface="Arial" panose="020B0604020202020204" pitchFamily="34" charset="0"/>
              <a:buChar char="•"/>
            </a:pPr>
            <a:r>
              <a:rPr lang="it-IT" sz="2400" b="1" dirty="0"/>
              <a:t>Integrazione con altri strumenti</a:t>
            </a:r>
            <a:r>
              <a:rPr lang="it-IT" sz="2400" dirty="0"/>
              <a:t>: Excel può essere integrato con altri strumenti Microsoft come Word e PowerPoint, consentendo di importare, esportare e condividere facilmente dati e informazioni tra le applicazioni.</a:t>
            </a:r>
          </a:p>
        </p:txBody>
      </p:sp>
    </p:spTree>
    <p:extLst>
      <p:ext uri="{BB962C8B-B14F-4D97-AF65-F5344CB8AC3E}">
        <p14:creationId xmlns:p14="http://schemas.microsoft.com/office/powerpoint/2010/main" val="37459740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Condizionale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2552" y="627246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50</a:t>
            </a:fld>
            <a:endParaRPr lang="en-US" dirty="0"/>
          </a:p>
        </p:txBody>
      </p:sp>
      <p:pic>
        <p:nvPicPr>
          <p:cNvPr id="8" name="Picture 7">
            <a:extLst>
              <a:ext uri="{FF2B5EF4-FFF2-40B4-BE49-F238E27FC236}">
                <a16:creationId xmlns:a16="http://schemas.microsoft.com/office/drawing/2014/main" id="{2B2EE14F-29F5-4044-14AA-961507A379EE}"/>
              </a:ext>
            </a:extLst>
          </p:cNvPr>
          <p:cNvPicPr>
            <a:picLocks noChangeAspect="1"/>
          </p:cNvPicPr>
          <p:nvPr/>
        </p:nvPicPr>
        <p:blipFill>
          <a:blip/>
          <a:stretch>
            <a:fillRect/>
          </a:stretch>
        </p:blipFill>
        <p:spPr>
          <a:xfrm>
            <a:off x="1442445" y="1118865"/>
            <a:ext cx="4305901" cy="4620270"/>
          </a:xfrm>
          <a:prstGeom prst="rect">
            <a:avLst/>
          </a:prstGeom>
        </p:spPr>
      </p:pic>
      <p:sp>
        <p:nvSpPr>
          <p:cNvPr id="9" name="Content Placeholder 2">
            <a:extLst>
              <a:ext uri="{FF2B5EF4-FFF2-40B4-BE49-F238E27FC236}">
                <a16:creationId xmlns:a16="http://schemas.microsoft.com/office/drawing/2014/main" id="{7A3065BB-282B-FF5B-72FD-6C04B6A2D7C6}"/>
              </a:ext>
            </a:extLst>
          </p:cNvPr>
          <p:cNvSpPr>
            <a:spLocks noGrp="1"/>
          </p:cNvSpPr>
          <p:nvPr>
            <p:ph idx="1"/>
          </p:nvPr>
        </p:nvSpPr>
        <p:spPr>
          <a:xfrm>
            <a:off x="6235765" y="2286437"/>
            <a:ext cx="4746372" cy="2285126"/>
          </a:xfrm>
        </p:spPr>
        <p:txBody>
          <a:bodyPr vert="horz" lIns="91440" tIns="45720" rIns="91440" bIns="45720" rtlCol="0" anchor="t">
            <a:normAutofit lnSpcReduction="10000"/>
          </a:bodyPr>
          <a:lstStyle/>
          <a:p>
            <a:r>
              <a:rPr lang="it-IT" dirty="0">
                <a:solidFill>
                  <a:srgbClr val="000000"/>
                </a:solidFill>
                <a:latin typeface="+mj-lt"/>
              </a:rPr>
              <a:t>La cancellazione della formattazione condizionale applicata ad un certo range di valori, si può fare a livello di </a:t>
            </a:r>
            <a:r>
              <a:rPr lang="it-IT" b="1" dirty="0">
                <a:solidFill>
                  <a:srgbClr val="000000"/>
                </a:solidFill>
                <a:latin typeface="+mj-lt"/>
              </a:rPr>
              <a:t>selected cells</a:t>
            </a:r>
            <a:r>
              <a:rPr lang="it-IT" dirty="0">
                <a:solidFill>
                  <a:srgbClr val="000000"/>
                </a:solidFill>
                <a:latin typeface="+mj-lt"/>
              </a:rPr>
              <a:t> o a livello di </a:t>
            </a:r>
            <a:r>
              <a:rPr lang="it-IT" b="1" dirty="0">
                <a:solidFill>
                  <a:srgbClr val="000000"/>
                </a:solidFill>
                <a:latin typeface="+mj-lt"/>
              </a:rPr>
              <a:t>entire sheets</a:t>
            </a:r>
            <a:endParaRPr lang="it-IT" b="1" i="0" u="none" strike="noStrike" baseline="0" dirty="0">
              <a:solidFill>
                <a:srgbClr val="000000"/>
              </a:solidFill>
              <a:latin typeface="+mj-lt"/>
            </a:endParaRPr>
          </a:p>
        </p:txBody>
      </p:sp>
    </p:spTree>
    <p:extLst>
      <p:ext uri="{BB962C8B-B14F-4D97-AF65-F5344CB8AC3E}">
        <p14:creationId xmlns:p14="http://schemas.microsoft.com/office/powerpoint/2010/main" val="28915097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err="1"/>
              <a:t>Formattazione</a:t>
            </a:r>
            <a:r>
              <a:rPr lang="en-US" dirty="0"/>
              <a:t> </a:t>
            </a:r>
            <a:r>
              <a:rPr lang="en-US" dirty="0" err="1"/>
              <a:t>Condizionale</a:t>
            </a:r>
            <a:r>
              <a:rPr lang="en-US" dirty="0"/>
              <a:t> </a:t>
            </a:r>
            <a:r>
              <a:rPr lang="en-US" dirty="0" err="1"/>
              <a:t>sul</a:t>
            </a:r>
            <a:r>
              <a:rPr lang="en-US" dirty="0"/>
              <a:t> file: </a:t>
            </a:r>
          </a:p>
          <a:p>
            <a:r>
              <a:rPr lang="en-US" b="1" dirty="0"/>
              <a:t>documento3</a:t>
            </a:r>
            <a:r>
              <a:rPr lang="en-US" dirty="0"/>
              <a:t>\dipendenti.xlsx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- 2023</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51</a:t>
            </a:fld>
            <a:endParaRPr lang="en-US" dirty="0"/>
          </a:p>
        </p:txBody>
      </p:sp>
    </p:spTree>
    <p:extLst>
      <p:ext uri="{BB962C8B-B14F-4D97-AF65-F5344CB8AC3E}">
        <p14:creationId xmlns:p14="http://schemas.microsoft.com/office/powerpoint/2010/main" val="29533098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14228" y="2235200"/>
            <a:ext cx="6245912" cy="2387600"/>
          </a:xfrm>
        </p:spPr>
        <p:txBody>
          <a:bodyPr anchor="ctr"/>
          <a:lstStyle/>
          <a:p>
            <a:r>
              <a:rPr lang="en-US" dirty="0" err="1"/>
              <a:t>Ordinamento</a:t>
            </a:r>
            <a:r>
              <a:rPr lang="en-US" dirty="0"/>
              <a:t> </a:t>
            </a:r>
            <a:r>
              <a:rPr lang="en-US" dirty="0" err="1"/>
              <a:t>Condizionale</a:t>
            </a:r>
            <a:endParaRPr lang="en-US" dirty="0"/>
          </a:p>
        </p:txBody>
      </p:sp>
      <p:sp>
        <p:nvSpPr>
          <p:cNvPr id="3" name="Title 1">
            <a:extLst>
              <a:ext uri="{FF2B5EF4-FFF2-40B4-BE49-F238E27FC236}">
                <a16:creationId xmlns:a16="http://schemas.microsoft.com/office/drawing/2014/main" id="{683607BB-47E4-B87E-7DD2-1A989C2B4757}"/>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19214229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Ordinamento</a:t>
            </a:r>
            <a:r>
              <a:rPr lang="en-US" dirty="0"/>
              <a:t> </a:t>
            </a:r>
            <a:r>
              <a:rPr lang="en-US" dirty="0" err="1"/>
              <a:t>Condizionale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53</a:t>
            </a:fld>
            <a:endParaRPr lang="en-US" dirty="0"/>
          </a:p>
        </p:txBody>
      </p:sp>
      <p:pic>
        <p:nvPicPr>
          <p:cNvPr id="8" name="Picture 7">
            <a:extLst>
              <a:ext uri="{FF2B5EF4-FFF2-40B4-BE49-F238E27FC236}">
                <a16:creationId xmlns:a16="http://schemas.microsoft.com/office/drawing/2014/main" id="{4F18063F-88AC-06D6-28F3-2700D4581428}"/>
              </a:ext>
            </a:extLst>
          </p:cNvPr>
          <p:cNvPicPr>
            <a:picLocks noChangeAspect="1"/>
          </p:cNvPicPr>
          <p:nvPr/>
        </p:nvPicPr>
        <p:blipFill>
          <a:blip/>
          <a:stretch>
            <a:fillRect/>
          </a:stretch>
        </p:blipFill>
        <p:spPr>
          <a:xfrm>
            <a:off x="905661" y="1557337"/>
            <a:ext cx="5981700" cy="3743325"/>
          </a:xfrm>
          <a:prstGeom prst="rect">
            <a:avLst/>
          </a:prstGeom>
        </p:spPr>
      </p:pic>
      <p:sp>
        <p:nvSpPr>
          <p:cNvPr id="9" name="Rectangle: Rounded Corners 8">
            <a:extLst>
              <a:ext uri="{FF2B5EF4-FFF2-40B4-BE49-F238E27FC236}">
                <a16:creationId xmlns:a16="http://schemas.microsoft.com/office/drawing/2014/main" id="{C13FE43E-FB03-DF38-4F9B-062F5F2DCBE1}"/>
              </a:ext>
            </a:extLst>
          </p:cNvPr>
          <p:cNvSpPr/>
          <p:nvPr/>
        </p:nvSpPr>
        <p:spPr>
          <a:xfrm>
            <a:off x="4666675" y="1557337"/>
            <a:ext cx="461395" cy="72984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64627" y="2286436"/>
            <a:ext cx="4746372" cy="2285126"/>
          </a:xfrm>
        </p:spPr>
        <p:txBody>
          <a:bodyPr vert="horz" lIns="91440" tIns="45720" rIns="91440" bIns="45720" rtlCol="0" anchor="t">
            <a:normAutofit/>
          </a:bodyPr>
          <a:lstStyle/>
          <a:p>
            <a:r>
              <a:rPr lang="it-IT" b="0" i="0" u="none" strike="noStrike" baseline="0" dirty="0">
                <a:solidFill>
                  <a:srgbClr val="000000"/>
                </a:solidFill>
                <a:latin typeface="+mj-lt"/>
              </a:rPr>
              <a:t>E’ possibile applicare vari livelli di ordinamento, secondo un certo ordine: </a:t>
            </a:r>
          </a:p>
          <a:p>
            <a:r>
              <a:rPr lang="it-IT" b="0" i="0" u="none" strike="noStrike" baseline="0" dirty="0">
                <a:solidFill>
                  <a:srgbClr val="000000"/>
                </a:solidFill>
                <a:latin typeface="+mj-lt"/>
              </a:rPr>
              <a:t>1) sort by 2) then by ... e così via</a:t>
            </a:r>
          </a:p>
        </p:txBody>
      </p:sp>
    </p:spTree>
    <p:extLst>
      <p:ext uri="{BB962C8B-B14F-4D97-AF65-F5344CB8AC3E}">
        <p14:creationId xmlns:p14="http://schemas.microsoft.com/office/powerpoint/2010/main" val="2236909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err="1"/>
              <a:t>Ordinamento</a:t>
            </a:r>
            <a:r>
              <a:rPr lang="en-US" dirty="0"/>
              <a:t> </a:t>
            </a:r>
            <a:r>
              <a:rPr lang="en-US" dirty="0" err="1"/>
              <a:t>Condizionale</a:t>
            </a:r>
            <a:r>
              <a:rPr lang="en-US" dirty="0"/>
              <a:t> (Custom Sort) </a:t>
            </a:r>
            <a:r>
              <a:rPr lang="en-US" dirty="0" err="1"/>
              <a:t>sul</a:t>
            </a:r>
            <a:r>
              <a:rPr lang="en-US" dirty="0"/>
              <a:t> file: </a:t>
            </a:r>
          </a:p>
          <a:p>
            <a:r>
              <a:rPr lang="en-US" b="1" dirty="0"/>
              <a:t>documento3</a:t>
            </a:r>
            <a:r>
              <a:rPr lang="en-US" dirty="0"/>
              <a:t>\dipendenti.xlsx</a:t>
            </a:r>
          </a:p>
          <a:p>
            <a:r>
              <a:rPr lang="en-US" dirty="0"/>
              <a:t>CRITERI:</a:t>
            </a:r>
          </a:p>
          <a:p>
            <a:r>
              <a:rPr lang="en-US" dirty="0"/>
              <a:t>a) Colonna B – Cell Values - </a:t>
            </a:r>
            <a:r>
              <a:rPr lang="en-US" dirty="0" err="1"/>
              <a:t>dalla</a:t>
            </a:r>
            <a:r>
              <a:rPr lang="en-US" dirty="0"/>
              <a:t> A </a:t>
            </a:r>
            <a:r>
              <a:rPr lang="en-US" dirty="0" err="1"/>
              <a:t>alla</a:t>
            </a:r>
            <a:r>
              <a:rPr lang="en-US" dirty="0"/>
              <a:t> Z</a:t>
            </a:r>
          </a:p>
          <a:p>
            <a:r>
              <a:rPr lang="en-US" dirty="0"/>
              <a:t>b) Colonna F – Cell Values – Largest to Smallest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10412" y="6356349"/>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54</a:t>
            </a:fld>
            <a:endParaRPr lang="en-US" dirty="0"/>
          </a:p>
        </p:txBody>
      </p:sp>
    </p:spTree>
    <p:extLst>
      <p:ext uri="{BB962C8B-B14F-4D97-AF65-F5344CB8AC3E}">
        <p14:creationId xmlns:p14="http://schemas.microsoft.com/office/powerpoint/2010/main" val="12143146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2-4</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sz="1800" dirty="0" err="1"/>
              <a:t>Combinazione</a:t>
            </a:r>
            <a:r>
              <a:rPr lang="en-US" sz="1800" dirty="0"/>
              <a:t> </a:t>
            </a:r>
            <a:r>
              <a:rPr lang="en-US" sz="1800" dirty="0" err="1"/>
              <a:t>della</a:t>
            </a:r>
            <a:r>
              <a:rPr lang="en-US" sz="1800" dirty="0"/>
              <a:t> </a:t>
            </a:r>
            <a:r>
              <a:rPr lang="en-US" sz="1800" dirty="0" err="1"/>
              <a:t>Formattazione</a:t>
            </a:r>
            <a:r>
              <a:rPr lang="en-US" sz="1800" dirty="0"/>
              <a:t> </a:t>
            </a:r>
            <a:r>
              <a:rPr lang="en-US" sz="1800" dirty="0" err="1"/>
              <a:t>Condizionale</a:t>
            </a:r>
            <a:r>
              <a:rPr lang="en-US" sz="1800" dirty="0"/>
              <a:t> e </a:t>
            </a:r>
            <a:r>
              <a:rPr lang="en-US" sz="1800" dirty="0" err="1"/>
              <a:t>dell’Ordinamento</a:t>
            </a:r>
            <a:r>
              <a:rPr lang="en-US" sz="1800" dirty="0"/>
              <a:t> </a:t>
            </a:r>
            <a:r>
              <a:rPr lang="en-US" sz="1800" dirty="0" err="1"/>
              <a:t>Condizionale</a:t>
            </a:r>
            <a:r>
              <a:rPr lang="en-US" sz="1800" dirty="0"/>
              <a:t>, sempre </a:t>
            </a:r>
            <a:r>
              <a:rPr lang="en-US" sz="1800" dirty="0" err="1"/>
              <a:t>sul</a:t>
            </a:r>
            <a:r>
              <a:rPr lang="en-US" sz="1800" dirty="0"/>
              <a:t> file: </a:t>
            </a:r>
          </a:p>
          <a:p>
            <a:r>
              <a:rPr lang="en-US" sz="1800" b="1" dirty="0"/>
              <a:t>documento3</a:t>
            </a:r>
            <a:r>
              <a:rPr lang="en-US" sz="1800" dirty="0"/>
              <a:t>\dipendenti.xlsx</a:t>
            </a:r>
          </a:p>
          <a:p>
            <a:endParaRPr lang="en-US" sz="1800" dirty="0"/>
          </a:p>
          <a:p>
            <a:r>
              <a:rPr lang="en-US" sz="1800" b="1" dirty="0"/>
              <a:t>a) </a:t>
            </a:r>
            <a:r>
              <a:rPr lang="en-US" sz="1800" dirty="0" err="1"/>
              <a:t>Formattazione</a:t>
            </a:r>
            <a:r>
              <a:rPr lang="en-US" sz="1800" dirty="0"/>
              <a:t> </a:t>
            </a:r>
            <a:r>
              <a:rPr lang="en-US" sz="1800" dirty="0" err="1"/>
              <a:t>Condizionale</a:t>
            </a:r>
            <a:r>
              <a:rPr lang="en-US" sz="1800" dirty="0"/>
              <a:t>: Colonna </a:t>
            </a:r>
            <a:r>
              <a:rPr lang="en-US" sz="1800" dirty="0" err="1"/>
              <a:t>Stipendi</a:t>
            </a:r>
            <a:r>
              <a:rPr lang="en-US" sz="1800" dirty="0"/>
              <a:t> “Greater Than 30000” con </a:t>
            </a:r>
            <a:r>
              <a:rPr lang="en-US" sz="1800" dirty="0" err="1"/>
              <a:t>formattazione</a:t>
            </a:r>
            <a:r>
              <a:rPr lang="en-US" sz="1800" dirty="0"/>
              <a:t> “Green Fill with Dark Green Text”</a:t>
            </a:r>
          </a:p>
          <a:p>
            <a:r>
              <a:rPr lang="en-US" sz="1800" b="1" dirty="0"/>
              <a:t>b)</a:t>
            </a:r>
            <a:r>
              <a:rPr lang="en-US" sz="1800" dirty="0"/>
              <a:t> </a:t>
            </a:r>
            <a:r>
              <a:rPr lang="en-US" sz="1800" dirty="0" err="1"/>
              <a:t>Ordinamento</a:t>
            </a:r>
            <a:r>
              <a:rPr lang="en-US" sz="1800" dirty="0"/>
              <a:t> </a:t>
            </a:r>
            <a:r>
              <a:rPr lang="en-US" sz="1800" dirty="0" err="1"/>
              <a:t>Condizionale</a:t>
            </a:r>
            <a:r>
              <a:rPr lang="en-US" sz="1800" dirty="0"/>
              <a:t>: </a:t>
            </a:r>
            <a:r>
              <a:rPr lang="en-US" sz="1800" dirty="0" err="1"/>
              <a:t>Selezionale</a:t>
            </a:r>
            <a:r>
              <a:rPr lang="en-US" sz="1800" dirty="0"/>
              <a:t> </a:t>
            </a:r>
            <a:r>
              <a:rPr lang="en-US" sz="1800" dirty="0" err="1"/>
              <a:t>l’intero</a:t>
            </a:r>
            <a:r>
              <a:rPr lang="en-US" sz="1800" dirty="0"/>
              <a:t> range di </a:t>
            </a:r>
            <a:r>
              <a:rPr lang="en-US" sz="1800" dirty="0" err="1"/>
              <a:t>valori</a:t>
            </a:r>
            <a:r>
              <a:rPr lang="en-US" sz="1800" dirty="0"/>
              <a:t> (alias </a:t>
            </a:r>
            <a:r>
              <a:rPr lang="en-US" sz="1800" dirty="0" err="1"/>
              <a:t>tabella</a:t>
            </a:r>
            <a:r>
              <a:rPr lang="en-US" sz="1800" dirty="0"/>
              <a:t>) e </a:t>
            </a:r>
            <a:r>
              <a:rPr lang="en-US" sz="1800" dirty="0" err="1"/>
              <a:t>ordinare</a:t>
            </a:r>
            <a:r>
              <a:rPr lang="en-US" sz="1800" dirty="0"/>
              <a:t> in </a:t>
            </a:r>
            <a:r>
              <a:rPr lang="en-US" sz="1800" dirty="0" err="1"/>
              <a:t>ordine</a:t>
            </a:r>
            <a:r>
              <a:rPr lang="en-US" sz="1800" dirty="0"/>
              <a:t> </a:t>
            </a:r>
            <a:r>
              <a:rPr lang="en-US" sz="1800" dirty="0" err="1"/>
              <a:t>decrescente</a:t>
            </a:r>
            <a:r>
              <a:rPr lang="en-US" sz="1800" dirty="0"/>
              <a:t> le </a:t>
            </a:r>
            <a:r>
              <a:rPr lang="en-US" sz="1800" dirty="0" err="1"/>
              <a:t>celle</a:t>
            </a:r>
            <a:r>
              <a:rPr lang="en-US" sz="1800" dirty="0"/>
              <a:t> </a:t>
            </a:r>
            <a:r>
              <a:rPr lang="en-US" sz="1800" dirty="0" err="1"/>
              <a:t>selezionate</a:t>
            </a:r>
            <a:r>
              <a:rPr lang="en-US" sz="1800" dirty="0"/>
              <a:t> in </a:t>
            </a:r>
            <a:r>
              <a:rPr lang="en-US" sz="1800" dirty="0" err="1"/>
              <a:t>verde</a:t>
            </a:r>
            <a:r>
              <a:rPr lang="en-US" sz="1800" dirty="0"/>
              <a:t> dal punto a)</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55</a:t>
            </a:fld>
            <a:endParaRPr lang="en-US" dirty="0"/>
          </a:p>
        </p:txBody>
      </p:sp>
    </p:spTree>
    <p:extLst>
      <p:ext uri="{BB962C8B-B14F-4D97-AF65-F5344CB8AC3E}">
        <p14:creationId xmlns:p14="http://schemas.microsoft.com/office/powerpoint/2010/main" val="22579590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2-5</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Customize Bars</a:t>
            </a:r>
          </a:p>
          <a:p>
            <a:pPr marL="457200" indent="-457200">
              <a:buFontTx/>
              <a:buChar char="-"/>
            </a:pPr>
            <a:r>
              <a:rPr lang="en-US" dirty="0"/>
              <a:t>Barra di Accesso Veloce</a:t>
            </a:r>
          </a:p>
          <a:p>
            <a:pPr marL="457200" indent="-457200">
              <a:buFontTx/>
              <a:buChar char="-"/>
            </a:pPr>
            <a:r>
              <a:rPr lang="en-US" dirty="0"/>
              <a:t>Barra </a:t>
            </a:r>
            <a:r>
              <a:rPr lang="en-US" dirty="0" err="1"/>
              <a:t>Multifunzione</a:t>
            </a:r>
            <a:endParaRPr lang="en-US" dirty="0"/>
          </a:p>
          <a:p>
            <a:pPr marL="457200" indent="-457200">
              <a:buFontTx/>
              <a:buChar char="-"/>
            </a:pPr>
            <a:r>
              <a:rPr lang="en-US" dirty="0"/>
              <a:t>Barra di </a:t>
            </a:r>
            <a:r>
              <a:rPr lang="en-US" dirty="0" err="1"/>
              <a:t>Stato</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56</a:t>
            </a:fld>
            <a:endParaRPr lang="en-US" dirty="0"/>
          </a:p>
        </p:txBody>
      </p:sp>
    </p:spTree>
    <p:extLst>
      <p:ext uri="{BB962C8B-B14F-4D97-AF65-F5344CB8AC3E}">
        <p14:creationId xmlns:p14="http://schemas.microsoft.com/office/powerpoint/2010/main" val="23048606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Filtro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57</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4038600" y="2043599"/>
            <a:ext cx="5714999" cy="2285126"/>
          </a:xfrm>
        </p:spPr>
        <p:txBody>
          <a:bodyPr vert="horz" lIns="91440" tIns="45720" rIns="91440" bIns="45720" rtlCol="0" anchor="t">
            <a:normAutofit lnSpcReduction="10000"/>
          </a:bodyPr>
          <a:lstStyle/>
          <a:p>
            <a:r>
              <a:rPr lang="it-IT" b="0" i="0" u="none" strike="noStrike" baseline="0" dirty="0">
                <a:solidFill>
                  <a:srgbClr val="000000"/>
                </a:solidFill>
                <a:latin typeface="+mj-lt"/>
              </a:rPr>
              <a:t>Come già detto in precedenza, si può arrivare a formattare un «range di valori» come tabella, anche attraverso il menu:</a:t>
            </a:r>
          </a:p>
          <a:p>
            <a:r>
              <a:rPr lang="it-IT" dirty="0">
                <a:solidFill>
                  <a:srgbClr val="000000"/>
                </a:solidFill>
                <a:latin typeface="+mj-lt"/>
              </a:rPr>
              <a:t>Home&gt; Editing &gt; Sort &amp; Filter &gt; Filter</a:t>
            </a:r>
            <a:endParaRPr lang="it-IT" b="0" i="0" u="none" strike="noStrike" baseline="0" dirty="0">
              <a:solidFill>
                <a:srgbClr val="000000"/>
              </a:solidFill>
              <a:latin typeface="+mj-lt"/>
            </a:endParaRPr>
          </a:p>
        </p:txBody>
      </p:sp>
      <p:pic>
        <p:nvPicPr>
          <p:cNvPr id="6" name="Picture 5">
            <a:extLst>
              <a:ext uri="{FF2B5EF4-FFF2-40B4-BE49-F238E27FC236}">
                <a16:creationId xmlns:a16="http://schemas.microsoft.com/office/drawing/2014/main" id="{69DBFA17-528F-988C-AFE1-A8F320B17557}"/>
              </a:ext>
            </a:extLst>
          </p:cNvPr>
          <p:cNvPicPr>
            <a:picLocks noChangeAspect="1"/>
          </p:cNvPicPr>
          <p:nvPr/>
        </p:nvPicPr>
        <p:blipFill>
          <a:blip/>
          <a:stretch>
            <a:fillRect/>
          </a:stretch>
        </p:blipFill>
        <p:spPr>
          <a:xfrm>
            <a:off x="539320" y="1147181"/>
            <a:ext cx="3237145" cy="4077962"/>
          </a:xfrm>
          <a:prstGeom prst="rect">
            <a:avLst/>
          </a:prstGeom>
        </p:spPr>
      </p:pic>
      <p:sp>
        <p:nvSpPr>
          <p:cNvPr id="9" name="Rectangle: Rounded Corners 8">
            <a:extLst>
              <a:ext uri="{FF2B5EF4-FFF2-40B4-BE49-F238E27FC236}">
                <a16:creationId xmlns:a16="http://schemas.microsoft.com/office/drawing/2014/main" id="{C13FE43E-FB03-DF38-4F9B-062F5F2DCBE1}"/>
              </a:ext>
            </a:extLst>
          </p:cNvPr>
          <p:cNvSpPr/>
          <p:nvPr/>
        </p:nvSpPr>
        <p:spPr>
          <a:xfrm>
            <a:off x="1013789" y="1459702"/>
            <a:ext cx="810392" cy="116779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F751FBA-8DBB-80C7-1663-438EC0E50D24}"/>
              </a:ext>
            </a:extLst>
          </p:cNvPr>
          <p:cNvSpPr/>
          <p:nvPr/>
        </p:nvSpPr>
        <p:spPr>
          <a:xfrm>
            <a:off x="1216620" y="3345595"/>
            <a:ext cx="1882543" cy="41551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91699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Filtro</a:t>
            </a:r>
            <a:r>
              <a:rPr lang="en-US" dirty="0"/>
              <a:t> (Segue)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58</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6222851" y="2276649"/>
            <a:ext cx="5714999" cy="1757142"/>
          </a:xfrm>
        </p:spPr>
        <p:txBody>
          <a:bodyPr vert="horz" lIns="91440" tIns="45720" rIns="91440" bIns="45720" rtlCol="0" anchor="t">
            <a:normAutofit/>
          </a:bodyPr>
          <a:lstStyle/>
          <a:p>
            <a:r>
              <a:rPr lang="it-IT" b="0" i="0" u="none" strike="noStrike" baseline="0" dirty="0">
                <a:solidFill>
                  <a:srgbClr val="000000"/>
                </a:solidFill>
                <a:latin typeface="+mj-lt"/>
              </a:rPr>
              <a:t>Si applicano le stesse regole della formattazione condizionale, applicando il Filtro e poi «Number Filters» al range di valori</a:t>
            </a:r>
          </a:p>
        </p:txBody>
      </p:sp>
      <p:pic>
        <p:nvPicPr>
          <p:cNvPr id="13" name="Picture 12">
            <a:extLst>
              <a:ext uri="{FF2B5EF4-FFF2-40B4-BE49-F238E27FC236}">
                <a16:creationId xmlns:a16="http://schemas.microsoft.com/office/drawing/2014/main" id="{B3ECF741-760A-768A-BDF7-774EA5E5DF39}"/>
              </a:ext>
            </a:extLst>
          </p:cNvPr>
          <p:cNvPicPr>
            <a:picLocks noChangeAspect="1"/>
          </p:cNvPicPr>
          <p:nvPr/>
        </p:nvPicPr>
        <p:blipFill>
          <a:blip/>
          <a:stretch>
            <a:fillRect/>
          </a:stretch>
        </p:blipFill>
        <p:spPr>
          <a:xfrm>
            <a:off x="1400930" y="1039671"/>
            <a:ext cx="4568221" cy="4778657"/>
          </a:xfrm>
          <a:prstGeom prst="rect">
            <a:avLst/>
          </a:prstGeom>
        </p:spPr>
      </p:pic>
      <p:sp>
        <p:nvSpPr>
          <p:cNvPr id="9" name="Rectangle: Rounded Corners 8">
            <a:extLst>
              <a:ext uri="{FF2B5EF4-FFF2-40B4-BE49-F238E27FC236}">
                <a16:creationId xmlns:a16="http://schemas.microsoft.com/office/drawing/2014/main" id="{C13FE43E-FB03-DF38-4F9B-062F5F2DCBE1}"/>
              </a:ext>
            </a:extLst>
          </p:cNvPr>
          <p:cNvSpPr/>
          <p:nvPr/>
        </p:nvSpPr>
        <p:spPr>
          <a:xfrm>
            <a:off x="1660296" y="2878795"/>
            <a:ext cx="2258561" cy="2764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F751FBA-8DBB-80C7-1663-438EC0E50D24}"/>
              </a:ext>
            </a:extLst>
          </p:cNvPr>
          <p:cNvSpPr/>
          <p:nvPr/>
        </p:nvSpPr>
        <p:spPr>
          <a:xfrm>
            <a:off x="3918857" y="3440050"/>
            <a:ext cx="1882543" cy="2764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22032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2-6</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Applicare</a:t>
            </a:r>
            <a:r>
              <a:rPr lang="en-US" sz="2400" dirty="0"/>
              <a:t> </a:t>
            </a:r>
            <a:r>
              <a:rPr lang="en-US" dirty="0" err="1"/>
              <a:t>l’Ordinamento</a:t>
            </a:r>
            <a:r>
              <a:rPr lang="en-US" dirty="0"/>
              <a:t> </a:t>
            </a:r>
            <a:r>
              <a:rPr lang="en-US" dirty="0" err="1"/>
              <a:t>sul</a:t>
            </a:r>
            <a:r>
              <a:rPr lang="en-US" dirty="0"/>
              <a:t> file</a:t>
            </a:r>
            <a:endParaRPr lang="en-US" sz="2400" dirty="0"/>
          </a:p>
          <a:p>
            <a:r>
              <a:rPr lang="en-US" sz="2400" b="1" dirty="0"/>
              <a:t>documento3</a:t>
            </a:r>
            <a:r>
              <a:rPr lang="en-US" sz="2400" dirty="0"/>
              <a:t>\dipendenti.xlsx</a:t>
            </a:r>
          </a:p>
          <a:p>
            <a:r>
              <a:rPr lang="en-US" sz="2400" dirty="0"/>
              <a:t>- </a:t>
            </a:r>
            <a:r>
              <a:rPr lang="en-US" sz="2400" b="1" dirty="0" err="1"/>
              <a:t>Utilizzando</a:t>
            </a:r>
            <a:r>
              <a:rPr lang="en-US" sz="2400" b="1" dirty="0"/>
              <a:t> il menu Filter</a:t>
            </a:r>
          </a:p>
          <a:p>
            <a:r>
              <a:rPr lang="en-US" sz="2400" b="1" dirty="0"/>
              <a:t>- </a:t>
            </a:r>
            <a:r>
              <a:rPr lang="en-US" sz="2400" b="1" dirty="0" err="1"/>
              <a:t>Applicando</a:t>
            </a:r>
            <a:r>
              <a:rPr lang="en-US" sz="2400" b="1" dirty="0"/>
              <a:t> un Number Filters a piacere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59</a:t>
            </a:fld>
            <a:endParaRPr lang="en-US" dirty="0"/>
          </a:p>
        </p:txBody>
      </p:sp>
    </p:spTree>
    <p:extLst>
      <p:ext uri="{BB962C8B-B14F-4D97-AF65-F5344CB8AC3E}">
        <p14:creationId xmlns:p14="http://schemas.microsoft.com/office/powerpoint/2010/main" val="2176734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58616" y="2235200"/>
            <a:ext cx="6245912" cy="2387600"/>
          </a:xfrm>
        </p:spPr>
        <p:txBody>
          <a:bodyPr/>
          <a:lstStyle/>
          <a:p>
            <a:r>
              <a:rPr lang="en-US" dirty="0" err="1"/>
              <a:t>Qualche</a:t>
            </a:r>
            <a:r>
              <a:rPr lang="en-US" dirty="0"/>
              <a:t> “</a:t>
            </a:r>
            <a:r>
              <a:rPr lang="en-US" dirty="0" err="1"/>
              <a:t>numero</a:t>
            </a:r>
            <a:r>
              <a:rPr lang="en-US" dirty="0"/>
              <a:t>” </a:t>
            </a:r>
            <a:r>
              <a:rPr lang="en-US" dirty="0" err="1"/>
              <a:t>su</a:t>
            </a:r>
            <a:r>
              <a:rPr lang="en-US" dirty="0"/>
              <a:t> Excel</a:t>
            </a:r>
          </a:p>
        </p:txBody>
      </p:sp>
      <p:sp>
        <p:nvSpPr>
          <p:cNvPr id="3" name="Title 1">
            <a:extLst>
              <a:ext uri="{FF2B5EF4-FFF2-40B4-BE49-F238E27FC236}">
                <a16:creationId xmlns:a16="http://schemas.microsoft.com/office/drawing/2014/main" id="{DE593641-3E9E-265C-DB62-F654F4DBE111}"/>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1</a:t>
            </a:r>
            <a:endParaRPr lang="en-US" sz="5400" b="1" dirty="0"/>
          </a:p>
        </p:txBody>
      </p:sp>
    </p:spTree>
    <p:extLst>
      <p:ext uri="{BB962C8B-B14F-4D97-AF65-F5344CB8AC3E}">
        <p14:creationId xmlns:p14="http://schemas.microsoft.com/office/powerpoint/2010/main" val="3310589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a:t>Icon Set</a:t>
            </a:r>
          </a:p>
        </p:txBody>
      </p:sp>
      <p:sp>
        <p:nvSpPr>
          <p:cNvPr id="3" name="Title 1">
            <a:extLst>
              <a:ext uri="{FF2B5EF4-FFF2-40B4-BE49-F238E27FC236}">
                <a16:creationId xmlns:a16="http://schemas.microsoft.com/office/drawing/2014/main" id="{8FBFA8FE-4131-596D-8BDB-2333C78A773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36867887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61</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6096000" y="1921058"/>
            <a:ext cx="5714999" cy="3360558"/>
          </a:xfrm>
        </p:spPr>
        <p:txBody>
          <a:bodyPr vert="horz" lIns="91440" tIns="45720" rIns="91440" bIns="45720" rtlCol="0" anchor="t">
            <a:normAutofit/>
          </a:bodyPr>
          <a:lstStyle/>
          <a:p>
            <a:r>
              <a:rPr lang="it-IT" b="0" i="0" u="none" strike="noStrike" baseline="0" dirty="0">
                <a:solidFill>
                  <a:srgbClr val="000000"/>
                </a:solidFill>
                <a:latin typeface="+mj-lt"/>
              </a:rPr>
              <a:t>Supponiamo di selezionare una delle colonne di un range di valori e di applicare la Conditional Formatting </a:t>
            </a:r>
            <a:r>
              <a:rPr lang="it-IT" b="1" i="0" u="none" strike="noStrike" baseline="0" dirty="0">
                <a:solidFill>
                  <a:srgbClr val="000000"/>
                </a:solidFill>
                <a:latin typeface="+mj-lt"/>
              </a:rPr>
              <a:t>Icon Sets</a:t>
            </a:r>
          </a:p>
          <a:p>
            <a:r>
              <a:rPr lang="it-IT" dirty="0">
                <a:solidFill>
                  <a:srgbClr val="000000"/>
                </a:solidFill>
                <a:latin typeface="+mj-lt"/>
              </a:rPr>
              <a:t>Ci sono vari set, appunto, che dividono tale range in 3, 4 o 5 categorie, con delle icone apposite.</a:t>
            </a:r>
            <a:endParaRPr lang="it-IT" i="0" u="none" strike="noStrike" baseline="0" dirty="0">
              <a:solidFill>
                <a:srgbClr val="000000"/>
              </a:solidFill>
              <a:latin typeface="+mj-lt"/>
            </a:endParaRPr>
          </a:p>
        </p:txBody>
      </p:sp>
      <p:pic>
        <p:nvPicPr>
          <p:cNvPr id="6" name="Picture 5">
            <a:extLst>
              <a:ext uri="{FF2B5EF4-FFF2-40B4-BE49-F238E27FC236}">
                <a16:creationId xmlns:a16="http://schemas.microsoft.com/office/drawing/2014/main" id="{8D9FF5C4-C1B8-E408-3133-501428F6E911}"/>
              </a:ext>
            </a:extLst>
          </p:cNvPr>
          <p:cNvPicPr>
            <a:picLocks noChangeAspect="1"/>
          </p:cNvPicPr>
          <p:nvPr/>
        </p:nvPicPr>
        <p:blipFill>
          <a:blip/>
          <a:stretch>
            <a:fillRect/>
          </a:stretch>
        </p:blipFill>
        <p:spPr>
          <a:xfrm>
            <a:off x="2331432" y="846325"/>
            <a:ext cx="3265714" cy="5510024"/>
          </a:xfrm>
          <a:prstGeom prst="rect">
            <a:avLst/>
          </a:prstGeom>
        </p:spPr>
      </p:pic>
      <p:sp>
        <p:nvSpPr>
          <p:cNvPr id="9" name="Rectangle: Rounded Corners 8">
            <a:extLst>
              <a:ext uri="{FF2B5EF4-FFF2-40B4-BE49-F238E27FC236}">
                <a16:creationId xmlns:a16="http://schemas.microsoft.com/office/drawing/2014/main" id="{C13FE43E-FB03-DF38-4F9B-062F5F2DCBE1}"/>
              </a:ext>
            </a:extLst>
          </p:cNvPr>
          <p:cNvSpPr/>
          <p:nvPr/>
        </p:nvSpPr>
        <p:spPr>
          <a:xfrm>
            <a:off x="3680315" y="2974042"/>
            <a:ext cx="649089" cy="23568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F751FBA-8DBB-80C7-1663-438EC0E50D24}"/>
              </a:ext>
            </a:extLst>
          </p:cNvPr>
          <p:cNvSpPr/>
          <p:nvPr/>
        </p:nvSpPr>
        <p:spPr>
          <a:xfrm>
            <a:off x="2407198" y="2835829"/>
            <a:ext cx="1273117" cy="2764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5678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62</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72604" y="2431985"/>
            <a:ext cx="4478694" cy="1994030"/>
          </a:xfrm>
        </p:spPr>
        <p:txBody>
          <a:bodyPr vert="horz" lIns="91440" tIns="45720" rIns="91440" bIns="45720" rtlCol="0" anchor="t">
            <a:normAutofit lnSpcReduction="10000"/>
          </a:bodyPr>
          <a:lstStyle/>
          <a:p>
            <a:r>
              <a:rPr lang="it-IT" b="0" i="0" u="none" strike="noStrike" baseline="0" dirty="0">
                <a:solidFill>
                  <a:srgbClr val="000000"/>
                </a:solidFill>
                <a:latin typeface="+mj-lt"/>
              </a:rPr>
              <a:t>Questo è il risultato dell’applicazione del Conditional Formatting Icon Sets, applicando le 3 frecce della categoria </a:t>
            </a:r>
            <a:r>
              <a:rPr lang="it-IT" b="1" i="0" u="none" strike="noStrike" baseline="0" dirty="0">
                <a:solidFill>
                  <a:srgbClr val="000000"/>
                </a:solidFill>
                <a:latin typeface="+mj-lt"/>
              </a:rPr>
              <a:t>Directional</a:t>
            </a:r>
          </a:p>
        </p:txBody>
      </p:sp>
      <p:pic>
        <p:nvPicPr>
          <p:cNvPr id="8" name="Picture 7" descr="A screenshot of a table&#10;&#10;Description automatically generated with medium confidence">
            <a:extLst>
              <a:ext uri="{FF2B5EF4-FFF2-40B4-BE49-F238E27FC236}">
                <a16:creationId xmlns:a16="http://schemas.microsoft.com/office/drawing/2014/main" id="{8A81B843-3364-4C3E-2F03-E16D6FCF3BAC}"/>
              </a:ext>
            </a:extLst>
          </p:cNvPr>
          <p:cNvPicPr>
            <a:picLocks noChangeAspect="1"/>
          </p:cNvPicPr>
          <p:nvPr/>
        </p:nvPicPr>
        <p:blipFill>
          <a:blip/>
          <a:stretch>
            <a:fillRect/>
          </a:stretch>
        </p:blipFill>
        <p:spPr>
          <a:xfrm>
            <a:off x="1328359" y="960114"/>
            <a:ext cx="5420481" cy="4972744"/>
          </a:xfrm>
          <a:prstGeom prst="rect">
            <a:avLst/>
          </a:prstGeom>
        </p:spPr>
      </p:pic>
    </p:spTree>
    <p:extLst>
      <p:ext uri="{BB962C8B-B14F-4D97-AF65-F5344CB8AC3E}">
        <p14:creationId xmlns:p14="http://schemas.microsoft.com/office/powerpoint/2010/main" val="37304214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63</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08845" y="3952875"/>
            <a:ext cx="4478694" cy="2403474"/>
          </a:xfrm>
        </p:spPr>
        <p:txBody>
          <a:bodyPr vert="horz" lIns="91440" tIns="45720" rIns="91440" bIns="45720" rtlCol="0" anchor="t">
            <a:normAutofit fontScale="92500" lnSpcReduction="10000"/>
          </a:bodyPr>
          <a:lstStyle/>
          <a:p>
            <a:r>
              <a:rPr lang="it-IT" b="0" i="0" u="none" strike="noStrike" baseline="0" dirty="0">
                <a:solidFill>
                  <a:srgbClr val="000000"/>
                </a:solidFill>
                <a:latin typeface="+mj-lt"/>
              </a:rPr>
              <a:t>Applicando questo tipo di Custom Sort, la tabella diventa come qui a sinistra: vengono ordinate in alto solo le icone con la freccia in su...</a:t>
            </a:r>
            <a:r>
              <a:rPr lang="it-IT" b="1" i="0" u="none" strike="noStrike" baseline="0" dirty="0">
                <a:solidFill>
                  <a:srgbClr val="000000"/>
                </a:solidFill>
                <a:latin typeface="+mj-lt"/>
              </a:rPr>
              <a:t>come fare per ordinare anche le altre 2?</a:t>
            </a:r>
          </a:p>
        </p:txBody>
      </p:sp>
      <p:pic>
        <p:nvPicPr>
          <p:cNvPr id="9" name="Picture 8" descr="A screenshot of a table&#10;&#10;Description automatically generated with low confidence">
            <a:extLst>
              <a:ext uri="{FF2B5EF4-FFF2-40B4-BE49-F238E27FC236}">
                <a16:creationId xmlns:a16="http://schemas.microsoft.com/office/drawing/2014/main" id="{C66AB9DD-1EC0-05B5-E445-043077C71240}"/>
              </a:ext>
            </a:extLst>
          </p:cNvPr>
          <p:cNvPicPr>
            <a:picLocks noChangeAspect="1"/>
          </p:cNvPicPr>
          <p:nvPr/>
        </p:nvPicPr>
        <p:blipFill>
          <a:blip/>
          <a:stretch>
            <a:fillRect/>
          </a:stretch>
        </p:blipFill>
        <p:spPr>
          <a:xfrm>
            <a:off x="1337885" y="1054596"/>
            <a:ext cx="5401429" cy="4972744"/>
          </a:xfrm>
          <a:prstGeom prst="rect">
            <a:avLst/>
          </a:prstGeom>
        </p:spPr>
      </p:pic>
      <p:pic>
        <p:nvPicPr>
          <p:cNvPr id="12" name="Picture 11" descr="A screenshot of a computer&#10;&#10;Description automatically generated with medium confidence">
            <a:extLst>
              <a:ext uri="{FF2B5EF4-FFF2-40B4-BE49-F238E27FC236}">
                <a16:creationId xmlns:a16="http://schemas.microsoft.com/office/drawing/2014/main" id="{C198003F-A9BB-DF0A-30AE-BD938A8C753E}"/>
              </a:ext>
            </a:extLst>
          </p:cNvPr>
          <p:cNvPicPr>
            <a:picLocks noChangeAspect="1"/>
          </p:cNvPicPr>
          <p:nvPr/>
        </p:nvPicPr>
        <p:blipFill>
          <a:blip/>
          <a:stretch>
            <a:fillRect/>
          </a:stretch>
        </p:blipFill>
        <p:spPr>
          <a:xfrm>
            <a:off x="7008845" y="1642201"/>
            <a:ext cx="4598436" cy="2126580"/>
          </a:xfrm>
          <a:prstGeom prst="rect">
            <a:avLst/>
          </a:prstGeom>
        </p:spPr>
      </p:pic>
    </p:spTree>
    <p:extLst>
      <p:ext uri="{BB962C8B-B14F-4D97-AF65-F5344CB8AC3E}">
        <p14:creationId xmlns:p14="http://schemas.microsoft.com/office/powerpoint/2010/main" val="19158389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(4)</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64</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08845" y="3952875"/>
            <a:ext cx="4478694" cy="2403474"/>
          </a:xfrm>
        </p:spPr>
        <p:txBody>
          <a:bodyPr vert="horz" lIns="91440" tIns="45720" rIns="91440" bIns="45720" rtlCol="0" anchor="t">
            <a:normAutofit fontScale="85000" lnSpcReduction="10000"/>
          </a:bodyPr>
          <a:lstStyle/>
          <a:p>
            <a:r>
              <a:rPr lang="it-IT" b="0" i="0" u="none" strike="noStrike" baseline="0" dirty="0">
                <a:solidFill>
                  <a:srgbClr val="000000"/>
                </a:solidFill>
                <a:latin typeface="+mj-lt"/>
              </a:rPr>
              <a:t>Ci sono ancora 2 problemi:</a:t>
            </a:r>
          </a:p>
          <a:p>
            <a:pPr marL="514350" indent="-514350">
              <a:buAutoNum type="arabicParenR"/>
            </a:pPr>
            <a:r>
              <a:rPr lang="it-IT" dirty="0">
                <a:solidFill>
                  <a:srgbClr val="000000"/>
                </a:solidFill>
                <a:latin typeface="+mj-lt"/>
              </a:rPr>
              <a:t>La colonna Stipendio è divisa per Icon Sets, ma non ordinata</a:t>
            </a:r>
          </a:p>
          <a:p>
            <a:pPr marL="514350" indent="-514350">
              <a:buAutoNum type="arabicParenR"/>
            </a:pPr>
            <a:r>
              <a:rPr lang="it-IT" i="0" u="none" strike="noStrike" baseline="0" dirty="0">
                <a:solidFill>
                  <a:srgbClr val="000000"/>
                </a:solidFill>
                <a:latin typeface="+mj-lt"/>
              </a:rPr>
              <a:t>Il numero di items associato ad ogni sembra arbitrario: come lo definisco?</a:t>
            </a:r>
          </a:p>
        </p:txBody>
      </p:sp>
      <p:pic>
        <p:nvPicPr>
          <p:cNvPr id="9" name="Picture 8">
            <a:extLst>
              <a:ext uri="{FF2B5EF4-FFF2-40B4-BE49-F238E27FC236}">
                <a16:creationId xmlns:a16="http://schemas.microsoft.com/office/drawing/2014/main" id="{C66AB9DD-1EC0-05B5-E445-043077C71240}"/>
              </a:ext>
            </a:extLst>
          </p:cNvPr>
          <p:cNvPicPr>
            <a:picLocks noChangeAspect="1"/>
          </p:cNvPicPr>
          <p:nvPr/>
        </p:nvPicPr>
        <p:blipFill>
          <a:blip/>
          <a:srcRect/>
          <a:stretch/>
        </p:blipFill>
        <p:spPr>
          <a:xfrm>
            <a:off x="1343448" y="1054596"/>
            <a:ext cx="5390302" cy="4972744"/>
          </a:xfrm>
          <a:prstGeom prst="rect">
            <a:avLst/>
          </a:prstGeom>
        </p:spPr>
      </p:pic>
      <p:pic>
        <p:nvPicPr>
          <p:cNvPr id="12" name="Picture 11">
            <a:extLst>
              <a:ext uri="{FF2B5EF4-FFF2-40B4-BE49-F238E27FC236}">
                <a16:creationId xmlns:a16="http://schemas.microsoft.com/office/drawing/2014/main" id="{C198003F-A9BB-DF0A-30AE-BD938A8C753E}"/>
              </a:ext>
            </a:extLst>
          </p:cNvPr>
          <p:cNvPicPr>
            <a:picLocks noChangeAspect="1"/>
          </p:cNvPicPr>
          <p:nvPr/>
        </p:nvPicPr>
        <p:blipFill>
          <a:blip/>
          <a:srcRect/>
          <a:stretch/>
        </p:blipFill>
        <p:spPr>
          <a:xfrm>
            <a:off x="7008845" y="1656104"/>
            <a:ext cx="4598436" cy="2098773"/>
          </a:xfrm>
          <a:prstGeom prst="rect">
            <a:avLst/>
          </a:prstGeom>
        </p:spPr>
      </p:pic>
    </p:spTree>
    <p:extLst>
      <p:ext uri="{BB962C8B-B14F-4D97-AF65-F5344CB8AC3E}">
        <p14:creationId xmlns:p14="http://schemas.microsoft.com/office/powerpoint/2010/main" val="27894805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(5)</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65</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08845" y="3952875"/>
            <a:ext cx="4478694" cy="2403474"/>
          </a:xfrm>
        </p:spPr>
        <p:txBody>
          <a:bodyPr vert="horz" lIns="91440" tIns="45720" rIns="91440" bIns="45720" rtlCol="0" anchor="t">
            <a:normAutofit/>
          </a:bodyPr>
          <a:lstStyle/>
          <a:p>
            <a:r>
              <a:rPr lang="it-IT" b="0" i="0" u="none" strike="noStrike" baseline="0" dirty="0">
                <a:solidFill>
                  <a:srgbClr val="000000"/>
                </a:solidFill>
                <a:latin typeface="+mj-lt"/>
              </a:rPr>
              <a:t>L’aggiunta del livello che ordina la colonna Stipendio dal valore più grande al più piccolo, risolve il primo problema</a:t>
            </a:r>
            <a:endParaRPr lang="it-IT" i="0" u="none" strike="noStrike" baseline="0" dirty="0">
              <a:solidFill>
                <a:srgbClr val="000000"/>
              </a:solidFill>
              <a:latin typeface="+mj-lt"/>
            </a:endParaRPr>
          </a:p>
        </p:txBody>
      </p:sp>
      <p:pic>
        <p:nvPicPr>
          <p:cNvPr id="9" name="Picture 8">
            <a:extLst>
              <a:ext uri="{FF2B5EF4-FFF2-40B4-BE49-F238E27FC236}">
                <a16:creationId xmlns:a16="http://schemas.microsoft.com/office/drawing/2014/main" id="{C66AB9DD-1EC0-05B5-E445-043077C71240}"/>
              </a:ext>
            </a:extLst>
          </p:cNvPr>
          <p:cNvPicPr>
            <a:picLocks noChangeAspect="1"/>
          </p:cNvPicPr>
          <p:nvPr/>
        </p:nvPicPr>
        <p:blipFill>
          <a:blip/>
          <a:srcRect/>
          <a:stretch/>
        </p:blipFill>
        <p:spPr>
          <a:xfrm>
            <a:off x="1352938" y="1054596"/>
            <a:ext cx="5371321" cy="4972744"/>
          </a:xfrm>
          <a:prstGeom prst="rect">
            <a:avLst/>
          </a:prstGeom>
        </p:spPr>
      </p:pic>
      <p:pic>
        <p:nvPicPr>
          <p:cNvPr id="12" name="Picture 11">
            <a:extLst>
              <a:ext uri="{FF2B5EF4-FFF2-40B4-BE49-F238E27FC236}">
                <a16:creationId xmlns:a16="http://schemas.microsoft.com/office/drawing/2014/main" id="{C198003F-A9BB-DF0A-30AE-BD938A8C753E}"/>
              </a:ext>
            </a:extLst>
          </p:cNvPr>
          <p:cNvPicPr>
            <a:picLocks noChangeAspect="1"/>
          </p:cNvPicPr>
          <p:nvPr/>
        </p:nvPicPr>
        <p:blipFill>
          <a:blip/>
          <a:srcRect/>
          <a:stretch/>
        </p:blipFill>
        <p:spPr>
          <a:xfrm>
            <a:off x="7017424" y="1656104"/>
            <a:ext cx="4581277" cy="2098773"/>
          </a:xfrm>
          <a:prstGeom prst="rect">
            <a:avLst/>
          </a:prstGeom>
        </p:spPr>
      </p:pic>
    </p:spTree>
    <p:extLst>
      <p:ext uri="{BB962C8B-B14F-4D97-AF65-F5344CB8AC3E}">
        <p14:creationId xmlns:p14="http://schemas.microsoft.com/office/powerpoint/2010/main" val="41695860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(6)</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66</a:t>
            </a:fld>
            <a:endParaRPr lang="en-US" dirty="0"/>
          </a:p>
        </p:txBody>
      </p:sp>
      <p:pic>
        <p:nvPicPr>
          <p:cNvPr id="6" name="Picture 5" descr="A screenshot of a computer&#10;&#10;Description automatically generated with medium confidence">
            <a:extLst>
              <a:ext uri="{FF2B5EF4-FFF2-40B4-BE49-F238E27FC236}">
                <a16:creationId xmlns:a16="http://schemas.microsoft.com/office/drawing/2014/main" id="{C4B66859-9F25-0EE3-DC3A-9D6D06D3426E}"/>
              </a:ext>
            </a:extLst>
          </p:cNvPr>
          <p:cNvPicPr>
            <a:picLocks noChangeAspect="1"/>
          </p:cNvPicPr>
          <p:nvPr/>
        </p:nvPicPr>
        <p:blipFill>
          <a:blip/>
          <a:stretch>
            <a:fillRect/>
          </a:stretch>
        </p:blipFill>
        <p:spPr>
          <a:xfrm>
            <a:off x="729342" y="1372326"/>
            <a:ext cx="11081657" cy="4113347"/>
          </a:xfrm>
          <a:prstGeom prst="rect">
            <a:avLst/>
          </a:prstGeom>
        </p:spPr>
      </p:pic>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5271796" y="4170784"/>
            <a:ext cx="6539203" cy="2185565"/>
          </a:xfrm>
        </p:spPr>
        <p:txBody>
          <a:bodyPr vert="horz" lIns="91440" tIns="45720" rIns="91440" bIns="45720" rtlCol="0" anchor="t">
            <a:normAutofit/>
          </a:bodyPr>
          <a:lstStyle/>
          <a:p>
            <a:r>
              <a:rPr lang="it-IT" b="0" i="0" u="none" strike="noStrike" baseline="0" dirty="0">
                <a:solidFill>
                  <a:srgbClr val="000000"/>
                </a:solidFill>
                <a:latin typeface="+mj-lt"/>
              </a:rPr>
              <a:t>Conditional Formatting &gt; Manage Rules:</a:t>
            </a:r>
          </a:p>
          <a:p>
            <a:r>
              <a:rPr lang="it-IT" b="1" dirty="0">
                <a:solidFill>
                  <a:srgbClr val="000000"/>
                </a:solidFill>
                <a:latin typeface="+mj-lt"/>
              </a:rPr>
              <a:t>Edit Rules</a:t>
            </a:r>
            <a:endParaRPr lang="it-IT" b="1" i="0" u="none" strike="noStrike" baseline="0" dirty="0">
              <a:solidFill>
                <a:srgbClr val="000000"/>
              </a:solidFill>
              <a:latin typeface="+mj-lt"/>
            </a:endParaRPr>
          </a:p>
        </p:txBody>
      </p:sp>
      <p:sp>
        <p:nvSpPr>
          <p:cNvPr id="8" name="Rectangle: Rounded Corners 7">
            <a:extLst>
              <a:ext uri="{FF2B5EF4-FFF2-40B4-BE49-F238E27FC236}">
                <a16:creationId xmlns:a16="http://schemas.microsoft.com/office/drawing/2014/main" id="{C3ACDEF4-0387-B6BB-ADD3-E84970A67923}"/>
              </a:ext>
            </a:extLst>
          </p:cNvPr>
          <p:cNvSpPr/>
          <p:nvPr/>
        </p:nvSpPr>
        <p:spPr>
          <a:xfrm>
            <a:off x="6186195" y="2005404"/>
            <a:ext cx="989046" cy="2764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49385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(7) – Edit Format Rules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67</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6214187" y="1853907"/>
            <a:ext cx="5400868" cy="3150184"/>
          </a:xfrm>
        </p:spPr>
        <p:txBody>
          <a:bodyPr vert="horz" lIns="91440" tIns="45720" rIns="91440" bIns="45720" rtlCol="0" anchor="t">
            <a:normAutofit lnSpcReduction="10000"/>
          </a:bodyPr>
          <a:lstStyle/>
          <a:p>
            <a:r>
              <a:rPr lang="it-IT" b="0" i="0" u="none" strike="noStrike" baseline="0" dirty="0">
                <a:solidFill>
                  <a:srgbClr val="000000"/>
                </a:solidFill>
                <a:latin typeface="+mj-lt"/>
              </a:rPr>
              <a:t>La regola di default della Icon Set Directional, </a:t>
            </a:r>
            <a:r>
              <a:rPr lang="it-IT" b="1" i="0" u="none" strike="noStrike" baseline="0" dirty="0">
                <a:solidFill>
                  <a:srgbClr val="000000"/>
                </a:solidFill>
                <a:latin typeface="+mj-lt"/>
              </a:rPr>
              <a:t>assegna l’icona freccia verso l’alto quando il valore è &gt;= 67%, freccia orizzontale quando il valore è compreso tra il 33 (&gt;=) e il 67% (&lt;), e verso il basso quando è &lt; del 33%</a:t>
            </a:r>
          </a:p>
        </p:txBody>
      </p:sp>
      <p:pic>
        <p:nvPicPr>
          <p:cNvPr id="9" name="Picture 8" descr="A screenshot of a computer&#10;&#10;Description automatically generated">
            <a:extLst>
              <a:ext uri="{FF2B5EF4-FFF2-40B4-BE49-F238E27FC236}">
                <a16:creationId xmlns:a16="http://schemas.microsoft.com/office/drawing/2014/main" id="{A8BC3EBC-1BD9-47BA-FFA7-DE6E5FCB74B6}"/>
              </a:ext>
            </a:extLst>
          </p:cNvPr>
          <p:cNvPicPr>
            <a:picLocks noChangeAspect="1"/>
          </p:cNvPicPr>
          <p:nvPr/>
        </p:nvPicPr>
        <p:blipFill>
          <a:blip/>
          <a:stretch>
            <a:fillRect/>
          </a:stretch>
        </p:blipFill>
        <p:spPr>
          <a:xfrm>
            <a:off x="913677" y="1280812"/>
            <a:ext cx="5182323" cy="4296375"/>
          </a:xfrm>
          <a:prstGeom prst="rect">
            <a:avLst/>
          </a:prstGeom>
        </p:spPr>
      </p:pic>
    </p:spTree>
    <p:extLst>
      <p:ext uri="{BB962C8B-B14F-4D97-AF65-F5344CB8AC3E}">
        <p14:creationId xmlns:p14="http://schemas.microsoft.com/office/powerpoint/2010/main" val="3315701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(8) – La </a:t>
            </a:r>
            <a:r>
              <a:rPr lang="en-US" dirty="0" err="1"/>
              <a:t>soluzione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68</a:t>
            </a:fld>
            <a:endParaRPr lang="en-US" dirty="0"/>
          </a:p>
        </p:txBody>
      </p:sp>
      <p:pic>
        <p:nvPicPr>
          <p:cNvPr id="6" name="Picture 5" descr="A picture containing text, screenshot, number, font&#10;&#10;Description automatically generated">
            <a:extLst>
              <a:ext uri="{FF2B5EF4-FFF2-40B4-BE49-F238E27FC236}">
                <a16:creationId xmlns:a16="http://schemas.microsoft.com/office/drawing/2014/main" id="{43C870F7-D550-9C4B-188B-27AB84083870}"/>
              </a:ext>
            </a:extLst>
          </p:cNvPr>
          <p:cNvPicPr>
            <a:picLocks noChangeAspect="1"/>
          </p:cNvPicPr>
          <p:nvPr/>
        </p:nvPicPr>
        <p:blipFill>
          <a:blip/>
          <a:stretch>
            <a:fillRect/>
          </a:stretch>
        </p:blipFill>
        <p:spPr>
          <a:xfrm>
            <a:off x="1230583" y="960114"/>
            <a:ext cx="5401429" cy="4991797"/>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66CEE6C5-C5A9-A7C0-CE40-A317D8164C1E}"/>
              </a:ext>
            </a:extLst>
          </p:cNvPr>
          <p:cNvPicPr>
            <a:picLocks noChangeAspect="1"/>
          </p:cNvPicPr>
          <p:nvPr/>
        </p:nvPicPr>
        <p:blipFill>
          <a:blip/>
          <a:stretch>
            <a:fillRect/>
          </a:stretch>
        </p:blipFill>
        <p:spPr>
          <a:xfrm>
            <a:off x="6793391" y="1531827"/>
            <a:ext cx="4608618" cy="3794345"/>
          </a:xfrm>
          <a:prstGeom prst="rect">
            <a:avLst/>
          </a:prstGeom>
        </p:spPr>
      </p:pic>
    </p:spTree>
    <p:extLst>
      <p:ext uri="{BB962C8B-B14F-4D97-AF65-F5344CB8AC3E}">
        <p14:creationId xmlns:p14="http://schemas.microsoft.com/office/powerpoint/2010/main" val="37508494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2-7</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a:t>
            </a:r>
            <a:r>
              <a:rPr lang="en-US" sz="2400" dirty="0"/>
              <a:t> Icon Set</a:t>
            </a:r>
          </a:p>
          <a:p>
            <a:r>
              <a:rPr lang="en-US" sz="2400" b="1" dirty="0"/>
              <a:t>documento3</a:t>
            </a:r>
            <a:r>
              <a:rPr lang="en-US" sz="2400" dirty="0"/>
              <a:t>\dipendenti.xlsx (sheet </a:t>
            </a:r>
            <a:r>
              <a:rPr lang="en-US" sz="2400" b="1" dirty="0" err="1"/>
              <a:t>boston</a:t>
            </a:r>
            <a:r>
              <a:rPr lang="en-US" sz="2400" dirty="0"/>
              <a:t>)</a:t>
            </a:r>
          </a:p>
          <a:p>
            <a:pPr marL="342900" indent="-342900">
              <a:buFontTx/>
              <a:buChar char="-"/>
            </a:pPr>
            <a:r>
              <a:rPr lang="en-US" sz="2400" dirty="0"/>
              <a:t>Conditional Formatting Icon Set (</a:t>
            </a:r>
            <a:r>
              <a:rPr lang="en-US" sz="2400" dirty="0" err="1"/>
              <a:t>sceglierne</a:t>
            </a:r>
            <a:r>
              <a:rPr lang="en-US" sz="2400" dirty="0"/>
              <a:t> uno)</a:t>
            </a:r>
          </a:p>
          <a:p>
            <a:pPr marL="342900" indent="-342900">
              <a:buFontTx/>
              <a:buChar char="-"/>
            </a:pPr>
            <a:r>
              <a:rPr lang="en-US" sz="2400" b="1" dirty="0"/>
              <a:t>Custom Sort First</a:t>
            </a:r>
          </a:p>
          <a:p>
            <a:pPr marL="342900" indent="-342900">
              <a:buFontTx/>
              <a:buChar char="-"/>
            </a:pPr>
            <a:r>
              <a:rPr lang="en-US" sz="2400" b="1" dirty="0"/>
              <a:t>Edit default Format Rules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69</a:t>
            </a:fld>
            <a:endParaRPr lang="en-US" dirty="0"/>
          </a:p>
        </p:txBody>
      </p:sp>
    </p:spTree>
    <p:extLst>
      <p:ext uri="{BB962C8B-B14F-4D97-AF65-F5344CB8AC3E}">
        <p14:creationId xmlns:p14="http://schemas.microsoft.com/office/powerpoint/2010/main" val="2094381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9" name="Segnaposto contenuto 4">
            <a:extLst>
              <a:ext uri="{FF2B5EF4-FFF2-40B4-BE49-F238E27FC236}">
                <a16:creationId xmlns:a16="http://schemas.microsoft.com/office/drawing/2014/main" id="{767B0801-3DFD-028B-1AE2-336A61C012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6758" y="960114"/>
            <a:ext cx="6598483" cy="5321357"/>
          </a:xfrm>
        </p:spPr>
      </p:pic>
    </p:spTree>
    <p:extLst>
      <p:ext uri="{BB962C8B-B14F-4D97-AF65-F5344CB8AC3E}">
        <p14:creationId xmlns:p14="http://schemas.microsoft.com/office/powerpoint/2010/main" val="389876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9"/>
                                        </p:tgtEl>
                                        <p:attrNameLst>
                                          <p:attrName>ppt_x</p:attrName>
                                        </p:attrNameLst>
                                      </p:cBhvr>
                                      <p:tavLst>
                                        <p:tav tm="0">
                                          <p:val>
                                            <p:strVal val="ppt_x"/>
                                          </p:val>
                                        </p:tav>
                                        <p:tav tm="100000">
                                          <p:val>
                                            <p:strVal val="ppt_x"/>
                                          </p:val>
                                        </p:tav>
                                      </p:tavLst>
                                    </p:anim>
                                    <p:anim calcmode="lin" valueType="num">
                                      <p:cBhvr additive="base">
                                        <p:cTn id="13" dur="500"/>
                                        <p:tgtEl>
                                          <p:spTgt spid="9"/>
                                        </p:tgtEl>
                                        <p:attrNameLst>
                                          <p:attrName>ppt_y</p:attrName>
                                        </p:attrNameLst>
                                      </p:cBhvr>
                                      <p:tavLst>
                                        <p:tav tm="0">
                                          <p:val>
                                            <p:strVal val="ppt_y"/>
                                          </p:val>
                                        </p:tav>
                                        <p:tav tm="100000">
                                          <p:val>
                                            <p:strVal val="1+ppt_h/2"/>
                                          </p:val>
                                        </p:tav>
                                      </p:tavLst>
                                    </p:anim>
                                    <p:set>
                                      <p:cBhvr>
                                        <p:cTn id="14"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a:t>Data Validation</a:t>
            </a:r>
          </a:p>
        </p:txBody>
      </p:sp>
      <p:sp>
        <p:nvSpPr>
          <p:cNvPr id="3" name="Title 1">
            <a:extLst>
              <a:ext uri="{FF2B5EF4-FFF2-40B4-BE49-F238E27FC236}">
                <a16:creationId xmlns:a16="http://schemas.microsoft.com/office/drawing/2014/main" id="{7FE8B5A0-EF84-4CD6-4B41-6D5789FFA10A}"/>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4527120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Data Validation (</a:t>
            </a:r>
            <a:r>
              <a:rPr lang="en-US" dirty="0" err="1"/>
              <a:t>Convalida</a:t>
            </a:r>
            <a:r>
              <a:rPr lang="en-US" dirty="0"/>
              <a:t> </a:t>
            </a:r>
            <a:r>
              <a:rPr lang="en-US" dirty="0" err="1"/>
              <a:t>dei</a:t>
            </a:r>
            <a:r>
              <a:rPr lang="en-US" dirty="0"/>
              <a:t> </a:t>
            </a:r>
            <a:r>
              <a:rPr lang="en-US" dirty="0" err="1"/>
              <a:t>Dati</a:t>
            </a:r>
            <a:r>
              <a:rPr lang="en-US" dirty="0"/>
              <a: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71</a:t>
            </a:fld>
            <a:endParaRPr lang="en-US" dirty="0"/>
          </a:p>
        </p:txBody>
      </p:sp>
      <p:pic>
        <p:nvPicPr>
          <p:cNvPr id="8" name="Picture 7" descr="A picture containing text, screenshot, font, number&#10;&#10;Description automatically generated">
            <a:extLst>
              <a:ext uri="{FF2B5EF4-FFF2-40B4-BE49-F238E27FC236}">
                <a16:creationId xmlns:a16="http://schemas.microsoft.com/office/drawing/2014/main" id="{CCC2DEC2-0F9F-D88C-E774-E6219A5EFC22}"/>
              </a:ext>
            </a:extLst>
          </p:cNvPr>
          <p:cNvPicPr>
            <a:picLocks noChangeAspect="1"/>
          </p:cNvPicPr>
          <p:nvPr/>
        </p:nvPicPr>
        <p:blipFill>
          <a:blip/>
          <a:stretch>
            <a:fillRect/>
          </a:stretch>
        </p:blipFill>
        <p:spPr>
          <a:xfrm>
            <a:off x="896115" y="1789818"/>
            <a:ext cx="4353533" cy="2886478"/>
          </a:xfrm>
          <a:prstGeom prst="rect">
            <a:avLst/>
          </a:prstGeom>
        </p:spPr>
      </p:pic>
      <p:sp>
        <p:nvSpPr>
          <p:cNvPr id="9" name="Rectangle: Rounded Corners 8">
            <a:extLst>
              <a:ext uri="{FF2B5EF4-FFF2-40B4-BE49-F238E27FC236}">
                <a16:creationId xmlns:a16="http://schemas.microsoft.com/office/drawing/2014/main" id="{DA87D2A8-BC93-733A-EB52-76ABF7211EC8}"/>
              </a:ext>
            </a:extLst>
          </p:cNvPr>
          <p:cNvSpPr/>
          <p:nvPr/>
        </p:nvSpPr>
        <p:spPr>
          <a:xfrm>
            <a:off x="3918856" y="2201347"/>
            <a:ext cx="1330792" cy="247494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computer error&#10;&#10;Description automatically generated with medium confidence">
            <a:extLst>
              <a:ext uri="{FF2B5EF4-FFF2-40B4-BE49-F238E27FC236}">
                <a16:creationId xmlns:a16="http://schemas.microsoft.com/office/drawing/2014/main" id="{53108D7C-117C-4789-8AE0-7431B34E9963}"/>
              </a:ext>
            </a:extLst>
          </p:cNvPr>
          <p:cNvPicPr>
            <a:picLocks noChangeAspect="1"/>
          </p:cNvPicPr>
          <p:nvPr/>
        </p:nvPicPr>
        <p:blipFill>
          <a:blip/>
          <a:stretch>
            <a:fillRect/>
          </a:stretch>
        </p:blipFill>
        <p:spPr>
          <a:xfrm>
            <a:off x="6096000" y="1704081"/>
            <a:ext cx="3753374" cy="3057952"/>
          </a:xfrm>
          <a:prstGeom prst="rect">
            <a:avLst/>
          </a:prstGeom>
        </p:spPr>
      </p:pic>
      <p:sp>
        <p:nvSpPr>
          <p:cNvPr id="4" name="Content Placeholder 2">
            <a:extLst>
              <a:ext uri="{FF2B5EF4-FFF2-40B4-BE49-F238E27FC236}">
                <a16:creationId xmlns:a16="http://schemas.microsoft.com/office/drawing/2014/main" id="{12D8510C-3338-F8D0-39E5-378022AB464D}"/>
              </a:ext>
            </a:extLst>
          </p:cNvPr>
          <p:cNvSpPr>
            <a:spLocks noGrp="1"/>
          </p:cNvSpPr>
          <p:nvPr>
            <p:ph idx="1"/>
          </p:nvPr>
        </p:nvSpPr>
        <p:spPr>
          <a:xfrm>
            <a:off x="2679999" y="4863970"/>
            <a:ext cx="6832002" cy="1048558"/>
          </a:xfrm>
        </p:spPr>
        <p:txBody>
          <a:bodyPr vert="horz" lIns="91440" tIns="45720" rIns="91440" bIns="45720" rtlCol="0" anchor="t">
            <a:normAutofit/>
          </a:bodyPr>
          <a:lstStyle/>
          <a:p>
            <a:r>
              <a:rPr lang="it-IT" b="0" i="0" u="none" strike="noStrike" baseline="0" dirty="0">
                <a:solidFill>
                  <a:srgbClr val="000000"/>
                </a:solidFill>
                <a:latin typeface="+mj-lt"/>
              </a:rPr>
              <a:t>MENU:</a:t>
            </a:r>
          </a:p>
          <a:p>
            <a:r>
              <a:rPr lang="it-IT" b="1" dirty="0">
                <a:solidFill>
                  <a:srgbClr val="000000"/>
                </a:solidFill>
                <a:latin typeface="+mj-lt"/>
              </a:rPr>
              <a:t>Data &gt; Data Tools &gt; Data Validation</a:t>
            </a:r>
            <a:endParaRPr lang="it-IT" b="1" i="0" u="none" strike="noStrike" baseline="0" dirty="0">
              <a:solidFill>
                <a:srgbClr val="000000"/>
              </a:solidFill>
              <a:latin typeface="+mj-lt"/>
            </a:endParaRPr>
          </a:p>
        </p:txBody>
      </p:sp>
    </p:spTree>
    <p:extLst>
      <p:ext uri="{BB962C8B-B14F-4D97-AF65-F5344CB8AC3E}">
        <p14:creationId xmlns:p14="http://schemas.microsoft.com/office/powerpoint/2010/main" val="22221562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Data Validation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72</a:t>
            </a:fld>
            <a:endParaRPr lang="en-US" dirty="0"/>
          </a:p>
        </p:txBody>
      </p:sp>
      <p:pic>
        <p:nvPicPr>
          <p:cNvPr id="6" name="Picture 5">
            <a:extLst>
              <a:ext uri="{FF2B5EF4-FFF2-40B4-BE49-F238E27FC236}">
                <a16:creationId xmlns:a16="http://schemas.microsoft.com/office/drawing/2014/main" id="{E816A53B-E123-4085-7EA0-10244D851B52}"/>
              </a:ext>
            </a:extLst>
          </p:cNvPr>
          <p:cNvPicPr>
            <a:picLocks noChangeAspect="1"/>
          </p:cNvPicPr>
          <p:nvPr/>
        </p:nvPicPr>
        <p:blipFill>
          <a:blip/>
          <a:stretch>
            <a:fillRect/>
          </a:stretch>
        </p:blipFill>
        <p:spPr>
          <a:xfrm>
            <a:off x="6727222" y="2201347"/>
            <a:ext cx="2133898" cy="2114845"/>
          </a:xfrm>
          <a:prstGeom prst="rect">
            <a:avLst/>
          </a:prstGeom>
        </p:spPr>
      </p:pic>
      <p:pic>
        <p:nvPicPr>
          <p:cNvPr id="12" name="Picture 11">
            <a:extLst>
              <a:ext uri="{FF2B5EF4-FFF2-40B4-BE49-F238E27FC236}">
                <a16:creationId xmlns:a16="http://schemas.microsoft.com/office/drawing/2014/main" id="{7C0E2843-1C5A-5226-4FF4-4FF72CB415E0}"/>
              </a:ext>
            </a:extLst>
          </p:cNvPr>
          <p:cNvPicPr>
            <a:picLocks noChangeAspect="1"/>
          </p:cNvPicPr>
          <p:nvPr/>
        </p:nvPicPr>
        <p:blipFill>
          <a:blip/>
          <a:stretch>
            <a:fillRect/>
          </a:stretch>
        </p:blipFill>
        <p:spPr>
          <a:xfrm>
            <a:off x="1274212" y="1806206"/>
            <a:ext cx="4362450" cy="2905125"/>
          </a:xfrm>
          <a:prstGeom prst="rect">
            <a:avLst/>
          </a:prstGeom>
        </p:spPr>
      </p:pic>
      <p:sp>
        <p:nvSpPr>
          <p:cNvPr id="4" name="Content Placeholder 2">
            <a:extLst>
              <a:ext uri="{FF2B5EF4-FFF2-40B4-BE49-F238E27FC236}">
                <a16:creationId xmlns:a16="http://schemas.microsoft.com/office/drawing/2014/main" id="{2080A451-D112-2EB6-9F76-9FAAF423FA3F}"/>
              </a:ext>
            </a:extLst>
          </p:cNvPr>
          <p:cNvSpPr>
            <a:spLocks noGrp="1"/>
          </p:cNvSpPr>
          <p:nvPr>
            <p:ph idx="1"/>
          </p:nvPr>
        </p:nvSpPr>
        <p:spPr>
          <a:xfrm>
            <a:off x="2679999" y="4863970"/>
            <a:ext cx="6832002" cy="1048558"/>
          </a:xfrm>
        </p:spPr>
        <p:txBody>
          <a:bodyPr vert="horz" lIns="91440" tIns="45720" rIns="91440" bIns="45720" rtlCol="0" anchor="t">
            <a:normAutofit/>
          </a:bodyPr>
          <a:lstStyle/>
          <a:p>
            <a:r>
              <a:rPr lang="it-IT" b="0" i="0" u="none" strike="noStrike" baseline="0" dirty="0">
                <a:solidFill>
                  <a:srgbClr val="000000"/>
                </a:solidFill>
                <a:latin typeface="+mj-lt"/>
              </a:rPr>
              <a:t>MENU:</a:t>
            </a:r>
          </a:p>
          <a:p>
            <a:r>
              <a:rPr lang="it-IT" b="1" dirty="0">
                <a:solidFill>
                  <a:srgbClr val="000000"/>
                </a:solidFill>
                <a:latin typeface="+mj-lt"/>
              </a:rPr>
              <a:t>Data &gt; Data Tools &gt; Circle Invalid Data</a:t>
            </a:r>
            <a:endParaRPr lang="it-IT" b="1" i="0" u="none" strike="noStrike" baseline="0" dirty="0">
              <a:solidFill>
                <a:srgbClr val="000000"/>
              </a:solidFill>
              <a:latin typeface="+mj-lt"/>
            </a:endParaRPr>
          </a:p>
        </p:txBody>
      </p:sp>
    </p:spTree>
    <p:extLst>
      <p:ext uri="{BB962C8B-B14F-4D97-AF65-F5344CB8AC3E}">
        <p14:creationId xmlns:p14="http://schemas.microsoft.com/office/powerpoint/2010/main" val="19977794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2-8</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a:t>
            </a:r>
            <a:r>
              <a:rPr lang="en-US" sz="2400" dirty="0"/>
              <a:t> Data Validation</a:t>
            </a:r>
          </a:p>
          <a:p>
            <a:r>
              <a:rPr lang="en-US" sz="2400" b="1" dirty="0"/>
              <a:t>documento4</a:t>
            </a:r>
            <a:r>
              <a:rPr lang="en-US" sz="2400" dirty="0"/>
              <a:t>\</a:t>
            </a:r>
            <a:r>
              <a:rPr lang="en-US" sz="2400" b="1" dirty="0"/>
              <a:t>vendite.xlsx</a:t>
            </a:r>
            <a:endParaRPr lang="en-US" sz="2400" dirty="0"/>
          </a:p>
          <a:p>
            <a:pPr marL="342900" indent="-342900">
              <a:buFontTx/>
              <a:buChar char="-"/>
            </a:pPr>
            <a:r>
              <a:rPr lang="en-US" sz="2400" dirty="0" err="1"/>
              <a:t>Selezionare</a:t>
            </a:r>
            <a:r>
              <a:rPr lang="en-US" sz="2400" dirty="0"/>
              <a:t> la Colonna “</a:t>
            </a:r>
            <a:r>
              <a:rPr lang="en-US" sz="2400" dirty="0" err="1"/>
              <a:t>Commissione</a:t>
            </a:r>
            <a:r>
              <a:rPr lang="en-US" sz="2400" dirty="0"/>
              <a:t> per il </a:t>
            </a:r>
            <a:r>
              <a:rPr lang="en-US" sz="2400" dirty="0" err="1"/>
              <a:t>Rappresentante</a:t>
            </a:r>
            <a:r>
              <a:rPr lang="en-US" sz="2400" dirty="0"/>
              <a:t>”</a:t>
            </a:r>
          </a:p>
          <a:p>
            <a:pPr marL="342900" indent="-342900">
              <a:buFontTx/>
              <a:buChar char="-"/>
            </a:pPr>
            <a:r>
              <a:rPr lang="en-US" dirty="0" err="1"/>
              <a:t>Selezionare</a:t>
            </a:r>
            <a:r>
              <a:rPr lang="en-US" dirty="0"/>
              <a:t> un range di </a:t>
            </a:r>
            <a:r>
              <a:rPr lang="en-US" dirty="0" err="1"/>
              <a:t>valori</a:t>
            </a:r>
            <a:r>
              <a:rPr lang="en-US" dirty="0"/>
              <a:t> “</a:t>
            </a:r>
            <a:r>
              <a:rPr lang="en-US" dirty="0" err="1"/>
              <a:t>validi</a:t>
            </a:r>
            <a:r>
              <a:rPr lang="en-US" dirty="0"/>
              <a:t>”</a:t>
            </a:r>
          </a:p>
          <a:p>
            <a:pPr marL="342900" indent="-342900">
              <a:buFontTx/>
              <a:buChar char="-"/>
            </a:pPr>
            <a:r>
              <a:rPr lang="en-US" sz="2400" dirty="0" err="1"/>
              <a:t>Evidenziare</a:t>
            </a:r>
            <a:r>
              <a:rPr lang="en-US" sz="2400" dirty="0"/>
              <a:t> </a:t>
            </a:r>
            <a:r>
              <a:rPr lang="en-US" sz="2400" dirty="0" err="1"/>
              <a:t>i</a:t>
            </a:r>
            <a:r>
              <a:rPr lang="en-US" sz="2400" dirty="0"/>
              <a:t> </a:t>
            </a:r>
            <a:r>
              <a:rPr lang="en-US" sz="2400" dirty="0" err="1"/>
              <a:t>dati</a:t>
            </a:r>
            <a:r>
              <a:rPr lang="en-US" sz="2400" dirty="0"/>
              <a:t> “non </a:t>
            </a:r>
            <a:r>
              <a:rPr lang="en-US" sz="2400" dirty="0" err="1"/>
              <a:t>validi</a:t>
            </a:r>
            <a:r>
              <a:rPr lang="en-US" sz="2400" dirty="0"/>
              <a:t>” </a:t>
            </a:r>
            <a:r>
              <a:rPr lang="en-US" sz="2400" dirty="0" err="1"/>
              <a:t>sulla</a:t>
            </a:r>
            <a:r>
              <a:rPr lang="en-US" sz="2400" dirty="0"/>
              <a:t> base del range </a:t>
            </a:r>
            <a:r>
              <a:rPr lang="en-US" sz="2400" dirty="0" err="1"/>
              <a:t>definito</a:t>
            </a:r>
            <a:endParaRPr lang="en-US" sz="2400"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73</a:t>
            </a:fld>
            <a:endParaRPr lang="en-US" dirty="0"/>
          </a:p>
        </p:txBody>
      </p:sp>
    </p:spTree>
    <p:extLst>
      <p:ext uri="{BB962C8B-B14F-4D97-AF65-F5344CB8AC3E}">
        <p14:creationId xmlns:p14="http://schemas.microsoft.com/office/powerpoint/2010/main" val="29390303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2-9</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a:t>
            </a:r>
            <a:r>
              <a:rPr lang="en-US" sz="2400" dirty="0"/>
              <a:t> Data Validation</a:t>
            </a:r>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Selezionare</a:t>
            </a:r>
            <a:r>
              <a:rPr lang="en-US" sz="2400" dirty="0"/>
              <a:t> la Colonna “Data”</a:t>
            </a:r>
          </a:p>
          <a:p>
            <a:pPr marL="342900" indent="-342900">
              <a:buFontTx/>
              <a:buChar char="-"/>
            </a:pPr>
            <a:r>
              <a:rPr lang="en-US" dirty="0" err="1"/>
              <a:t>Selezionare</a:t>
            </a:r>
            <a:r>
              <a:rPr lang="en-US" dirty="0"/>
              <a:t> un range di date “</a:t>
            </a:r>
            <a:r>
              <a:rPr lang="en-US" dirty="0" err="1"/>
              <a:t>valide</a:t>
            </a:r>
            <a:r>
              <a:rPr lang="en-US" dirty="0"/>
              <a:t>”</a:t>
            </a:r>
          </a:p>
          <a:p>
            <a:pPr marL="342900" indent="-342900">
              <a:buFontTx/>
              <a:buChar char="-"/>
            </a:pPr>
            <a:r>
              <a:rPr lang="en-US" sz="2400" dirty="0" err="1"/>
              <a:t>Evidenziare</a:t>
            </a:r>
            <a:r>
              <a:rPr lang="en-US" sz="2400" dirty="0"/>
              <a:t> </a:t>
            </a:r>
            <a:r>
              <a:rPr lang="en-US" sz="2400" dirty="0" err="1"/>
              <a:t>i</a:t>
            </a:r>
            <a:r>
              <a:rPr lang="en-US" sz="2400" dirty="0"/>
              <a:t> </a:t>
            </a:r>
            <a:r>
              <a:rPr lang="en-US" sz="2400" dirty="0" err="1"/>
              <a:t>dati</a:t>
            </a:r>
            <a:r>
              <a:rPr lang="en-US" sz="2400" dirty="0"/>
              <a:t> “non </a:t>
            </a:r>
            <a:r>
              <a:rPr lang="en-US" sz="2400" dirty="0" err="1"/>
              <a:t>validi</a:t>
            </a:r>
            <a:r>
              <a:rPr lang="en-US" sz="2400" dirty="0"/>
              <a:t>” </a:t>
            </a:r>
            <a:r>
              <a:rPr lang="en-US" sz="2400" dirty="0" err="1"/>
              <a:t>sulla</a:t>
            </a:r>
            <a:r>
              <a:rPr lang="en-US" sz="2400" dirty="0"/>
              <a:t> base del range </a:t>
            </a:r>
            <a:r>
              <a:rPr lang="en-US" sz="2400" dirty="0" err="1"/>
              <a:t>definito</a:t>
            </a:r>
            <a:endParaRPr lang="en-US" sz="2400"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74</a:t>
            </a:fld>
            <a:endParaRPr lang="en-US" dirty="0"/>
          </a:p>
        </p:txBody>
      </p:sp>
    </p:spTree>
    <p:extLst>
      <p:ext uri="{BB962C8B-B14F-4D97-AF65-F5344CB8AC3E}">
        <p14:creationId xmlns:p14="http://schemas.microsoft.com/office/powerpoint/2010/main" val="16258738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2-10</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b="1" dirty="0" err="1"/>
              <a:t>Esercizio</a:t>
            </a:r>
            <a:r>
              <a:rPr lang="en-US" sz="2400" b="1" dirty="0"/>
              <a:t> </a:t>
            </a:r>
            <a:r>
              <a:rPr lang="en-US" sz="2400" b="1" dirty="0" err="1"/>
              <a:t>su</a:t>
            </a:r>
            <a:r>
              <a:rPr lang="en-US" sz="2400" b="1" dirty="0"/>
              <a:t> Data Validation</a:t>
            </a:r>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Inserire</a:t>
            </a:r>
            <a:r>
              <a:rPr lang="en-US" sz="2400" dirty="0"/>
              <a:t> </a:t>
            </a:r>
            <a:r>
              <a:rPr lang="en-US" sz="2400" dirty="0" err="1"/>
              <a:t>una</a:t>
            </a:r>
            <a:r>
              <a:rPr lang="en-US" sz="2400" dirty="0"/>
              <a:t> </a:t>
            </a:r>
            <a:r>
              <a:rPr lang="en-US" sz="2400" dirty="0" err="1"/>
              <a:t>regola</a:t>
            </a:r>
            <a:r>
              <a:rPr lang="en-US" sz="2400" dirty="0"/>
              <a:t> di Data Validation </a:t>
            </a:r>
            <a:r>
              <a:rPr lang="en-US" sz="2400" dirty="0" err="1"/>
              <a:t>basata</a:t>
            </a:r>
            <a:r>
              <a:rPr lang="en-US" sz="2400" dirty="0"/>
              <a:t> </a:t>
            </a:r>
            <a:r>
              <a:rPr lang="en-US" sz="2400" dirty="0" err="1"/>
              <a:t>sulle</a:t>
            </a:r>
            <a:r>
              <a:rPr lang="en-US" sz="2400" dirty="0"/>
              <a:t> date, e </a:t>
            </a:r>
            <a:r>
              <a:rPr lang="en-US" sz="2400" dirty="0" err="1"/>
              <a:t>provare</a:t>
            </a:r>
            <a:r>
              <a:rPr lang="en-US" sz="2400" dirty="0"/>
              <a:t> ad </a:t>
            </a:r>
            <a:r>
              <a:rPr lang="en-US" sz="2400" dirty="0" err="1"/>
              <a:t>inserire</a:t>
            </a:r>
            <a:r>
              <a:rPr lang="en-US" sz="2400" dirty="0"/>
              <a:t> un record con un </a:t>
            </a:r>
            <a:r>
              <a:rPr lang="en-US" sz="2400" dirty="0" err="1"/>
              <a:t>valore</a:t>
            </a:r>
            <a:r>
              <a:rPr lang="en-US" sz="2400" dirty="0"/>
              <a:t> “out of range”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75</a:t>
            </a:fld>
            <a:endParaRPr lang="en-US" dirty="0"/>
          </a:p>
        </p:txBody>
      </p:sp>
    </p:spTree>
    <p:extLst>
      <p:ext uri="{BB962C8B-B14F-4D97-AF65-F5344CB8AC3E}">
        <p14:creationId xmlns:p14="http://schemas.microsoft.com/office/powerpoint/2010/main" val="19012820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a:t>Moduli</a:t>
            </a:r>
          </a:p>
        </p:txBody>
      </p:sp>
      <p:sp>
        <p:nvSpPr>
          <p:cNvPr id="3" name="Title 1">
            <a:extLst>
              <a:ext uri="{FF2B5EF4-FFF2-40B4-BE49-F238E27FC236}">
                <a16:creationId xmlns:a16="http://schemas.microsoft.com/office/drawing/2014/main" id="{931E5EA5-9A46-F653-E8FA-2642F834E332}"/>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9818114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Moduli (Form)</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77</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411264" y="1173968"/>
            <a:ext cx="10795997" cy="3984185"/>
          </a:xfrm>
        </p:spPr>
        <p:txBody>
          <a:bodyPr vert="horz" lIns="91440" tIns="45720" rIns="91440" bIns="45720" rtlCol="0" anchor="t">
            <a:normAutofit/>
          </a:bodyPr>
          <a:lstStyle/>
          <a:p>
            <a:r>
              <a:rPr lang="it-IT" b="0" i="0" u="none" strike="noStrike" baseline="0" dirty="0">
                <a:solidFill>
                  <a:srgbClr val="000000"/>
                </a:solidFill>
                <a:latin typeface="+mj-lt"/>
              </a:rPr>
              <a:t>I Moduli in Excel sono utili per il </a:t>
            </a:r>
            <a:r>
              <a:rPr lang="it-IT" b="1" i="0" u="none" strike="noStrike" baseline="0" dirty="0">
                <a:solidFill>
                  <a:srgbClr val="000000"/>
                </a:solidFill>
                <a:latin typeface="+mj-lt"/>
              </a:rPr>
              <a:t>data-entry </a:t>
            </a:r>
            <a:r>
              <a:rPr lang="it-IT" b="0" i="0" u="none" strike="noStrike" baseline="0" dirty="0">
                <a:solidFill>
                  <a:srgbClr val="000000"/>
                </a:solidFill>
                <a:latin typeface="+mj-lt"/>
              </a:rPr>
              <a:t>attraverso delle maschere di inserimento, e sono una alternativa all’inserimento diretto del valore nella cella selezionata.</a:t>
            </a:r>
          </a:p>
          <a:p>
            <a:endParaRPr lang="it-IT" dirty="0">
              <a:solidFill>
                <a:srgbClr val="000000"/>
              </a:solidFill>
              <a:latin typeface="+mj-lt"/>
            </a:endParaRPr>
          </a:p>
          <a:p>
            <a:r>
              <a:rPr lang="it-IT" i="0" u="none" strike="noStrike" baseline="0" dirty="0">
                <a:solidFill>
                  <a:srgbClr val="000000"/>
                </a:solidFill>
                <a:latin typeface="+mj-lt"/>
              </a:rPr>
              <a:t>Si utilizza il Modulo (Form in inglese) che possiamo aggiungere sia alla Quick Access Toolbar (Barra di Accesso Veloce), sia nella Barra Multifunzione, selezionando un apposito Gruppo se il comando lo richiede (come questo caso).</a:t>
            </a:r>
          </a:p>
        </p:txBody>
      </p:sp>
    </p:spTree>
    <p:extLst>
      <p:ext uri="{BB962C8B-B14F-4D97-AF65-F5344CB8AC3E}">
        <p14:creationId xmlns:p14="http://schemas.microsoft.com/office/powerpoint/2010/main" val="28177492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Moduli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78</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575388" y="1222602"/>
            <a:ext cx="6704644" cy="3984185"/>
          </a:xfrm>
        </p:spPr>
        <p:txBody>
          <a:bodyPr vert="horz" lIns="91440" tIns="45720" rIns="91440" bIns="45720" rtlCol="0" anchor="t">
            <a:normAutofit lnSpcReduction="10000"/>
          </a:bodyPr>
          <a:lstStyle/>
          <a:p>
            <a:r>
              <a:rPr lang="it-IT" b="0" i="0" u="none" strike="noStrike" baseline="0" dirty="0">
                <a:solidFill>
                  <a:srgbClr val="000000"/>
                </a:solidFill>
                <a:latin typeface="+mj-lt"/>
              </a:rPr>
              <a:t>Data una semplice tabella, Nome-Cognome-Email, si possono inserire i vari record, o digitando direttamente nelle celle, oppure si può inserire il valore tramite un modulo:</a:t>
            </a:r>
          </a:p>
          <a:p>
            <a:r>
              <a:rPr lang="it-IT" i="0" u="none" strike="noStrike" baseline="0" dirty="0">
                <a:solidFill>
                  <a:srgbClr val="000000"/>
                </a:solidFill>
                <a:latin typeface="+mj-lt"/>
              </a:rPr>
              <a:t>- Si clicca sulla riga che contiene le intestazioni, con i nomi dei campi, e poi si clicca sul simbolo della Form nel Quick Access Toolbar (Barra di accesso veloce): questo fa comparire una </a:t>
            </a:r>
            <a:r>
              <a:rPr lang="it-IT" b="1" i="0" u="none" strike="noStrike" baseline="0" dirty="0">
                <a:solidFill>
                  <a:srgbClr val="000000"/>
                </a:solidFill>
                <a:latin typeface="+mj-lt"/>
              </a:rPr>
              <a:t>maschera di inserimento</a:t>
            </a:r>
            <a:r>
              <a:rPr lang="it-IT" i="0" u="none" strike="noStrike" baseline="0" dirty="0">
                <a:solidFill>
                  <a:srgbClr val="000000"/>
                </a:solidFill>
                <a:latin typeface="+mj-lt"/>
              </a:rPr>
              <a:t> come qui in figura:</a:t>
            </a:r>
          </a:p>
        </p:txBody>
      </p:sp>
      <p:pic>
        <p:nvPicPr>
          <p:cNvPr id="6" name="Picture 5" descr="A screenshot of a computer&#10;&#10;Description automatically generated with medium confidence">
            <a:extLst>
              <a:ext uri="{FF2B5EF4-FFF2-40B4-BE49-F238E27FC236}">
                <a16:creationId xmlns:a16="http://schemas.microsoft.com/office/drawing/2014/main" id="{994F9AC5-F9F6-8507-2692-E893EA7AF2AF}"/>
              </a:ext>
            </a:extLst>
          </p:cNvPr>
          <p:cNvPicPr>
            <a:picLocks noChangeAspect="1"/>
          </p:cNvPicPr>
          <p:nvPr/>
        </p:nvPicPr>
        <p:blipFill>
          <a:blip/>
          <a:stretch>
            <a:fillRect/>
          </a:stretch>
        </p:blipFill>
        <p:spPr>
          <a:xfrm>
            <a:off x="7501812" y="1543544"/>
            <a:ext cx="4114800" cy="3770912"/>
          </a:xfrm>
          <a:prstGeom prst="rect">
            <a:avLst/>
          </a:prstGeom>
        </p:spPr>
      </p:pic>
    </p:spTree>
    <p:extLst>
      <p:ext uri="{BB962C8B-B14F-4D97-AF65-F5344CB8AC3E}">
        <p14:creationId xmlns:p14="http://schemas.microsoft.com/office/powerpoint/2010/main" val="11960480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Moduli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79</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575388" y="1222602"/>
            <a:ext cx="6704644" cy="3984185"/>
          </a:xfrm>
        </p:spPr>
        <p:txBody>
          <a:bodyPr vert="horz" lIns="91440" tIns="45720" rIns="91440" bIns="45720" rtlCol="0" anchor="t">
            <a:normAutofit fontScale="77500" lnSpcReduction="20000"/>
          </a:bodyPr>
          <a:lstStyle/>
          <a:p>
            <a:r>
              <a:rPr lang="it-IT" b="0" i="0" u="none" strike="noStrike" baseline="0" dirty="0">
                <a:solidFill>
                  <a:srgbClr val="000000"/>
                </a:solidFill>
                <a:latin typeface="+mj-lt"/>
              </a:rPr>
              <a:t>Quando si apre la maschera del Modulo, viene selezionato il primo record della tabella. Si può fare:</a:t>
            </a:r>
          </a:p>
          <a:p>
            <a:pPr marL="457200" indent="-457200">
              <a:buFontTx/>
              <a:buChar char="-"/>
            </a:pPr>
            <a:r>
              <a:rPr lang="it-IT" b="1" dirty="0">
                <a:solidFill>
                  <a:srgbClr val="000000"/>
                </a:solidFill>
                <a:latin typeface="+mj-lt"/>
              </a:rPr>
              <a:t>New </a:t>
            </a:r>
            <a:r>
              <a:rPr lang="it-IT" dirty="0">
                <a:solidFill>
                  <a:srgbClr val="000000"/>
                </a:solidFill>
                <a:latin typeface="+mj-lt"/>
              </a:rPr>
              <a:t>(per inserire un nuovo record)</a:t>
            </a:r>
          </a:p>
          <a:p>
            <a:pPr marL="457200" indent="-457200">
              <a:buFontTx/>
              <a:buChar char="-"/>
            </a:pPr>
            <a:r>
              <a:rPr lang="it-IT" b="1" i="0" u="none" strike="noStrike" baseline="0" dirty="0">
                <a:solidFill>
                  <a:srgbClr val="000000"/>
                </a:solidFill>
                <a:latin typeface="+mj-lt"/>
              </a:rPr>
              <a:t>Cr</a:t>
            </a:r>
            <a:r>
              <a:rPr lang="it-IT" b="1" dirty="0">
                <a:solidFill>
                  <a:srgbClr val="000000"/>
                </a:solidFill>
                <a:latin typeface="+mj-lt"/>
              </a:rPr>
              <a:t>iteria </a:t>
            </a:r>
            <a:r>
              <a:rPr lang="it-IT" dirty="0">
                <a:solidFill>
                  <a:srgbClr val="000000"/>
                </a:solidFill>
                <a:latin typeface="+mj-lt"/>
              </a:rPr>
              <a:t>(per fare il «clear» dei campi e ricercare per uno dei criteri)</a:t>
            </a:r>
          </a:p>
          <a:p>
            <a:pPr marL="457200" indent="-457200">
              <a:buFontTx/>
              <a:buChar char="-"/>
            </a:pPr>
            <a:r>
              <a:rPr lang="it-IT" b="1" i="0" u="none" strike="noStrike" baseline="0" dirty="0">
                <a:solidFill>
                  <a:srgbClr val="000000"/>
                </a:solidFill>
                <a:latin typeface="+mj-lt"/>
              </a:rPr>
              <a:t>Fin</a:t>
            </a:r>
            <a:r>
              <a:rPr lang="it-IT" b="1" dirty="0">
                <a:solidFill>
                  <a:srgbClr val="000000"/>
                </a:solidFill>
                <a:latin typeface="+mj-lt"/>
              </a:rPr>
              <a:t>d Next – Fine Prev </a:t>
            </a:r>
            <a:r>
              <a:rPr lang="it-IT" dirty="0">
                <a:solidFill>
                  <a:srgbClr val="000000"/>
                </a:solidFill>
                <a:latin typeface="+mj-lt"/>
              </a:rPr>
              <a:t>(si usano per ricercare se presente un record corrispondente ad uno dei campi riempiti, e navigare nella tabella)</a:t>
            </a:r>
          </a:p>
          <a:p>
            <a:pPr marL="457200" indent="-457200">
              <a:buFontTx/>
              <a:buChar char="-"/>
            </a:pPr>
            <a:r>
              <a:rPr lang="it-IT" b="1" i="0" u="none" strike="noStrike" baseline="0" dirty="0">
                <a:solidFill>
                  <a:srgbClr val="000000"/>
                </a:solidFill>
                <a:latin typeface="+mj-lt"/>
              </a:rPr>
              <a:t>Delete</a:t>
            </a:r>
            <a:r>
              <a:rPr lang="it-IT" i="0" u="none" strike="noStrike" baseline="0" dirty="0">
                <a:solidFill>
                  <a:srgbClr val="000000"/>
                </a:solidFill>
                <a:latin typeface="+mj-lt"/>
              </a:rPr>
              <a:t> (per cancellare un record selezionato) – </a:t>
            </a:r>
          </a:p>
          <a:p>
            <a:r>
              <a:rPr lang="it-IT" b="1" i="0" u="none" strike="noStrike" baseline="0" dirty="0">
                <a:solidFill>
                  <a:srgbClr val="000000"/>
                </a:solidFill>
                <a:latin typeface="+mj-lt"/>
              </a:rPr>
              <a:t>ATTENZIONE</a:t>
            </a:r>
            <a:r>
              <a:rPr lang="it-IT" i="0" u="none" strike="noStrike" baseline="0" dirty="0">
                <a:solidFill>
                  <a:srgbClr val="000000"/>
                </a:solidFill>
                <a:latin typeface="+mj-lt"/>
              </a:rPr>
              <a:t> al fatto che la cancellazione con il modulo è irreversibile (non compare la freccia UNDO nella barra di accesso veloce per ripristinare il record)</a:t>
            </a:r>
          </a:p>
        </p:txBody>
      </p:sp>
      <p:pic>
        <p:nvPicPr>
          <p:cNvPr id="8" name="Picture 7">
            <a:extLst>
              <a:ext uri="{FF2B5EF4-FFF2-40B4-BE49-F238E27FC236}">
                <a16:creationId xmlns:a16="http://schemas.microsoft.com/office/drawing/2014/main" id="{05CDF1A0-3A09-784A-7170-2F8431150B50}"/>
              </a:ext>
            </a:extLst>
          </p:cNvPr>
          <p:cNvPicPr>
            <a:picLocks noChangeAspect="1"/>
          </p:cNvPicPr>
          <p:nvPr/>
        </p:nvPicPr>
        <p:blipFill>
          <a:blip/>
          <a:stretch>
            <a:fillRect/>
          </a:stretch>
        </p:blipFill>
        <p:spPr>
          <a:xfrm>
            <a:off x="7546006" y="1586039"/>
            <a:ext cx="4108148" cy="3685921"/>
          </a:xfrm>
          <a:prstGeom prst="rect">
            <a:avLst/>
          </a:prstGeom>
        </p:spPr>
      </p:pic>
    </p:spTree>
    <p:extLst>
      <p:ext uri="{BB962C8B-B14F-4D97-AF65-F5344CB8AC3E}">
        <p14:creationId xmlns:p14="http://schemas.microsoft.com/office/powerpoint/2010/main" val="2483309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a:t>
            </a:fld>
            <a:endParaRPr lang="en-US" dirty="0"/>
          </a:p>
        </p:txBody>
      </p:sp>
      <p:pic>
        <p:nvPicPr>
          <p:cNvPr id="10" name="Immagine 6">
            <a:extLst>
              <a:ext uri="{FF2B5EF4-FFF2-40B4-BE49-F238E27FC236}">
                <a16:creationId xmlns:a16="http://schemas.microsoft.com/office/drawing/2014/main" id="{747DCCFA-9E7D-1D5A-1428-6E6C1C7F0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0837" y="960114"/>
            <a:ext cx="6630325" cy="5242890"/>
          </a:xfrm>
          <a:prstGeom prst="rect">
            <a:avLst/>
          </a:prstGeom>
        </p:spPr>
      </p:pic>
    </p:spTree>
    <p:extLst>
      <p:ext uri="{BB962C8B-B14F-4D97-AF65-F5344CB8AC3E}">
        <p14:creationId xmlns:p14="http://schemas.microsoft.com/office/powerpoint/2010/main" val="233161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0"/>
                                        </p:tgtEl>
                                        <p:attrNameLst>
                                          <p:attrName>ppt_x</p:attrName>
                                        </p:attrNameLst>
                                      </p:cBhvr>
                                      <p:tavLst>
                                        <p:tav tm="0">
                                          <p:val>
                                            <p:strVal val="ppt_x"/>
                                          </p:val>
                                        </p:tav>
                                        <p:tav tm="100000">
                                          <p:val>
                                            <p:strVal val="ppt_x"/>
                                          </p:val>
                                        </p:tav>
                                      </p:tavLst>
                                    </p:anim>
                                    <p:anim calcmode="lin" valueType="num">
                                      <p:cBhvr additive="base">
                                        <p:cTn id="13" dur="500"/>
                                        <p:tgtEl>
                                          <p:spTgt spid="10"/>
                                        </p:tgtEl>
                                        <p:attrNameLst>
                                          <p:attrName>ppt_y</p:attrName>
                                        </p:attrNameLst>
                                      </p:cBhvr>
                                      <p:tavLst>
                                        <p:tav tm="0">
                                          <p:val>
                                            <p:strVal val="ppt_y"/>
                                          </p:val>
                                        </p:tav>
                                        <p:tav tm="100000">
                                          <p:val>
                                            <p:strVal val="1+ppt_h/2"/>
                                          </p:val>
                                        </p:tav>
                                      </p:tavLst>
                                    </p:anim>
                                    <p:set>
                                      <p:cBhvr>
                                        <p:cTn id="1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2-11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a:t>
            </a:r>
            <a:r>
              <a:rPr lang="en-US" sz="2400" dirty="0"/>
              <a:t> Moduli (Form)</a:t>
            </a:r>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Inserire</a:t>
            </a:r>
            <a:r>
              <a:rPr lang="en-US" sz="2400" dirty="0"/>
              <a:t> un nuovo </a:t>
            </a:r>
            <a:r>
              <a:rPr lang="en-US" sz="2400" dirty="0" err="1"/>
              <a:t>valore</a:t>
            </a:r>
            <a:r>
              <a:rPr lang="en-US" sz="2400" dirty="0"/>
              <a:t>, </a:t>
            </a:r>
            <a:r>
              <a:rPr lang="en-US" sz="2400" dirty="0" err="1"/>
              <a:t>utilizzando</a:t>
            </a:r>
            <a:r>
              <a:rPr lang="en-US" sz="2400" dirty="0"/>
              <a:t> il Modulo</a:t>
            </a:r>
          </a:p>
          <a:p>
            <a:pPr marL="342900" indent="-342900">
              <a:buFontTx/>
              <a:buChar char="-"/>
            </a:pPr>
            <a:r>
              <a:rPr lang="en-US" dirty="0"/>
              <a:t>Fare </a:t>
            </a:r>
            <a:r>
              <a:rPr lang="en-US" dirty="0" err="1"/>
              <a:t>una</a:t>
            </a:r>
            <a:r>
              <a:rPr lang="en-US" dirty="0"/>
              <a:t> </a:t>
            </a:r>
            <a:r>
              <a:rPr lang="en-US" dirty="0" err="1"/>
              <a:t>ricerca</a:t>
            </a:r>
            <a:endParaRPr lang="en-US" dirty="0"/>
          </a:p>
          <a:p>
            <a:pPr marL="342900" indent="-342900">
              <a:buFontTx/>
              <a:buChar char="-"/>
            </a:pPr>
            <a:r>
              <a:rPr lang="en-US" dirty="0" err="1"/>
              <a:t>Eliminare</a:t>
            </a:r>
            <a:r>
              <a:rPr lang="en-US" dirty="0"/>
              <a:t> un record</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80</a:t>
            </a:fld>
            <a:endParaRPr lang="en-US" dirty="0"/>
          </a:p>
        </p:txBody>
      </p:sp>
    </p:spTree>
    <p:extLst>
      <p:ext uri="{BB962C8B-B14F-4D97-AF65-F5344CB8AC3E}">
        <p14:creationId xmlns:p14="http://schemas.microsoft.com/office/powerpoint/2010/main" val="18175649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t>Creazione</a:t>
            </a:r>
            <a:r>
              <a:rPr lang="en-US" sz="6600" b="1" dirty="0"/>
              <a:t> di </a:t>
            </a:r>
            <a:br>
              <a:rPr lang="en-US" sz="6600" b="1" dirty="0"/>
            </a:br>
            <a:r>
              <a:rPr lang="en-US" sz="6600" b="1" dirty="0" err="1"/>
              <a:t>Tabelle</a:t>
            </a:r>
            <a:r>
              <a:rPr lang="en-US" sz="6600" b="1" dirty="0"/>
              <a:t> Pivot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81</a:t>
            </a:fld>
            <a:endParaRPr lang="en-US" dirty="0"/>
          </a:p>
        </p:txBody>
      </p:sp>
      <p:sp>
        <p:nvSpPr>
          <p:cNvPr id="6" name="Title 1">
            <a:extLst>
              <a:ext uri="{FF2B5EF4-FFF2-40B4-BE49-F238E27FC236}">
                <a16:creationId xmlns:a16="http://schemas.microsoft.com/office/drawing/2014/main" id="{3D7240A6-B80C-AD25-49B9-0F0B3C96DB08}"/>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t>3</a:t>
            </a:r>
            <a:endParaRPr lang="en-US" sz="6600" b="1" dirty="0"/>
          </a:p>
        </p:txBody>
      </p:sp>
    </p:spTree>
    <p:extLst>
      <p:ext uri="{BB962C8B-B14F-4D97-AF65-F5344CB8AC3E}">
        <p14:creationId xmlns:p14="http://schemas.microsoft.com/office/powerpoint/2010/main" val="25621946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err="1"/>
              <a:t>Subtotali</a:t>
            </a:r>
            <a:endParaRPr lang="en-US" dirty="0"/>
          </a:p>
        </p:txBody>
      </p:sp>
      <p:sp>
        <p:nvSpPr>
          <p:cNvPr id="3" name="Title 1">
            <a:extLst>
              <a:ext uri="{FF2B5EF4-FFF2-40B4-BE49-F238E27FC236}">
                <a16:creationId xmlns:a16="http://schemas.microsoft.com/office/drawing/2014/main" id="{931E5EA5-9A46-F653-E8FA-2642F834E332}"/>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3</a:t>
            </a:r>
            <a:endParaRPr lang="en-US" sz="5400" b="1" dirty="0"/>
          </a:p>
        </p:txBody>
      </p:sp>
    </p:spTree>
    <p:extLst>
      <p:ext uri="{BB962C8B-B14F-4D97-AF65-F5344CB8AC3E}">
        <p14:creationId xmlns:p14="http://schemas.microsoft.com/office/powerpoint/2010/main" val="23025371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Subtotali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83</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2"/>
            <a:ext cx="4934459" cy="4474813"/>
          </a:xfrm>
        </p:spPr>
        <p:txBody>
          <a:bodyPr vert="horz" lIns="91440" tIns="45720" rIns="91440" bIns="45720" rtlCol="0" anchor="t">
            <a:normAutofit/>
          </a:bodyPr>
          <a:lstStyle/>
          <a:p>
            <a:r>
              <a:rPr lang="it-IT" b="0" i="0" u="none" strike="noStrike" baseline="0" dirty="0">
                <a:solidFill>
                  <a:srgbClr val="000000"/>
                </a:solidFill>
                <a:latin typeface="+mj-lt"/>
              </a:rPr>
              <a:t>La funzionalità “</a:t>
            </a:r>
            <a:r>
              <a:rPr lang="it-IT" b="1" i="0" u="none" strike="noStrike" baseline="0" dirty="0">
                <a:solidFill>
                  <a:srgbClr val="000000"/>
                </a:solidFill>
                <a:latin typeface="+mj-lt"/>
              </a:rPr>
              <a:t>Subtotali</a:t>
            </a:r>
            <a:r>
              <a:rPr lang="it-IT" b="0" i="0" u="none" strike="noStrike" baseline="0" dirty="0">
                <a:solidFill>
                  <a:srgbClr val="000000"/>
                </a:solidFill>
                <a:latin typeface="+mj-lt"/>
              </a:rPr>
              <a:t>” consente di operare dei calcoli su dei </a:t>
            </a:r>
            <a:r>
              <a:rPr lang="it-IT" b="1" i="0" u="none" strike="noStrike" baseline="0" dirty="0">
                <a:solidFill>
                  <a:srgbClr val="000000"/>
                </a:solidFill>
                <a:latin typeface="+mj-lt"/>
              </a:rPr>
              <a:t>sottoinsiemi omogenei </a:t>
            </a:r>
            <a:r>
              <a:rPr lang="it-IT" b="0" i="0" u="none" strike="noStrike" baseline="0" dirty="0">
                <a:solidFill>
                  <a:srgbClr val="000000"/>
                </a:solidFill>
                <a:latin typeface="+mj-lt"/>
              </a:rPr>
              <a:t>di dati e di fornirci delle risposte a quesiti del tipo: </a:t>
            </a:r>
          </a:p>
          <a:p>
            <a:r>
              <a:rPr lang="it-IT" b="1" dirty="0">
                <a:solidFill>
                  <a:srgbClr val="000000"/>
                </a:solidFill>
                <a:latin typeface="+mj-lt"/>
              </a:rPr>
              <a:t>«Quale è il totale delle sole vendite del Genere Maglia?»</a:t>
            </a:r>
          </a:p>
        </p:txBody>
      </p:sp>
      <p:pic>
        <p:nvPicPr>
          <p:cNvPr id="4" name="Segnaposto contenuto 9">
            <a:extLst>
              <a:ext uri="{FF2B5EF4-FFF2-40B4-BE49-F238E27FC236}">
                <a16:creationId xmlns:a16="http://schemas.microsoft.com/office/drawing/2014/main" id="{84EE9A56-EFF1-81DB-DC82-59734E2A5AC5}"/>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5971406" y="1222602"/>
            <a:ext cx="4725657" cy="3747047"/>
          </a:xfrm>
          <a:prstGeom prst="rect">
            <a:avLst/>
          </a:prstGeom>
        </p:spPr>
      </p:pic>
    </p:spTree>
    <p:extLst>
      <p:ext uri="{BB962C8B-B14F-4D97-AF65-F5344CB8AC3E}">
        <p14:creationId xmlns:p14="http://schemas.microsoft.com/office/powerpoint/2010/main" val="12423859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Subtotali</a:t>
            </a:r>
            <a:r>
              <a:rPr lang="en-US" dirty="0"/>
              <a:t>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84</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2"/>
            <a:ext cx="10549813" cy="4474813"/>
          </a:xfrm>
        </p:spPr>
        <p:txBody>
          <a:bodyPr vert="horz" lIns="91440" tIns="45720" rIns="91440" bIns="45720" rtlCol="0" anchor="t">
            <a:normAutofit/>
          </a:bodyPr>
          <a:lstStyle/>
          <a:p>
            <a:r>
              <a:rPr lang="it-IT" dirty="0">
                <a:solidFill>
                  <a:srgbClr val="000000"/>
                </a:solidFill>
                <a:latin typeface="+mj-lt"/>
              </a:rPr>
              <a:t>Prima di poter utilizzare la funzionalità </a:t>
            </a:r>
            <a:r>
              <a:rPr lang="it-IT" b="1" dirty="0">
                <a:solidFill>
                  <a:srgbClr val="000000"/>
                </a:solidFill>
                <a:latin typeface="+mj-lt"/>
              </a:rPr>
              <a:t>subtotali</a:t>
            </a:r>
            <a:r>
              <a:rPr lang="it-IT" dirty="0">
                <a:solidFill>
                  <a:srgbClr val="000000"/>
                </a:solidFill>
                <a:latin typeface="+mj-lt"/>
              </a:rPr>
              <a:t>, tuttavia, è necessario operare un </a:t>
            </a:r>
            <a:r>
              <a:rPr lang="it-IT" b="1" dirty="0">
                <a:solidFill>
                  <a:srgbClr val="000000"/>
                </a:solidFill>
                <a:latin typeface="+mj-lt"/>
              </a:rPr>
              <a:t>Custom Sort </a:t>
            </a:r>
            <a:r>
              <a:rPr lang="it-IT" dirty="0">
                <a:solidFill>
                  <a:srgbClr val="000000"/>
                </a:solidFill>
                <a:latin typeface="+mj-lt"/>
              </a:rPr>
              <a:t>sul campo per cui si intende operare il calcolo</a:t>
            </a:r>
            <a:endParaRPr lang="it-IT" b="1" dirty="0">
              <a:solidFill>
                <a:srgbClr val="000000"/>
              </a:solidFill>
              <a:latin typeface="+mj-lt"/>
            </a:endParaRPr>
          </a:p>
          <a:p>
            <a:endParaRPr lang="it-IT" dirty="0">
              <a:solidFill>
                <a:srgbClr val="000000"/>
              </a:solidFill>
              <a:latin typeface="+mj-lt"/>
            </a:endParaRPr>
          </a:p>
          <a:p>
            <a:endParaRPr lang="it-IT" dirty="0">
              <a:solidFill>
                <a:srgbClr val="000000"/>
              </a:solidFill>
              <a:latin typeface="+mj-lt"/>
            </a:endParaRPr>
          </a:p>
          <a:p>
            <a:endParaRPr lang="it-IT" dirty="0">
              <a:solidFill>
                <a:srgbClr val="000000"/>
              </a:solidFill>
              <a:latin typeface="+mj-lt"/>
            </a:endParaRPr>
          </a:p>
          <a:p>
            <a:r>
              <a:rPr lang="it-IT" dirty="0">
                <a:solidFill>
                  <a:srgbClr val="000000"/>
                </a:solidFill>
                <a:latin typeface="+mj-lt"/>
              </a:rPr>
              <a:t>MENU: </a:t>
            </a:r>
            <a:r>
              <a:rPr lang="it-IT" b="1" i="0" u="none" strike="noStrike" baseline="0" dirty="0">
                <a:solidFill>
                  <a:srgbClr val="000000"/>
                </a:solidFill>
                <a:latin typeface="+mj-lt"/>
              </a:rPr>
              <a:t>Dati &gt; Struttura (Outline) &gt; subtotali</a:t>
            </a:r>
          </a:p>
        </p:txBody>
      </p:sp>
      <p:pic>
        <p:nvPicPr>
          <p:cNvPr id="8" name="Picture 7">
            <a:extLst>
              <a:ext uri="{FF2B5EF4-FFF2-40B4-BE49-F238E27FC236}">
                <a16:creationId xmlns:a16="http://schemas.microsoft.com/office/drawing/2014/main" id="{B2223C29-92CD-1D11-583B-6FD952C2C461}"/>
              </a:ext>
            </a:extLst>
          </p:cNvPr>
          <p:cNvPicPr>
            <a:picLocks noChangeAspect="1"/>
          </p:cNvPicPr>
          <p:nvPr/>
        </p:nvPicPr>
        <p:blipFill>
          <a:blip/>
          <a:stretch>
            <a:fillRect/>
          </a:stretch>
        </p:blipFill>
        <p:spPr>
          <a:xfrm>
            <a:off x="2342626" y="2595653"/>
            <a:ext cx="7506748" cy="1238423"/>
          </a:xfrm>
          <a:prstGeom prst="rect">
            <a:avLst/>
          </a:prstGeom>
        </p:spPr>
      </p:pic>
      <p:sp>
        <p:nvSpPr>
          <p:cNvPr id="10" name="Rectangle: Rounded Corners 9">
            <a:extLst>
              <a:ext uri="{FF2B5EF4-FFF2-40B4-BE49-F238E27FC236}">
                <a16:creationId xmlns:a16="http://schemas.microsoft.com/office/drawing/2014/main" id="{05B54B1E-BFDB-A625-74A6-63987421DC24}"/>
              </a:ext>
            </a:extLst>
          </p:cNvPr>
          <p:cNvSpPr/>
          <p:nvPr/>
        </p:nvSpPr>
        <p:spPr>
          <a:xfrm>
            <a:off x="2295734" y="2513592"/>
            <a:ext cx="506082" cy="28822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16D6963D-27A8-BA33-961B-E356B6129A39}"/>
              </a:ext>
            </a:extLst>
          </p:cNvPr>
          <p:cNvSpPr/>
          <p:nvPr/>
        </p:nvSpPr>
        <p:spPr>
          <a:xfrm>
            <a:off x="8854271" y="3260142"/>
            <a:ext cx="887606" cy="25091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96349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3-1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err="1"/>
              <a:t>Subtotali</a:t>
            </a:r>
            <a:endParaRPr lang="en-US" sz="2400" b="1" dirty="0"/>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Ordinare</a:t>
            </a:r>
            <a:r>
              <a:rPr lang="en-US" sz="2400" dirty="0"/>
              <a:t> (Custom Sort) secondo il </a:t>
            </a:r>
            <a:r>
              <a:rPr lang="en-US" sz="2400" dirty="0" err="1"/>
              <a:t>criterio</a:t>
            </a:r>
            <a:r>
              <a:rPr lang="en-US" sz="2400" dirty="0"/>
              <a:t>/campo </a:t>
            </a:r>
            <a:r>
              <a:rPr lang="en-US" sz="2400" dirty="0" err="1"/>
              <a:t>Acquirenti</a:t>
            </a:r>
            <a:endParaRPr lang="en-US" sz="2400" dirty="0"/>
          </a:p>
          <a:p>
            <a:pPr marL="342900" indent="-342900">
              <a:buFontTx/>
              <a:buChar char="-"/>
            </a:pPr>
            <a:r>
              <a:rPr lang="en-US" dirty="0"/>
              <a:t>Menu: Data&gt;Outline(</a:t>
            </a:r>
            <a:r>
              <a:rPr lang="en-US" dirty="0" err="1"/>
              <a:t>Struttura</a:t>
            </a:r>
            <a:r>
              <a:rPr lang="en-US" dirty="0"/>
              <a:t>)&gt;</a:t>
            </a:r>
            <a:r>
              <a:rPr lang="en-US" dirty="0" err="1"/>
              <a:t>Subtotali</a:t>
            </a:r>
            <a:r>
              <a:rPr lang="en-US" dirty="0"/>
              <a:t> </a:t>
            </a:r>
            <a:r>
              <a:rPr lang="en-US" dirty="0" err="1"/>
              <a:t>sul</a:t>
            </a:r>
            <a:r>
              <a:rPr lang="en-US" dirty="0"/>
              <a:t> </a:t>
            </a:r>
            <a:r>
              <a:rPr lang="en-US" dirty="0" err="1"/>
              <a:t>Profitto</a:t>
            </a:r>
            <a:endParaRPr lang="en-US" dirty="0"/>
          </a:p>
          <a:p>
            <a:pPr marL="342900" indent="-342900">
              <a:buFontTx/>
              <a:buChar char="-"/>
            </a:pPr>
            <a:r>
              <a:rPr lang="en-US" dirty="0" err="1"/>
              <a:t>Ripetere</a:t>
            </a:r>
            <a:r>
              <a:rPr lang="en-US" dirty="0"/>
              <a:t> </a:t>
            </a:r>
            <a:r>
              <a:rPr lang="en-US" dirty="0" err="1"/>
              <a:t>l’esercizio</a:t>
            </a:r>
            <a:r>
              <a:rPr lang="en-US" dirty="0"/>
              <a:t> </a:t>
            </a:r>
            <a:r>
              <a:rPr lang="en-US" dirty="0" err="1"/>
              <a:t>selezionando</a:t>
            </a:r>
            <a:r>
              <a:rPr lang="en-US" dirty="0"/>
              <a:t> </a:t>
            </a:r>
            <a:r>
              <a:rPr lang="en-US" dirty="0" err="1"/>
              <a:t>i</a:t>
            </a:r>
            <a:r>
              <a:rPr lang="en-US" dirty="0"/>
              <a:t> </a:t>
            </a:r>
            <a:r>
              <a:rPr lang="en-US" dirty="0" err="1"/>
              <a:t>Subtotali</a:t>
            </a:r>
            <a:r>
              <a:rPr lang="en-US" dirty="0"/>
              <a:t> </a:t>
            </a:r>
            <a:r>
              <a:rPr lang="en-US" dirty="0" err="1"/>
              <a:t>anche</a:t>
            </a:r>
            <a:r>
              <a:rPr lang="en-US" dirty="0"/>
              <a:t> per </a:t>
            </a:r>
            <a:r>
              <a:rPr lang="en-US" dirty="0" err="1"/>
              <a:t>Vendite</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85</a:t>
            </a:fld>
            <a:endParaRPr lang="en-US" dirty="0"/>
          </a:p>
        </p:txBody>
      </p:sp>
    </p:spTree>
    <p:extLst>
      <p:ext uri="{BB962C8B-B14F-4D97-AF65-F5344CB8AC3E}">
        <p14:creationId xmlns:p14="http://schemas.microsoft.com/office/powerpoint/2010/main" val="19545272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err="1"/>
              <a:t>Tabelle</a:t>
            </a:r>
            <a:r>
              <a:rPr lang="en-US" dirty="0"/>
              <a:t> Pivot</a:t>
            </a:r>
          </a:p>
        </p:txBody>
      </p:sp>
      <p:sp>
        <p:nvSpPr>
          <p:cNvPr id="3" name="Title 1">
            <a:extLst>
              <a:ext uri="{FF2B5EF4-FFF2-40B4-BE49-F238E27FC236}">
                <a16:creationId xmlns:a16="http://schemas.microsoft.com/office/drawing/2014/main" id="{931E5EA5-9A46-F653-E8FA-2642F834E332}"/>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3</a:t>
            </a:r>
            <a:endParaRPr lang="en-US" sz="5400" b="1" dirty="0"/>
          </a:p>
        </p:txBody>
      </p:sp>
    </p:spTree>
    <p:extLst>
      <p:ext uri="{BB962C8B-B14F-4D97-AF65-F5344CB8AC3E}">
        <p14:creationId xmlns:p14="http://schemas.microsoft.com/office/powerpoint/2010/main" val="38371548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Pivot Table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87</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2"/>
            <a:ext cx="10901506" cy="4474813"/>
          </a:xfrm>
        </p:spPr>
        <p:txBody>
          <a:bodyPr vert="horz" lIns="91440" tIns="45720" rIns="91440" bIns="45720" rtlCol="0" anchor="t">
            <a:normAutofit fontScale="77500" lnSpcReduction="20000"/>
          </a:bodyPr>
          <a:lstStyle/>
          <a:p>
            <a:r>
              <a:rPr lang="it-IT" b="0" i="0" u="none" strike="noStrike" baseline="0" dirty="0">
                <a:solidFill>
                  <a:srgbClr val="000000"/>
                </a:solidFill>
                <a:latin typeface="+mj-lt"/>
              </a:rPr>
              <a:t>Le </a:t>
            </a:r>
            <a:r>
              <a:rPr lang="it-IT" b="1" i="0" u="none" strike="noStrike" baseline="0" dirty="0">
                <a:solidFill>
                  <a:srgbClr val="000000"/>
                </a:solidFill>
                <a:latin typeface="+mj-lt"/>
              </a:rPr>
              <a:t>Tabelle Pivot</a:t>
            </a:r>
            <a:r>
              <a:rPr lang="it-IT" b="0" i="0" u="none" strike="noStrike" baseline="0" dirty="0">
                <a:solidFill>
                  <a:srgbClr val="000000"/>
                </a:solidFill>
                <a:latin typeface="+mj-lt"/>
              </a:rPr>
              <a:t> servono ad aggregare dati in un modo più avanzato dei "semplici" subtotali. Si trovano, infatti, molti casi di analisi da fare su più fronti Anche qui occorre indicare alcune condizioni: </a:t>
            </a:r>
          </a:p>
          <a:p>
            <a:pPr marL="457200" indent="-457200">
              <a:buFont typeface="Arial" panose="020B0604020202020204" pitchFamily="34" charset="0"/>
              <a:buChar char="•"/>
            </a:pPr>
            <a:r>
              <a:rPr lang="it-IT" b="0" i="0" u="none" strike="noStrike" baseline="0" dirty="0">
                <a:solidFill>
                  <a:srgbClr val="000000"/>
                </a:solidFill>
                <a:latin typeface="+mj-lt"/>
              </a:rPr>
              <a:t>Avere un elenco organizzato di tipo range o database </a:t>
            </a:r>
          </a:p>
          <a:p>
            <a:pPr marL="457200" indent="-457200">
              <a:buFont typeface="Arial" panose="020B0604020202020204" pitchFamily="34" charset="0"/>
              <a:buChar char="•"/>
            </a:pPr>
            <a:r>
              <a:rPr lang="it-IT" b="0" i="0" u="none" strike="noStrike" baseline="0" dirty="0">
                <a:solidFill>
                  <a:srgbClr val="000000"/>
                </a:solidFill>
                <a:latin typeface="+mj-lt"/>
              </a:rPr>
              <a:t>Aver posizionato il cursore nell'elenco </a:t>
            </a:r>
          </a:p>
          <a:p>
            <a:pPr marL="457200" indent="-457200">
              <a:buFont typeface="Arial" panose="020B0604020202020204" pitchFamily="34" charset="0"/>
              <a:buChar char="•"/>
            </a:pPr>
            <a:r>
              <a:rPr lang="it-IT" b="0" i="0" u="none" strike="noStrike" baseline="0" dirty="0">
                <a:solidFill>
                  <a:srgbClr val="000000"/>
                </a:solidFill>
                <a:latin typeface="+mj-lt"/>
              </a:rPr>
              <a:t>Non avere in corso Filtri o Subtotali </a:t>
            </a:r>
          </a:p>
          <a:p>
            <a:endParaRPr lang="it-IT" b="0" i="0" u="none" strike="noStrike" baseline="0" dirty="0">
              <a:solidFill>
                <a:srgbClr val="000000"/>
              </a:solidFill>
              <a:latin typeface="+mj-lt"/>
            </a:endParaRPr>
          </a:p>
          <a:p>
            <a:r>
              <a:rPr lang="it-IT" b="1" i="0" u="none" strike="noStrike" baseline="0" dirty="0">
                <a:solidFill>
                  <a:srgbClr val="000000"/>
                </a:solidFill>
                <a:latin typeface="+mj-lt"/>
              </a:rPr>
              <a:t>MENU: Inserisci&gt;Tabella Pivot (Insert &gt; Pivot Table)</a:t>
            </a:r>
          </a:p>
          <a:p>
            <a:r>
              <a:rPr lang="it-IT" b="0" i="0" u="none" strike="noStrike" baseline="0" dirty="0">
                <a:solidFill>
                  <a:srgbClr val="000000"/>
                </a:solidFill>
                <a:latin typeface="+mj-lt"/>
              </a:rPr>
              <a:t>Sarà avviata la procedura di </a:t>
            </a:r>
            <a:r>
              <a:rPr lang="it-IT" b="1" i="0" u="none" strike="noStrike" baseline="0" dirty="0">
                <a:solidFill>
                  <a:srgbClr val="000000"/>
                </a:solidFill>
                <a:latin typeface="+mj-lt"/>
              </a:rPr>
              <a:t>autocomposizione</a:t>
            </a:r>
            <a:r>
              <a:rPr lang="it-IT" b="0" i="0" u="none" strike="noStrike" baseline="0" dirty="0">
                <a:solidFill>
                  <a:srgbClr val="000000"/>
                </a:solidFill>
                <a:latin typeface="+mj-lt"/>
              </a:rPr>
              <a:t> che porterà ad ottenere la tabella pivot in pochi passaggi. </a:t>
            </a:r>
          </a:p>
          <a:p>
            <a:r>
              <a:rPr lang="it-IT" b="0" i="0" u="none" strike="noStrike" baseline="0" dirty="0">
                <a:solidFill>
                  <a:srgbClr val="000000"/>
                </a:solidFill>
                <a:latin typeface="+mj-lt"/>
              </a:rPr>
              <a:t>Indicazione dell'origine dei dati (può essere sia un elenco su foglio Excel, sia un file esterno anche non Excel ma compatibile tipo Access o DBase, sia un archivio su sistemi informatici centralizzati) e del tipo di rapporto da creare (una tabella pivot o un grafico con tabella pivot). </a:t>
            </a:r>
            <a:endParaRPr lang="it-IT" dirty="0">
              <a:solidFill>
                <a:srgbClr val="000000"/>
              </a:solidFill>
              <a:latin typeface="+mj-lt"/>
            </a:endParaRPr>
          </a:p>
        </p:txBody>
      </p:sp>
    </p:spTree>
    <p:extLst>
      <p:ext uri="{BB962C8B-B14F-4D97-AF65-F5344CB8AC3E}">
        <p14:creationId xmlns:p14="http://schemas.microsoft.com/office/powerpoint/2010/main" val="15805286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Pivot Table (</a:t>
            </a:r>
            <a:r>
              <a:rPr lang="en-US" dirty="0" err="1"/>
              <a:t>Esempio</a:t>
            </a:r>
            <a:r>
              <a:rPr lang="en-US" dirty="0"/>
              <a:t> </a:t>
            </a:r>
            <a:r>
              <a:rPr lang="en-US" dirty="0" err="1"/>
              <a:t>guidato</a:t>
            </a:r>
            <a:r>
              <a:rPr lang="en-US" dirty="0"/>
              <a:t> - 1)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88</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3941684" y="1222602"/>
            <a:ext cx="7593823" cy="1538353"/>
          </a:xfrm>
        </p:spPr>
        <p:txBody>
          <a:bodyPr vert="horz" lIns="91440" tIns="45720" rIns="91440" bIns="45720" rtlCol="0" anchor="t">
            <a:normAutofit/>
          </a:bodyPr>
          <a:lstStyle/>
          <a:p>
            <a:r>
              <a:rPr lang="it-IT" dirty="0">
                <a:solidFill>
                  <a:srgbClr val="000000"/>
                </a:solidFill>
                <a:latin typeface="+mj-lt"/>
              </a:rPr>
              <a:t>1) Assegnare un nome alla Tabella (selezionarla), ad esempio </a:t>
            </a:r>
            <a:r>
              <a:rPr lang="it-IT" b="1" dirty="0">
                <a:solidFill>
                  <a:srgbClr val="000000"/>
                </a:solidFill>
                <a:latin typeface="+mj-lt"/>
              </a:rPr>
              <a:t>MyTablexPivot:</a:t>
            </a:r>
          </a:p>
          <a:p>
            <a:r>
              <a:rPr lang="it-IT" b="1" dirty="0">
                <a:solidFill>
                  <a:srgbClr val="000000"/>
                </a:solidFill>
                <a:latin typeface="+mj-lt"/>
              </a:rPr>
              <a:t>Formulas &gt; Name Manager &gt; Edit</a:t>
            </a:r>
          </a:p>
        </p:txBody>
      </p:sp>
      <p:pic>
        <p:nvPicPr>
          <p:cNvPr id="6" name="Picture 5">
            <a:extLst>
              <a:ext uri="{FF2B5EF4-FFF2-40B4-BE49-F238E27FC236}">
                <a16:creationId xmlns:a16="http://schemas.microsoft.com/office/drawing/2014/main" id="{6E9D98B2-80AE-06C2-B69F-BF0A52BAC2A3}"/>
              </a:ext>
            </a:extLst>
          </p:cNvPr>
          <p:cNvPicPr>
            <a:picLocks noChangeAspect="1"/>
          </p:cNvPicPr>
          <p:nvPr/>
        </p:nvPicPr>
        <p:blipFill>
          <a:blip/>
          <a:stretch>
            <a:fillRect/>
          </a:stretch>
        </p:blipFill>
        <p:spPr>
          <a:xfrm>
            <a:off x="478939" y="1222602"/>
            <a:ext cx="3274140" cy="1325563"/>
          </a:xfrm>
          <a:prstGeom prst="rect">
            <a:avLst/>
          </a:prstGeom>
        </p:spPr>
      </p:pic>
      <p:sp>
        <p:nvSpPr>
          <p:cNvPr id="8" name="Content Placeholder 2">
            <a:extLst>
              <a:ext uri="{FF2B5EF4-FFF2-40B4-BE49-F238E27FC236}">
                <a16:creationId xmlns:a16="http://schemas.microsoft.com/office/drawing/2014/main" id="{CA098F2A-8D19-A7ED-29EC-F41BB9B3C955}"/>
              </a:ext>
            </a:extLst>
          </p:cNvPr>
          <p:cNvSpPr txBox="1">
            <a:spLocks/>
          </p:cNvSpPr>
          <p:nvPr/>
        </p:nvSpPr>
        <p:spPr>
          <a:xfrm>
            <a:off x="478940" y="2771483"/>
            <a:ext cx="3274140" cy="2860031"/>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solidFill>
                  <a:srgbClr val="000000"/>
                </a:solidFill>
                <a:latin typeface="+mj-lt"/>
              </a:rPr>
              <a:t>2) Sempre con la tabella selezionata, inserire la Pivot Table (inizialmente vuota):</a:t>
            </a:r>
          </a:p>
          <a:p>
            <a:r>
              <a:rPr lang="it-IT" b="1" dirty="0">
                <a:solidFill>
                  <a:srgbClr val="000000"/>
                </a:solidFill>
                <a:latin typeface="+mj-lt"/>
              </a:rPr>
              <a:t>Insert &gt; Pivot Table</a:t>
            </a:r>
          </a:p>
        </p:txBody>
      </p:sp>
      <p:pic>
        <p:nvPicPr>
          <p:cNvPr id="11" name="Picture 10">
            <a:extLst>
              <a:ext uri="{FF2B5EF4-FFF2-40B4-BE49-F238E27FC236}">
                <a16:creationId xmlns:a16="http://schemas.microsoft.com/office/drawing/2014/main" id="{58A097CF-631A-303B-28C2-3D1281308611}"/>
              </a:ext>
            </a:extLst>
          </p:cNvPr>
          <p:cNvPicPr>
            <a:picLocks noChangeAspect="1"/>
          </p:cNvPicPr>
          <p:nvPr/>
        </p:nvPicPr>
        <p:blipFill>
          <a:blip/>
          <a:stretch>
            <a:fillRect/>
          </a:stretch>
        </p:blipFill>
        <p:spPr>
          <a:xfrm>
            <a:off x="3753079" y="2810653"/>
            <a:ext cx="8153155" cy="3265588"/>
          </a:xfrm>
          <a:prstGeom prst="rect">
            <a:avLst/>
          </a:prstGeom>
        </p:spPr>
      </p:pic>
      <p:sp>
        <p:nvSpPr>
          <p:cNvPr id="12" name="Rectangle: Rounded Corners 11">
            <a:extLst>
              <a:ext uri="{FF2B5EF4-FFF2-40B4-BE49-F238E27FC236}">
                <a16:creationId xmlns:a16="http://schemas.microsoft.com/office/drawing/2014/main" id="{F2A6E066-2B3E-C691-BB31-D56F3360CB24}"/>
              </a:ext>
            </a:extLst>
          </p:cNvPr>
          <p:cNvSpPr/>
          <p:nvPr/>
        </p:nvSpPr>
        <p:spPr>
          <a:xfrm>
            <a:off x="5400482" y="3320249"/>
            <a:ext cx="6503595" cy="1225118"/>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2D1357F7-9D5E-35B5-62B2-8B8A419CFB4A}"/>
              </a:ext>
            </a:extLst>
          </p:cNvPr>
          <p:cNvSpPr/>
          <p:nvPr/>
        </p:nvSpPr>
        <p:spPr>
          <a:xfrm>
            <a:off x="5375486" y="4775462"/>
            <a:ext cx="3276793" cy="615688"/>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6C67A944-5A56-4F15-4339-772DF6B3D7E7}"/>
              </a:ext>
            </a:extLst>
          </p:cNvPr>
          <p:cNvSpPr/>
          <p:nvPr/>
        </p:nvSpPr>
        <p:spPr>
          <a:xfrm>
            <a:off x="8652279" y="4775462"/>
            <a:ext cx="3276793" cy="615688"/>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3AE277B7-B9F4-2F58-33DE-62B8DD049B27}"/>
              </a:ext>
            </a:extLst>
          </p:cNvPr>
          <p:cNvSpPr/>
          <p:nvPr/>
        </p:nvSpPr>
        <p:spPr>
          <a:xfrm>
            <a:off x="5375486" y="5391990"/>
            <a:ext cx="3276793" cy="615688"/>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DEB3FA1A-0230-26B9-DE4F-535859EA6415}"/>
              </a:ext>
            </a:extLst>
          </p:cNvPr>
          <p:cNvSpPr/>
          <p:nvPr/>
        </p:nvSpPr>
        <p:spPr>
          <a:xfrm>
            <a:off x="8652279" y="5391150"/>
            <a:ext cx="3276793" cy="615688"/>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85B5CB84-1A25-065C-3E9F-5D8703142D27}"/>
              </a:ext>
            </a:extLst>
          </p:cNvPr>
          <p:cNvSpPr txBox="1">
            <a:spLocks/>
          </p:cNvSpPr>
          <p:nvPr/>
        </p:nvSpPr>
        <p:spPr>
          <a:xfrm>
            <a:off x="8070228" y="3767531"/>
            <a:ext cx="1164101" cy="433967"/>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solidFill>
                  <a:srgbClr val="000000"/>
                </a:solidFill>
                <a:latin typeface="+mj-lt"/>
              </a:rPr>
              <a:t>Fields</a:t>
            </a:r>
          </a:p>
        </p:txBody>
      </p:sp>
      <p:sp>
        <p:nvSpPr>
          <p:cNvPr id="18" name="Content Placeholder 2">
            <a:extLst>
              <a:ext uri="{FF2B5EF4-FFF2-40B4-BE49-F238E27FC236}">
                <a16:creationId xmlns:a16="http://schemas.microsoft.com/office/drawing/2014/main" id="{2CBE7ADF-8A07-5785-6DC9-F0366B6F76C4}"/>
              </a:ext>
            </a:extLst>
          </p:cNvPr>
          <p:cNvSpPr txBox="1">
            <a:spLocks/>
          </p:cNvSpPr>
          <p:nvPr/>
        </p:nvSpPr>
        <p:spPr>
          <a:xfrm>
            <a:off x="6447822" y="4924909"/>
            <a:ext cx="1164101" cy="433967"/>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solidFill>
                  <a:srgbClr val="000000"/>
                </a:solidFill>
                <a:latin typeface="+mj-lt"/>
              </a:rPr>
              <a:t>Filters</a:t>
            </a:r>
          </a:p>
        </p:txBody>
      </p:sp>
      <p:sp>
        <p:nvSpPr>
          <p:cNvPr id="19" name="Content Placeholder 2">
            <a:extLst>
              <a:ext uri="{FF2B5EF4-FFF2-40B4-BE49-F238E27FC236}">
                <a16:creationId xmlns:a16="http://schemas.microsoft.com/office/drawing/2014/main" id="{BBDEC667-C9E9-629A-0E96-2C3AF1AC94C5}"/>
              </a:ext>
            </a:extLst>
          </p:cNvPr>
          <p:cNvSpPr txBox="1">
            <a:spLocks/>
          </p:cNvSpPr>
          <p:nvPr/>
        </p:nvSpPr>
        <p:spPr>
          <a:xfrm>
            <a:off x="9812770" y="4957603"/>
            <a:ext cx="1358237" cy="433967"/>
          </a:xfrm>
          <a:prstGeom prst="rect">
            <a:avLst/>
          </a:prstGeom>
        </p:spPr>
        <p:txBody>
          <a:bodyPr vert="horz" lIns="91440" tIns="45720" rIns="91440" bIns="45720" rtlCol="0" anchor="t">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solidFill>
                  <a:srgbClr val="000000"/>
                </a:solidFill>
                <a:latin typeface="+mj-lt"/>
              </a:rPr>
              <a:t>Columns</a:t>
            </a:r>
          </a:p>
        </p:txBody>
      </p:sp>
      <p:sp>
        <p:nvSpPr>
          <p:cNvPr id="20" name="Content Placeholder 2">
            <a:extLst>
              <a:ext uri="{FF2B5EF4-FFF2-40B4-BE49-F238E27FC236}">
                <a16:creationId xmlns:a16="http://schemas.microsoft.com/office/drawing/2014/main" id="{1B7B83C4-C06B-BB47-13F8-C82B75982035}"/>
              </a:ext>
            </a:extLst>
          </p:cNvPr>
          <p:cNvSpPr txBox="1">
            <a:spLocks/>
          </p:cNvSpPr>
          <p:nvPr/>
        </p:nvSpPr>
        <p:spPr>
          <a:xfrm>
            <a:off x="6544313" y="5543342"/>
            <a:ext cx="1358237" cy="433967"/>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solidFill>
                  <a:srgbClr val="000000"/>
                </a:solidFill>
                <a:latin typeface="+mj-lt"/>
              </a:rPr>
              <a:t>Rows</a:t>
            </a:r>
          </a:p>
        </p:txBody>
      </p:sp>
      <p:sp>
        <p:nvSpPr>
          <p:cNvPr id="21" name="Content Placeholder 2">
            <a:extLst>
              <a:ext uri="{FF2B5EF4-FFF2-40B4-BE49-F238E27FC236}">
                <a16:creationId xmlns:a16="http://schemas.microsoft.com/office/drawing/2014/main" id="{34EB10A8-FA33-210C-E2FE-6CF1061F1A9C}"/>
              </a:ext>
            </a:extLst>
          </p:cNvPr>
          <p:cNvSpPr txBox="1">
            <a:spLocks/>
          </p:cNvSpPr>
          <p:nvPr/>
        </p:nvSpPr>
        <p:spPr>
          <a:xfrm>
            <a:off x="10001888" y="5553228"/>
            <a:ext cx="1358237" cy="433967"/>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solidFill>
                  <a:srgbClr val="000000"/>
                </a:solidFill>
                <a:latin typeface="+mj-lt"/>
              </a:rPr>
              <a:t>Values</a:t>
            </a:r>
          </a:p>
        </p:txBody>
      </p:sp>
    </p:spTree>
    <p:extLst>
      <p:ext uri="{BB962C8B-B14F-4D97-AF65-F5344CB8AC3E}">
        <p14:creationId xmlns:p14="http://schemas.microsoft.com/office/powerpoint/2010/main" val="17125176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Pivot Table (</a:t>
            </a:r>
            <a:r>
              <a:rPr lang="en-US" dirty="0" err="1"/>
              <a:t>Esempio</a:t>
            </a:r>
            <a:r>
              <a:rPr lang="en-US" dirty="0"/>
              <a:t> </a:t>
            </a:r>
            <a:r>
              <a:rPr lang="en-US" dirty="0" err="1"/>
              <a:t>guidato</a:t>
            </a:r>
            <a:r>
              <a:rPr lang="en-US" dirty="0"/>
              <a:t> - 2)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89</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478940" y="1222602"/>
            <a:ext cx="10674835" cy="1588051"/>
          </a:xfrm>
        </p:spPr>
        <p:txBody>
          <a:bodyPr vert="horz" lIns="91440" tIns="45720" rIns="91440" bIns="45720" rtlCol="0" anchor="t">
            <a:normAutofit fontScale="70000" lnSpcReduction="20000"/>
          </a:bodyPr>
          <a:lstStyle/>
          <a:p>
            <a:r>
              <a:rPr lang="it-IT" dirty="0">
                <a:solidFill>
                  <a:srgbClr val="000000"/>
                </a:solidFill>
                <a:latin typeface="+mj-lt"/>
              </a:rPr>
              <a:t>3) Trascinare nell’area </a:t>
            </a:r>
            <a:r>
              <a:rPr lang="it-IT" b="1" dirty="0">
                <a:solidFill>
                  <a:srgbClr val="000000"/>
                </a:solidFill>
                <a:latin typeface="+mj-lt"/>
              </a:rPr>
              <a:t>Rows</a:t>
            </a:r>
            <a:r>
              <a:rPr lang="it-IT" dirty="0">
                <a:solidFill>
                  <a:srgbClr val="000000"/>
                </a:solidFill>
                <a:latin typeface="+mj-lt"/>
              </a:rPr>
              <a:t>, il campo </a:t>
            </a:r>
            <a:r>
              <a:rPr lang="it-IT" b="1" dirty="0">
                <a:solidFill>
                  <a:srgbClr val="000000"/>
                </a:solidFill>
                <a:latin typeface="+mj-lt"/>
              </a:rPr>
              <a:t>Prodotto</a:t>
            </a:r>
          </a:p>
          <a:p>
            <a:r>
              <a:rPr lang="it-IT" dirty="0">
                <a:solidFill>
                  <a:srgbClr val="000000"/>
                </a:solidFill>
                <a:latin typeface="+mj-lt"/>
              </a:rPr>
              <a:t>4) Trascinare nell’area </a:t>
            </a:r>
            <a:r>
              <a:rPr lang="it-IT" b="1" dirty="0">
                <a:solidFill>
                  <a:srgbClr val="000000"/>
                </a:solidFill>
                <a:latin typeface="+mj-lt"/>
              </a:rPr>
              <a:t>Columns</a:t>
            </a:r>
            <a:r>
              <a:rPr lang="it-IT" dirty="0">
                <a:solidFill>
                  <a:srgbClr val="000000"/>
                </a:solidFill>
                <a:latin typeface="+mj-lt"/>
              </a:rPr>
              <a:t>, il campo </a:t>
            </a:r>
            <a:r>
              <a:rPr lang="it-IT" b="1" dirty="0">
                <a:solidFill>
                  <a:srgbClr val="000000"/>
                </a:solidFill>
                <a:latin typeface="+mj-lt"/>
              </a:rPr>
              <a:t>Data</a:t>
            </a:r>
          </a:p>
          <a:p>
            <a:r>
              <a:rPr lang="it-IT" dirty="0">
                <a:solidFill>
                  <a:srgbClr val="000000"/>
                </a:solidFill>
                <a:latin typeface="+mj-lt"/>
              </a:rPr>
              <a:t>5) Trascinare nell’area </a:t>
            </a:r>
            <a:r>
              <a:rPr lang="it-IT" b="1" dirty="0">
                <a:solidFill>
                  <a:srgbClr val="000000"/>
                </a:solidFill>
                <a:latin typeface="+mj-lt"/>
              </a:rPr>
              <a:t>Values</a:t>
            </a:r>
            <a:r>
              <a:rPr lang="it-IT" dirty="0">
                <a:solidFill>
                  <a:srgbClr val="000000"/>
                </a:solidFill>
                <a:latin typeface="+mj-lt"/>
              </a:rPr>
              <a:t>, il campo </a:t>
            </a:r>
            <a:r>
              <a:rPr lang="it-IT" b="1" dirty="0">
                <a:solidFill>
                  <a:srgbClr val="000000"/>
                </a:solidFill>
                <a:latin typeface="+mj-lt"/>
              </a:rPr>
              <a:t>Importo</a:t>
            </a:r>
          </a:p>
          <a:p>
            <a:r>
              <a:rPr lang="it-IT" dirty="0">
                <a:solidFill>
                  <a:srgbClr val="000000"/>
                </a:solidFill>
                <a:latin typeface="+mj-lt"/>
              </a:rPr>
              <a:t>6) Fare clic sul nome del campo </a:t>
            </a:r>
            <a:r>
              <a:rPr lang="it-IT" b="1" dirty="0">
                <a:solidFill>
                  <a:srgbClr val="000000"/>
                </a:solidFill>
                <a:latin typeface="+mj-lt"/>
              </a:rPr>
              <a:t>"Importo" </a:t>
            </a:r>
            <a:r>
              <a:rPr lang="it-IT" dirty="0">
                <a:solidFill>
                  <a:srgbClr val="000000"/>
                </a:solidFill>
                <a:latin typeface="+mj-lt"/>
              </a:rPr>
              <a:t>nell'area </a:t>
            </a:r>
            <a:r>
              <a:rPr lang="it-IT" b="1" dirty="0">
                <a:solidFill>
                  <a:srgbClr val="000000"/>
                </a:solidFill>
                <a:latin typeface="+mj-lt"/>
              </a:rPr>
              <a:t>"Valori" </a:t>
            </a:r>
            <a:r>
              <a:rPr lang="it-IT" dirty="0">
                <a:solidFill>
                  <a:srgbClr val="000000"/>
                </a:solidFill>
                <a:latin typeface="+mj-lt"/>
              </a:rPr>
              <a:t>e selezionare </a:t>
            </a:r>
            <a:r>
              <a:rPr lang="it-IT" b="1" dirty="0">
                <a:solidFill>
                  <a:srgbClr val="000000"/>
                </a:solidFill>
                <a:latin typeface="+mj-lt"/>
              </a:rPr>
              <a:t>"Somma"</a:t>
            </a:r>
            <a:r>
              <a:rPr lang="it-IT" dirty="0">
                <a:solidFill>
                  <a:srgbClr val="000000"/>
                </a:solidFill>
                <a:latin typeface="+mj-lt"/>
              </a:rPr>
              <a:t> come tipo di riepilogo</a:t>
            </a:r>
          </a:p>
        </p:txBody>
      </p:sp>
      <p:pic>
        <p:nvPicPr>
          <p:cNvPr id="10" name="Picture 9">
            <a:extLst>
              <a:ext uri="{FF2B5EF4-FFF2-40B4-BE49-F238E27FC236}">
                <a16:creationId xmlns:a16="http://schemas.microsoft.com/office/drawing/2014/main" id="{BD298312-9719-CCE5-5DCE-716AA3CF073E}"/>
              </a:ext>
            </a:extLst>
          </p:cNvPr>
          <p:cNvPicPr>
            <a:picLocks noChangeAspect="1"/>
          </p:cNvPicPr>
          <p:nvPr/>
        </p:nvPicPr>
        <p:blipFill>
          <a:blip/>
          <a:stretch>
            <a:fillRect/>
          </a:stretch>
        </p:blipFill>
        <p:spPr>
          <a:xfrm>
            <a:off x="2568751" y="2782443"/>
            <a:ext cx="7054497" cy="3573906"/>
          </a:xfrm>
          <a:prstGeom prst="rect">
            <a:avLst/>
          </a:prstGeom>
        </p:spPr>
      </p:pic>
    </p:spTree>
    <p:extLst>
      <p:ext uri="{BB962C8B-B14F-4D97-AF65-F5344CB8AC3E}">
        <p14:creationId xmlns:p14="http://schemas.microsoft.com/office/powerpoint/2010/main" val="751572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11" name="Immagine 8">
            <a:extLst>
              <a:ext uri="{FF2B5EF4-FFF2-40B4-BE49-F238E27FC236}">
                <a16:creationId xmlns:a16="http://schemas.microsoft.com/office/drawing/2014/main" id="{5A55FBE7-B1E8-9CFC-2D41-88E1DA63A3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424" y="960114"/>
            <a:ext cx="7525152" cy="5321357"/>
          </a:xfrm>
          <a:prstGeom prst="rect">
            <a:avLst/>
          </a:prstGeom>
        </p:spPr>
      </p:pic>
    </p:spTree>
    <p:extLst>
      <p:ext uri="{BB962C8B-B14F-4D97-AF65-F5344CB8AC3E}">
        <p14:creationId xmlns:p14="http://schemas.microsoft.com/office/powerpoint/2010/main" val="152100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1"/>
                                        </p:tgtEl>
                                        <p:attrNameLst>
                                          <p:attrName>ppt_x</p:attrName>
                                        </p:attrNameLst>
                                      </p:cBhvr>
                                      <p:tavLst>
                                        <p:tav tm="0">
                                          <p:val>
                                            <p:strVal val="ppt_x"/>
                                          </p:val>
                                        </p:tav>
                                        <p:tav tm="100000">
                                          <p:val>
                                            <p:strVal val="ppt_x"/>
                                          </p:val>
                                        </p:tav>
                                      </p:tavLst>
                                    </p:anim>
                                    <p:anim calcmode="lin" valueType="num">
                                      <p:cBhvr additive="base">
                                        <p:cTn id="13" dur="500"/>
                                        <p:tgtEl>
                                          <p:spTgt spid="11"/>
                                        </p:tgtEl>
                                        <p:attrNameLst>
                                          <p:attrName>ppt_y</p:attrName>
                                        </p:attrNameLst>
                                      </p:cBhvr>
                                      <p:tavLst>
                                        <p:tav tm="0">
                                          <p:val>
                                            <p:strVal val="ppt_y"/>
                                          </p:val>
                                        </p:tav>
                                        <p:tav tm="100000">
                                          <p:val>
                                            <p:strVal val="1+ppt_h/2"/>
                                          </p:val>
                                        </p:tav>
                                      </p:tavLst>
                                    </p:anim>
                                    <p:set>
                                      <p:cBhvr>
                                        <p:cTn id="1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Pivot Table (</a:t>
            </a:r>
            <a:r>
              <a:rPr lang="en-US" dirty="0" err="1"/>
              <a:t>Esempio</a:t>
            </a:r>
            <a:r>
              <a:rPr lang="en-US" dirty="0"/>
              <a:t> </a:t>
            </a:r>
            <a:r>
              <a:rPr lang="en-US" dirty="0" err="1"/>
              <a:t>guidato</a:t>
            </a:r>
            <a:r>
              <a:rPr lang="en-US" dirty="0"/>
              <a:t> - 3)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90</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478940" y="1222603"/>
            <a:ext cx="10674835" cy="1063398"/>
          </a:xfrm>
        </p:spPr>
        <p:txBody>
          <a:bodyPr vert="horz" lIns="91440" tIns="45720" rIns="91440" bIns="45720" rtlCol="0" anchor="t">
            <a:normAutofit/>
          </a:bodyPr>
          <a:lstStyle/>
          <a:p>
            <a:r>
              <a:rPr lang="it-IT" dirty="0">
                <a:solidFill>
                  <a:srgbClr val="000000"/>
                </a:solidFill>
                <a:latin typeface="+mj-lt"/>
              </a:rPr>
              <a:t>7) Ora puoi vedere la tabella pivot con il riepilogo delle vendite totali per ogni prodotto </a:t>
            </a:r>
            <a:r>
              <a:rPr lang="it-IT" b="1" dirty="0">
                <a:solidFill>
                  <a:srgbClr val="000000"/>
                </a:solidFill>
                <a:latin typeface="+mj-lt"/>
              </a:rPr>
              <a:t>suddiviso per mese</a:t>
            </a:r>
          </a:p>
        </p:txBody>
      </p:sp>
      <p:pic>
        <p:nvPicPr>
          <p:cNvPr id="8" name="Picture 7">
            <a:extLst>
              <a:ext uri="{FF2B5EF4-FFF2-40B4-BE49-F238E27FC236}">
                <a16:creationId xmlns:a16="http://schemas.microsoft.com/office/drawing/2014/main" id="{863646C0-ABD2-2089-1F18-5EA63CBE3F9A}"/>
              </a:ext>
            </a:extLst>
          </p:cNvPr>
          <p:cNvPicPr>
            <a:picLocks noChangeAspect="1"/>
          </p:cNvPicPr>
          <p:nvPr/>
        </p:nvPicPr>
        <p:blipFill>
          <a:blip/>
          <a:stretch>
            <a:fillRect/>
          </a:stretch>
        </p:blipFill>
        <p:spPr>
          <a:xfrm>
            <a:off x="3852549" y="2190657"/>
            <a:ext cx="4486901" cy="1333686"/>
          </a:xfrm>
          <a:prstGeom prst="rect">
            <a:avLst/>
          </a:prstGeom>
        </p:spPr>
      </p:pic>
      <p:sp>
        <p:nvSpPr>
          <p:cNvPr id="11" name="Content Placeholder 2">
            <a:extLst>
              <a:ext uri="{FF2B5EF4-FFF2-40B4-BE49-F238E27FC236}">
                <a16:creationId xmlns:a16="http://schemas.microsoft.com/office/drawing/2014/main" id="{9237C00E-DCB4-A77F-1B24-4DAC3692F3D3}"/>
              </a:ext>
            </a:extLst>
          </p:cNvPr>
          <p:cNvSpPr txBox="1">
            <a:spLocks/>
          </p:cNvSpPr>
          <p:nvPr/>
        </p:nvSpPr>
        <p:spPr>
          <a:xfrm>
            <a:off x="564665" y="3789476"/>
            <a:ext cx="10674835" cy="1063398"/>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solidFill>
                  <a:srgbClr val="000000"/>
                </a:solidFill>
                <a:latin typeface="+mj-lt"/>
              </a:rPr>
              <a:t>8) Il campo rimanente, </a:t>
            </a:r>
            <a:r>
              <a:rPr lang="it-IT" b="1" dirty="0">
                <a:solidFill>
                  <a:srgbClr val="000000"/>
                </a:solidFill>
                <a:latin typeface="+mj-lt"/>
              </a:rPr>
              <a:t>Quantità</a:t>
            </a:r>
            <a:r>
              <a:rPr lang="it-IT" dirty="0">
                <a:solidFill>
                  <a:srgbClr val="000000"/>
                </a:solidFill>
                <a:latin typeface="+mj-lt"/>
              </a:rPr>
              <a:t>, si può aggiungere come filtro «esterno» alla Tabella Pivot appena creata, oppure integrarlo nelle colonne, insieme a data e mesi, per ottenere una ulteriore opzione di filtro</a:t>
            </a:r>
            <a:endParaRPr lang="it-IT" b="1" dirty="0">
              <a:solidFill>
                <a:srgbClr val="000000"/>
              </a:solidFill>
              <a:latin typeface="+mj-lt"/>
            </a:endParaRPr>
          </a:p>
        </p:txBody>
      </p:sp>
    </p:spTree>
    <p:extLst>
      <p:ext uri="{BB962C8B-B14F-4D97-AF65-F5344CB8AC3E}">
        <p14:creationId xmlns:p14="http://schemas.microsoft.com/office/powerpoint/2010/main" val="12688033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3-2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sz="2400" dirty="0"/>
              <a:t> </a:t>
            </a:r>
            <a:r>
              <a:rPr lang="en-US" sz="2400" dirty="0" err="1"/>
              <a:t>Tabelle</a:t>
            </a:r>
            <a:r>
              <a:rPr lang="en-US" sz="2400" dirty="0"/>
              <a:t> Pivot</a:t>
            </a:r>
            <a:endParaRPr lang="en-US" sz="2400" b="1" dirty="0"/>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Creare</a:t>
            </a:r>
            <a:r>
              <a:rPr lang="en-US" sz="2400" dirty="0"/>
              <a:t> </a:t>
            </a:r>
            <a:r>
              <a:rPr lang="en-US" sz="2400" dirty="0" err="1"/>
              <a:t>una</a:t>
            </a:r>
            <a:r>
              <a:rPr lang="en-US" sz="2400" dirty="0"/>
              <a:t> </a:t>
            </a:r>
            <a:r>
              <a:rPr lang="en-US" sz="2400" dirty="0" err="1"/>
              <a:t>Tabella</a:t>
            </a:r>
            <a:r>
              <a:rPr lang="en-US" sz="2400" dirty="0"/>
              <a:t> Pivot (</a:t>
            </a:r>
            <a:r>
              <a:rPr lang="en-US" sz="2400" dirty="0" err="1"/>
              <a:t>Inserisci</a:t>
            </a:r>
            <a:r>
              <a:rPr lang="en-US" sz="2400" dirty="0"/>
              <a:t> &gt; </a:t>
            </a:r>
            <a:r>
              <a:rPr lang="en-US" sz="2400" dirty="0" err="1"/>
              <a:t>Tabella</a:t>
            </a:r>
            <a:r>
              <a:rPr lang="en-US" sz="2400" dirty="0"/>
              <a:t> Pivot, poi </a:t>
            </a:r>
            <a:r>
              <a:rPr lang="en-US" sz="2400" dirty="0" err="1"/>
              <a:t>selezionare</a:t>
            </a:r>
            <a:r>
              <a:rPr lang="en-US" sz="2400" dirty="0"/>
              <a:t> </a:t>
            </a:r>
            <a:r>
              <a:rPr lang="en-US" sz="2400" dirty="0" err="1"/>
              <a:t>i</a:t>
            </a:r>
            <a:r>
              <a:rPr lang="en-US" sz="2400" dirty="0"/>
              <a:t> </a:t>
            </a:r>
            <a:r>
              <a:rPr lang="en-US" sz="2400" dirty="0" err="1"/>
              <a:t>campi</a:t>
            </a:r>
            <a:r>
              <a:rPr lang="en-US" sz="2400" dirty="0"/>
              <a:t> </a:t>
            </a:r>
            <a:r>
              <a:rPr lang="en-US" sz="2400" dirty="0" err="1"/>
              <a:t>della</a:t>
            </a:r>
            <a:r>
              <a:rPr lang="en-US" sz="2400" dirty="0"/>
              <a:t> </a:t>
            </a:r>
            <a:r>
              <a:rPr lang="en-US" sz="2400" dirty="0" err="1"/>
              <a:t>tabella</a:t>
            </a:r>
            <a:r>
              <a:rPr lang="en-US" sz="2400" dirty="0"/>
              <a:t> </a:t>
            </a:r>
            <a:r>
              <a:rPr lang="en-US" sz="2400" dirty="0" err="1"/>
              <a:t>che</a:t>
            </a:r>
            <a:r>
              <a:rPr lang="en-US" sz="2400" dirty="0"/>
              <a:t> </a:t>
            </a:r>
            <a:r>
              <a:rPr lang="en-US" sz="2400" dirty="0" err="1"/>
              <a:t>si</a:t>
            </a:r>
            <a:r>
              <a:rPr lang="en-US" sz="2400" dirty="0"/>
              <a:t> </a:t>
            </a:r>
            <a:r>
              <a:rPr lang="en-US" sz="2400" dirty="0" err="1"/>
              <a:t>desidera</a:t>
            </a:r>
            <a:r>
              <a:rPr lang="en-US" sz="2400" dirty="0"/>
              <a:t> </a:t>
            </a:r>
            <a:r>
              <a:rPr lang="en-US" sz="2400" dirty="0" err="1"/>
              <a:t>inserire</a:t>
            </a:r>
            <a:r>
              <a:rPr lang="en-US" sz="2400" dirty="0"/>
              <a:t> </a:t>
            </a:r>
            <a:r>
              <a:rPr lang="en-US" sz="2400" dirty="0" err="1"/>
              <a:t>nella</a:t>
            </a:r>
            <a:r>
              <a:rPr lang="en-US" sz="2400" dirty="0"/>
              <a:t> </a:t>
            </a:r>
            <a:r>
              <a:rPr lang="en-US" sz="2400" dirty="0" err="1"/>
              <a:t>Tabella</a:t>
            </a:r>
            <a:r>
              <a:rPr lang="en-US" sz="2400" dirty="0"/>
              <a:t>)</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91</a:t>
            </a:fld>
            <a:endParaRPr lang="en-US" dirty="0"/>
          </a:p>
        </p:txBody>
      </p:sp>
    </p:spTree>
    <p:extLst>
      <p:ext uri="{BB962C8B-B14F-4D97-AF65-F5344CB8AC3E}">
        <p14:creationId xmlns:p14="http://schemas.microsoft.com/office/powerpoint/2010/main" val="8038475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3-3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sz="2400" dirty="0"/>
              <a:t> </a:t>
            </a:r>
            <a:r>
              <a:rPr lang="en-US" sz="2400" dirty="0" err="1"/>
              <a:t>Tabelle</a:t>
            </a:r>
            <a:r>
              <a:rPr lang="en-US" sz="2400" dirty="0"/>
              <a:t> Pivot</a:t>
            </a:r>
            <a:endParaRPr lang="en-US" sz="2400" b="1" dirty="0"/>
          </a:p>
          <a:p>
            <a:r>
              <a:rPr lang="en-US" sz="2400" b="1" dirty="0"/>
              <a:t>documento26</a:t>
            </a:r>
            <a:r>
              <a:rPr lang="en-US" sz="2400" dirty="0"/>
              <a:t>\</a:t>
            </a:r>
            <a:r>
              <a:rPr lang="en-US" sz="2400" b="1" dirty="0"/>
              <a:t>PivotTable_AltroEsempio.xlsx</a:t>
            </a:r>
            <a:endParaRPr lang="en-US" sz="2400" dirty="0"/>
          </a:p>
          <a:p>
            <a:pPr marL="342900" indent="-342900">
              <a:buFontTx/>
              <a:buChar char="-"/>
            </a:pPr>
            <a:r>
              <a:rPr lang="en-US" sz="2400" dirty="0" err="1"/>
              <a:t>Ripetere</a:t>
            </a:r>
            <a:r>
              <a:rPr lang="en-US" sz="2400" dirty="0"/>
              <a:t> la </a:t>
            </a:r>
            <a:r>
              <a:rPr lang="en-US" sz="2400" dirty="0" err="1"/>
              <a:t>procedura</a:t>
            </a:r>
            <a:r>
              <a:rPr lang="en-US" sz="2400" dirty="0"/>
              <a:t> </a:t>
            </a:r>
            <a:r>
              <a:rPr lang="en-US" sz="2400" dirty="0" err="1"/>
              <a:t>guidata</a:t>
            </a:r>
            <a:r>
              <a:rPr lang="en-US" sz="2400" dirty="0"/>
              <a:t> </a:t>
            </a:r>
            <a:r>
              <a:rPr lang="en-US" sz="2400" dirty="0" err="1"/>
              <a:t>descritta</a:t>
            </a:r>
            <a:r>
              <a:rPr lang="en-US" sz="2400" dirty="0"/>
              <a:t> </a:t>
            </a:r>
            <a:r>
              <a:rPr lang="en-US" sz="2400" dirty="0" err="1"/>
              <a:t>nella</a:t>
            </a:r>
            <a:r>
              <a:rPr lang="en-US" sz="2400" dirty="0"/>
              <a:t> </a:t>
            </a:r>
            <a:r>
              <a:rPr lang="en-US" sz="2400" dirty="0" err="1"/>
              <a:t>presentazione</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92</a:t>
            </a:fld>
            <a:endParaRPr lang="en-US" dirty="0"/>
          </a:p>
        </p:txBody>
      </p:sp>
    </p:spTree>
    <p:extLst>
      <p:ext uri="{BB962C8B-B14F-4D97-AF65-F5344CB8AC3E}">
        <p14:creationId xmlns:p14="http://schemas.microsoft.com/office/powerpoint/2010/main" val="21103263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t>Calcoli</a:t>
            </a:r>
            <a:r>
              <a:rPr lang="en-US" sz="6600" b="1" dirty="0"/>
              <a:t> </a:t>
            </a:r>
            <a:r>
              <a:rPr lang="en-US" sz="6600" b="1" dirty="0" err="1"/>
              <a:t>Matematici</a:t>
            </a:r>
            <a:r>
              <a:rPr lang="en-US" sz="6600" b="1" dirty="0"/>
              <a:t> e </a:t>
            </a:r>
            <a:r>
              <a:rPr lang="en-US" sz="6600" b="1" dirty="0" err="1"/>
              <a:t>Formule</a:t>
            </a:r>
            <a:endParaRPr lang="en-US" sz="6600" b="1" dirty="0"/>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93</a:t>
            </a:fld>
            <a:endParaRPr lang="en-US" dirty="0"/>
          </a:p>
        </p:txBody>
      </p:sp>
      <p:sp>
        <p:nvSpPr>
          <p:cNvPr id="6" name="Title 1">
            <a:extLst>
              <a:ext uri="{FF2B5EF4-FFF2-40B4-BE49-F238E27FC236}">
                <a16:creationId xmlns:a16="http://schemas.microsoft.com/office/drawing/2014/main" id="{4491A5EB-EC1C-B740-E29B-E1B2556BFF3A}"/>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t>4</a:t>
            </a:r>
            <a:endParaRPr lang="en-US" sz="6600" b="1" dirty="0"/>
          </a:p>
        </p:txBody>
      </p:sp>
    </p:spTree>
    <p:extLst>
      <p:ext uri="{BB962C8B-B14F-4D97-AF65-F5344CB8AC3E}">
        <p14:creationId xmlns:p14="http://schemas.microsoft.com/office/powerpoint/2010/main" val="4405379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260629"/>
            <a:ext cx="6245912" cy="2387600"/>
          </a:xfrm>
        </p:spPr>
        <p:txBody>
          <a:bodyPr/>
          <a:lstStyle/>
          <a:p>
            <a:r>
              <a:rPr lang="en-US" dirty="0"/>
              <a:t>Riferimenti</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pPr marL="457200" indent="-457200">
              <a:buFontTx/>
              <a:buChar char="-"/>
            </a:pPr>
            <a:r>
              <a:rPr lang="en-US" dirty="0"/>
              <a:t>Celle</a:t>
            </a:r>
          </a:p>
          <a:p>
            <a:pPr marL="457200" indent="-457200">
              <a:buFontTx/>
              <a:buChar char="-"/>
            </a:pPr>
            <a:r>
              <a:rPr lang="en-US" dirty="0"/>
              <a:t>Range di Celle</a:t>
            </a:r>
          </a:p>
        </p:txBody>
      </p:sp>
      <p:sp>
        <p:nvSpPr>
          <p:cNvPr id="3" name="Title 1">
            <a:extLst>
              <a:ext uri="{FF2B5EF4-FFF2-40B4-BE49-F238E27FC236}">
                <a16:creationId xmlns:a16="http://schemas.microsoft.com/office/drawing/2014/main" id="{53D5DE46-636E-39AF-ACDD-2ABD67CFB154}"/>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4</a:t>
            </a:r>
            <a:endParaRPr lang="en-US" sz="5400" b="1" dirty="0"/>
          </a:p>
        </p:txBody>
      </p:sp>
    </p:spTree>
    <p:extLst>
      <p:ext uri="{BB962C8B-B14F-4D97-AF65-F5344CB8AC3E}">
        <p14:creationId xmlns:p14="http://schemas.microsoft.com/office/powerpoint/2010/main" val="2312688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Riferimenti</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95</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3"/>
            <a:ext cx="10901506" cy="4432473"/>
          </a:xfrm>
        </p:spPr>
        <p:txBody>
          <a:bodyPr vert="horz" lIns="91440" tIns="45720" rIns="91440" bIns="45720" rtlCol="0" anchor="t">
            <a:normAutofit fontScale="77500" lnSpcReduction="20000"/>
          </a:bodyPr>
          <a:lstStyle/>
          <a:p>
            <a:r>
              <a:rPr lang="it-IT" b="0" i="0" u="none" strike="noStrike" baseline="0" dirty="0">
                <a:solidFill>
                  <a:srgbClr val="000000"/>
                </a:solidFill>
                <a:latin typeface="+mj-lt"/>
              </a:rPr>
              <a:t>Il </a:t>
            </a:r>
            <a:r>
              <a:rPr lang="it-IT" b="1" i="0" u="none" strike="noStrike" baseline="0" dirty="0">
                <a:solidFill>
                  <a:srgbClr val="000000"/>
                </a:solidFill>
                <a:latin typeface="+mj-lt"/>
              </a:rPr>
              <a:t>riferimento</a:t>
            </a:r>
            <a:r>
              <a:rPr lang="it-IT" b="0" i="0" u="none" strike="noStrike" baseline="0" dirty="0">
                <a:solidFill>
                  <a:srgbClr val="000000"/>
                </a:solidFill>
                <a:latin typeface="+mj-lt"/>
              </a:rPr>
              <a:t> di cella è il sistema mediante il quale Excel </a:t>
            </a:r>
            <a:r>
              <a:rPr lang="it-IT" b="1" i="0" u="none" strike="noStrike" baseline="0" dirty="0">
                <a:solidFill>
                  <a:srgbClr val="000000"/>
                </a:solidFill>
                <a:latin typeface="+mj-lt"/>
              </a:rPr>
              <a:t>identifica una determinata cella</a:t>
            </a:r>
            <a:r>
              <a:rPr lang="it-IT" b="0" i="0" u="none" strike="noStrike" baseline="0" dirty="0">
                <a:solidFill>
                  <a:srgbClr val="000000"/>
                </a:solidFill>
                <a:latin typeface="+mj-lt"/>
              </a:rPr>
              <a:t>. Si compone di </a:t>
            </a:r>
            <a:r>
              <a:rPr lang="it-IT" b="1" i="0" u="none" strike="noStrike" baseline="0" dirty="0">
                <a:solidFill>
                  <a:srgbClr val="000000"/>
                </a:solidFill>
                <a:latin typeface="+mj-lt"/>
              </a:rPr>
              <a:t>due coordinate</a:t>
            </a:r>
            <a:r>
              <a:rPr lang="it-IT" b="0" i="0" u="none" strike="noStrike" baseline="0" dirty="0">
                <a:solidFill>
                  <a:srgbClr val="000000"/>
                </a:solidFill>
                <a:latin typeface="+mj-lt"/>
              </a:rPr>
              <a:t>: </a:t>
            </a:r>
          </a:p>
          <a:p>
            <a:endParaRPr lang="it-IT" b="0" i="0" u="none" strike="noStrike" baseline="0" dirty="0">
              <a:solidFill>
                <a:srgbClr val="000000"/>
              </a:solidFill>
              <a:latin typeface="+mj-lt"/>
            </a:endParaRPr>
          </a:p>
          <a:p>
            <a:pPr marL="457200" indent="-457200">
              <a:buFont typeface="Arial" panose="020B0604020202020204" pitchFamily="34" charset="0"/>
              <a:buChar char="•"/>
            </a:pPr>
            <a:r>
              <a:rPr lang="it-IT" b="0" i="0" u="none" strike="noStrike" baseline="0" dirty="0">
                <a:solidFill>
                  <a:srgbClr val="000000"/>
                </a:solidFill>
                <a:latin typeface="+mj-lt"/>
              </a:rPr>
              <a:t>La </a:t>
            </a:r>
            <a:r>
              <a:rPr lang="it-IT" b="1" i="0" u="none" strike="noStrike" baseline="0" dirty="0">
                <a:solidFill>
                  <a:srgbClr val="000000"/>
                </a:solidFill>
                <a:latin typeface="+mj-lt"/>
              </a:rPr>
              <a:t>colonna</a:t>
            </a:r>
            <a:r>
              <a:rPr lang="it-IT" b="0" i="0" u="none" strike="noStrike" baseline="0" dirty="0">
                <a:solidFill>
                  <a:srgbClr val="000000"/>
                </a:solidFill>
                <a:latin typeface="+mj-lt"/>
              </a:rPr>
              <a:t>, indicata da una o due lettere; </a:t>
            </a:r>
          </a:p>
          <a:p>
            <a:pPr marL="457200" indent="-457200">
              <a:buFont typeface="Arial" panose="020B0604020202020204" pitchFamily="34" charset="0"/>
              <a:buChar char="•"/>
            </a:pPr>
            <a:r>
              <a:rPr lang="it-IT" b="0" i="0" u="none" strike="noStrike" baseline="0" dirty="0">
                <a:solidFill>
                  <a:srgbClr val="000000"/>
                </a:solidFill>
                <a:latin typeface="+mj-lt"/>
              </a:rPr>
              <a:t>La </a:t>
            </a:r>
            <a:r>
              <a:rPr lang="it-IT" b="1" i="0" u="none" strike="noStrike" baseline="0" dirty="0">
                <a:solidFill>
                  <a:srgbClr val="000000"/>
                </a:solidFill>
                <a:latin typeface="+mj-lt"/>
              </a:rPr>
              <a:t>riga</a:t>
            </a:r>
            <a:r>
              <a:rPr lang="it-IT" b="0" i="0" u="none" strike="noStrike" baseline="0" dirty="0">
                <a:solidFill>
                  <a:srgbClr val="000000"/>
                </a:solidFill>
                <a:latin typeface="+mj-lt"/>
              </a:rPr>
              <a:t>, indicata da un numero. </a:t>
            </a:r>
          </a:p>
          <a:p>
            <a:endParaRPr lang="it-IT" b="0" i="0" u="none" strike="noStrike" baseline="0" dirty="0">
              <a:solidFill>
                <a:srgbClr val="000000"/>
              </a:solidFill>
              <a:latin typeface="+mj-lt"/>
            </a:endParaRPr>
          </a:p>
          <a:p>
            <a:r>
              <a:rPr lang="it-IT" b="1" i="0" u="sng" strike="noStrike" baseline="0" dirty="0">
                <a:solidFill>
                  <a:srgbClr val="000000"/>
                </a:solidFill>
                <a:latin typeface="+mj-lt"/>
              </a:rPr>
              <a:t>Riferimenti costruiti con operatori </a:t>
            </a:r>
          </a:p>
          <a:p>
            <a:r>
              <a:rPr lang="it-IT" b="0" i="0" u="none" strike="noStrike" baseline="0" dirty="0">
                <a:solidFill>
                  <a:srgbClr val="000000"/>
                </a:solidFill>
                <a:latin typeface="+mj-lt"/>
              </a:rPr>
              <a:t>Particolari tipi di riferimenti, che chiameremo riferimenti di intervalli, possono essere indicati tramite operatori: </a:t>
            </a:r>
          </a:p>
          <a:p>
            <a:pPr marL="457200" indent="-457200">
              <a:buFont typeface="Arial" panose="020B0604020202020204" pitchFamily="34" charset="0"/>
              <a:buChar char="•"/>
            </a:pPr>
            <a:r>
              <a:rPr lang="it-IT" b="1" i="0" u="none" strike="noStrike" baseline="0" dirty="0">
                <a:solidFill>
                  <a:srgbClr val="000000"/>
                </a:solidFill>
                <a:latin typeface="+mj-lt"/>
              </a:rPr>
              <a:t>Utilizzando i due punti </a:t>
            </a:r>
            <a:r>
              <a:rPr lang="it-IT" b="0" i="0" u="none" strike="noStrike" baseline="0" dirty="0">
                <a:solidFill>
                  <a:srgbClr val="000000"/>
                </a:solidFill>
                <a:latin typeface="+mj-lt"/>
              </a:rPr>
              <a:t>si identifica un </a:t>
            </a:r>
            <a:r>
              <a:rPr lang="it-IT" b="1" i="0" u="none" strike="noStrike" baseline="0" dirty="0">
                <a:solidFill>
                  <a:srgbClr val="000000"/>
                </a:solidFill>
                <a:latin typeface="+mj-lt"/>
              </a:rPr>
              <a:t>intervallo di celle contigue </a:t>
            </a:r>
            <a:r>
              <a:rPr lang="it-IT" b="0" i="0" u="none" strike="noStrike" baseline="0" dirty="0">
                <a:solidFill>
                  <a:srgbClr val="000000"/>
                </a:solidFill>
                <a:latin typeface="+mj-lt"/>
              </a:rPr>
              <a:t>(p.e. A1:C4 individua l’insieme di celle che vanno da A1 a C4, cioè le celle: A1, A2, A3, A4, B1, B2, B3, B4, C1, C2, C3, C4) </a:t>
            </a:r>
          </a:p>
          <a:p>
            <a:pPr marL="457200" indent="-457200">
              <a:buFont typeface="Arial" panose="020B0604020202020204" pitchFamily="34" charset="0"/>
              <a:buChar char="•"/>
            </a:pPr>
            <a:r>
              <a:rPr lang="it-IT" b="0" i="0" u="none" strike="noStrike" baseline="0" dirty="0">
                <a:solidFill>
                  <a:srgbClr val="000000"/>
                </a:solidFill>
                <a:latin typeface="+mj-lt"/>
              </a:rPr>
              <a:t>Utilizzando </a:t>
            </a:r>
            <a:r>
              <a:rPr lang="it-IT" b="1" i="0" u="none" strike="noStrike" baseline="0" dirty="0">
                <a:solidFill>
                  <a:srgbClr val="000000"/>
                </a:solidFill>
                <a:latin typeface="+mj-lt"/>
              </a:rPr>
              <a:t>punto e virgola</a:t>
            </a:r>
            <a:r>
              <a:rPr lang="it-IT" b="0" i="0" u="none" strike="noStrike" baseline="0" dirty="0">
                <a:solidFill>
                  <a:srgbClr val="000000"/>
                </a:solidFill>
                <a:latin typeface="+mj-lt"/>
              </a:rPr>
              <a:t> si identifica </a:t>
            </a:r>
            <a:r>
              <a:rPr lang="it-IT" b="1" i="0" u="none" strike="noStrike" baseline="0" dirty="0">
                <a:solidFill>
                  <a:srgbClr val="000000"/>
                </a:solidFill>
                <a:latin typeface="+mj-lt"/>
              </a:rPr>
              <a:t>l’unione delle celle</a:t>
            </a:r>
            <a:r>
              <a:rPr lang="it-IT" b="0" i="0" u="none" strike="noStrike" baseline="0" dirty="0">
                <a:solidFill>
                  <a:srgbClr val="000000"/>
                </a:solidFill>
                <a:latin typeface="+mj-lt"/>
              </a:rPr>
              <a:t>, cioè un intervallo di celle non contigue (p.e. A1; A4; B2; C9 individua l’insieme delle 4 celle A1, A4, B2, C9) </a:t>
            </a:r>
            <a:endParaRPr lang="it-IT" dirty="0">
              <a:solidFill>
                <a:srgbClr val="000000"/>
              </a:solidFill>
              <a:latin typeface="+mj-lt"/>
            </a:endParaRPr>
          </a:p>
        </p:txBody>
      </p:sp>
    </p:spTree>
    <p:extLst>
      <p:ext uri="{BB962C8B-B14F-4D97-AF65-F5344CB8AC3E}">
        <p14:creationId xmlns:p14="http://schemas.microsoft.com/office/powerpoint/2010/main" val="28677966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Tipi di </a:t>
            </a:r>
            <a:r>
              <a:rPr lang="en-US" dirty="0" err="1"/>
              <a:t>riferimento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96</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3"/>
            <a:ext cx="10901506" cy="4432473"/>
          </a:xfrm>
        </p:spPr>
        <p:txBody>
          <a:bodyPr vert="horz" lIns="91440" tIns="45720" rIns="91440" bIns="45720" rtlCol="0" anchor="t">
            <a:normAutofit/>
          </a:bodyPr>
          <a:lstStyle/>
          <a:p>
            <a:pPr marL="342900" indent="-342900">
              <a:spcBef>
                <a:spcPts val="0"/>
              </a:spcBef>
              <a:buFont typeface="Arial" panose="020B0604020202020204" pitchFamily="34" charset="0"/>
              <a:buChar char="•"/>
            </a:pPr>
            <a:r>
              <a:rPr lang="it-IT" sz="2200" dirty="0">
                <a:solidFill>
                  <a:srgbClr val="000000"/>
                </a:solidFill>
                <a:latin typeface="+mj-lt"/>
              </a:rPr>
              <a:t>Il </a:t>
            </a:r>
            <a:r>
              <a:rPr lang="it-IT" sz="2200" b="1" dirty="0">
                <a:solidFill>
                  <a:srgbClr val="000000"/>
                </a:solidFill>
                <a:latin typeface="+mj-lt"/>
              </a:rPr>
              <a:t>riferimento relativo </a:t>
            </a:r>
            <a:r>
              <a:rPr lang="it-IT" sz="2200" u="sng" dirty="0">
                <a:solidFill>
                  <a:srgbClr val="000000"/>
                </a:solidFill>
                <a:latin typeface="+mj-lt"/>
              </a:rPr>
              <a:t>conserva le distanze e non la posizione fisica</a:t>
            </a:r>
            <a:r>
              <a:rPr lang="it-IT" sz="2200" dirty="0">
                <a:solidFill>
                  <a:srgbClr val="000000"/>
                </a:solidFill>
                <a:latin typeface="+mj-lt"/>
              </a:rPr>
              <a:t> (es: </a:t>
            </a:r>
            <a:r>
              <a:rPr lang="it-IT" sz="2200" b="1" dirty="0">
                <a:solidFill>
                  <a:srgbClr val="000000"/>
                </a:solidFill>
                <a:highlight>
                  <a:srgbClr val="FFFF00"/>
                </a:highlight>
                <a:latin typeface="+mj-lt"/>
              </a:rPr>
              <a:t>A1</a:t>
            </a:r>
            <a:r>
              <a:rPr lang="it-IT" sz="2200" dirty="0">
                <a:solidFill>
                  <a:srgbClr val="000000"/>
                </a:solidFill>
                <a:latin typeface="+mj-lt"/>
              </a:rPr>
              <a:t>): è particolarmente utile poiché rende possibile duplicare una formula adeguandola automaticamente alla nuova posizione. </a:t>
            </a:r>
          </a:p>
          <a:p>
            <a:pPr marL="0" indent="0">
              <a:spcBef>
                <a:spcPts val="0"/>
              </a:spcBef>
              <a:buNone/>
            </a:pPr>
            <a:endParaRPr lang="it-IT" sz="2200" dirty="0">
              <a:solidFill>
                <a:srgbClr val="000000"/>
              </a:solidFill>
              <a:latin typeface="+mj-lt"/>
            </a:endParaRPr>
          </a:p>
          <a:p>
            <a:pPr marL="342900" indent="-342900">
              <a:spcBef>
                <a:spcPts val="0"/>
              </a:spcBef>
              <a:buFont typeface="Arial" panose="020B0604020202020204" pitchFamily="34" charset="0"/>
              <a:buChar char="•"/>
            </a:pPr>
            <a:r>
              <a:rPr lang="it-IT" sz="2200" dirty="0">
                <a:solidFill>
                  <a:srgbClr val="000000"/>
                </a:solidFill>
                <a:latin typeface="+mj-lt"/>
              </a:rPr>
              <a:t>Il </a:t>
            </a:r>
            <a:r>
              <a:rPr lang="it-IT" sz="2200" b="1" dirty="0">
                <a:solidFill>
                  <a:srgbClr val="000000"/>
                </a:solidFill>
                <a:latin typeface="+mj-lt"/>
              </a:rPr>
              <a:t>riferimento assoluto </a:t>
            </a:r>
            <a:r>
              <a:rPr lang="it-IT" sz="2200" u="sng" dirty="0">
                <a:solidFill>
                  <a:srgbClr val="000000"/>
                </a:solidFill>
                <a:latin typeface="+mj-lt"/>
              </a:rPr>
              <a:t>conserva la posizione fisica della cella </a:t>
            </a:r>
            <a:r>
              <a:rPr lang="it-IT" sz="2200" dirty="0">
                <a:solidFill>
                  <a:srgbClr val="000000"/>
                </a:solidFill>
                <a:latin typeface="+mj-lt"/>
              </a:rPr>
              <a:t>(es: </a:t>
            </a:r>
            <a:r>
              <a:rPr lang="it-IT" sz="2200" b="1" dirty="0">
                <a:solidFill>
                  <a:srgbClr val="000000"/>
                </a:solidFill>
                <a:highlight>
                  <a:srgbClr val="FFFF00"/>
                </a:highlight>
                <a:latin typeface="+mj-lt"/>
              </a:rPr>
              <a:t>$A$1</a:t>
            </a:r>
            <a:r>
              <a:rPr lang="it-IT" sz="2200" dirty="0">
                <a:solidFill>
                  <a:srgbClr val="000000"/>
                </a:solidFill>
                <a:latin typeface="+mj-lt"/>
              </a:rPr>
              <a:t>) : trova invece utilizzo quando il </a:t>
            </a:r>
            <a:r>
              <a:rPr lang="it-IT" sz="2200" b="1" dirty="0">
                <a:solidFill>
                  <a:srgbClr val="000000"/>
                </a:solidFill>
                <a:latin typeface="+mj-lt"/>
              </a:rPr>
              <a:t>riferimento ad una cella precisa deve essere ripetuto in varie formule. </a:t>
            </a:r>
          </a:p>
          <a:p>
            <a:pPr marL="0" indent="0">
              <a:spcBef>
                <a:spcPts val="0"/>
              </a:spcBef>
              <a:buNone/>
            </a:pPr>
            <a:endParaRPr lang="it-IT" sz="2200" dirty="0">
              <a:solidFill>
                <a:srgbClr val="000000"/>
              </a:solidFill>
              <a:latin typeface="+mj-lt"/>
            </a:endParaRPr>
          </a:p>
          <a:p>
            <a:pPr marL="342900" indent="-342900">
              <a:spcBef>
                <a:spcPts val="0"/>
              </a:spcBef>
              <a:buFont typeface="Arial" panose="020B0604020202020204" pitchFamily="34" charset="0"/>
              <a:buChar char="•"/>
            </a:pPr>
            <a:r>
              <a:rPr lang="it-IT" sz="2200" dirty="0">
                <a:solidFill>
                  <a:srgbClr val="000000"/>
                </a:solidFill>
                <a:latin typeface="+mj-lt"/>
              </a:rPr>
              <a:t>Il </a:t>
            </a:r>
            <a:r>
              <a:rPr lang="it-IT" sz="2200" b="1" dirty="0">
                <a:solidFill>
                  <a:srgbClr val="000000"/>
                </a:solidFill>
                <a:latin typeface="+mj-lt"/>
              </a:rPr>
              <a:t>riferimento misto </a:t>
            </a:r>
            <a:r>
              <a:rPr lang="it-IT" sz="2200" u="sng" dirty="0">
                <a:solidFill>
                  <a:srgbClr val="000000"/>
                </a:solidFill>
                <a:latin typeface="+mj-lt"/>
              </a:rPr>
              <a:t>conserva la posizione fisica della colonna o della riga </a:t>
            </a:r>
            <a:r>
              <a:rPr lang="it-IT" sz="2200" dirty="0">
                <a:solidFill>
                  <a:srgbClr val="000000"/>
                </a:solidFill>
                <a:latin typeface="+mj-lt"/>
              </a:rPr>
              <a:t>(es: </a:t>
            </a:r>
            <a:r>
              <a:rPr lang="it-IT" sz="2200" b="1" dirty="0">
                <a:solidFill>
                  <a:srgbClr val="000000"/>
                </a:solidFill>
                <a:highlight>
                  <a:srgbClr val="FFFF00"/>
                </a:highlight>
                <a:latin typeface="+mj-lt"/>
              </a:rPr>
              <a:t>$A1 </a:t>
            </a:r>
            <a:r>
              <a:rPr lang="it-IT" sz="2200" b="1" dirty="0">
                <a:solidFill>
                  <a:srgbClr val="000000"/>
                </a:solidFill>
                <a:latin typeface="+mj-lt"/>
              </a:rPr>
              <a:t>A$1</a:t>
            </a:r>
            <a:r>
              <a:rPr lang="it-IT" sz="2200" dirty="0">
                <a:solidFill>
                  <a:srgbClr val="000000"/>
                </a:solidFill>
                <a:latin typeface="+mj-lt"/>
              </a:rPr>
              <a:t>): è senz’altro meno utilizzato; </a:t>
            </a:r>
            <a:r>
              <a:rPr lang="it-IT" sz="2200" b="1" dirty="0">
                <a:solidFill>
                  <a:srgbClr val="000000"/>
                </a:solidFill>
                <a:latin typeface="+mj-lt"/>
              </a:rPr>
              <a:t>può essere utile nel caso di formule complesse in cui sia necessario mantenere fisso o il riferimento di riga o quello di colonna</a:t>
            </a:r>
            <a:r>
              <a:rPr lang="it-IT" sz="2200" dirty="0">
                <a:solidFill>
                  <a:srgbClr val="000000"/>
                </a:solidFill>
                <a:latin typeface="+mj-lt"/>
              </a:rPr>
              <a:t>. </a:t>
            </a:r>
          </a:p>
        </p:txBody>
      </p:sp>
    </p:spTree>
    <p:extLst>
      <p:ext uri="{BB962C8B-B14F-4D97-AF65-F5344CB8AC3E}">
        <p14:creationId xmlns:p14="http://schemas.microsoft.com/office/powerpoint/2010/main" val="13844298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Riferimenti </a:t>
            </a:r>
            <a:r>
              <a:rPr lang="en-US" dirty="0" err="1"/>
              <a:t>tra</a:t>
            </a:r>
            <a:r>
              <a:rPr lang="en-US" dirty="0"/>
              <a:t> </a:t>
            </a:r>
            <a:r>
              <a:rPr lang="en-US" dirty="0" err="1"/>
              <a:t>fogli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97</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4"/>
            <a:ext cx="10901506" cy="4672170"/>
          </a:xfrm>
        </p:spPr>
        <p:txBody>
          <a:bodyPr vert="horz" lIns="91440" tIns="45720" rIns="91440" bIns="45720" rtlCol="0" anchor="t">
            <a:normAutofit lnSpcReduction="10000"/>
          </a:bodyPr>
          <a:lstStyle/>
          <a:p>
            <a:pPr>
              <a:spcBef>
                <a:spcPts val="0"/>
              </a:spcBef>
            </a:pPr>
            <a:r>
              <a:rPr lang="it-IT" sz="2200" dirty="0">
                <a:solidFill>
                  <a:srgbClr val="000000"/>
                </a:solidFill>
                <a:latin typeface="+mj-lt"/>
              </a:rPr>
              <a:t>Nelle formule è possibile fare riferimento alle celle di altri fogli di lavoro, con la sintassi seguente: </a:t>
            </a:r>
          </a:p>
          <a:p>
            <a:pPr>
              <a:spcBef>
                <a:spcPts val="0"/>
              </a:spcBef>
            </a:pPr>
            <a:r>
              <a:rPr lang="it-IT" sz="2200" dirty="0">
                <a:solidFill>
                  <a:srgbClr val="000000"/>
                </a:solidFill>
                <a:latin typeface="+mj-lt"/>
              </a:rPr>
              <a:t> 	</a:t>
            </a:r>
            <a:r>
              <a:rPr lang="it-IT" sz="2200" b="1" dirty="0">
                <a:solidFill>
                  <a:srgbClr val="000000"/>
                </a:solidFill>
                <a:highlight>
                  <a:srgbClr val="FFFF00"/>
                </a:highlight>
                <a:latin typeface="+mj-lt"/>
              </a:rPr>
              <a:t>= NOMEFOGLIO ! RIFERIMENTOCELLA </a:t>
            </a:r>
          </a:p>
          <a:p>
            <a:pPr>
              <a:spcBef>
                <a:spcPts val="0"/>
              </a:spcBef>
            </a:pPr>
            <a:r>
              <a:rPr lang="it-IT" sz="2200" dirty="0">
                <a:solidFill>
                  <a:srgbClr val="000000"/>
                </a:solidFill>
                <a:latin typeface="+mj-lt"/>
              </a:rPr>
              <a:t>	</a:t>
            </a:r>
          </a:p>
          <a:p>
            <a:pPr>
              <a:spcBef>
                <a:spcPts val="0"/>
              </a:spcBef>
            </a:pPr>
            <a:r>
              <a:rPr lang="it-IT" sz="2200" dirty="0">
                <a:solidFill>
                  <a:srgbClr val="000000"/>
                </a:solidFill>
                <a:latin typeface="+mj-lt"/>
              </a:rPr>
              <a:t>Possono essere utilizzati sia riferimenti assoluti che relativi. </a:t>
            </a:r>
          </a:p>
          <a:p>
            <a:pPr>
              <a:spcBef>
                <a:spcPts val="0"/>
              </a:spcBef>
            </a:pPr>
            <a:r>
              <a:rPr lang="it-IT" sz="2200" b="1" dirty="0">
                <a:solidFill>
                  <a:srgbClr val="000000"/>
                </a:solidFill>
                <a:latin typeface="+mj-lt"/>
              </a:rPr>
              <a:t>Esempi:</a:t>
            </a:r>
            <a:r>
              <a:rPr lang="it-IT" sz="2200" dirty="0">
                <a:solidFill>
                  <a:srgbClr val="000000"/>
                </a:solidFill>
                <a:latin typeface="+mj-lt"/>
              </a:rPr>
              <a:t> Foglio1!A1, Foglio1!$A$1, Foglio23!C12, Foglio23!$C$12</a:t>
            </a:r>
          </a:p>
          <a:p>
            <a:pPr>
              <a:spcBef>
                <a:spcPts val="0"/>
              </a:spcBef>
            </a:pPr>
            <a:endParaRPr lang="it-IT" sz="2200" dirty="0">
              <a:solidFill>
                <a:srgbClr val="000000"/>
              </a:solidFill>
              <a:latin typeface="+mj-lt"/>
            </a:endParaRPr>
          </a:p>
          <a:p>
            <a:pPr>
              <a:spcBef>
                <a:spcPts val="0"/>
              </a:spcBef>
            </a:pPr>
            <a:r>
              <a:rPr lang="it-IT" sz="2200" b="1" dirty="0">
                <a:solidFill>
                  <a:srgbClr val="000000"/>
                </a:solidFill>
                <a:latin typeface="+mj-lt"/>
              </a:rPr>
              <a:t>NOTA</a:t>
            </a:r>
          </a:p>
          <a:p>
            <a:pPr>
              <a:spcBef>
                <a:spcPts val="0"/>
              </a:spcBef>
            </a:pPr>
            <a:r>
              <a:rPr lang="it-IT" sz="2200" dirty="0">
                <a:solidFill>
                  <a:srgbClr val="000000"/>
                </a:solidFill>
                <a:latin typeface="+mj-lt"/>
              </a:rPr>
              <a:t>Un particolare tipo di riferimento tra fogli è il </a:t>
            </a:r>
            <a:r>
              <a:rPr lang="it-IT" sz="2200" b="1" dirty="0">
                <a:solidFill>
                  <a:srgbClr val="000000"/>
                </a:solidFill>
                <a:latin typeface="+mj-lt"/>
              </a:rPr>
              <a:t>riferimento 3D</a:t>
            </a:r>
            <a:r>
              <a:rPr lang="it-IT" sz="2200" dirty="0">
                <a:solidFill>
                  <a:srgbClr val="000000"/>
                </a:solidFill>
                <a:latin typeface="+mj-lt"/>
              </a:rPr>
              <a:t>, cioè un </a:t>
            </a:r>
            <a:r>
              <a:rPr lang="it-IT" sz="2200" b="1" dirty="0">
                <a:solidFill>
                  <a:srgbClr val="000000"/>
                </a:solidFill>
                <a:latin typeface="+mj-lt"/>
              </a:rPr>
              <a:t>riferimento che rimanda alla stessa cella o allo stesso intervallo di celle in più fogli</a:t>
            </a:r>
            <a:r>
              <a:rPr lang="it-IT" sz="2200" dirty="0">
                <a:solidFill>
                  <a:srgbClr val="000000"/>
                </a:solidFill>
                <a:latin typeface="+mj-lt"/>
              </a:rPr>
              <a:t>. </a:t>
            </a:r>
          </a:p>
          <a:p>
            <a:pPr>
              <a:spcBef>
                <a:spcPts val="0"/>
              </a:spcBef>
            </a:pPr>
            <a:endParaRPr lang="it-IT" sz="2200" dirty="0">
              <a:solidFill>
                <a:srgbClr val="000000"/>
              </a:solidFill>
              <a:latin typeface="+mj-lt"/>
            </a:endParaRPr>
          </a:p>
          <a:p>
            <a:pPr>
              <a:spcBef>
                <a:spcPts val="0"/>
              </a:spcBef>
            </a:pPr>
            <a:r>
              <a:rPr lang="it-IT" sz="2200" b="1" dirty="0">
                <a:solidFill>
                  <a:srgbClr val="000000"/>
                </a:solidFill>
                <a:latin typeface="+mj-lt"/>
              </a:rPr>
              <a:t>Esempio:</a:t>
            </a:r>
            <a:r>
              <a:rPr lang="it-IT" sz="2200" dirty="0">
                <a:solidFill>
                  <a:srgbClr val="000000"/>
                </a:solidFill>
                <a:latin typeface="+mj-lt"/>
              </a:rPr>
              <a:t> </a:t>
            </a:r>
            <a:r>
              <a:rPr lang="it-IT" sz="2200" b="1" dirty="0">
                <a:solidFill>
                  <a:srgbClr val="000000"/>
                </a:solidFill>
                <a:highlight>
                  <a:srgbClr val="FFFF00"/>
                </a:highlight>
                <a:latin typeface="+mj-lt"/>
              </a:rPr>
              <a:t>=SOMMA(Foglio2:Foglio6!A2:A5)</a:t>
            </a:r>
            <a:r>
              <a:rPr lang="it-IT" sz="2200" dirty="0">
                <a:solidFill>
                  <a:srgbClr val="000000"/>
                </a:solidFill>
                <a:latin typeface="+mj-lt"/>
              </a:rPr>
              <a:t>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per sommare le celle da A2 ad A5 dei fogli di lavoro da 2 a 6.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Il riferimento 3D è un sistema pratico ed efficiente per fare riferimento a più fogli di lavoro che </a:t>
            </a:r>
            <a:r>
              <a:rPr lang="it-IT" sz="2200" b="1" dirty="0">
                <a:solidFill>
                  <a:srgbClr val="000000"/>
                </a:solidFill>
                <a:latin typeface="+mj-lt"/>
              </a:rPr>
              <a:t>seguono lo stesso schema e contengono lo stesso tipo di dati</a:t>
            </a:r>
            <a:r>
              <a:rPr lang="it-IT" sz="2200" dirty="0">
                <a:solidFill>
                  <a:srgbClr val="000000"/>
                </a:solidFill>
                <a:latin typeface="+mj-lt"/>
              </a:rPr>
              <a:t>.</a:t>
            </a:r>
          </a:p>
        </p:txBody>
      </p:sp>
    </p:spTree>
    <p:extLst>
      <p:ext uri="{BB962C8B-B14F-4D97-AF65-F5344CB8AC3E}">
        <p14:creationId xmlns:p14="http://schemas.microsoft.com/office/powerpoint/2010/main" val="416196960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Riferimenti </a:t>
            </a:r>
            <a:r>
              <a:rPr lang="en-US" dirty="0" err="1"/>
              <a:t>tra</a:t>
            </a:r>
            <a:r>
              <a:rPr lang="en-US" dirty="0"/>
              <a:t> File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98</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4"/>
            <a:ext cx="10901506" cy="4672170"/>
          </a:xfrm>
        </p:spPr>
        <p:txBody>
          <a:bodyPr vert="horz" lIns="91440" tIns="45720" rIns="91440" bIns="45720" rtlCol="0" anchor="t">
            <a:normAutofit/>
          </a:bodyPr>
          <a:lstStyle/>
          <a:p>
            <a:pPr>
              <a:spcBef>
                <a:spcPts val="0"/>
              </a:spcBef>
            </a:pPr>
            <a:r>
              <a:rPr lang="it-IT" sz="2200" dirty="0">
                <a:solidFill>
                  <a:srgbClr val="000000"/>
                </a:solidFill>
                <a:latin typeface="+mj-lt"/>
              </a:rPr>
              <a:t>Quando c’è bisogno di riferirsi </a:t>
            </a:r>
            <a:r>
              <a:rPr lang="it-IT" sz="2200" b="1" dirty="0">
                <a:solidFill>
                  <a:srgbClr val="000000"/>
                </a:solidFill>
                <a:latin typeface="+mj-lt"/>
              </a:rPr>
              <a:t>a celle che si trovano in altri file di Excel</a:t>
            </a:r>
            <a:r>
              <a:rPr lang="it-IT" sz="2200" dirty="0">
                <a:solidFill>
                  <a:srgbClr val="000000"/>
                </a:solidFill>
                <a:latin typeface="+mj-lt"/>
              </a:rPr>
              <a:t>, la sintassi è molto più complessa di quella vista per i collegamenti tra fogli.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Si devono indicare le seguenti informazioni: </a:t>
            </a:r>
          </a:p>
          <a:p>
            <a:pPr>
              <a:spcBef>
                <a:spcPts val="0"/>
              </a:spcBef>
            </a:pPr>
            <a:r>
              <a:rPr lang="it-IT" sz="2200" dirty="0">
                <a:solidFill>
                  <a:srgbClr val="000000"/>
                </a:solidFill>
                <a:latin typeface="+mj-lt"/>
              </a:rPr>
              <a:t>• </a:t>
            </a:r>
            <a:r>
              <a:rPr lang="it-IT" sz="2200" b="1" dirty="0">
                <a:solidFill>
                  <a:srgbClr val="000000"/>
                </a:solidFill>
                <a:latin typeface="+mj-lt"/>
              </a:rPr>
              <a:t>Nome del file di origine </a:t>
            </a:r>
          </a:p>
          <a:p>
            <a:pPr>
              <a:spcBef>
                <a:spcPts val="0"/>
              </a:spcBef>
            </a:pPr>
            <a:r>
              <a:rPr lang="it-IT" sz="2200" b="1" dirty="0">
                <a:solidFill>
                  <a:srgbClr val="000000"/>
                </a:solidFill>
                <a:latin typeface="+mj-lt"/>
              </a:rPr>
              <a:t>• Nome del foglio di lavoro </a:t>
            </a:r>
          </a:p>
          <a:p>
            <a:pPr>
              <a:spcBef>
                <a:spcPts val="0"/>
              </a:spcBef>
            </a:pPr>
            <a:r>
              <a:rPr lang="it-IT" sz="2200" b="1" dirty="0">
                <a:solidFill>
                  <a:srgbClr val="000000"/>
                </a:solidFill>
                <a:latin typeface="+mj-lt"/>
              </a:rPr>
              <a:t>• Riferimento alle celle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La sintassi è la seguente: </a:t>
            </a:r>
          </a:p>
          <a:p>
            <a:pPr>
              <a:spcBef>
                <a:spcPts val="0"/>
              </a:spcBef>
            </a:pPr>
            <a:r>
              <a:rPr lang="it-IT" sz="2200" b="1" dirty="0">
                <a:solidFill>
                  <a:srgbClr val="000000"/>
                </a:solidFill>
                <a:highlight>
                  <a:srgbClr val="FFFF00"/>
                </a:highlight>
                <a:latin typeface="+mj-lt"/>
              </a:rPr>
              <a:t>='[NOMEFILE.xls]NOMEFOGLIO'!RIFERIMENTOCELLE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Per esempio: </a:t>
            </a:r>
            <a:r>
              <a:rPr lang="it-IT" sz="2200" b="1" dirty="0">
                <a:solidFill>
                  <a:srgbClr val="000000"/>
                </a:solidFill>
                <a:latin typeface="+mj-lt"/>
              </a:rPr>
              <a:t>='[Cartel1.xls]Foglio3'!$B$1 </a:t>
            </a:r>
          </a:p>
          <a:p>
            <a:pPr>
              <a:spcBef>
                <a:spcPts val="0"/>
              </a:spcBef>
            </a:pPr>
            <a:endParaRPr lang="it-IT" sz="2200" dirty="0">
              <a:solidFill>
                <a:srgbClr val="000000"/>
              </a:solidFill>
              <a:latin typeface="+mj-lt"/>
            </a:endParaRPr>
          </a:p>
        </p:txBody>
      </p:sp>
    </p:spTree>
    <p:extLst>
      <p:ext uri="{BB962C8B-B14F-4D97-AF65-F5344CB8AC3E}">
        <p14:creationId xmlns:p14="http://schemas.microsoft.com/office/powerpoint/2010/main" val="244735729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Riferimenti </a:t>
            </a:r>
            <a:r>
              <a:rPr lang="en-US" dirty="0" err="1"/>
              <a:t>tra</a:t>
            </a:r>
            <a:r>
              <a:rPr lang="en-US" dirty="0"/>
              <a:t> File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99</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4"/>
            <a:ext cx="10901506" cy="4672170"/>
          </a:xfrm>
        </p:spPr>
        <p:txBody>
          <a:bodyPr vert="horz" lIns="91440" tIns="45720" rIns="91440" bIns="45720" rtlCol="0" anchor="t">
            <a:normAutofit/>
          </a:bodyPr>
          <a:lstStyle/>
          <a:p>
            <a:pPr>
              <a:spcBef>
                <a:spcPts val="0"/>
              </a:spcBef>
            </a:pPr>
            <a:r>
              <a:rPr lang="it-IT" sz="2200" dirty="0">
                <a:solidFill>
                  <a:srgbClr val="000000"/>
                </a:solidFill>
                <a:latin typeface="+mj-lt"/>
              </a:rPr>
              <a:t>Dovendo scrivere le formule con questa sintassi, diverrebbero più lunghe e più complesse, si preferisce, quindi, non scrivere a mano tali formule, ma fare quanto segue: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Creare il collegamento con le celle del file origine, nelle celle del foglio che dovrà contenere la formula;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Scrivere la formula </a:t>
            </a:r>
            <a:r>
              <a:rPr lang="it-IT" sz="2200" b="1" dirty="0">
                <a:solidFill>
                  <a:srgbClr val="000000"/>
                </a:solidFill>
                <a:latin typeface="+mj-lt"/>
              </a:rPr>
              <a:t>utilizzando i nomi delle celle </a:t>
            </a:r>
            <a:r>
              <a:rPr lang="it-IT" sz="2200" dirty="0">
                <a:solidFill>
                  <a:srgbClr val="000000"/>
                </a:solidFill>
                <a:latin typeface="+mj-lt"/>
              </a:rPr>
              <a:t>che contengono i collegamenti. </a:t>
            </a:r>
          </a:p>
          <a:p>
            <a:pPr>
              <a:spcBef>
                <a:spcPts val="0"/>
              </a:spcBef>
            </a:pPr>
            <a:endParaRPr lang="it-IT" sz="2200" dirty="0">
              <a:solidFill>
                <a:srgbClr val="000000"/>
              </a:solidFill>
              <a:latin typeface="+mj-lt"/>
            </a:endParaRPr>
          </a:p>
          <a:p>
            <a:pPr>
              <a:spcBef>
                <a:spcPts val="0"/>
              </a:spcBef>
            </a:pPr>
            <a:r>
              <a:rPr lang="it-IT" sz="2200" b="1" dirty="0">
                <a:solidFill>
                  <a:srgbClr val="000000"/>
                </a:solidFill>
                <a:highlight>
                  <a:srgbClr val="FFFF00"/>
                </a:highlight>
                <a:latin typeface="+mj-lt"/>
              </a:rPr>
              <a:t>Con questo sistema le formule sono scritte come tutte le altre.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I collegamenti servono per “copiare” i valori contenuti nelle celle di altri file, nel foglio di lavoro corrente. </a:t>
            </a:r>
          </a:p>
        </p:txBody>
      </p:sp>
    </p:spTree>
    <p:extLst>
      <p:ext uri="{BB962C8B-B14F-4D97-AF65-F5344CB8AC3E}">
        <p14:creationId xmlns:p14="http://schemas.microsoft.com/office/powerpoint/2010/main" val="159005277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www.w3.org/XML/1998/namespace"/>
    <ds:schemaRef ds:uri="http://purl.org/dc/elements/1.1/"/>
    <ds:schemaRef ds:uri="http://purl.org/dc/dcmitype/"/>
    <ds:schemaRef ds:uri="230e9df3-be65-4c73-a93b-d1236ebd677e"/>
    <ds:schemaRef ds:uri="http://schemas.microsoft.com/office/2006/documentManagement/types"/>
    <ds:schemaRef ds:uri="http://schemas.microsoft.com/sharepoint/v3"/>
    <ds:schemaRef ds:uri="http://purl.org/dc/terms/"/>
    <ds:schemaRef ds:uri="http://schemas.microsoft.com/office/infopath/2007/PartnerControls"/>
    <ds:schemaRef ds:uri="16c05727-aa75-4e4a-9b5f-8a80a1165891"/>
    <ds:schemaRef ds:uri="http://schemas.openxmlformats.org/package/2006/metadata/core-properties"/>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{761079A5-C059-4BD4-AAB8-9F068179290B}tf45331398_win32</Template>
  <TotalTime>9871</TotalTime>
  <Words>9246</Words>
  <Application>Microsoft Office PowerPoint</Application>
  <PresentationFormat>Widescreen</PresentationFormat>
  <Paragraphs>1335</Paragraphs>
  <Slides>186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186</vt:i4>
      </vt:variant>
    </vt:vector>
  </HeadingPairs>
  <TitlesOfParts>
    <vt:vector size="193" baseType="lpstr">
      <vt:lpstr>Arial</vt:lpstr>
      <vt:lpstr>Calibri</vt:lpstr>
      <vt:lpstr>Segoe UI</vt:lpstr>
      <vt:lpstr>Tenorite</vt:lpstr>
      <vt:lpstr>Tenorite (Body)</vt:lpstr>
      <vt:lpstr>Tenorite Display</vt:lpstr>
      <vt:lpstr>Office Theme</vt:lpstr>
      <vt:lpstr>Microsoft Excel – Base + Avanzato</vt:lpstr>
      <vt:lpstr>Programma   </vt:lpstr>
      <vt:lpstr>Il Programma Microsoft Excel</vt:lpstr>
      <vt:lpstr>Introduzione al Programma Excel (1)</vt:lpstr>
      <vt:lpstr>Introduzione al Programma Excel (2)</vt:lpstr>
      <vt:lpstr>Qualche “numero” su Excel</vt:lpstr>
      <vt:lpstr>Numeri in Excel (1)</vt:lpstr>
      <vt:lpstr>Numeri in Excel (2)</vt:lpstr>
      <vt:lpstr>Numeri in Excel (3)</vt:lpstr>
      <vt:lpstr>Numeri in Excel (4)</vt:lpstr>
      <vt:lpstr>Numeri in Excel (5)</vt:lpstr>
      <vt:lpstr>Numeri in Excel (6)</vt:lpstr>
      <vt:lpstr>Numeri in Excel (7)</vt:lpstr>
      <vt:lpstr>Numeri in Excel (8)</vt:lpstr>
      <vt:lpstr>Numeri in Excel (9)</vt:lpstr>
      <vt:lpstr>Numeri in Excel (10)</vt:lpstr>
      <vt:lpstr>Numeri in Excel (11)</vt:lpstr>
      <vt:lpstr>Numeri in Excel (12)</vt:lpstr>
      <vt:lpstr>L’interfaccia grafica di Excel</vt:lpstr>
      <vt:lpstr>Interfaccia Grafica</vt:lpstr>
      <vt:lpstr>Descrizione degli elementi (1)</vt:lpstr>
      <vt:lpstr>Descrizione degli elementi (2)</vt:lpstr>
      <vt:lpstr>Le Barre di Excel</vt:lpstr>
      <vt:lpstr>Opzioni di Excel</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Stampa di un foglio Excel</vt:lpstr>
      <vt:lpstr>Stampa di un foglio Excel - Opzioni</vt:lpstr>
      <vt:lpstr>Organizzazione  dei dati</vt:lpstr>
      <vt:lpstr>Formattazione delle Tabelle</vt:lpstr>
      <vt:lpstr>Formattazione Automatica</vt:lpstr>
      <vt:lpstr>Ordinamento Automatico</vt:lpstr>
      <vt:lpstr>Filtro Automatico</vt:lpstr>
      <vt:lpstr>Formattazione Automatica - Filter</vt:lpstr>
      <vt:lpstr>Stili Cella</vt:lpstr>
      <vt:lpstr>Stili Cella</vt:lpstr>
      <vt:lpstr>Esercizio 2-1</vt:lpstr>
      <vt:lpstr>Formattazione Condizionale</vt:lpstr>
      <vt:lpstr>Formattazione Condizionale</vt:lpstr>
      <vt:lpstr>Formattazione Condizionale</vt:lpstr>
      <vt:lpstr>Formattazione Condizionale</vt:lpstr>
      <vt:lpstr>Esercizio 2-2</vt:lpstr>
      <vt:lpstr>Ordinamento Condizionale</vt:lpstr>
      <vt:lpstr>Ordinamento Condizionale</vt:lpstr>
      <vt:lpstr>Esercizio 2-3</vt:lpstr>
      <vt:lpstr>Esercizio 2-4</vt:lpstr>
      <vt:lpstr>Esercizio 2-5</vt:lpstr>
      <vt:lpstr>Filtro</vt:lpstr>
      <vt:lpstr>Filtro (Segue)</vt:lpstr>
      <vt:lpstr>Esercizio 2-6</vt:lpstr>
      <vt:lpstr>Icon Set</vt:lpstr>
      <vt:lpstr>Icon Set (1)</vt:lpstr>
      <vt:lpstr>Icon Set (2)</vt:lpstr>
      <vt:lpstr>Icon Set (3)</vt:lpstr>
      <vt:lpstr>Icon Set (4)</vt:lpstr>
      <vt:lpstr>Icon Set (5)</vt:lpstr>
      <vt:lpstr>Icon Set (6)</vt:lpstr>
      <vt:lpstr>Icon Set (7) – Edit Format Rules</vt:lpstr>
      <vt:lpstr>Icon Set (8) – La soluzione</vt:lpstr>
      <vt:lpstr>Esercizio 2-7</vt:lpstr>
      <vt:lpstr>Data Validation</vt:lpstr>
      <vt:lpstr>Data Validation (Convalida dei Dati)</vt:lpstr>
      <vt:lpstr>Data Validation (2)</vt:lpstr>
      <vt:lpstr>Esercizio 2-8</vt:lpstr>
      <vt:lpstr>Esercizio 2-9</vt:lpstr>
      <vt:lpstr>Esercizio 2-10</vt:lpstr>
      <vt:lpstr>Moduli</vt:lpstr>
      <vt:lpstr>Moduli (Form)</vt:lpstr>
      <vt:lpstr>Moduli (2)</vt:lpstr>
      <vt:lpstr>Moduli (3)</vt:lpstr>
      <vt:lpstr>Esercizio 2-11</vt:lpstr>
      <vt:lpstr>Creazione di  Tabelle Pivot</vt:lpstr>
      <vt:lpstr>Subtotali</vt:lpstr>
      <vt:lpstr>Subtotali</vt:lpstr>
      <vt:lpstr>Subtotali (2)</vt:lpstr>
      <vt:lpstr>Esercizio 3-1</vt:lpstr>
      <vt:lpstr>Tabelle Pivot</vt:lpstr>
      <vt:lpstr>Pivot Table</vt:lpstr>
      <vt:lpstr>Pivot Table (Esempio guidato - 1)</vt:lpstr>
      <vt:lpstr>Pivot Table (Esempio guidato - 2)</vt:lpstr>
      <vt:lpstr>Pivot Table (Esempio guidato - 3)</vt:lpstr>
      <vt:lpstr>Esercizio 3-2</vt:lpstr>
      <vt:lpstr>Esercizio 3-3</vt:lpstr>
      <vt:lpstr>Calcoli Matematici e Formule</vt:lpstr>
      <vt:lpstr>Riferimenti</vt:lpstr>
      <vt:lpstr>Riferimenti</vt:lpstr>
      <vt:lpstr>Tipi di riferimento</vt:lpstr>
      <vt:lpstr>Riferimenti tra fogli</vt:lpstr>
      <vt:lpstr>Riferimenti tra File (1)</vt:lpstr>
      <vt:lpstr>Riferimenti tra File (2)</vt:lpstr>
      <vt:lpstr>Esempi pratici</vt:lpstr>
      <vt:lpstr>Nomi a Celle e Intervalli</vt:lpstr>
      <vt:lpstr>Nomi a Celle e Intervalli (1)</vt:lpstr>
      <vt:lpstr>Nomi a Celle e Intervalli (2)</vt:lpstr>
      <vt:lpstr>Nomi a Celle e Intervalli (3)</vt:lpstr>
      <vt:lpstr>Esercizio 4-1</vt:lpstr>
      <vt:lpstr>Esercizio 4-2</vt:lpstr>
      <vt:lpstr>Esercizio 4-3</vt:lpstr>
      <vt:lpstr>Esercizio 4-4</vt:lpstr>
      <vt:lpstr>Esercizio 4-5</vt:lpstr>
      <vt:lpstr>Esercizio 4-6</vt:lpstr>
      <vt:lpstr>Esercizio 4-7</vt:lpstr>
      <vt:lpstr>Esercizio 4-8</vt:lpstr>
      <vt:lpstr>Messaggi di Errore</vt:lpstr>
      <vt:lpstr>Messaggi di Errore</vt:lpstr>
      <vt:lpstr>Esercizio 4-9</vt:lpstr>
      <vt:lpstr>Formule e Funzioni</vt:lpstr>
      <vt:lpstr>Formule e Funzioni (1)</vt:lpstr>
      <vt:lpstr>Formule e Funzioni (2) - Esempi</vt:lpstr>
      <vt:lpstr>Formule e Funzioni (3)</vt:lpstr>
      <vt:lpstr>Formule e Funzioni (4)</vt:lpstr>
      <vt:lpstr>Formule e Funzioni (5)</vt:lpstr>
      <vt:lpstr>Formule e Funzioni (6)</vt:lpstr>
      <vt:lpstr>Esempi : Funzione SOMMA (SUM)</vt:lpstr>
      <vt:lpstr>Esempi : Funzione CONTA (COUNT)</vt:lpstr>
      <vt:lpstr>Esempi : Funzione MEDIA (AVERAGE)</vt:lpstr>
      <vt:lpstr>Esempi : TEXTSPLIT</vt:lpstr>
      <vt:lpstr>Esempi : VLOOKUP (VERTICAL)</vt:lpstr>
      <vt:lpstr>Esempi : HLOOKUP (HORIZONTAL)</vt:lpstr>
      <vt:lpstr>Esempi : XLOOKUP</vt:lpstr>
      <vt:lpstr>Esempi : FIND</vt:lpstr>
      <vt:lpstr>Esempi : CONCAT</vt:lpstr>
      <vt:lpstr>Esercizio VLOOKUP con range_lookup</vt:lpstr>
      <vt:lpstr>Esercizio VLOOKUP con range_lookup (2)</vt:lpstr>
      <vt:lpstr>VLOOKUP per merge di tabelle</vt:lpstr>
      <vt:lpstr>Esercizio 4-10</vt:lpstr>
      <vt:lpstr>Esercizio 4-11</vt:lpstr>
      <vt:lpstr>Esercizio 4-12</vt:lpstr>
      <vt:lpstr>Esercizio 4-13</vt:lpstr>
      <vt:lpstr>Esercizio 4-14</vt:lpstr>
      <vt:lpstr>Creare Grafici e Diagrammi</vt:lpstr>
      <vt:lpstr>Excel Charts</vt:lpstr>
      <vt:lpstr>Grafici (Charts)</vt:lpstr>
      <vt:lpstr>Grafici – Primi esempi</vt:lpstr>
      <vt:lpstr>Clustered Bar Charts</vt:lpstr>
      <vt:lpstr>Stacked Bar Charts</vt:lpstr>
      <vt:lpstr>100% Stacked Bar Charts</vt:lpstr>
      <vt:lpstr>Clustered Column Chart</vt:lpstr>
      <vt:lpstr>Stacked Column Chart</vt:lpstr>
      <vt:lpstr>100% Stacked Column Chart</vt:lpstr>
      <vt:lpstr>Pie Chart</vt:lpstr>
      <vt:lpstr>2D Pie Chart</vt:lpstr>
      <vt:lpstr>Doughnut Pie Chart</vt:lpstr>
      <vt:lpstr>Line Charts</vt:lpstr>
      <vt:lpstr>Stacked Line Charts</vt:lpstr>
      <vt:lpstr>Esercizio 5-1</vt:lpstr>
      <vt:lpstr>Esercizio 5-2</vt:lpstr>
      <vt:lpstr>Esercizio 5-3</vt:lpstr>
      <vt:lpstr>Esercizio 5-4</vt:lpstr>
      <vt:lpstr>Esercizio 5-5</vt:lpstr>
      <vt:lpstr>Analisi di Simulazione</vt:lpstr>
      <vt:lpstr>Analisi di Simulazione</vt:lpstr>
      <vt:lpstr>Gestione Scenari (1)</vt:lpstr>
      <vt:lpstr>Gestione Scenari (2)</vt:lpstr>
      <vt:lpstr>Gestione Scenari (3)</vt:lpstr>
      <vt:lpstr>Tabella Dati (1)</vt:lpstr>
      <vt:lpstr>Tabella Dati (2)</vt:lpstr>
      <vt:lpstr>Esercizio 6-1</vt:lpstr>
      <vt:lpstr>Esercizio 6-2</vt:lpstr>
      <vt:lpstr>Ricerca Obiettivo (1)</vt:lpstr>
      <vt:lpstr>Ricerca Obiettivo (2)</vt:lpstr>
      <vt:lpstr>Ricerca Obiettivo (3)</vt:lpstr>
      <vt:lpstr>Esercizio 6-3</vt:lpstr>
      <vt:lpstr>Strumento Risolutore – Setup (1)</vt:lpstr>
      <vt:lpstr>Strumento Risolutore – Setup (2)</vt:lpstr>
      <vt:lpstr>Strumento Risolutore - Esempio</vt:lpstr>
      <vt:lpstr>Esercizio 6-4</vt:lpstr>
      <vt:lpstr>Foglio di Previsione</vt:lpstr>
      <vt:lpstr>Automatizzazione delle attività con le Macro</vt:lpstr>
      <vt:lpstr>Interazione con altri programmi Microsoft</vt:lpstr>
      <vt:lpstr>Mail Outlook che prende dati da Excel</vt:lpstr>
      <vt:lpstr>File Word che prende dati da Excel</vt:lpstr>
      <vt:lpstr>Tabella Pivot generata da MS Access</vt:lpstr>
      <vt:lpstr>Sorgente TXT da trasformare in Excel</vt:lpstr>
      <vt:lpstr>Esercizio 8-1</vt:lpstr>
      <vt:lpstr>Webex Meeting – Corso Excel</vt:lpstr>
      <vt:lpstr>Thank you</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Pierluigi Salera</dc:creator>
  <cp:lastModifiedBy>Pierluigi Salera</cp:lastModifiedBy>
  <cp:revision>157</cp:revision>
  <cp:lastPrinted>2023-06-19T11:57:07Z</cp:lastPrinted>
  <dcterms:created xsi:type="dcterms:W3CDTF">2023-06-12T19:52:14Z</dcterms:created>
  <dcterms:modified xsi:type="dcterms:W3CDTF">2023-07-05T05:11:23Z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