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9"/>
  </p:notesMasterIdLst>
  <p:sldIdLst>
    <p:sldId id="256" r:id="rId5"/>
    <p:sldId id="257" r:id="rId6"/>
    <p:sldId id="355" r:id="rId7"/>
    <p:sldId id="287" r:id="rId8"/>
    <p:sldId id="354" r:id="rId9"/>
    <p:sldId id="357" r:id="rId10"/>
    <p:sldId id="359" r:id="rId11"/>
    <p:sldId id="360" r:id="rId12"/>
    <p:sldId id="361" r:id="rId13"/>
    <p:sldId id="366" r:id="rId14"/>
    <p:sldId id="362" r:id="rId15"/>
    <p:sldId id="363" r:id="rId16"/>
    <p:sldId id="368" r:id="rId17"/>
    <p:sldId id="370" r:id="rId18"/>
    <p:sldId id="371" r:id="rId19"/>
    <p:sldId id="372" r:id="rId20"/>
    <p:sldId id="373" r:id="rId21"/>
    <p:sldId id="374" r:id="rId22"/>
    <p:sldId id="304" r:id="rId23"/>
    <p:sldId id="375" r:id="rId24"/>
    <p:sldId id="376" r:id="rId25"/>
    <p:sldId id="377" r:id="rId26"/>
    <p:sldId id="305" r:id="rId27"/>
    <p:sldId id="276" r:id="rId28"/>
    <p:sldId id="261" r:id="rId29"/>
    <p:sldId id="277" r:id="rId30"/>
    <p:sldId id="278" r:id="rId31"/>
    <p:sldId id="279" r:id="rId32"/>
    <p:sldId id="280" r:id="rId33"/>
    <p:sldId id="281" r:id="rId34"/>
    <p:sldId id="282" r:id="rId35"/>
    <p:sldId id="283" r:id="rId36"/>
    <p:sldId id="284" r:id="rId37"/>
    <p:sldId id="285" r:id="rId38"/>
    <p:sldId id="286" r:id="rId39"/>
    <p:sldId id="425" r:id="rId40"/>
    <p:sldId id="426" r:id="rId41"/>
    <p:sldId id="356" r:id="rId42"/>
    <p:sldId id="288" r:id="rId43"/>
    <p:sldId id="289" r:id="rId44"/>
    <p:sldId id="334" r:id="rId45"/>
    <p:sldId id="335" r:id="rId46"/>
    <p:sldId id="378" r:id="rId47"/>
    <p:sldId id="291" r:id="rId48"/>
    <p:sldId id="292" r:id="rId49"/>
    <p:sldId id="333" r:id="rId50"/>
    <p:sldId id="295" r:id="rId51"/>
    <p:sldId id="296" r:id="rId52"/>
    <p:sldId id="298" r:id="rId53"/>
    <p:sldId id="302" r:id="rId54"/>
    <p:sldId id="297" r:id="rId55"/>
    <p:sldId id="299" r:id="rId56"/>
    <p:sldId id="300" r:id="rId57"/>
    <p:sldId id="301" r:id="rId58"/>
    <p:sldId id="303" r:id="rId59"/>
    <p:sldId id="306" r:id="rId60"/>
    <p:sldId id="307" r:id="rId61"/>
    <p:sldId id="309" r:id="rId62"/>
    <p:sldId id="308" r:id="rId63"/>
    <p:sldId id="379" r:id="rId64"/>
    <p:sldId id="310" r:id="rId65"/>
    <p:sldId id="312" r:id="rId66"/>
    <p:sldId id="314" r:id="rId67"/>
    <p:sldId id="315" r:id="rId68"/>
    <p:sldId id="316" r:id="rId69"/>
    <p:sldId id="317" r:id="rId70"/>
    <p:sldId id="318" r:id="rId71"/>
    <p:sldId id="319" r:id="rId72"/>
    <p:sldId id="311" r:id="rId73"/>
    <p:sldId id="380" r:id="rId74"/>
    <p:sldId id="320" r:id="rId75"/>
    <p:sldId id="322" r:id="rId76"/>
    <p:sldId id="321" r:id="rId77"/>
    <p:sldId id="323" r:id="rId78"/>
    <p:sldId id="330" r:id="rId79"/>
    <p:sldId id="381" r:id="rId80"/>
    <p:sldId id="324" r:id="rId81"/>
    <p:sldId id="326" r:id="rId82"/>
    <p:sldId id="353" r:id="rId83"/>
    <p:sldId id="325" r:id="rId84"/>
    <p:sldId id="382" r:id="rId85"/>
    <p:sldId id="385" r:id="rId86"/>
    <p:sldId id="327" r:id="rId87"/>
    <p:sldId id="328" r:id="rId88"/>
    <p:sldId id="329" r:id="rId89"/>
    <p:sldId id="386" r:id="rId90"/>
    <p:sldId id="331" r:id="rId91"/>
    <p:sldId id="383" r:id="rId92"/>
    <p:sldId id="387" r:id="rId93"/>
    <p:sldId id="388" r:id="rId94"/>
    <p:sldId id="332" r:id="rId95"/>
    <p:sldId id="389" r:id="rId96"/>
    <p:sldId id="384" r:id="rId97"/>
    <p:sldId id="336" r:id="rId98"/>
    <p:sldId id="337" r:id="rId99"/>
    <p:sldId id="338" r:id="rId100"/>
    <p:sldId id="339" r:id="rId101"/>
    <p:sldId id="340" r:id="rId102"/>
    <p:sldId id="341" r:id="rId103"/>
    <p:sldId id="427" r:id="rId104"/>
    <p:sldId id="343" r:id="rId105"/>
    <p:sldId id="344" r:id="rId106"/>
    <p:sldId id="345" r:id="rId107"/>
    <p:sldId id="346" r:id="rId108"/>
    <p:sldId id="342" r:id="rId109"/>
    <p:sldId id="347" r:id="rId110"/>
    <p:sldId id="348" r:id="rId111"/>
    <p:sldId id="349" r:id="rId112"/>
    <p:sldId id="351" r:id="rId113"/>
    <p:sldId id="350" r:id="rId114"/>
    <p:sldId id="352" r:id="rId115"/>
    <p:sldId id="391" r:id="rId116"/>
    <p:sldId id="392" r:id="rId117"/>
    <p:sldId id="393" r:id="rId118"/>
    <p:sldId id="394" r:id="rId119"/>
    <p:sldId id="395" r:id="rId120"/>
    <p:sldId id="396" r:id="rId121"/>
    <p:sldId id="397" r:id="rId122"/>
    <p:sldId id="398" r:id="rId123"/>
    <p:sldId id="399" r:id="rId124"/>
    <p:sldId id="400" r:id="rId125"/>
    <p:sldId id="429" r:id="rId126"/>
    <p:sldId id="401" r:id="rId127"/>
    <p:sldId id="404" r:id="rId128"/>
    <p:sldId id="403" r:id="rId129"/>
    <p:sldId id="432" r:id="rId130"/>
    <p:sldId id="428" r:id="rId131"/>
    <p:sldId id="439" r:id="rId132"/>
    <p:sldId id="430" r:id="rId133"/>
    <p:sldId id="440" r:id="rId134"/>
    <p:sldId id="431" r:id="rId135"/>
    <p:sldId id="442" r:id="rId136"/>
    <p:sldId id="447" r:id="rId137"/>
    <p:sldId id="446" r:id="rId138"/>
    <p:sldId id="402" r:id="rId139"/>
    <p:sldId id="438" r:id="rId140"/>
    <p:sldId id="445" r:id="rId141"/>
    <p:sldId id="448" r:id="rId142"/>
    <p:sldId id="449" r:id="rId143"/>
    <p:sldId id="405"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423" r:id="rId162"/>
    <p:sldId id="424" r:id="rId163"/>
    <p:sldId id="444" r:id="rId164"/>
    <p:sldId id="450" r:id="rId165"/>
    <p:sldId id="451" r:id="rId166"/>
    <p:sldId id="452" r:id="rId167"/>
    <p:sldId id="453" r:id="rId168"/>
    <p:sldId id="454" r:id="rId169"/>
    <p:sldId id="443" r:id="rId170"/>
    <p:sldId id="433" r:id="rId171"/>
    <p:sldId id="434" r:id="rId172"/>
    <p:sldId id="435" r:id="rId173"/>
    <p:sldId id="436" r:id="rId174"/>
    <p:sldId id="437" r:id="rId175"/>
    <p:sldId id="441" r:id="rId176"/>
    <p:sldId id="390" r:id="rId177"/>
    <p:sldId id="275" r:id="rId178"/>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718"/>
  </p:normalViewPr>
  <p:slideViewPr>
    <p:cSldViewPr snapToGrid="0">
      <p:cViewPr varScale="1">
        <p:scale>
          <a:sx n="106" d="100"/>
          <a:sy n="106" d="100"/>
        </p:scale>
        <p:origin x="126" y="21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presProps" Target="pres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viewProps" Target="viewProps.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notesMaster" Target="notesMasters/notes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commentAuthors" Target="commentAuthors.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487ADD9-2083-264C-A652-8D52D02F7E72}" type="datetimeFigureOut">
              <a:rPr lang="en-US" smtClean="0"/>
              <a:t>03-Jul-23</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91</a:t>
            </a:fld>
            <a:endParaRPr lang="en-US" dirty="0"/>
          </a:p>
        </p:txBody>
      </p:sp>
    </p:spTree>
    <p:extLst>
      <p:ext uri="{BB962C8B-B14F-4D97-AF65-F5344CB8AC3E}">
        <p14:creationId xmlns:p14="http://schemas.microsoft.com/office/powerpoint/2010/main" val="2058139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112</a:t>
            </a:fld>
            <a:endParaRPr lang="en-US" dirty="0"/>
          </a:p>
        </p:txBody>
      </p:sp>
    </p:spTree>
    <p:extLst>
      <p:ext uri="{BB962C8B-B14F-4D97-AF65-F5344CB8AC3E}">
        <p14:creationId xmlns:p14="http://schemas.microsoft.com/office/powerpoint/2010/main" val="254235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115</a:t>
            </a:fld>
            <a:endParaRPr lang="en-US" dirty="0"/>
          </a:p>
        </p:txBody>
      </p:sp>
    </p:spTree>
    <p:extLst>
      <p:ext uri="{BB962C8B-B14F-4D97-AF65-F5344CB8AC3E}">
        <p14:creationId xmlns:p14="http://schemas.microsoft.com/office/powerpoint/2010/main" val="252718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135</a:t>
            </a:fld>
            <a:endParaRPr lang="en-US" dirty="0"/>
          </a:p>
        </p:txBody>
      </p:sp>
    </p:spTree>
    <p:extLst>
      <p:ext uri="{BB962C8B-B14F-4D97-AF65-F5344CB8AC3E}">
        <p14:creationId xmlns:p14="http://schemas.microsoft.com/office/powerpoint/2010/main" val="3456165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136</a:t>
            </a:fld>
            <a:endParaRPr lang="en-US" dirty="0"/>
          </a:p>
        </p:txBody>
      </p:sp>
    </p:spTree>
    <p:extLst>
      <p:ext uri="{BB962C8B-B14F-4D97-AF65-F5344CB8AC3E}">
        <p14:creationId xmlns:p14="http://schemas.microsoft.com/office/powerpoint/2010/main" val="938441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137</a:t>
            </a:fld>
            <a:endParaRPr lang="en-US" dirty="0"/>
          </a:p>
        </p:txBody>
      </p:sp>
    </p:spTree>
    <p:extLst>
      <p:ext uri="{BB962C8B-B14F-4D97-AF65-F5344CB8AC3E}">
        <p14:creationId xmlns:p14="http://schemas.microsoft.com/office/powerpoint/2010/main" val="130574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138</a:t>
            </a:fld>
            <a:endParaRPr lang="en-US" dirty="0"/>
          </a:p>
        </p:txBody>
      </p:sp>
    </p:spTree>
    <p:extLst>
      <p:ext uri="{BB962C8B-B14F-4D97-AF65-F5344CB8AC3E}">
        <p14:creationId xmlns:p14="http://schemas.microsoft.com/office/powerpoint/2010/main" val="50591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139</a:t>
            </a:fld>
            <a:endParaRPr lang="en-US" dirty="0"/>
          </a:p>
        </p:txBody>
      </p:sp>
    </p:spTree>
    <p:extLst>
      <p:ext uri="{BB962C8B-B14F-4D97-AF65-F5344CB8AC3E}">
        <p14:creationId xmlns:p14="http://schemas.microsoft.com/office/powerpoint/2010/main" val="1421304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155</a:t>
            </a:fld>
            <a:endParaRPr lang="en-US" dirty="0"/>
          </a:p>
        </p:txBody>
      </p:sp>
    </p:spTree>
    <p:extLst>
      <p:ext uri="{BB962C8B-B14F-4D97-AF65-F5344CB8AC3E}">
        <p14:creationId xmlns:p14="http://schemas.microsoft.com/office/powerpoint/2010/main" val="408903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156</a:t>
            </a:fld>
            <a:endParaRPr lang="en-US" dirty="0"/>
          </a:p>
        </p:txBody>
      </p:sp>
    </p:spTree>
    <p:extLst>
      <p:ext uri="{BB962C8B-B14F-4D97-AF65-F5344CB8AC3E}">
        <p14:creationId xmlns:p14="http://schemas.microsoft.com/office/powerpoint/2010/main" val="117497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157</a:t>
            </a:fld>
            <a:endParaRPr lang="en-US" dirty="0"/>
          </a:p>
        </p:txBody>
      </p:sp>
    </p:spTree>
    <p:extLst>
      <p:ext uri="{BB962C8B-B14F-4D97-AF65-F5344CB8AC3E}">
        <p14:creationId xmlns:p14="http://schemas.microsoft.com/office/powerpoint/2010/main" val="165041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92</a:t>
            </a:fld>
            <a:endParaRPr lang="en-US" dirty="0"/>
          </a:p>
        </p:txBody>
      </p:sp>
    </p:spTree>
    <p:extLst>
      <p:ext uri="{BB962C8B-B14F-4D97-AF65-F5344CB8AC3E}">
        <p14:creationId xmlns:p14="http://schemas.microsoft.com/office/powerpoint/2010/main" val="3575305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158</a:t>
            </a:fld>
            <a:endParaRPr lang="en-US" dirty="0"/>
          </a:p>
        </p:txBody>
      </p:sp>
    </p:spTree>
    <p:extLst>
      <p:ext uri="{BB962C8B-B14F-4D97-AF65-F5344CB8AC3E}">
        <p14:creationId xmlns:p14="http://schemas.microsoft.com/office/powerpoint/2010/main" val="2728661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159</a:t>
            </a:fld>
            <a:endParaRPr lang="en-US" dirty="0"/>
          </a:p>
        </p:txBody>
      </p:sp>
    </p:spTree>
    <p:extLst>
      <p:ext uri="{BB962C8B-B14F-4D97-AF65-F5344CB8AC3E}">
        <p14:creationId xmlns:p14="http://schemas.microsoft.com/office/powerpoint/2010/main" val="3683197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172</a:t>
            </a:fld>
            <a:endParaRPr lang="en-US" dirty="0"/>
          </a:p>
        </p:txBody>
      </p:sp>
    </p:spTree>
    <p:extLst>
      <p:ext uri="{BB962C8B-B14F-4D97-AF65-F5344CB8AC3E}">
        <p14:creationId xmlns:p14="http://schemas.microsoft.com/office/powerpoint/2010/main" val="291004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105</a:t>
            </a:fld>
            <a:endParaRPr lang="en-US" dirty="0"/>
          </a:p>
        </p:txBody>
      </p:sp>
    </p:spTree>
    <p:extLst>
      <p:ext uri="{BB962C8B-B14F-4D97-AF65-F5344CB8AC3E}">
        <p14:creationId xmlns:p14="http://schemas.microsoft.com/office/powerpoint/2010/main" val="227911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106</a:t>
            </a:fld>
            <a:endParaRPr lang="en-US" dirty="0"/>
          </a:p>
        </p:txBody>
      </p:sp>
    </p:spTree>
    <p:extLst>
      <p:ext uri="{BB962C8B-B14F-4D97-AF65-F5344CB8AC3E}">
        <p14:creationId xmlns:p14="http://schemas.microsoft.com/office/powerpoint/2010/main" val="360458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107</a:t>
            </a:fld>
            <a:endParaRPr lang="en-US" dirty="0"/>
          </a:p>
        </p:txBody>
      </p:sp>
    </p:spTree>
    <p:extLst>
      <p:ext uri="{BB962C8B-B14F-4D97-AF65-F5344CB8AC3E}">
        <p14:creationId xmlns:p14="http://schemas.microsoft.com/office/powerpoint/2010/main" val="383336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108</a:t>
            </a:fld>
            <a:endParaRPr lang="en-US" dirty="0"/>
          </a:p>
        </p:txBody>
      </p:sp>
    </p:spTree>
    <p:extLst>
      <p:ext uri="{BB962C8B-B14F-4D97-AF65-F5344CB8AC3E}">
        <p14:creationId xmlns:p14="http://schemas.microsoft.com/office/powerpoint/2010/main" val="31751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109</a:t>
            </a:fld>
            <a:endParaRPr lang="en-US" dirty="0"/>
          </a:p>
        </p:txBody>
      </p:sp>
    </p:spTree>
    <p:extLst>
      <p:ext uri="{BB962C8B-B14F-4D97-AF65-F5344CB8AC3E}">
        <p14:creationId xmlns:p14="http://schemas.microsoft.com/office/powerpoint/2010/main" val="304168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110</a:t>
            </a:fld>
            <a:endParaRPr lang="en-US" dirty="0"/>
          </a:p>
        </p:txBody>
      </p:sp>
    </p:spTree>
    <p:extLst>
      <p:ext uri="{BB962C8B-B14F-4D97-AF65-F5344CB8AC3E}">
        <p14:creationId xmlns:p14="http://schemas.microsoft.com/office/powerpoint/2010/main" val="484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111</a:t>
            </a:fld>
            <a:endParaRPr lang="en-US" dirty="0"/>
          </a:p>
        </p:txBody>
      </p:sp>
    </p:spTree>
    <p:extLst>
      <p:ext uri="{BB962C8B-B14F-4D97-AF65-F5344CB8AC3E}">
        <p14:creationId xmlns:p14="http://schemas.microsoft.com/office/powerpoint/2010/main" val="303151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03-Jul-23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03-Jul-23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03-Jul-23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03-Jul-23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03-Jul-23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10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 Id="rId5" Type="http://schemas.openxmlformats.org/officeDocument/2006/relationships/image" Target="../media/image81.png"/><Relationship Id="rId4" Type="http://schemas.openxmlformats.org/officeDocument/2006/relationships/image" Target="../media/image8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xml"/><Relationship Id="rId4" Type="http://schemas.openxmlformats.org/officeDocument/2006/relationships/image" Target="../media/image86.png"/></Relationships>
</file>

<file path=ppt/slides/_rels/slide13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4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14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91.PNG"/><Relationship Id="rId1" Type="http://schemas.openxmlformats.org/officeDocument/2006/relationships/slideLayout" Target="../slideLayouts/slideLayout5.xml"/><Relationship Id="rId4" Type="http://schemas.openxmlformats.org/officeDocument/2006/relationships/image" Target="../media/image105.png"/></Relationships>
</file>

<file path=ppt/slides/_rels/slide15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hyperlink" Target="https://promoter-krx.my.webex.com/promoter-krx.my-it/j.php?MTID=m6f8c358d2b9a48b623355eae09591646" TargetMode="External"/><Relationship Id="rId2" Type="http://schemas.openxmlformats.org/officeDocument/2006/relationships/hyperlink" Target="https://promoter-krx.my.webex.com/promoter-krx.my-it/j.php?MTID=m38f5a43314453ac6c4068cb57ff4b7d9" TargetMode="External"/><Relationship Id="rId1" Type="http://schemas.openxmlformats.org/officeDocument/2006/relationships/slideLayout" Target="../slideLayouts/slideLayout5.xml"/><Relationship Id="rId5" Type="http://schemas.openxmlformats.org/officeDocument/2006/relationships/hyperlink" Target="https://promoter-krx.my.webex.com/promoter-krx.my-it/j.php?MTID=m963d444c2b75d91bd407a7f0de59e50c" TargetMode="External"/><Relationship Id="rId4" Type="http://schemas.openxmlformats.org/officeDocument/2006/relationships/hyperlink" Target="https://promoter-krx.my.webex.com/promoter-krx.my-it/j.php?MTID=mdc82605ab43ae03f1f333b775d2c7102"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Microsoft Excel – Base + </a:t>
            </a:r>
            <a:r>
              <a:rPr lang="en-US" dirty="0" err="1"/>
              <a:t>Avanzato</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Pierluigi Salera</a:t>
            </a:r>
          </a:p>
        </p:txBody>
      </p:sp>
      <p:sp>
        <p:nvSpPr>
          <p:cNvPr id="4" name="Date Placeholder 2">
            <a:extLst>
              <a:ext uri="{FF2B5EF4-FFF2-40B4-BE49-F238E27FC236}">
                <a16:creationId xmlns:a16="http://schemas.microsoft.com/office/drawing/2014/main" id="{69E43F1E-4B5F-3C4C-A0F9-36985170F7FE}"/>
              </a:ext>
            </a:extLst>
          </p:cNvPr>
          <p:cNvSpPr txBox="1">
            <a:spLocks/>
          </p:cNvSpPr>
          <p:nvPr/>
        </p:nvSpPr>
        <p:spPr>
          <a:xfrm>
            <a:off x="11451702" y="6492875"/>
            <a:ext cx="7402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Rev.7</a:t>
            </a:r>
          </a:p>
        </p:txBody>
      </p:sp>
      <p:pic>
        <p:nvPicPr>
          <p:cNvPr id="6" name="Picture 5" descr="A green box with a white x on it&#10;&#10;Description automatically generated with low confidence">
            <a:extLst>
              <a:ext uri="{FF2B5EF4-FFF2-40B4-BE49-F238E27FC236}">
                <a16:creationId xmlns:a16="http://schemas.microsoft.com/office/drawing/2014/main" id="{2EED87A0-37AF-FF6B-F388-5414DDB14D44}"/>
              </a:ext>
            </a:extLst>
          </p:cNvPr>
          <p:cNvPicPr>
            <a:picLocks noChangeAspect="1"/>
          </p:cNvPicPr>
          <p:nvPr/>
        </p:nvPicPr>
        <p:blipFill>
          <a:blip r:embed="rId2"/>
          <a:stretch>
            <a:fillRect/>
          </a:stretch>
        </p:blipFill>
        <p:spPr>
          <a:xfrm>
            <a:off x="909222" y="5268727"/>
            <a:ext cx="933820" cy="93382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Immagine 10">
            <a:extLst>
              <a:ext uri="{FF2B5EF4-FFF2-40B4-BE49-F238E27FC236}">
                <a16:creationId xmlns:a16="http://schemas.microsoft.com/office/drawing/2014/main" id="{F09C7DE7-8C69-3DBD-41FA-9C02FBBD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875" y="975991"/>
            <a:ext cx="7302249" cy="5296639"/>
          </a:xfrm>
          <a:prstGeom prst="rect">
            <a:avLst/>
          </a:prstGeom>
        </p:spPr>
      </p:pic>
    </p:spTree>
    <p:extLst>
      <p:ext uri="{BB962C8B-B14F-4D97-AF65-F5344CB8AC3E}">
        <p14:creationId xmlns:p14="http://schemas.microsoft.com/office/powerpoint/2010/main" val="38097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a:t>
            </a:r>
            <a:r>
              <a:rPr lang="en-US" dirty="0" err="1"/>
              <a:t>pratici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100</a:t>
            </a:fld>
            <a:endParaRPr lang="en-US" dirty="0"/>
          </a:p>
        </p:txBody>
      </p:sp>
      <p:pic>
        <p:nvPicPr>
          <p:cNvPr id="6" name="Picture 5">
            <a:extLst>
              <a:ext uri="{FF2B5EF4-FFF2-40B4-BE49-F238E27FC236}">
                <a16:creationId xmlns:a16="http://schemas.microsoft.com/office/drawing/2014/main" id="{0BBA85C1-EEB6-3585-68A7-62B77B550388}"/>
              </a:ext>
            </a:extLst>
          </p:cNvPr>
          <p:cNvPicPr>
            <a:picLocks noChangeAspect="1"/>
          </p:cNvPicPr>
          <p:nvPr/>
        </p:nvPicPr>
        <p:blipFill>
          <a:blip r:embed="rId2"/>
          <a:stretch>
            <a:fillRect/>
          </a:stretch>
        </p:blipFill>
        <p:spPr>
          <a:xfrm>
            <a:off x="711844" y="1117734"/>
            <a:ext cx="3486560" cy="2415734"/>
          </a:xfrm>
          <a:prstGeom prst="rect">
            <a:avLst/>
          </a:prstGeom>
        </p:spPr>
      </p:pic>
      <p:pic>
        <p:nvPicPr>
          <p:cNvPr id="10" name="Picture 9">
            <a:extLst>
              <a:ext uri="{FF2B5EF4-FFF2-40B4-BE49-F238E27FC236}">
                <a16:creationId xmlns:a16="http://schemas.microsoft.com/office/drawing/2014/main" id="{61BE3666-DCC5-6980-62B8-8904DF10ADFA}"/>
              </a:ext>
            </a:extLst>
          </p:cNvPr>
          <p:cNvPicPr>
            <a:picLocks noChangeAspect="1"/>
          </p:cNvPicPr>
          <p:nvPr/>
        </p:nvPicPr>
        <p:blipFill>
          <a:blip r:embed="rId3"/>
          <a:stretch>
            <a:fillRect/>
          </a:stretch>
        </p:blipFill>
        <p:spPr>
          <a:xfrm>
            <a:off x="7646468" y="1117733"/>
            <a:ext cx="3486560" cy="2382807"/>
          </a:xfrm>
          <a:prstGeom prst="rect">
            <a:avLst/>
          </a:prstGeom>
        </p:spPr>
      </p:pic>
      <p:pic>
        <p:nvPicPr>
          <p:cNvPr id="12" name="Picture 11">
            <a:extLst>
              <a:ext uri="{FF2B5EF4-FFF2-40B4-BE49-F238E27FC236}">
                <a16:creationId xmlns:a16="http://schemas.microsoft.com/office/drawing/2014/main" id="{8DDAF415-CE18-B6B3-03ED-513D00886F04}"/>
              </a:ext>
            </a:extLst>
          </p:cNvPr>
          <p:cNvPicPr>
            <a:picLocks noChangeAspect="1"/>
          </p:cNvPicPr>
          <p:nvPr/>
        </p:nvPicPr>
        <p:blipFill>
          <a:blip r:embed="rId4"/>
          <a:stretch>
            <a:fillRect/>
          </a:stretch>
        </p:blipFill>
        <p:spPr>
          <a:xfrm>
            <a:off x="3984415" y="3622373"/>
            <a:ext cx="4223169" cy="2645071"/>
          </a:xfrm>
          <a:prstGeom prst="rect">
            <a:avLst/>
          </a:prstGeom>
        </p:spPr>
      </p:pic>
      <p:sp>
        <p:nvSpPr>
          <p:cNvPr id="13" name="Rectangle: Rounded Corners 12">
            <a:extLst>
              <a:ext uri="{FF2B5EF4-FFF2-40B4-BE49-F238E27FC236}">
                <a16:creationId xmlns:a16="http://schemas.microsoft.com/office/drawing/2014/main" id="{70452272-495C-7B89-71D6-22562873B4EB}"/>
              </a:ext>
            </a:extLst>
          </p:cNvPr>
          <p:cNvSpPr/>
          <p:nvPr/>
        </p:nvSpPr>
        <p:spPr>
          <a:xfrm>
            <a:off x="1136342" y="1081947"/>
            <a:ext cx="2902258"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2A4F26E-7D94-E6E3-8C4C-49D37494E368}"/>
              </a:ext>
            </a:extLst>
          </p:cNvPr>
          <p:cNvSpPr/>
          <p:nvPr/>
        </p:nvSpPr>
        <p:spPr>
          <a:xfrm>
            <a:off x="8079879" y="1117733"/>
            <a:ext cx="2557943" cy="20078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D09DF2FE-34D6-F2F4-8030-172FE1679251}"/>
              </a:ext>
            </a:extLst>
          </p:cNvPr>
          <p:cNvSpPr txBox="1">
            <a:spLocks/>
          </p:cNvSpPr>
          <p:nvPr/>
        </p:nvSpPr>
        <p:spPr>
          <a:xfrm>
            <a:off x="8437830" y="3694672"/>
            <a:ext cx="3582535" cy="2572771"/>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Dal file (e.g. Book2) si può puntare al contenuto di una cella (e.g. B2) di un altro file (e.g. Book3) aperto: è sufficiente digitare «</a:t>
            </a:r>
            <a:r>
              <a:rPr lang="it-IT" sz="2200" b="1" dirty="0">
                <a:solidFill>
                  <a:srgbClr val="000000"/>
                </a:solidFill>
                <a:latin typeface="+mj-lt"/>
              </a:rPr>
              <a:t>=</a:t>
            </a:r>
            <a:r>
              <a:rPr lang="it-IT" sz="2200" dirty="0">
                <a:solidFill>
                  <a:srgbClr val="000000"/>
                </a:solidFill>
                <a:latin typeface="+mj-lt"/>
              </a:rPr>
              <a:t>« all’interno della cella in cui inserire il riferimento, e poi cliccare su quella da cui si prende il valore. </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
        <p:nvSpPr>
          <p:cNvPr id="16" name="Rectangle: Rounded Corners 15">
            <a:extLst>
              <a:ext uri="{FF2B5EF4-FFF2-40B4-BE49-F238E27FC236}">
                <a16:creationId xmlns:a16="http://schemas.microsoft.com/office/drawing/2014/main" id="{51EFE9BA-5D24-7D34-5133-D7AF72282A7C}"/>
              </a:ext>
            </a:extLst>
          </p:cNvPr>
          <p:cNvSpPr/>
          <p:nvPr/>
        </p:nvSpPr>
        <p:spPr>
          <a:xfrm>
            <a:off x="4198404" y="3632398"/>
            <a:ext cx="1206515"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742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Nomi a Celle e Intervalli</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3337778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102</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b="1" dirty="0">
                <a:solidFill>
                  <a:srgbClr val="000000"/>
                </a:solidFill>
                <a:latin typeface="+mj-lt"/>
              </a:rPr>
              <a:t>Per assegnare un nome si procede come segue: </a:t>
            </a:r>
          </a:p>
          <a:p>
            <a:pPr>
              <a:spcBef>
                <a:spcPts val="0"/>
              </a:spcBef>
            </a:pPr>
            <a:r>
              <a:rPr lang="it-IT" sz="2200" dirty="0">
                <a:solidFill>
                  <a:srgbClr val="000000"/>
                </a:solidFill>
                <a:latin typeface="+mj-lt"/>
              </a:rPr>
              <a:t>1. Selezionare la cella o l’intervallo di celle da nominare; </a:t>
            </a:r>
          </a:p>
          <a:p>
            <a:pPr>
              <a:spcBef>
                <a:spcPts val="0"/>
              </a:spcBef>
            </a:pPr>
            <a:r>
              <a:rPr lang="it-IT" sz="2200" dirty="0">
                <a:solidFill>
                  <a:srgbClr val="000000"/>
                </a:solidFill>
                <a:latin typeface="+mj-lt"/>
              </a:rPr>
              <a:t>2. Fare un click sulla casella del nome (a sinistra nella barra della formula); </a:t>
            </a:r>
          </a:p>
          <a:p>
            <a:pPr>
              <a:spcBef>
                <a:spcPts val="0"/>
              </a:spcBef>
            </a:pPr>
            <a:r>
              <a:rPr lang="it-IT" sz="2200" dirty="0">
                <a:solidFill>
                  <a:srgbClr val="000000"/>
                </a:solidFill>
                <a:latin typeface="+mj-lt"/>
              </a:rPr>
              <a:t>3. Digitare il nome; </a:t>
            </a:r>
          </a:p>
          <a:p>
            <a:pPr>
              <a:spcBef>
                <a:spcPts val="0"/>
              </a:spcBef>
            </a:pPr>
            <a:r>
              <a:rPr lang="it-IT" sz="2200" dirty="0">
                <a:solidFill>
                  <a:srgbClr val="000000"/>
                </a:solidFill>
                <a:latin typeface="+mj-lt"/>
              </a:rPr>
              <a:t>4. Premere INVIO per confermare.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Un nome assegnato è unico all’interno della cartella di lavoro.</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extLst>
      <p:ext uri="{BB962C8B-B14F-4D97-AF65-F5344CB8AC3E}">
        <p14:creationId xmlns:p14="http://schemas.microsoft.com/office/powerpoint/2010/main" val="21182226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103</a:t>
            </a:fld>
            <a:endParaRPr lang="en-US" dirty="0"/>
          </a:p>
        </p:txBody>
      </p:sp>
      <p:pic>
        <p:nvPicPr>
          <p:cNvPr id="10" name="Picture 9">
            <a:extLst>
              <a:ext uri="{FF2B5EF4-FFF2-40B4-BE49-F238E27FC236}">
                <a16:creationId xmlns:a16="http://schemas.microsoft.com/office/drawing/2014/main" id="{5A3FD65F-199E-FC64-EF76-EFE507F8EE55}"/>
              </a:ext>
            </a:extLst>
          </p:cNvPr>
          <p:cNvPicPr>
            <a:picLocks noChangeAspect="1"/>
          </p:cNvPicPr>
          <p:nvPr/>
        </p:nvPicPr>
        <p:blipFill>
          <a:blip r:embed="rId2"/>
          <a:stretch>
            <a:fillRect/>
          </a:stretch>
        </p:blipFill>
        <p:spPr>
          <a:xfrm>
            <a:off x="1244624" y="965017"/>
            <a:ext cx="2686483" cy="4927966"/>
          </a:xfrm>
          <a:prstGeom prst="rect">
            <a:avLst/>
          </a:prstGeom>
        </p:spPr>
      </p:pic>
      <p:pic>
        <p:nvPicPr>
          <p:cNvPr id="12" name="Picture 11">
            <a:extLst>
              <a:ext uri="{FF2B5EF4-FFF2-40B4-BE49-F238E27FC236}">
                <a16:creationId xmlns:a16="http://schemas.microsoft.com/office/drawing/2014/main" id="{B82F2799-F8C6-6AE8-B4EB-26F966DAA2CF}"/>
              </a:ext>
            </a:extLst>
          </p:cNvPr>
          <p:cNvPicPr>
            <a:picLocks noChangeAspect="1"/>
          </p:cNvPicPr>
          <p:nvPr/>
        </p:nvPicPr>
        <p:blipFill>
          <a:blip r:embed="rId3"/>
          <a:stretch>
            <a:fillRect/>
          </a:stretch>
        </p:blipFill>
        <p:spPr>
          <a:xfrm>
            <a:off x="4142623" y="905520"/>
            <a:ext cx="3048425" cy="2381582"/>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4796421" y="1507051"/>
            <a:ext cx="1479181"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8100EB6-E193-5996-4A59-ECF23C77DCBE}"/>
              </a:ext>
            </a:extLst>
          </p:cNvPr>
          <p:cNvSpPr/>
          <p:nvPr/>
        </p:nvSpPr>
        <p:spPr>
          <a:xfrm>
            <a:off x="4841938" y="2636957"/>
            <a:ext cx="822016" cy="2932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25045" y="3739224"/>
            <a:ext cx="3048425"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4"/>
          <a:stretch>
            <a:fillRect/>
          </a:stretch>
        </p:blipFill>
        <p:spPr>
          <a:xfrm>
            <a:off x="7541698" y="3480859"/>
            <a:ext cx="3663296" cy="2875490"/>
          </a:xfrm>
          <a:prstGeom prst="rect">
            <a:avLst/>
          </a:prstGeom>
        </p:spPr>
      </p:pic>
      <p:sp>
        <p:nvSpPr>
          <p:cNvPr id="18" name="Content Placeholder 2">
            <a:extLst>
              <a:ext uri="{FF2B5EF4-FFF2-40B4-BE49-F238E27FC236}">
                <a16:creationId xmlns:a16="http://schemas.microsoft.com/office/drawing/2014/main" id="{3FA36A3D-2161-64A4-B8D5-9D9E61BA9BDF}"/>
              </a:ext>
            </a:extLst>
          </p:cNvPr>
          <p:cNvSpPr txBox="1">
            <a:spLocks/>
          </p:cNvSpPr>
          <p:nvPr/>
        </p:nvSpPr>
        <p:spPr>
          <a:xfrm>
            <a:off x="7373470" y="1357903"/>
            <a:ext cx="3048425" cy="10285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b="1" dirty="0">
                <a:solidFill>
                  <a:srgbClr val="000000"/>
                </a:solidFill>
                <a:latin typeface="+mj-lt"/>
              </a:rPr>
              <a:t>1) Right Click on Cell</a:t>
            </a:r>
          </a:p>
          <a:p>
            <a:pPr>
              <a:spcBef>
                <a:spcPts val="0"/>
              </a:spcBef>
            </a:pPr>
            <a:r>
              <a:rPr lang="it-IT" sz="2200" b="1" dirty="0">
                <a:solidFill>
                  <a:srgbClr val="000000"/>
                </a:solidFill>
                <a:latin typeface="+mj-lt"/>
              </a:rPr>
              <a:t>2) Define Name</a:t>
            </a:r>
          </a:p>
          <a:p>
            <a:pPr>
              <a:spcBef>
                <a:spcPts val="0"/>
              </a:spcBef>
            </a:pPr>
            <a:r>
              <a:rPr lang="it-IT" sz="2200" b="1" dirty="0">
                <a:solidFill>
                  <a:srgbClr val="000000"/>
                </a:solidFill>
                <a:latin typeface="+mj-lt"/>
              </a:rPr>
              <a:t>3) New Name</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17324385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a:spcBef>
                <a:spcPts val="0"/>
              </a:spcBef>
            </a:pPr>
            <a:endParaRPr lang="it-IT" sz="2200" b="1" dirty="0">
              <a:solidFill>
                <a:srgbClr val="000000"/>
              </a:solidFill>
              <a:highlight>
                <a:srgbClr val="FFFF00"/>
              </a:highlight>
              <a:latin typeface="+mj-lt"/>
            </a:endParaRPr>
          </a:p>
          <a:p>
            <a:pPr>
              <a:spcBef>
                <a:spcPts val="0"/>
              </a:spcBef>
            </a:pPr>
            <a:r>
              <a:rPr lang="it-IT" sz="2200" b="1" dirty="0">
                <a:solidFill>
                  <a:srgbClr val="000000"/>
                </a:solidFill>
                <a:latin typeface="+mj-lt"/>
              </a:rPr>
              <a:t>Formulas &gt; Sezione «Define Names» &gt; 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2"/>
          <a:stretch>
            <a:fillRect/>
          </a:stretch>
        </p:blipFill>
        <p:spPr>
          <a:xfrm>
            <a:off x="3279083" y="2819519"/>
            <a:ext cx="4233433" cy="3323017"/>
          </a:xfrm>
          <a:prstGeom prst="rect">
            <a:avLst/>
          </a:prstGeom>
        </p:spPr>
      </p:pic>
      <p:pic>
        <p:nvPicPr>
          <p:cNvPr id="6" name="Picture 5">
            <a:extLst>
              <a:ext uri="{FF2B5EF4-FFF2-40B4-BE49-F238E27FC236}">
                <a16:creationId xmlns:a16="http://schemas.microsoft.com/office/drawing/2014/main" id="{FF1BDEEB-5388-2DED-63DA-8D46090FD07B}"/>
              </a:ext>
            </a:extLst>
          </p:cNvPr>
          <p:cNvPicPr>
            <a:picLocks noChangeAspect="1"/>
          </p:cNvPicPr>
          <p:nvPr/>
        </p:nvPicPr>
        <p:blipFill>
          <a:blip r:embed="rId3"/>
          <a:stretch>
            <a:fillRect/>
          </a:stretch>
        </p:blipFill>
        <p:spPr>
          <a:xfrm>
            <a:off x="7714606" y="1628728"/>
            <a:ext cx="3267531" cy="1190791"/>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9010835" y="1858998"/>
            <a:ext cx="506026" cy="73328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D15A654-6BDF-6E1E-CF70-E642EBA4A7E6}"/>
              </a:ext>
            </a:extLst>
          </p:cNvPr>
          <p:cNvSpPr txBox="1">
            <a:spLocks/>
          </p:cNvSpPr>
          <p:nvPr/>
        </p:nvSpPr>
        <p:spPr>
          <a:xfrm>
            <a:off x="7616120" y="3694673"/>
            <a:ext cx="4404245" cy="13753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8380471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a:t>
            </a:r>
            <a:r>
              <a:rPr lang="en-US" sz="2400" b="1" dirty="0" err="1"/>
              <a:t>CellName</a:t>
            </a:r>
            <a:r>
              <a:rPr lang="en-US" sz="2400" b="1" dirty="0"/>
              <a:t>”)</a:t>
            </a:r>
            <a:endParaRPr lang="en-US" sz="2400" dirty="0"/>
          </a:p>
          <a:p>
            <a:pPr marL="342900" indent="-342900">
              <a:buFontTx/>
              <a:buChar cha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105</a:t>
            </a:fld>
            <a:endParaRPr lang="en-US" dirty="0"/>
          </a:p>
        </p:txBody>
      </p:sp>
    </p:spTree>
    <p:extLst>
      <p:ext uri="{BB962C8B-B14F-4D97-AF65-F5344CB8AC3E}">
        <p14:creationId xmlns:p14="http://schemas.microsoft.com/office/powerpoint/2010/main" val="4258973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a:t>
            </a:r>
            <a:r>
              <a:rPr lang="en-US" sz="2400" b="1" dirty="0" err="1"/>
              <a:t>Assoluto</a:t>
            </a:r>
            <a:r>
              <a:rPr lang="en-US" sz="2400" b="1" dirty="0"/>
              <a:t> e </a:t>
            </a:r>
            <a:r>
              <a:rPr lang="en-US" sz="2400" b="1" dirty="0" err="1"/>
              <a:t>Relativo</a:t>
            </a:r>
            <a:r>
              <a:rPr lang="en-US" sz="2400" b="1" dirty="0"/>
              <a:t>”)</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a:buFontTx/>
              <a:buChar cha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106</a:t>
            </a:fld>
            <a:endParaRPr lang="en-US" dirty="0"/>
          </a:p>
        </p:txBody>
      </p:sp>
    </p:spTree>
    <p:extLst>
      <p:ext uri="{BB962C8B-B14F-4D97-AF65-F5344CB8AC3E}">
        <p14:creationId xmlns:p14="http://schemas.microsoft.com/office/powerpoint/2010/main" val="996471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107</a:t>
            </a:fld>
            <a:endParaRPr lang="en-US" dirty="0"/>
          </a:p>
        </p:txBody>
      </p:sp>
    </p:spTree>
    <p:extLst>
      <p:ext uri="{BB962C8B-B14F-4D97-AF65-F5344CB8AC3E}">
        <p14:creationId xmlns:p14="http://schemas.microsoft.com/office/powerpoint/2010/main" val="11606473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108</a:t>
            </a:fld>
            <a:endParaRPr lang="en-US" dirty="0"/>
          </a:p>
        </p:txBody>
      </p:sp>
    </p:spTree>
    <p:extLst>
      <p:ext uri="{BB962C8B-B14F-4D97-AF65-F5344CB8AC3E}">
        <p14:creationId xmlns:p14="http://schemas.microsoft.com/office/powerpoint/2010/main" val="35998755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RangeCelle_Esempio.xlsx</a:t>
            </a:r>
            <a:endParaRPr lang="en-US" sz="2400" dirty="0"/>
          </a:p>
          <a:p>
            <a:pPr marL="342900" indent="-342900">
              <a:buFontTx/>
              <a:buChar cha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a:buFontTx/>
              <a:buChar cha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109</a:t>
            </a:fld>
            <a:endParaRPr lang="en-US" dirty="0"/>
          </a:p>
        </p:txBody>
      </p:sp>
    </p:spTree>
    <p:extLst>
      <p:ext uri="{BB962C8B-B14F-4D97-AF65-F5344CB8AC3E}">
        <p14:creationId xmlns:p14="http://schemas.microsoft.com/office/powerpoint/2010/main" val="337250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3" name="Immagine 12">
            <a:extLst>
              <a:ext uri="{FF2B5EF4-FFF2-40B4-BE49-F238E27FC236}">
                <a16:creationId xmlns:a16="http://schemas.microsoft.com/office/drawing/2014/main" id="{A5DD6E11-A32D-2DE5-7BF7-28717691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125" y="1062311"/>
            <a:ext cx="7213749" cy="4733377"/>
          </a:xfrm>
          <a:prstGeom prst="rect">
            <a:avLst/>
          </a:prstGeom>
        </p:spPr>
      </p:pic>
    </p:spTree>
    <p:extLst>
      <p:ext uri="{BB962C8B-B14F-4D97-AF65-F5344CB8AC3E}">
        <p14:creationId xmlns:p14="http://schemas.microsoft.com/office/powerpoint/2010/main" val="27679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documento11</a:t>
            </a:r>
            <a:r>
              <a:rPr lang="en-US" sz="2400" dirty="0"/>
              <a:t>\</a:t>
            </a:r>
            <a:r>
              <a:rPr lang="en-US" sz="2400" b="1" dirty="0"/>
              <a:t>fogli.xlsx (Sheet “Rif Misto”)</a:t>
            </a:r>
          </a:p>
          <a:p>
            <a:pPr marL="342900" indent="-342900">
              <a:buFontTx/>
              <a:buChar cha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a:buFontTx/>
              <a:buChar cha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110</a:t>
            </a:fld>
            <a:endParaRPr lang="en-US" dirty="0"/>
          </a:p>
        </p:txBody>
      </p:sp>
    </p:spTree>
    <p:extLst>
      <p:ext uri="{BB962C8B-B14F-4D97-AF65-F5344CB8AC3E}">
        <p14:creationId xmlns:p14="http://schemas.microsoft.com/office/powerpoint/2010/main" val="24823362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endParaRPr lang="en-US" sz="2400" b="1" dirty="0"/>
          </a:p>
          <a:p>
            <a:r>
              <a:rPr lang="en-US" sz="2400" b="1" dirty="0"/>
              <a:t>documento26</a:t>
            </a:r>
            <a:r>
              <a:rPr lang="en-US" sz="2400" dirty="0"/>
              <a:t>\</a:t>
            </a:r>
            <a:r>
              <a:rPr lang="en-US" sz="2400" b="1" dirty="0"/>
              <a:t>Book1.xlsx (Sheet2) e documento26</a:t>
            </a:r>
            <a:r>
              <a:rPr lang="en-US" sz="2400" dirty="0"/>
              <a:t>\</a:t>
            </a:r>
            <a:r>
              <a:rPr lang="en-US" sz="2400" b="1" dirty="0"/>
              <a:t>Book2.xlsx (Sheet1)</a:t>
            </a:r>
          </a:p>
          <a:p>
            <a:pPr marL="342900" indent="-342900">
              <a:buFontTx/>
              <a:buChar cha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111</a:t>
            </a:fld>
            <a:endParaRPr lang="en-US" dirty="0"/>
          </a:p>
        </p:txBody>
      </p:sp>
    </p:spTree>
    <p:extLst>
      <p:ext uri="{BB962C8B-B14F-4D97-AF65-F5344CB8AC3E}">
        <p14:creationId xmlns:p14="http://schemas.microsoft.com/office/powerpoint/2010/main" val="17289700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85000" lnSpcReduction="20000"/>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endParaRPr lang="en-US" sz="2400" b="1" dirty="0"/>
          </a:p>
          <a:p>
            <a:r>
              <a:rPr lang="en-US" sz="2400" b="1" dirty="0"/>
              <a:t>C:\Users\teispir\OneDrive - Ericsson</a:t>
            </a:r>
            <a:r>
              <a:rPr lang="en-US" sz="2400" dirty="0"/>
              <a:t>\</a:t>
            </a:r>
            <a:r>
              <a:rPr lang="en-US" sz="2400" b="1" dirty="0"/>
              <a:t>excel\Book3.xlsx (Sheet2) e Book2.xlsx (Sheet2) con </a:t>
            </a:r>
            <a:r>
              <a:rPr lang="en-US" sz="2400" b="1" dirty="0" err="1"/>
              <a:t>riferimento</a:t>
            </a:r>
            <a:r>
              <a:rPr lang="en-US" sz="2400" b="1" dirty="0"/>
              <a:t> </a:t>
            </a:r>
            <a:r>
              <a:rPr lang="en-US" sz="2400" b="1" dirty="0" err="1"/>
              <a:t>assoluto</a:t>
            </a:r>
            <a:r>
              <a:rPr lang="en-US" sz="2400" b="1" dirty="0"/>
              <a:t> </a:t>
            </a:r>
            <a:r>
              <a:rPr lang="en-US" sz="2400" b="1" dirty="0" err="1"/>
              <a:t>alla</a:t>
            </a:r>
            <a:r>
              <a:rPr lang="en-US" sz="2400" b="1" dirty="0"/>
              <a:t> </a:t>
            </a:r>
            <a:r>
              <a:rPr lang="en-US" sz="2400" b="1" dirty="0" err="1"/>
              <a:t>cella</a:t>
            </a:r>
            <a:r>
              <a:rPr lang="en-US" sz="2400" b="1" dirty="0"/>
              <a:t> $B$2</a:t>
            </a:r>
          </a:p>
          <a:p>
            <a:pPr marL="342900" indent="-342900">
              <a:buFontTx/>
              <a:buChar cha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endParaRPr lang="en-US"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112</a:t>
            </a:fld>
            <a:endParaRPr lang="en-US" dirty="0"/>
          </a:p>
        </p:txBody>
      </p:sp>
    </p:spTree>
    <p:extLst>
      <p:ext uri="{BB962C8B-B14F-4D97-AF65-F5344CB8AC3E}">
        <p14:creationId xmlns:p14="http://schemas.microsoft.com/office/powerpoint/2010/main" val="19280894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Messaggi</a:t>
            </a:r>
            <a:r>
              <a:rPr lang="en-US" dirty="0"/>
              <a:t> di </a:t>
            </a:r>
            <a:r>
              <a:rPr lang="en-US" dirty="0" err="1"/>
              <a:t>Errore</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59721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Messaggi</a:t>
            </a:r>
            <a:r>
              <a:rPr lang="en-US" dirty="0"/>
              <a:t> di </a:t>
            </a:r>
            <a:r>
              <a:rPr lang="en-US" dirty="0" err="1"/>
              <a:t>Errore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a:bodyPr>
          <a:lstStyle/>
          <a:p>
            <a:pPr lvl="0"/>
            <a:r>
              <a:rPr lang="it-IT" sz="2000" b="1" dirty="0"/>
              <a:t>#div/0! </a:t>
            </a:r>
            <a:r>
              <a:rPr lang="it-IT" sz="2000" dirty="0"/>
              <a:t>nella funzione compare una divisione per 0 </a:t>
            </a:r>
          </a:p>
          <a:p>
            <a:pPr lvl="0"/>
            <a:r>
              <a:rPr lang="it-IT" sz="2000" b="1" dirty="0"/>
              <a:t>#nd </a:t>
            </a:r>
            <a:r>
              <a:rPr lang="it-IT" sz="2000" dirty="0"/>
              <a:t>manca un valore necessario per il calcolo </a:t>
            </a:r>
          </a:p>
          <a:p>
            <a:pPr lvl="0"/>
            <a:r>
              <a:rPr lang="it-IT" sz="2000" b="1" dirty="0"/>
              <a:t>#nome? </a:t>
            </a:r>
            <a:r>
              <a:rPr lang="it-IT" sz="2000" dirty="0"/>
              <a:t>il nome della funzione non è corretto o incompleto di parametri </a:t>
            </a:r>
          </a:p>
          <a:p>
            <a:pPr lvl="0"/>
            <a:r>
              <a:rPr lang="it-IT" sz="2000" b="1" dirty="0"/>
              <a:t>#num! </a:t>
            </a:r>
            <a:r>
              <a:rPr lang="it-IT" sz="2000" dirty="0"/>
              <a:t>tipo di numero non è valido per la funzione </a:t>
            </a:r>
          </a:p>
          <a:p>
            <a:pPr lvl="0"/>
            <a:r>
              <a:rPr lang="it-IT" sz="2000" b="1" dirty="0"/>
              <a:t>#rif! </a:t>
            </a:r>
            <a:r>
              <a:rPr lang="it-IT" sz="2000" dirty="0"/>
              <a:t>la funzione contiene un riferimento errato </a:t>
            </a:r>
          </a:p>
          <a:p>
            <a:pPr lvl="0"/>
            <a:r>
              <a:rPr lang="it-IT" sz="2000" b="1" dirty="0"/>
              <a:t>#valore! </a:t>
            </a:r>
            <a:r>
              <a:rPr lang="it-IT" sz="2000" dirty="0"/>
              <a:t>valore non valido, ad esempio un testo invece di un numero</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9067852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highlight>
                  <a:srgbClr val="FFFF00"/>
                </a:highlight>
              </a:rPr>
              <a:t>Esercizio</a:t>
            </a:r>
            <a:r>
              <a:rPr lang="en-US" dirty="0">
                <a:highlight>
                  <a:srgbClr val="FFFF00"/>
                </a:highlight>
              </a:rPr>
              <a:t> 4-9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Messaggi</a:t>
            </a:r>
            <a:r>
              <a:rPr lang="en-US" b="1" dirty="0"/>
              <a:t> di </a:t>
            </a:r>
            <a:r>
              <a:rPr lang="en-US" b="1" dirty="0" err="1"/>
              <a:t>Errore</a:t>
            </a:r>
            <a:r>
              <a:rPr lang="en-US" b="1" dirty="0"/>
              <a:t> </a:t>
            </a:r>
            <a:endParaRPr lang="en-US" sz="2400" b="1" dirty="0"/>
          </a:p>
          <a:p>
            <a:r>
              <a:rPr lang="en-US" b="1" dirty="0"/>
              <a:t>Document26\Error_Messages.xlsx</a:t>
            </a:r>
          </a:p>
          <a:p>
            <a:pPr marL="342900" indent="-342900">
              <a:buFontTx/>
              <a:buChar char="-"/>
            </a:pPr>
            <a:r>
              <a:rPr lang="en-US" b="1" dirty="0" err="1"/>
              <a:t>Esempio</a:t>
            </a:r>
            <a:r>
              <a:rPr lang="en-US" b="1" dirty="0"/>
              <a:t> con #DIV/0!</a:t>
            </a:r>
          </a:p>
          <a:p>
            <a:pPr marL="342900" indent="-342900">
              <a:buFontTx/>
              <a:buChar char="-"/>
            </a:pPr>
            <a:r>
              <a:rPr lang="en-US" b="1" dirty="0" err="1"/>
              <a:t>Esempio</a:t>
            </a:r>
            <a:r>
              <a:rPr lang="en-US" b="1" dirty="0"/>
              <a:t> con #VALUE!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115</a:t>
            </a:fld>
            <a:endParaRPr lang="en-US" dirty="0"/>
          </a:p>
        </p:txBody>
      </p:sp>
    </p:spTree>
    <p:extLst>
      <p:ext uri="{BB962C8B-B14F-4D97-AF65-F5344CB8AC3E}">
        <p14:creationId xmlns:p14="http://schemas.microsoft.com/office/powerpoint/2010/main" val="37507370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Formule</a:t>
            </a:r>
            <a:r>
              <a:rPr lang="en-US" dirty="0"/>
              <a:t> e </a:t>
            </a:r>
            <a:r>
              <a:rPr lang="en-US" dirty="0" err="1"/>
              <a:t>Funzioni</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15691811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117</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fontScale="92500"/>
          </a:bodyPr>
          <a:lstStyle/>
          <a:p>
            <a:r>
              <a:rPr lang="it-IT" sz="2400" b="1" i="0" dirty="0">
                <a:solidFill>
                  <a:srgbClr val="141414"/>
                </a:solidFill>
                <a:effectLst/>
                <a:latin typeface="Tenorite (Body)"/>
                <a:cs typeface="Arial" panose="020B0604020202020204" pitchFamily="34" charset="0"/>
              </a:rPr>
              <a:t>Le </a:t>
            </a:r>
            <a:r>
              <a:rPr lang="it-IT" sz="2400" b="1" i="0" dirty="0">
                <a:solidFill>
                  <a:srgbClr val="141414"/>
                </a:solidFill>
                <a:effectLst/>
                <a:highlight>
                  <a:srgbClr val="FFFF00"/>
                </a:highlight>
                <a:latin typeface="Tenorite (Body)"/>
                <a:cs typeface="Arial" panose="020B0604020202020204" pitchFamily="34" charset="0"/>
              </a:rPr>
              <a:t>Formule</a:t>
            </a:r>
            <a:r>
              <a:rPr lang="it-IT" sz="2400" b="1" i="0" dirty="0">
                <a:solidFill>
                  <a:srgbClr val="141414"/>
                </a:solidFill>
                <a:effectLst/>
                <a:latin typeface="Tenorite (Body)"/>
                <a:cs typeface="Arial" panose="020B0604020202020204" pitchFamily="34" charset="0"/>
              </a:rPr>
              <a:t> di Excel e le </a:t>
            </a:r>
            <a:r>
              <a:rPr lang="it-IT" sz="2400" b="1" i="0" dirty="0">
                <a:solidFill>
                  <a:srgbClr val="141414"/>
                </a:solidFill>
                <a:effectLst/>
                <a:highlight>
                  <a:srgbClr val="FFFF00"/>
                </a:highlight>
                <a:latin typeface="Tenorite (Body)"/>
                <a:cs typeface="Arial" panose="020B0604020202020204" pitchFamily="34" charset="0"/>
              </a:rPr>
              <a:t>Funzioni</a:t>
            </a:r>
            <a:r>
              <a:rPr lang="it-IT" sz="2400" b="1" i="0" dirty="0">
                <a:solidFill>
                  <a:srgbClr val="141414"/>
                </a:solidFill>
                <a:effectLst/>
                <a:latin typeface="Tenorite (Body)"/>
                <a:cs typeface="Arial" panose="020B0604020202020204" pitchFamily="34" charset="0"/>
              </a:rPr>
              <a:t> di Excel, spesso confuse come significato, sono in realtà </a:t>
            </a:r>
            <a:r>
              <a:rPr lang="it-IT" sz="2400" b="1" i="0" u="sng" dirty="0">
                <a:solidFill>
                  <a:srgbClr val="141414"/>
                </a:solidFill>
                <a:effectLst/>
                <a:latin typeface="Tenorite (Body)"/>
                <a:cs typeface="Arial" panose="020B0604020202020204" pitchFamily="34" charset="0"/>
              </a:rPr>
              <a:t>due diverse e distinte operazioni di calcolo</a:t>
            </a:r>
            <a:r>
              <a:rPr lang="it-IT" sz="2400" b="0" i="0" dirty="0">
                <a:solidFill>
                  <a:srgbClr val="141414"/>
                </a:solidFill>
                <a:effectLst/>
                <a:latin typeface="Tenorite (Body)"/>
                <a:cs typeface="Arial" panose="020B0604020202020204" pitchFamily="34" charset="0"/>
              </a:rPr>
              <a:t>. </a:t>
            </a:r>
          </a:p>
          <a:p>
            <a:r>
              <a:rPr lang="it-IT" sz="2400" b="0" i="0" dirty="0">
                <a:solidFill>
                  <a:srgbClr val="141414"/>
                </a:solidFill>
                <a:effectLst/>
                <a:latin typeface="Tenorite (Body)"/>
                <a:cs typeface="Arial" panose="020B0604020202020204" pitchFamily="34" charset="0"/>
              </a:rPr>
              <a:t>Le </a:t>
            </a:r>
            <a:r>
              <a:rPr lang="it-IT" sz="2400" b="1" i="0" dirty="0">
                <a:solidFill>
                  <a:srgbClr val="141414"/>
                </a:solidFill>
                <a:effectLst/>
                <a:latin typeface="Tenorite (Body)"/>
                <a:cs typeface="Arial" panose="020B0604020202020204" pitchFamily="34" charset="0"/>
              </a:rPr>
              <a:t>Formule</a:t>
            </a:r>
            <a:r>
              <a:rPr lang="it-IT" sz="2400" b="0" i="0" dirty="0">
                <a:solidFill>
                  <a:srgbClr val="141414"/>
                </a:solidFill>
                <a:effectLst/>
                <a:latin typeface="Tenorite (Body)"/>
                <a:cs typeface="Arial" panose="020B0604020202020204" pitchFamily="34" charset="0"/>
              </a:rPr>
              <a:t> sono delle equazioni che eseguono operazioni sui valori presenti sul foglio di lavoro di Excel. </a:t>
            </a:r>
          </a:p>
          <a:p>
            <a:r>
              <a:rPr lang="it-IT" sz="2400" b="0" i="0" dirty="0">
                <a:solidFill>
                  <a:srgbClr val="141414"/>
                </a:solidFill>
                <a:effectLst/>
                <a:latin typeface="Tenorite (Body)"/>
                <a:cs typeface="Arial" panose="020B0604020202020204" pitchFamily="34" charset="0"/>
              </a:rPr>
              <a:t>Sono pertanto delle istruzioni di calcolo e possono ad esempio eseguire operazioni utilizzando nella loro espressione gli operatori matematici.</a:t>
            </a:r>
          </a:p>
          <a:p>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endParaRPr lang="it-IT" sz="3200" dirty="0">
              <a:solidFill>
                <a:srgbClr val="000000"/>
              </a:solidFill>
              <a:latin typeface="Tenorite (Body)"/>
            </a:endParaRPr>
          </a:p>
        </p:txBody>
      </p:sp>
    </p:spTree>
    <p:extLst>
      <p:ext uri="{BB962C8B-B14F-4D97-AF65-F5344CB8AC3E}">
        <p14:creationId xmlns:p14="http://schemas.microsoft.com/office/powerpoint/2010/main" val="23451026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(2) -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118</a:t>
            </a:fld>
            <a:endParaRPr lang="en-US" dirty="0"/>
          </a:p>
        </p:txBody>
      </p:sp>
      <p:pic>
        <p:nvPicPr>
          <p:cNvPr id="8" name="Picture 7" descr="Table&#10;&#10;Description automatically generated">
            <a:extLst>
              <a:ext uri="{FF2B5EF4-FFF2-40B4-BE49-F238E27FC236}">
                <a16:creationId xmlns:a16="http://schemas.microsoft.com/office/drawing/2014/main" id="{95DEEA6F-2F62-2B82-D378-70C738167026}"/>
              </a:ext>
            </a:extLst>
          </p:cNvPr>
          <p:cNvPicPr>
            <a:picLocks noChangeAspect="1"/>
          </p:cNvPicPr>
          <p:nvPr/>
        </p:nvPicPr>
        <p:blipFill>
          <a:blip r:embed="rId2"/>
          <a:stretch>
            <a:fillRect/>
          </a:stretch>
        </p:blipFill>
        <p:spPr>
          <a:xfrm>
            <a:off x="2656243" y="1367284"/>
            <a:ext cx="6578343" cy="1833175"/>
          </a:xfrm>
          <a:prstGeom prst="rect">
            <a:avLst/>
          </a:prstGeom>
        </p:spPr>
      </p:pic>
      <p:pic>
        <p:nvPicPr>
          <p:cNvPr id="9" name="Picture 8" descr="Table&#10;&#10;Description automatically generated">
            <a:extLst>
              <a:ext uri="{FF2B5EF4-FFF2-40B4-BE49-F238E27FC236}">
                <a16:creationId xmlns:a16="http://schemas.microsoft.com/office/drawing/2014/main" id="{2C072A7B-DD69-CC10-CDBF-35D2B43ECF42}"/>
              </a:ext>
            </a:extLst>
          </p:cNvPr>
          <p:cNvPicPr>
            <a:picLocks noChangeAspect="1"/>
          </p:cNvPicPr>
          <p:nvPr/>
        </p:nvPicPr>
        <p:blipFill>
          <a:blip r:embed="rId3"/>
          <a:stretch>
            <a:fillRect/>
          </a:stretch>
        </p:blipFill>
        <p:spPr>
          <a:xfrm>
            <a:off x="2705573" y="3849763"/>
            <a:ext cx="6529013" cy="1838033"/>
          </a:xfrm>
          <a:prstGeom prst="rect">
            <a:avLst/>
          </a:prstGeom>
        </p:spPr>
      </p:pic>
    </p:spTree>
    <p:extLst>
      <p:ext uri="{BB962C8B-B14F-4D97-AF65-F5344CB8AC3E}">
        <p14:creationId xmlns:p14="http://schemas.microsoft.com/office/powerpoint/2010/main" val="3330621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119</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5006" y="1108155"/>
            <a:ext cx="10635448" cy="3446090"/>
          </a:xfrm>
        </p:spPr>
        <p:txBody>
          <a:bodyPr vert="horz" lIns="91440" tIns="45720" rIns="91440" bIns="45720" rtlCol="0" anchor="t">
            <a:normAutofit/>
          </a:bodyPr>
          <a:lstStyle/>
          <a:p>
            <a:r>
              <a:rPr lang="it-IT" sz="2200" dirty="0">
                <a:solidFill>
                  <a:srgbClr val="141414"/>
                </a:solidFill>
                <a:latin typeface="Tenorite (Body)"/>
                <a:cs typeface="Arial" panose="020B0604020202020204" pitchFamily="34" charset="0"/>
              </a:rPr>
              <a:t>Le </a:t>
            </a:r>
            <a:r>
              <a:rPr lang="it-IT" sz="2200" b="1" dirty="0">
                <a:solidFill>
                  <a:srgbClr val="141414"/>
                </a:solidFill>
                <a:latin typeface="Tenorite (Body)"/>
                <a:cs typeface="Arial" panose="020B0604020202020204" pitchFamily="34" charset="0"/>
              </a:rPr>
              <a:t>Funzioni</a:t>
            </a:r>
            <a:r>
              <a:rPr lang="it-IT" sz="2200" dirty="0">
                <a:solidFill>
                  <a:srgbClr val="141414"/>
                </a:solidFill>
                <a:latin typeface="Tenorite (Body)"/>
                <a:cs typeface="Arial" panose="020B0604020202020204" pitchFamily="34" charset="0"/>
              </a:rPr>
              <a:t> rappresentano degli </a:t>
            </a:r>
            <a:r>
              <a:rPr lang="it-IT" sz="2200" b="1" dirty="0">
                <a:solidFill>
                  <a:srgbClr val="141414"/>
                </a:solidFill>
                <a:latin typeface="Tenorite (Body)"/>
                <a:cs typeface="Arial" panose="020B0604020202020204" pitchFamily="34" charset="0"/>
              </a:rPr>
              <a:t>operatori matematici predefiniti </a:t>
            </a:r>
            <a:r>
              <a:rPr lang="it-IT" sz="2200" dirty="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sz="2200" dirty="0">
                <a:solidFill>
                  <a:srgbClr val="141414"/>
                </a:solidFill>
                <a:latin typeface="Tenorite (Body)"/>
                <a:cs typeface="Arial" panose="020B0604020202020204" pitchFamily="34" charset="0"/>
              </a:rPr>
              <a:t>Nell'imputare una Funzione  in primo luogo si deve indicare il </a:t>
            </a:r>
            <a:r>
              <a:rPr lang="it-IT" sz="2200" b="1" dirty="0">
                <a:solidFill>
                  <a:srgbClr val="141414"/>
                </a:solidFill>
                <a:latin typeface="Tenorite (Body)"/>
                <a:cs typeface="Arial" panose="020B0604020202020204" pitchFamily="34" charset="0"/>
              </a:rPr>
              <a:t>nome della Funzione </a:t>
            </a:r>
            <a:r>
              <a:rPr lang="it-IT" sz="2200" dirty="0">
                <a:solidFill>
                  <a:srgbClr val="141414"/>
                </a:solidFill>
                <a:latin typeface="Tenorite (Body)"/>
                <a:cs typeface="Arial" panose="020B0604020202020204" pitchFamily="34" charset="0"/>
              </a:rPr>
              <a:t>che si intende eseguire e successivamente </a:t>
            </a:r>
            <a:r>
              <a:rPr lang="it-IT" sz="2200" b="1" dirty="0">
                <a:solidFill>
                  <a:srgbClr val="141414"/>
                </a:solidFill>
                <a:latin typeface="Tenorite (Body)"/>
                <a:cs typeface="Arial" panose="020B0604020202020204" pitchFamily="34" charset="0"/>
              </a:rPr>
              <a:t>elencare gli argomenti della Funzione inseriti tra parentesi e separati con il punto virgola</a:t>
            </a:r>
            <a:r>
              <a:rPr lang="it-IT" sz="2200" dirty="0">
                <a:solidFill>
                  <a:srgbClr val="141414"/>
                </a:solidFill>
                <a:latin typeface="Tenorite (Body)"/>
                <a:cs typeface="Arial" panose="020B0604020202020204" pitchFamily="34" charset="0"/>
              </a:rPr>
              <a:t>.</a:t>
            </a:r>
            <a:br>
              <a:rPr lang="it-IT" sz="2200" dirty="0">
                <a:solidFill>
                  <a:srgbClr val="141414"/>
                </a:solidFill>
                <a:latin typeface="Tenorite (Body)"/>
                <a:cs typeface="Arial" panose="020B0604020202020204" pitchFamily="34" charset="0"/>
              </a:rPr>
            </a:br>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Esempio:</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Nome_Funzione (Argomenti)</a:t>
            </a:r>
          </a:p>
        </p:txBody>
      </p:sp>
    </p:spTree>
    <p:extLst>
      <p:ext uri="{BB962C8B-B14F-4D97-AF65-F5344CB8AC3E}">
        <p14:creationId xmlns:p14="http://schemas.microsoft.com/office/powerpoint/2010/main" val="527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Immagine 14">
            <a:extLst>
              <a:ext uri="{FF2B5EF4-FFF2-40B4-BE49-F238E27FC236}">
                <a16:creationId xmlns:a16="http://schemas.microsoft.com/office/drawing/2014/main" id="{42B30AD2-C461-DB37-A25C-D406F8DF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509" y="968529"/>
            <a:ext cx="7352982" cy="5387821"/>
          </a:xfrm>
          <a:prstGeom prst="rect">
            <a:avLst/>
          </a:prstGeom>
        </p:spPr>
      </p:pic>
    </p:spTree>
    <p:extLst>
      <p:ext uri="{BB962C8B-B14F-4D97-AF65-F5344CB8AC3E}">
        <p14:creationId xmlns:p14="http://schemas.microsoft.com/office/powerpoint/2010/main" val="172309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120</a:t>
            </a:fld>
            <a:endParaRPr lang="en-US" dirty="0"/>
          </a:p>
        </p:txBody>
      </p:sp>
      <p:sp>
        <p:nvSpPr>
          <p:cNvPr id="8" name="Content Placeholder 3">
            <a:extLst>
              <a:ext uri="{FF2B5EF4-FFF2-40B4-BE49-F238E27FC236}">
                <a16:creationId xmlns:a16="http://schemas.microsoft.com/office/drawing/2014/main" id="{84E17407-62BA-94E0-497F-DEF61BEEBB53}"/>
              </a:ext>
            </a:extLst>
          </p:cNvPr>
          <p:cNvSpPr txBox="1">
            <a:spLocks/>
          </p:cNvSpPr>
          <p:nvPr/>
        </p:nvSpPr>
        <p:spPr>
          <a:xfrm>
            <a:off x="309076" y="1130290"/>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All'interno delle Funzioni di Excel, è spesso necessario fare riferimento ad </a:t>
            </a:r>
            <a:r>
              <a:rPr lang="it-IT" sz="2200" b="1" dirty="0">
                <a:solidFill>
                  <a:srgbClr val="141414"/>
                </a:solidFill>
                <a:latin typeface="Tenorite (Body)"/>
                <a:cs typeface="Arial" panose="020B0604020202020204" pitchFamily="34" charset="0"/>
              </a:rPr>
              <a:t>intervalli di celle</a:t>
            </a:r>
            <a:r>
              <a:rPr lang="it-IT" sz="2200" dirty="0">
                <a:solidFill>
                  <a:srgbClr val="141414"/>
                </a:solidFill>
                <a:latin typeface="Tenorite (Body)"/>
                <a:cs typeface="Arial" panose="020B0604020202020204" pitchFamily="34" charset="0"/>
              </a:rPr>
              <a:t> più o meno ampi che contengono i valori da calcolare. </a:t>
            </a:r>
          </a:p>
          <a:p>
            <a:r>
              <a:rPr lang="it-IT" sz="2200" dirty="0">
                <a:solidFill>
                  <a:srgbClr val="141414"/>
                </a:solidFill>
                <a:latin typeface="Tenorite (Body)"/>
                <a:cs typeface="Arial" panose="020B0604020202020204" pitchFamily="34" charset="0"/>
              </a:rPr>
              <a:t>Per indicare gli intervalli di celle o le singole celle Excel utilizza gli </a:t>
            </a:r>
            <a:r>
              <a:rPr lang="it-IT" sz="2200" b="1" dirty="0">
                <a:solidFill>
                  <a:srgbClr val="141414"/>
                </a:solidFill>
                <a:latin typeface="Tenorite (Body)"/>
                <a:cs typeface="Arial" panose="020B0604020202020204" pitchFamily="34" charset="0"/>
              </a:rPr>
              <a:t>operatori di riferimento. </a:t>
            </a:r>
          </a:p>
          <a:p>
            <a:r>
              <a:rPr lang="it-IT" sz="2200" dirty="0">
                <a:solidFill>
                  <a:srgbClr val="141414"/>
                </a:solidFill>
                <a:latin typeface="Tenorite (Body)"/>
                <a:cs typeface="Arial" panose="020B0604020202020204" pitchFamily="34" charset="0"/>
              </a:rPr>
              <a:t>Nella tabella sotto illustrata viene esemplificato l'utilizzo degli operatori di riferimento </a:t>
            </a:r>
            <a:r>
              <a:rPr lang="it-IT" sz="2200" b="1" dirty="0">
                <a:solidFill>
                  <a:srgbClr val="141414"/>
                </a:solidFill>
                <a:latin typeface="Tenorite (Body)"/>
                <a:cs typeface="Arial" panose="020B0604020202020204" pitchFamily="34" charset="0"/>
              </a:rPr>
              <a:t>due punti ":" e del punto e virgola ";"</a:t>
            </a:r>
            <a:endParaRPr lang="en-US" sz="2200" b="1" dirty="0">
              <a:solidFill>
                <a:srgbClr val="141414"/>
              </a:solidFill>
              <a:latin typeface="Tenorite (Body)"/>
              <a:cs typeface="Arial" panose="020B0604020202020204" pitchFamily="34" charset="0"/>
            </a:endParaRPr>
          </a:p>
        </p:txBody>
      </p:sp>
      <p:pic>
        <p:nvPicPr>
          <p:cNvPr id="9" name="Picture 8" descr="Text&#10;&#10;Description automatically generated with low confidence">
            <a:extLst>
              <a:ext uri="{FF2B5EF4-FFF2-40B4-BE49-F238E27FC236}">
                <a16:creationId xmlns:a16="http://schemas.microsoft.com/office/drawing/2014/main" id="{E795E61E-0045-563F-D67C-46C06BF93AC8}"/>
              </a:ext>
            </a:extLst>
          </p:cNvPr>
          <p:cNvPicPr>
            <a:picLocks noChangeAspect="1"/>
          </p:cNvPicPr>
          <p:nvPr/>
        </p:nvPicPr>
        <p:blipFill>
          <a:blip r:embed="rId2"/>
          <a:stretch>
            <a:fillRect/>
          </a:stretch>
        </p:blipFill>
        <p:spPr>
          <a:xfrm>
            <a:off x="2915941" y="3429000"/>
            <a:ext cx="5725324" cy="1676634"/>
          </a:xfrm>
          <a:prstGeom prst="rect">
            <a:avLst/>
          </a:prstGeom>
        </p:spPr>
      </p:pic>
    </p:spTree>
    <p:extLst>
      <p:ext uri="{BB962C8B-B14F-4D97-AF65-F5344CB8AC3E}">
        <p14:creationId xmlns:p14="http://schemas.microsoft.com/office/powerpoint/2010/main" val="206246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121</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9DBFC3D9-D34F-0173-B93A-BE1AB27E0B92}"/>
              </a:ext>
            </a:extLst>
          </p:cNvPr>
          <p:cNvPicPr>
            <a:picLocks noChangeAspect="1"/>
          </p:cNvPicPr>
          <p:nvPr/>
        </p:nvPicPr>
        <p:blipFill>
          <a:blip r:embed="rId2"/>
          <a:stretch>
            <a:fillRect/>
          </a:stretch>
        </p:blipFill>
        <p:spPr>
          <a:xfrm>
            <a:off x="3826067" y="3035899"/>
            <a:ext cx="3148829" cy="2758975"/>
          </a:xfrm>
          <a:prstGeom prst="rect">
            <a:avLst/>
          </a:prstGeom>
        </p:spPr>
      </p:pic>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Sulla Barra della Formula è presente il pulsante  inserisci funzione </a:t>
            </a:r>
            <a:r>
              <a:rPr lang="it-IT" sz="2200" b="1" dirty="0">
                <a:solidFill>
                  <a:srgbClr val="141414"/>
                </a:solidFill>
                <a:latin typeface="Tenorite (Body)"/>
                <a:cs typeface="Arial" panose="020B0604020202020204" pitchFamily="34" charset="0"/>
              </a:rPr>
              <a:t>fx</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extLst>
      <p:ext uri="{BB962C8B-B14F-4D97-AF65-F5344CB8AC3E}">
        <p14:creationId xmlns:p14="http://schemas.microsoft.com/office/powerpoint/2010/main" val="27010099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 seconda della istanza di Excel, </a:t>
            </a:r>
            <a:r>
              <a:rPr lang="it-IT" sz="2200" b="1" dirty="0">
                <a:solidFill>
                  <a:srgbClr val="141414"/>
                </a:solidFill>
                <a:latin typeface="Tenorite (Body)"/>
                <a:cs typeface="Arial" panose="020B0604020202020204" pitchFamily="34" charset="0"/>
              </a:rPr>
              <a:t>le formule a volte funzionano con il «;» e a volte con la «,»</a:t>
            </a:r>
            <a:r>
              <a:rPr lang="it-IT" sz="2200" dirty="0">
                <a:solidFill>
                  <a:srgbClr val="141414"/>
                </a:solidFill>
                <a:latin typeface="Tenorite (Body)"/>
                <a:cs typeface="Arial" panose="020B0604020202020204" pitchFamily="34" charset="0"/>
              </a:rPr>
              <a:t> come separatore: </a:t>
            </a:r>
            <a:r>
              <a:rPr lang="it-IT" sz="2200" b="1" dirty="0">
                <a:solidFill>
                  <a:srgbClr val="141414"/>
                </a:solidFill>
                <a:latin typeface="Tenorite (Body)"/>
                <a:cs typeface="Arial" panose="020B0604020202020204" pitchFamily="34" charset="0"/>
              </a:rPr>
              <a:t>da cosa dipende?</a:t>
            </a:r>
          </a:p>
        </p:txBody>
      </p:sp>
      <p:pic>
        <p:nvPicPr>
          <p:cNvPr id="6" name="Picture 5">
            <a:extLst>
              <a:ext uri="{FF2B5EF4-FFF2-40B4-BE49-F238E27FC236}">
                <a16:creationId xmlns:a16="http://schemas.microsoft.com/office/drawing/2014/main" id="{DCEF41B4-519F-3272-E5F3-C1815EFEEA65}"/>
              </a:ext>
            </a:extLst>
          </p:cNvPr>
          <p:cNvPicPr>
            <a:picLocks noChangeAspect="1"/>
          </p:cNvPicPr>
          <p:nvPr/>
        </p:nvPicPr>
        <p:blipFill>
          <a:blip r:embed="rId2"/>
          <a:stretch>
            <a:fillRect/>
          </a:stretch>
        </p:blipFill>
        <p:spPr>
          <a:xfrm>
            <a:off x="1144226" y="1857778"/>
            <a:ext cx="3477110" cy="2734057"/>
          </a:xfrm>
          <a:prstGeom prst="rect">
            <a:avLst/>
          </a:prstGeom>
        </p:spPr>
      </p:pic>
      <p:sp>
        <p:nvSpPr>
          <p:cNvPr id="8" name="Content Placeholder 3">
            <a:extLst>
              <a:ext uri="{FF2B5EF4-FFF2-40B4-BE49-F238E27FC236}">
                <a16:creationId xmlns:a16="http://schemas.microsoft.com/office/drawing/2014/main" id="{5A0A708B-C9D7-E449-71DE-23B79234A70A}"/>
              </a:ext>
            </a:extLst>
          </p:cNvPr>
          <p:cNvSpPr txBox="1">
            <a:spLocks/>
          </p:cNvSpPr>
          <p:nvPr/>
        </p:nvSpPr>
        <p:spPr>
          <a:xfrm>
            <a:off x="1144226"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pic>
        <p:nvPicPr>
          <p:cNvPr id="13" name="Picture 12">
            <a:extLst>
              <a:ext uri="{FF2B5EF4-FFF2-40B4-BE49-F238E27FC236}">
                <a16:creationId xmlns:a16="http://schemas.microsoft.com/office/drawing/2014/main" id="{B3585A7C-0D85-00F4-A689-2C6BC5B986E0}"/>
              </a:ext>
            </a:extLst>
          </p:cNvPr>
          <p:cNvPicPr>
            <a:picLocks noChangeAspect="1"/>
          </p:cNvPicPr>
          <p:nvPr/>
        </p:nvPicPr>
        <p:blipFill>
          <a:blip r:embed="rId3"/>
          <a:stretch>
            <a:fillRect/>
          </a:stretch>
        </p:blipFill>
        <p:spPr>
          <a:xfrm>
            <a:off x="6096000" y="1857778"/>
            <a:ext cx="3258005" cy="2724530"/>
          </a:xfrm>
          <a:prstGeom prst="rect">
            <a:avLst/>
          </a:prstGeom>
        </p:spPr>
      </p:pic>
      <p:sp>
        <p:nvSpPr>
          <p:cNvPr id="14" name="Rectangle: Rounded Corners 13">
            <a:extLst>
              <a:ext uri="{FF2B5EF4-FFF2-40B4-BE49-F238E27FC236}">
                <a16:creationId xmlns:a16="http://schemas.microsoft.com/office/drawing/2014/main" id="{1F36A99D-6A06-7A3E-9769-7FB9FF09DACE}"/>
              </a:ext>
            </a:extLst>
          </p:cNvPr>
          <p:cNvSpPr/>
          <p:nvPr/>
        </p:nvSpPr>
        <p:spPr>
          <a:xfrm>
            <a:off x="2747601" y="3831503"/>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6975D3-2298-7C09-0086-9A24E9DBAC55}"/>
              </a:ext>
            </a:extLst>
          </p:cNvPr>
          <p:cNvSpPr/>
          <p:nvPr/>
        </p:nvSpPr>
        <p:spPr>
          <a:xfrm>
            <a:off x="7663224" y="3832494"/>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3">
            <a:extLst>
              <a:ext uri="{FF2B5EF4-FFF2-40B4-BE49-F238E27FC236}">
                <a16:creationId xmlns:a16="http://schemas.microsoft.com/office/drawing/2014/main" id="{243A74F7-E6D3-3CAD-8D27-353C23DA6585}"/>
              </a:ext>
            </a:extLst>
          </p:cNvPr>
          <p:cNvSpPr txBox="1">
            <a:spLocks/>
          </p:cNvSpPr>
          <p:nvPr/>
        </p:nvSpPr>
        <p:spPr>
          <a:xfrm>
            <a:off x="6198535"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3D45941-420A-481A-14C0-62CC8189B93A}"/>
              </a:ext>
            </a:extLst>
          </p:cNvPr>
          <p:cNvSpPr txBox="1">
            <a:spLocks/>
          </p:cNvSpPr>
          <p:nvPr/>
        </p:nvSpPr>
        <p:spPr>
          <a:xfrm>
            <a:off x="2755285" y="5684262"/>
            <a:ext cx="6689122"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highlight>
                  <a:srgbClr val="FFFF00"/>
                </a:highlight>
                <a:latin typeface="Tenorite (Body)"/>
                <a:cs typeface="Arial" panose="020B0604020202020204" pitchFamily="34" charset="0"/>
              </a:rPr>
              <a:t>Una volta cambiata questa opzione, la «,» o il «;» si aggiorna automaticamente in una formula esisten</a:t>
            </a:r>
            <a:r>
              <a:rPr lang="it-IT" sz="2200" b="1" dirty="0">
                <a:solidFill>
                  <a:srgbClr val="141414"/>
                </a:solidFill>
                <a:latin typeface="Tenorite (Body)"/>
                <a:cs typeface="Arial" panose="020B0604020202020204" pitchFamily="34" charset="0"/>
              </a:rPr>
              <a:t>te</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725663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SOMMA (SUM)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t-IT" sz="2200" dirty="0">
                <a:solidFill>
                  <a:srgbClr val="141414"/>
                </a:solidFill>
                <a:latin typeface="Tenorite (Body)"/>
                <a:cs typeface="Arial" panose="020B0604020202020204" pitchFamily="34" charset="0"/>
              </a:rPr>
              <a:t>Ovviamente gli operatori di riferimento possono essere utilizzati in </a:t>
            </a:r>
            <a:r>
              <a:rPr lang="it-IT" sz="2200" b="1" dirty="0">
                <a:solidFill>
                  <a:srgbClr val="141414"/>
                </a:solidFill>
                <a:latin typeface="Tenorite (Body)"/>
                <a:cs typeface="Arial" panose="020B0604020202020204" pitchFamily="34" charset="0"/>
              </a:rPr>
              <a:t>forma mista</a:t>
            </a:r>
            <a:r>
              <a:rPr lang="it-IT" sz="2200" dirty="0">
                <a:solidFill>
                  <a:srgbClr val="141414"/>
                </a:solidFill>
                <a:latin typeface="Tenorite (Body)"/>
                <a:cs typeface="Arial" panose="020B0604020202020204" pitchFamily="34" charset="0"/>
              </a:rPr>
              <a:t>. </a:t>
            </a:r>
          </a:p>
          <a:p>
            <a:r>
              <a:rPr lang="it-IT" sz="2200" dirty="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=SOMMA(Num1;Num2.....)</a:t>
            </a:r>
          </a:p>
        </p:txBody>
      </p:sp>
    </p:spTree>
    <p:extLst>
      <p:ext uri="{BB962C8B-B14F-4D97-AF65-F5344CB8AC3E}">
        <p14:creationId xmlns:p14="http://schemas.microsoft.com/office/powerpoint/2010/main" val="1499943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highlight>
                  <a:srgbClr val="FFFF00"/>
                </a:highlight>
              </a:rPr>
              <a:t>Esempi</a:t>
            </a:r>
            <a:r>
              <a:rPr lang="en-US" dirty="0">
                <a:highlight>
                  <a:srgbClr val="FFFF00"/>
                </a:highlight>
              </a:rPr>
              <a:t> : </a:t>
            </a:r>
            <a:r>
              <a:rPr lang="en-US" dirty="0" err="1">
                <a:highlight>
                  <a:srgbClr val="FFFF00"/>
                </a:highlight>
              </a:rPr>
              <a:t>Funzione</a:t>
            </a:r>
            <a:r>
              <a:rPr lang="en-US" dirty="0">
                <a:highlight>
                  <a:srgbClr val="FFFF00"/>
                </a:highlight>
              </a:rPr>
              <a:t> CONTA (COUNT)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a:t>
            </a:r>
            <a:r>
              <a:rPr lang="it-IT" sz="2200" b="1" dirty="0">
                <a:solidFill>
                  <a:srgbClr val="141414"/>
                </a:solidFill>
                <a:latin typeface="Tenorite (Body)"/>
                <a:cs typeface="Arial" panose="020B0604020202020204" pitchFamily="34" charset="0"/>
              </a:rPr>
              <a:t>CONTA, CONTA.SE, CONTA.PIU.SE</a:t>
            </a:r>
            <a:r>
              <a:rPr lang="it-IT" sz="2200" dirty="0">
                <a:solidFill>
                  <a:srgbClr val="141414"/>
                </a:solidFill>
                <a:latin typeface="Tenorite (Body)"/>
                <a:cs typeface="Arial" panose="020B0604020202020204" pitchFamily="34" charset="0"/>
              </a:rPr>
              <a:t>, effettua il conteggio di alcune occorrenze (numeri, testo) nelle celle di un foglio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Sintassi:</a:t>
            </a:r>
          </a:p>
          <a:p>
            <a:r>
              <a:rPr lang="it-IT" sz="2200" b="1" dirty="0">
                <a:solidFill>
                  <a:srgbClr val="141414"/>
                </a:solidFill>
                <a:latin typeface="Tenorite (Body)"/>
                <a:cs typeface="Arial" panose="020B0604020202020204" pitchFamily="34" charset="0"/>
              </a:rPr>
              <a:t>CONTA per contare numeri </a:t>
            </a:r>
          </a:p>
          <a:p>
            <a:r>
              <a:rPr lang="it-IT" sz="2200" b="1" dirty="0">
                <a:solidFill>
                  <a:srgbClr val="141414"/>
                </a:solidFill>
                <a:latin typeface="Tenorite (Body)"/>
                <a:cs typeface="Arial" panose="020B0604020202020204" pitchFamily="34" charset="0"/>
              </a:rPr>
              <a:t>CONTA.SE per contare numeri compresi tra X e Y</a:t>
            </a:r>
          </a:p>
          <a:p>
            <a:r>
              <a:rPr lang="it-IT" sz="2200" b="1" dirty="0">
                <a:solidFill>
                  <a:srgbClr val="141414"/>
                </a:solidFill>
                <a:latin typeface="Tenorite (Body)"/>
                <a:cs typeface="Arial" panose="020B0604020202020204" pitchFamily="34" charset="0"/>
              </a:rPr>
              <a:t>CONTA.PIU.SE per contare un numero N di criteri del tipo CONTA.SE</a:t>
            </a:r>
          </a:p>
          <a:p>
            <a:endParaRPr lang="it-IT" sz="2200" b="1" dirty="0">
              <a:solidFill>
                <a:srgbClr val="141414"/>
              </a:solidFill>
              <a:latin typeface="Tenorite (Body)"/>
              <a:cs typeface="Arial" panose="020B0604020202020204" pitchFamily="34" charset="0"/>
            </a:endParaRPr>
          </a:p>
          <a:p>
            <a:r>
              <a:rPr lang="it-IT" sz="2200" b="1" dirty="0">
                <a:solidFill>
                  <a:srgbClr val="141414"/>
                </a:solidFill>
                <a:highlight>
                  <a:srgbClr val="FFFF00"/>
                </a:highlight>
                <a:latin typeface="Tenorite (Body)"/>
                <a:cs typeface="Arial" panose="020B0604020202020204" pitchFamily="34" charset="0"/>
              </a:rPr>
              <a:t>AGGIUNGERE SINTASSI</a:t>
            </a:r>
          </a:p>
        </p:txBody>
      </p:sp>
    </p:spTree>
    <p:extLst>
      <p:ext uri="{BB962C8B-B14F-4D97-AF65-F5344CB8AC3E}">
        <p14:creationId xmlns:p14="http://schemas.microsoft.com/office/powerpoint/2010/main" val="40393877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MEDIA (AVERAGE)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125</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MEDIA, restituisce la media aritmetica dei valori.</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MEDIA(num1;[num2];...)</a:t>
            </a:r>
          </a:p>
          <a:p>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Approfondimenti sulla MEDIA</a:t>
            </a:r>
          </a:p>
          <a:p>
            <a:r>
              <a:rPr lang="en-US" sz="2200" b="1" dirty="0">
                <a:solidFill>
                  <a:srgbClr val="141414"/>
                </a:solidFill>
                <a:latin typeface="Tenorite (Body)"/>
                <a:cs typeface="Arial" panose="020B0604020202020204" pitchFamily="34" charset="0"/>
              </a:rPr>
              <a:t>MEDIA; MEDIA.SE; MEDIA.PIÙ.SE</a:t>
            </a:r>
          </a:p>
          <a:p>
            <a:endParaRPr lang="en-US" sz="2200" dirty="0">
              <a:solidFill>
                <a:srgbClr val="141414"/>
              </a:solidFill>
              <a:latin typeface="Tenorite (Body)"/>
              <a:cs typeface="Arial" panose="020B0604020202020204" pitchFamily="34" charset="0"/>
            </a:endParaRPr>
          </a:p>
          <a:p>
            <a:r>
              <a:rPr lang="en-US" sz="2200" dirty="0" err="1">
                <a:solidFill>
                  <a:srgbClr val="141414"/>
                </a:solidFill>
                <a:latin typeface="Tenorite (Body)"/>
                <a:cs typeface="Arial" panose="020B0604020202020204" pitchFamily="34" charset="0"/>
              </a:rPr>
              <a:t>Sintassi</a:t>
            </a:r>
            <a:endParaRPr lang="en-US"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MEDIA.SE(intervallo;criterio;[int_media])</a:t>
            </a:r>
          </a:p>
          <a:p>
            <a:r>
              <a:rPr lang="it-IT" sz="2200" b="1" dirty="0">
                <a:solidFill>
                  <a:srgbClr val="141414"/>
                </a:solidFill>
                <a:latin typeface="Tenorite (Body)"/>
                <a:cs typeface="Arial" panose="020B0604020202020204" pitchFamily="34" charset="0"/>
              </a:rPr>
              <a:t>=MEDIA.PIÙ.SE(intervallo_media; intervallo1_criteri ;criterio1; [intervallo2_criteri; criterio2…])</a:t>
            </a:r>
          </a:p>
        </p:txBody>
      </p:sp>
    </p:spTree>
    <p:extLst>
      <p:ext uri="{BB962C8B-B14F-4D97-AF65-F5344CB8AC3E}">
        <p14:creationId xmlns:p14="http://schemas.microsoft.com/office/powerpoint/2010/main" val="15274415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TEXTSPLIT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126</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4829A7A8-67E4-B90E-429E-36F9718899E7}"/>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TEXTSPLIT, serve a separare in più celle contigue il contenuto di una cella singola, sulla base di alcuni parametri che prende la funzione:</a:t>
            </a:r>
          </a:p>
          <a:p>
            <a:r>
              <a:rPr lang="it-IT" sz="2200" dirty="0">
                <a:solidFill>
                  <a:srgbClr val="141414"/>
                </a:solidFill>
                <a:latin typeface="Tenorite (Body)"/>
                <a:cs typeface="Arial" panose="020B0604020202020204" pitchFamily="34" charset="0"/>
              </a:rPr>
              <a:t>La sintassi della TEXTSPLIT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TEXTSPLIT(text, </a:t>
            </a:r>
            <a:r>
              <a:rPr lang="en-US" sz="2200" b="1" dirty="0" err="1">
                <a:solidFill>
                  <a:srgbClr val="141414"/>
                </a:solidFill>
                <a:latin typeface="Tenorite (Body)"/>
                <a:cs typeface="Arial" panose="020B0604020202020204" pitchFamily="34" charset="0"/>
              </a:rPr>
              <a:t>col_delimiter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ignore_empty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pad_with</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5C81846C-6F87-3EB7-1252-1F55EAD6EA18}"/>
              </a:ext>
            </a:extLst>
          </p:cNvPr>
          <p:cNvPicPr>
            <a:picLocks noChangeAspect="1"/>
          </p:cNvPicPr>
          <p:nvPr/>
        </p:nvPicPr>
        <p:blipFill>
          <a:blip r:embed="rId2"/>
          <a:stretch>
            <a:fillRect/>
          </a:stretch>
        </p:blipFill>
        <p:spPr>
          <a:xfrm>
            <a:off x="7933865" y="3005879"/>
            <a:ext cx="3673007" cy="3241903"/>
          </a:xfrm>
          <a:prstGeom prst="rect">
            <a:avLst/>
          </a:prstGeom>
        </p:spPr>
      </p:pic>
      <p:pic>
        <p:nvPicPr>
          <p:cNvPr id="10" name="Picture 9">
            <a:extLst>
              <a:ext uri="{FF2B5EF4-FFF2-40B4-BE49-F238E27FC236}">
                <a16:creationId xmlns:a16="http://schemas.microsoft.com/office/drawing/2014/main" id="{3D814BDC-129A-BE55-0529-81722305BF0C}"/>
              </a:ext>
            </a:extLst>
          </p:cNvPr>
          <p:cNvPicPr>
            <a:picLocks noChangeAspect="1"/>
          </p:cNvPicPr>
          <p:nvPr/>
        </p:nvPicPr>
        <p:blipFill>
          <a:blip r:embed="rId3"/>
          <a:stretch>
            <a:fillRect/>
          </a:stretch>
        </p:blipFill>
        <p:spPr>
          <a:xfrm>
            <a:off x="5947566" y="3043609"/>
            <a:ext cx="1914792" cy="943107"/>
          </a:xfrm>
          <a:prstGeom prst="rect">
            <a:avLst/>
          </a:prstGeom>
        </p:spPr>
      </p:pic>
      <p:pic>
        <p:nvPicPr>
          <p:cNvPr id="13" name="Picture 12">
            <a:extLst>
              <a:ext uri="{FF2B5EF4-FFF2-40B4-BE49-F238E27FC236}">
                <a16:creationId xmlns:a16="http://schemas.microsoft.com/office/drawing/2014/main" id="{9A5E946D-A2D5-55FF-B0AF-28CEB4CFAA4E}"/>
              </a:ext>
            </a:extLst>
          </p:cNvPr>
          <p:cNvPicPr>
            <a:picLocks noChangeAspect="1"/>
          </p:cNvPicPr>
          <p:nvPr/>
        </p:nvPicPr>
        <p:blipFill>
          <a:blip r:embed="rId4"/>
          <a:stretch>
            <a:fillRect/>
          </a:stretch>
        </p:blipFill>
        <p:spPr>
          <a:xfrm>
            <a:off x="6176198" y="4129785"/>
            <a:ext cx="1686160" cy="1514686"/>
          </a:xfrm>
          <a:prstGeom prst="rect">
            <a:avLst/>
          </a:prstGeom>
        </p:spPr>
      </p:pic>
      <p:pic>
        <p:nvPicPr>
          <p:cNvPr id="17" name="Picture 16">
            <a:extLst>
              <a:ext uri="{FF2B5EF4-FFF2-40B4-BE49-F238E27FC236}">
                <a16:creationId xmlns:a16="http://schemas.microsoft.com/office/drawing/2014/main" id="{A2A0A92B-7454-3299-2641-511F7EB28C44}"/>
              </a:ext>
            </a:extLst>
          </p:cNvPr>
          <p:cNvPicPr>
            <a:picLocks noChangeAspect="1"/>
          </p:cNvPicPr>
          <p:nvPr/>
        </p:nvPicPr>
        <p:blipFill>
          <a:blip r:embed="rId5"/>
          <a:stretch>
            <a:fillRect/>
          </a:stretch>
        </p:blipFill>
        <p:spPr>
          <a:xfrm>
            <a:off x="758464" y="3005879"/>
            <a:ext cx="5117595" cy="2438907"/>
          </a:xfrm>
          <a:prstGeom prst="rect">
            <a:avLst/>
          </a:prstGeom>
        </p:spPr>
      </p:pic>
    </p:spTree>
    <p:extLst>
      <p:ext uri="{BB962C8B-B14F-4D97-AF65-F5344CB8AC3E}">
        <p14:creationId xmlns:p14="http://schemas.microsoft.com/office/powerpoint/2010/main" val="2965590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VLOOKUP (VERTICAL)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127</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Utilizzare la funzione</a:t>
            </a:r>
            <a:r>
              <a:rPr lang="en-US" sz="2200" dirty="0">
                <a:solidFill>
                  <a:srgbClr val="141414"/>
                </a:solidFill>
                <a:latin typeface="Tenorite (Body)"/>
                <a:cs typeface="Arial" panose="020B0604020202020204" pitchFamily="34" charset="0"/>
              </a:rPr>
              <a:t> VLOOKUP</a:t>
            </a:r>
            <a:r>
              <a:rPr lang="en-US" sz="1600" b="0" i="0" dirty="0">
                <a:solidFill>
                  <a:srgbClr val="1E1E1E"/>
                </a:solidFill>
                <a:effectLst/>
                <a:latin typeface="Segoe UI" panose="020B0502040204020203"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c’è</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necessità</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cose</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un range, </a:t>
            </a:r>
            <a:r>
              <a:rPr lang="en-US" sz="2200" dirty="0" err="1">
                <a:solidFill>
                  <a:srgbClr val="141414"/>
                </a:solidFill>
                <a:latin typeface="Tenorite (Body)"/>
                <a:cs typeface="Arial" panose="020B0604020202020204" pitchFamily="34" charset="0"/>
              </a:rPr>
              <a:t>eseguendo</a:t>
            </a:r>
            <a:r>
              <a:rPr lang="en-US" sz="2200" dirty="0">
                <a:solidFill>
                  <a:srgbClr val="141414"/>
                </a:solidFill>
                <a:latin typeface="Tenorite (Body)"/>
                <a:cs typeface="Arial" panose="020B0604020202020204" pitchFamily="34" charset="0"/>
              </a:rPr>
              <a:t> la ricercar “per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a:t>
            </a: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VLOOKUP</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VLOOKUP (</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col_index_num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b="1" dirty="0">
                <a:solidFill>
                  <a:srgbClr val="141414"/>
                </a:solidFill>
                <a:latin typeface="Tenorite (Body)"/>
                <a:cs typeface="Arial" panose="020B0604020202020204" pitchFamily="34" charset="0"/>
              </a:rPr>
              <a:t>=VLOOKUP(What you want to look up, where you want to look for it, the column number in the range containing the value to return, return an Approximate (1 or TRUE) or Exact match (0 or FALSE).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5313171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HLOOKUP (HORIZONTAL)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128</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HLOOKUP </a:t>
            </a:r>
            <a:r>
              <a:rPr lang="en-US" sz="2200" dirty="0" err="1">
                <a:solidFill>
                  <a:srgbClr val="141414"/>
                </a:solidFill>
                <a:latin typeface="Tenorite (Body)"/>
                <a:cs typeface="Arial" panose="020B0604020202020204" pitchFamily="34" charset="0"/>
              </a:rPr>
              <a:t>cerca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in alto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di un range di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specificata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parametro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a:t>
            </a:r>
            <a:r>
              <a:rPr lang="en-US" sz="2200" dirty="0">
                <a:solidFill>
                  <a:srgbClr val="141414"/>
                </a:solidFill>
                <a:latin typeface="Tenorite (Body)"/>
                <a:cs typeface="Arial" panose="020B0604020202020204" pitchFamily="34" charset="0"/>
              </a:rPr>
              <a:t>.</a:t>
            </a:r>
          </a:p>
          <a:p>
            <a:endParaRPr lang="en-US" sz="1600" dirty="0">
              <a:solidFill>
                <a:srgbClr val="1E1E1E"/>
              </a:solidFill>
              <a:latin typeface="Segoe UI" panose="020B0502040204020203" pitchFamily="34" charset="0"/>
              <a:cs typeface="Arial" panose="020B0604020202020204" pitchFamily="34" charset="0"/>
            </a:endParaRP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HLOOKUP</a:t>
            </a:r>
            <a:r>
              <a:rPr lang="it-IT" sz="2200" dirty="0">
                <a:solidFill>
                  <a:srgbClr val="141414"/>
                </a:solidFill>
                <a:latin typeface="Tenorite (Body)"/>
                <a:cs typeface="Arial" panose="020B0604020202020204" pitchFamily="34" charset="0"/>
              </a:rPr>
              <a:t> è </a:t>
            </a:r>
          </a:p>
          <a:p>
            <a:r>
              <a:rPr lang="en-US" sz="2200" b="1" dirty="0">
                <a:solidFill>
                  <a:srgbClr val="141414"/>
                </a:solidFill>
                <a:latin typeface="Tenorite (Body)"/>
                <a:cs typeface="Arial" panose="020B0604020202020204" pitchFamily="34" charset="0"/>
              </a:rPr>
              <a:t>=HLOOKUP(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42021130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XLOOKUP</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129</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309075" y="960114"/>
            <a:ext cx="1150192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in un range o un array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l’elemento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corrispondente</a:t>
            </a:r>
            <a:r>
              <a:rPr lang="en-US" sz="2200" dirty="0">
                <a:solidFill>
                  <a:srgbClr val="141414"/>
                </a:solidFill>
                <a:latin typeface="Tenorite (Body)"/>
                <a:cs typeface="Arial" panose="020B0604020202020204" pitchFamily="34" charset="0"/>
              </a:rPr>
              <a:t> al primo match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a:t>
            </a:r>
            <a:r>
              <a:rPr lang="en-US" sz="2200" dirty="0">
                <a:solidFill>
                  <a:srgbClr val="141414"/>
                </a:solidFill>
                <a:latin typeface="Tenorite (Body)"/>
                <a:cs typeface="Arial" panose="020B0604020202020204" pitchFamily="34" charset="0"/>
              </a:rPr>
              <a:t>.</a:t>
            </a:r>
          </a:p>
          <a:p>
            <a:r>
              <a:rPr lang="en-US" sz="2200" dirty="0">
                <a:solidFill>
                  <a:srgbClr val="141414"/>
                </a:solidFill>
                <a:latin typeface="Tenorite (Body)"/>
                <a:cs typeface="Arial" panose="020B0604020202020204" pitchFamily="34" charset="0"/>
              </a:rPr>
              <a:t>Se non ci </a:t>
            </a:r>
            <a:r>
              <a:rPr lang="en-US" sz="2200" dirty="0" err="1">
                <a:solidFill>
                  <a:srgbClr val="141414"/>
                </a:solidFill>
                <a:latin typeface="Tenorite (Body)"/>
                <a:cs typeface="Arial" panose="020B0604020202020204" pitchFamily="34" charset="0"/>
              </a:rPr>
              <a:t>sono</a:t>
            </a:r>
            <a:r>
              <a:rPr lang="en-US" sz="2200" dirty="0">
                <a:solidFill>
                  <a:srgbClr val="141414"/>
                </a:solidFill>
                <a:latin typeface="Tenorite (Body)"/>
                <a:cs typeface="Arial" panose="020B0604020202020204" pitchFamily="34" charset="0"/>
              </a:rPr>
              <a:t> match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allora</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restituire</a:t>
            </a:r>
            <a:r>
              <a:rPr lang="en-US" sz="2200" dirty="0">
                <a:solidFill>
                  <a:srgbClr val="141414"/>
                </a:solidFill>
                <a:latin typeface="Tenorite (Body)"/>
                <a:cs typeface="Arial" panose="020B0604020202020204" pitchFamily="34" charset="0"/>
              </a:rPr>
              <a:t> il match con la </a:t>
            </a:r>
            <a:r>
              <a:rPr lang="en-US" sz="2200" dirty="0" err="1">
                <a:solidFill>
                  <a:srgbClr val="141414"/>
                </a:solidFill>
                <a:latin typeface="Tenorite (Body)"/>
                <a:cs typeface="Arial" panose="020B0604020202020204" pitchFamily="34" charset="0"/>
              </a:rPr>
              <a:t>migliore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approssimazione</a:t>
            </a:r>
            <a:endParaRPr lang="en-US" sz="2200" dirty="0">
              <a:solidFill>
                <a:srgbClr val="141414"/>
              </a:solidFill>
              <a:latin typeface="Tenorite (Body)"/>
              <a:cs typeface="Arial" panose="020B0604020202020204" pitchFamily="34" charset="0"/>
            </a:endParaRP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è:</a:t>
            </a:r>
          </a:p>
          <a:p>
            <a:r>
              <a:rPr lang="en-US" sz="2200" b="1" dirty="0">
                <a:solidFill>
                  <a:srgbClr val="141414"/>
                </a:solidFill>
                <a:latin typeface="Tenorite (Body)"/>
                <a:cs typeface="Arial" panose="020B0604020202020204" pitchFamily="34" charset="0"/>
              </a:rPr>
              <a:t>=XLOOKUP(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return_array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if_not_found</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search_mode</a:t>
            </a:r>
            <a:r>
              <a:rPr lang="en-US" sz="2200" b="1" dirty="0">
                <a:solidFill>
                  <a:srgbClr val="141414"/>
                </a:solidFill>
                <a:latin typeface="Tenorite (Body)"/>
                <a:cs typeface="Arial" panose="020B0604020202020204" pitchFamily="34" charset="0"/>
              </a:rPr>
              <a:t>]) </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Note: La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di </a:t>
            </a:r>
            <a:r>
              <a:rPr lang="en-US" sz="2200" b="1" dirty="0">
                <a:solidFill>
                  <a:srgbClr val="141414"/>
                </a:solidFill>
                <a:latin typeface="Tenorite (Body)"/>
                <a:cs typeface="Arial" panose="020B0604020202020204" pitchFamily="34" charset="0"/>
              </a:rPr>
              <a:t>XLOOKUP</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destra</a:t>
            </a:r>
            <a:r>
              <a:rPr lang="en-US" sz="2200"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return_array</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invece</a:t>
            </a:r>
            <a:r>
              <a:rPr lang="en-US" sz="2200" dirty="0">
                <a:solidFill>
                  <a:srgbClr val="141414"/>
                </a:solidFill>
                <a:latin typeface="Tenorite (Body)"/>
                <a:cs typeface="Arial" panose="020B0604020202020204" pitchFamily="34" charset="0"/>
              </a:rPr>
              <a:t> non è possible fare con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VLOOKUP in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fare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solo da sinistra verso </a:t>
            </a:r>
            <a:r>
              <a:rPr lang="en-US" sz="2200" dirty="0" err="1">
                <a:solidFill>
                  <a:srgbClr val="141414"/>
                </a:solidFill>
                <a:latin typeface="Tenorite (Body)"/>
                <a:cs typeface="Arial" panose="020B0604020202020204" pitchFamily="34" charset="0"/>
              </a:rPr>
              <a:t>destra</a:t>
            </a:r>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98914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(7)</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4" name="Immagine 16">
            <a:extLst>
              <a:ext uri="{FF2B5EF4-FFF2-40B4-BE49-F238E27FC236}">
                <a16:creationId xmlns:a16="http://schemas.microsoft.com/office/drawing/2014/main" id="{C97B1FC4-BC48-8E0E-CD20-2752041A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29" y="944639"/>
            <a:ext cx="6686941" cy="5400817"/>
          </a:xfrm>
          <a:prstGeom prst="rect">
            <a:avLst/>
          </a:prstGeom>
        </p:spPr>
      </p:pic>
    </p:spTree>
    <p:extLst>
      <p:ext uri="{BB962C8B-B14F-4D97-AF65-F5344CB8AC3E}">
        <p14:creationId xmlns:p14="http://schemas.microsoft.com/office/powerpoint/2010/main" val="5837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FIND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130</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488272" y="960114"/>
            <a:ext cx="10528916"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funzioni</a:t>
            </a:r>
            <a:r>
              <a:rPr lang="en-US" sz="2200" dirty="0">
                <a:solidFill>
                  <a:srgbClr val="141414"/>
                </a:solidFill>
                <a:latin typeface="Tenorite (Body)"/>
                <a:cs typeface="Arial" panose="020B0604020202020204" pitchFamily="34" charset="0"/>
              </a:rPr>
              <a:t> FIND serve ad </a:t>
            </a:r>
            <a:r>
              <a:rPr lang="en-US" sz="2200" dirty="0" err="1">
                <a:solidFill>
                  <a:srgbClr val="141414"/>
                </a:solidFill>
                <a:latin typeface="Tenorite (Body)"/>
                <a:cs typeface="Arial" panose="020B0604020202020204" pitchFamily="34" charset="0"/>
              </a:rPr>
              <a:t>identificare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a:t>
            </a:r>
            <a:r>
              <a:rPr lang="en-US" sz="2200" dirty="0" err="1">
                <a:solidFill>
                  <a:srgbClr val="141414"/>
                </a:solidFill>
                <a:latin typeface="Tenorite (Body)"/>
                <a:cs typeface="Arial" panose="020B0604020202020204" pitchFamily="34" charset="0"/>
              </a:rPr>
              <a:t>all’interno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numero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identifica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posizione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partenza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presa dal primo carattere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a:t>
            </a: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a:t>
            </a:r>
          </a:p>
          <a:p>
            <a:r>
              <a:rPr lang="en-US" sz="2200" b="1" dirty="0">
                <a:solidFill>
                  <a:srgbClr val="141414"/>
                </a:solidFill>
                <a:latin typeface="Tenorite (Body)"/>
                <a:cs typeface="Arial" panose="020B0604020202020204" pitchFamily="34" charset="0"/>
              </a:rPr>
              <a:t>=FIND(</a:t>
            </a:r>
            <a:r>
              <a:rPr lang="en-US" sz="2200" b="1" dirty="0" err="1">
                <a:solidFill>
                  <a:srgbClr val="141414"/>
                </a:solidFill>
                <a:latin typeface="Tenorite (Body)"/>
                <a:cs typeface="Arial" panose="020B0604020202020204" pitchFamily="34" charset="0"/>
              </a:rPr>
              <a:t>find_text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within_text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start_num</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FIND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“case sensitive” e non </a:t>
            </a:r>
            <a:r>
              <a:rPr lang="en-US" sz="2200" dirty="0" err="1">
                <a:solidFill>
                  <a:srgbClr val="141414"/>
                </a:solidFill>
                <a:latin typeface="Tenorite (Body)"/>
                <a:cs typeface="Arial" panose="020B0604020202020204" pitchFamily="34" charset="0"/>
              </a:rPr>
              <a:t>permettono</a:t>
            </a:r>
            <a:r>
              <a:rPr lang="en-US" sz="2200" dirty="0">
                <a:solidFill>
                  <a:srgbClr val="141414"/>
                </a:solidFill>
                <a:latin typeface="Tenorite (Body)"/>
                <a:cs typeface="Arial" panose="020B0604020202020204" pitchFamily="34" charset="0"/>
              </a:rPr>
              <a:t> di ricercare “wildcard characters”. Se non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vuole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case sensitive o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wildcard characters,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alternativamente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SEARCH</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0394654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CONCAT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131</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061130"/>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CONCAT </a:t>
            </a:r>
            <a:r>
              <a:rPr lang="en-US" sz="2200" dirty="0" err="1">
                <a:solidFill>
                  <a:srgbClr val="141414"/>
                </a:solidFill>
                <a:latin typeface="Tenorite (Body)"/>
                <a:cs typeface="Arial" panose="020B0604020202020204" pitchFamily="34" charset="0"/>
              </a:rPr>
              <a:t>combina</a:t>
            </a:r>
            <a:r>
              <a:rPr lang="en-US" sz="2200" dirty="0">
                <a:solidFill>
                  <a:srgbClr val="141414"/>
                </a:solidFill>
                <a:latin typeface="Tenorite (Body)"/>
                <a:cs typeface="Arial" panose="020B0604020202020204" pitchFamily="34" charset="0"/>
              </a:rPr>
              <a:t> il testo da range </a:t>
            </a:r>
            <a:r>
              <a:rPr lang="en-US" sz="2200" dirty="0" err="1">
                <a:solidFill>
                  <a:srgbClr val="141414"/>
                </a:solidFill>
                <a:latin typeface="Tenorite (Body)"/>
                <a:cs typeface="Arial" panose="020B0604020202020204" pitchFamily="34" charset="0"/>
              </a:rPr>
              <a:t>multipli</a:t>
            </a:r>
            <a:r>
              <a:rPr lang="en-US" sz="2200" dirty="0">
                <a:solidFill>
                  <a:srgbClr val="141414"/>
                </a:solidFill>
                <a:latin typeface="Tenorite (Body)"/>
                <a:cs typeface="Arial" panose="020B0604020202020204" pitchFamily="34" charset="0"/>
              </a:rPr>
              <a:t> e/o </a:t>
            </a:r>
            <a:r>
              <a:rPr lang="en-US" sz="2200" dirty="0" err="1">
                <a:solidFill>
                  <a:srgbClr val="141414"/>
                </a:solidFill>
                <a:latin typeface="Tenorite (Body)"/>
                <a:cs typeface="Arial" panose="020B0604020202020204" pitchFamily="34" charset="0"/>
              </a:rPr>
              <a:t>stringhe</a:t>
            </a:r>
            <a:r>
              <a:rPr lang="en-US" sz="2200" dirty="0">
                <a:solidFill>
                  <a:srgbClr val="141414"/>
                </a:solidFill>
                <a:latin typeface="Tenorite (Body)"/>
                <a:cs typeface="Arial" panose="020B0604020202020204" pitchFamily="34" charset="0"/>
              </a:rPr>
              <a:t>, ma non </a:t>
            </a:r>
            <a:r>
              <a:rPr lang="en-US" sz="2200" dirty="0" err="1">
                <a:solidFill>
                  <a:srgbClr val="141414"/>
                </a:solidFill>
                <a:latin typeface="Tenorite (Body)"/>
                <a:cs typeface="Arial" panose="020B0604020202020204" pitchFamily="34" charset="0"/>
              </a:rPr>
              <a:t>fornisce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argomenti</a:t>
            </a:r>
            <a:r>
              <a:rPr lang="en-US" sz="2200" dirty="0">
                <a:solidFill>
                  <a:srgbClr val="141414"/>
                </a:solidFill>
                <a:latin typeface="Tenorite (Body)"/>
                <a:cs typeface="Arial" panose="020B0604020202020204" pitchFamily="34" charset="0"/>
              </a:rPr>
              <a:t> “delimiter” </a:t>
            </a:r>
            <a:r>
              <a:rPr lang="en-US" sz="2200" dirty="0" err="1">
                <a:solidFill>
                  <a:srgbClr val="141414"/>
                </a:solidFill>
                <a:latin typeface="Tenorite (Body)"/>
                <a:cs typeface="Arial" panose="020B0604020202020204" pitchFamily="34" charset="0"/>
              </a:rPr>
              <a:t>oppure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ignoreEmpty</a:t>
            </a:r>
            <a:r>
              <a:rPr lang="en-US" sz="2200" dirty="0">
                <a:solidFill>
                  <a:srgbClr val="141414"/>
                </a:solidFill>
                <a:latin typeface="Tenorite (Body)"/>
                <a:cs typeface="Arial" panose="020B0604020202020204" pitchFamily="34" charset="0"/>
              </a:rPr>
              <a:t>”, come il </a:t>
            </a:r>
            <a:r>
              <a:rPr lang="en-US" sz="2200" dirty="0" err="1">
                <a:solidFill>
                  <a:srgbClr val="141414"/>
                </a:solidFill>
                <a:latin typeface="Tenorite (Body)"/>
                <a:cs typeface="Arial" panose="020B0604020202020204" pitchFamily="34" charset="0"/>
              </a:rPr>
              <a:t>suo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comando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simmetrico</a:t>
            </a:r>
            <a:r>
              <a:rPr lang="en-US" sz="2200" dirty="0">
                <a:solidFill>
                  <a:srgbClr val="141414"/>
                </a:solidFill>
                <a:latin typeface="Tenorite (Body)"/>
                <a:cs typeface="Arial" panose="020B0604020202020204" pitchFamily="34" charset="0"/>
              </a:rPr>
              <a:t>” TEXTSPLIT. </a:t>
            </a:r>
          </a:p>
          <a:p>
            <a:r>
              <a:rPr lang="it-IT" sz="2200" dirty="0">
                <a:solidFill>
                  <a:srgbClr val="141414"/>
                </a:solidFill>
                <a:latin typeface="Tenorite (Body)"/>
                <a:cs typeface="Arial" panose="020B0604020202020204" pitchFamily="34" charset="0"/>
              </a:rPr>
              <a:t>La sintassi della funzione </a:t>
            </a:r>
            <a:r>
              <a:rPr lang="en-US" sz="2200" dirty="0">
                <a:solidFill>
                  <a:srgbClr val="141414"/>
                </a:solidFill>
                <a:latin typeface="Tenorite (Body)"/>
                <a:cs typeface="Arial" panose="020B0604020202020204" pitchFamily="34" charset="0"/>
              </a:rPr>
              <a:t>CONCAT</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CONCAT(text1, [text2],…)</a:t>
            </a:r>
          </a:p>
          <a:p>
            <a:endParaRPr lang="en-US" sz="2200" b="1" dirty="0">
              <a:solidFill>
                <a:srgbClr val="141414"/>
              </a:solidFill>
              <a:latin typeface="Tenorite (Body)"/>
              <a:cs typeface="Arial" panose="020B0604020202020204" pitchFamily="34" charset="0"/>
            </a:endParaRPr>
          </a:p>
          <a:p>
            <a:pPr marL="342900" indent="-342900">
              <a:buFontTx/>
              <a:buChar char="-"/>
            </a:pPr>
            <a:r>
              <a:rPr lang="en-US" sz="2200" b="1" dirty="0">
                <a:solidFill>
                  <a:srgbClr val="141414"/>
                </a:solidFill>
                <a:latin typeface="Tenorite (Body)"/>
                <a:cs typeface="Arial" panose="020B0604020202020204" pitchFamily="34" charset="0"/>
              </a:rPr>
              <a:t>text1: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devono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essere</a:t>
            </a:r>
            <a:r>
              <a:rPr lang="en-US" sz="2200" b="1" dirty="0">
                <a:solidFill>
                  <a:srgbClr val="141414"/>
                </a:solidFill>
                <a:latin typeface="Tenorite (Body)"/>
                <a:cs typeface="Arial" panose="020B0604020202020204" pitchFamily="34" charset="0"/>
              </a:rPr>
              <a:t> concatenate. Una </a:t>
            </a:r>
            <a:r>
              <a:rPr lang="en-US" sz="2200" b="1" dirty="0" err="1">
                <a:solidFill>
                  <a:srgbClr val="141414"/>
                </a:solidFill>
                <a:latin typeface="Tenorite (Body)"/>
                <a:cs typeface="Arial" panose="020B0604020202020204" pitchFamily="34" charset="0"/>
              </a:rPr>
              <a:t>stringa</a:t>
            </a:r>
            <a:r>
              <a:rPr lang="en-US" sz="2200" b="1" dirty="0">
                <a:solidFill>
                  <a:srgbClr val="141414"/>
                </a:solidFill>
                <a:latin typeface="Tenorite (Body)"/>
                <a:cs typeface="Arial" panose="020B0604020202020204" pitchFamily="34" charset="0"/>
              </a:rPr>
              <a:t>, un array di </a:t>
            </a:r>
            <a:r>
              <a:rPr lang="en-US" sz="2200" b="1" dirty="0" err="1">
                <a:solidFill>
                  <a:srgbClr val="141414"/>
                </a:solidFill>
                <a:latin typeface="Tenorite (Body)"/>
                <a:cs typeface="Arial" panose="020B0604020202020204" pitchFamily="34" charset="0"/>
              </a:rPr>
              <a:t>stringhe</a:t>
            </a:r>
            <a:r>
              <a:rPr lang="en-US" sz="2200" b="1" dirty="0">
                <a:solidFill>
                  <a:srgbClr val="141414"/>
                </a:solidFill>
                <a:latin typeface="Tenorite (Body)"/>
                <a:cs typeface="Arial" panose="020B0604020202020204" pitchFamily="34" charset="0"/>
              </a:rPr>
              <a:t> o un range di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 MANDATORIO</a:t>
            </a:r>
          </a:p>
          <a:p>
            <a:pPr marL="342900" indent="-342900">
              <a:buFontTx/>
              <a:buChar char="-"/>
            </a:pPr>
            <a:r>
              <a:rPr lang="en-US" sz="2200" b="1" dirty="0">
                <a:solidFill>
                  <a:srgbClr val="141414"/>
                </a:solidFill>
                <a:latin typeface="Tenorite (Body)"/>
                <a:cs typeface="Arial" panose="020B0604020202020204" pitchFamily="34" charset="0"/>
              </a:rPr>
              <a:t>text2: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addizionali</a:t>
            </a:r>
            <a:r>
              <a:rPr lang="en-US" sz="2200" b="1" dirty="0">
                <a:solidFill>
                  <a:srgbClr val="141414"/>
                </a:solidFill>
                <a:latin typeface="Tenorite (Body)"/>
                <a:cs typeface="Arial" panose="020B0604020202020204" pitchFamily="34" charset="0"/>
              </a:rPr>
              <a:t> da </a:t>
            </a:r>
            <a:r>
              <a:rPr lang="en-US" sz="2200" b="1" dirty="0" err="1">
                <a:solidFill>
                  <a:srgbClr val="141414"/>
                </a:solidFill>
                <a:latin typeface="Tenorite (Body)"/>
                <a:cs typeface="Arial" panose="020B0604020202020204" pitchFamily="34" charset="0"/>
              </a:rPr>
              <a:t>concatenare</a:t>
            </a:r>
            <a:r>
              <a:rPr lang="en-US" sz="1600" b="0" i="0" dirty="0">
                <a:solidFill>
                  <a:srgbClr val="1E1E1E"/>
                </a:solidFill>
                <a:effectLst/>
                <a:latin typeface="Segoe UI" panose="020B0502040204020203" pitchFamily="34" charset="0"/>
              </a:rPr>
              <a:t> </a:t>
            </a:r>
            <a:r>
              <a:rPr lang="en-US" sz="2200" b="1" dirty="0">
                <a:solidFill>
                  <a:srgbClr val="141414"/>
                </a:solidFill>
                <a:latin typeface="Tenorite (Body)"/>
                <a:cs typeface="Arial" panose="020B0604020202020204" pitchFamily="34" charset="0"/>
              </a:rPr>
              <a:t>- OPZIONALE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432547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Esercizio</a:t>
            </a:r>
            <a:r>
              <a:rPr lang="en-US" dirty="0"/>
              <a:t> VLOOKUP con </a:t>
            </a:r>
            <a:r>
              <a:rPr lang="en-US" dirty="0" err="1"/>
              <a:t>range_lookup</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93049" y="892417"/>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Per eseguire un test della funzione VLOOKUP con TRUE/FALSE nel parametro «range_lookup» che abbiano un effetto sull’esito della ricerca, </a:t>
            </a:r>
            <a:r>
              <a:rPr lang="it-IT" sz="2200" b="1" u="sng" dirty="0">
                <a:solidFill>
                  <a:srgbClr val="141414"/>
                </a:solidFill>
                <a:latin typeface="Tenorite (Body)"/>
                <a:cs typeface="Arial" panose="020B0604020202020204" pitchFamily="34" charset="0"/>
              </a:rPr>
              <a:t>c’è bisogno di un range di dati ordinato</a:t>
            </a:r>
            <a:r>
              <a:rPr lang="it-IT" sz="2200" b="1" dirty="0">
                <a:solidFill>
                  <a:srgbClr val="141414"/>
                </a:solidFill>
                <a:latin typeface="Tenorite (Body)"/>
                <a:cs typeface="Arial" panose="020B0604020202020204" pitchFamily="34" charset="0"/>
              </a:rPr>
              <a:t>. Infatti, come vedremo, il valore FALSE (quindi match esatto) ci restituisce il valore corrispondente al match prima della soglia successiva.</a:t>
            </a:r>
          </a:p>
          <a:p>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647784AC-FBD6-007F-75AE-3587155C33AF}"/>
              </a:ext>
            </a:extLst>
          </p:cNvPr>
          <p:cNvPicPr>
            <a:picLocks noChangeAspect="1"/>
          </p:cNvPicPr>
          <p:nvPr/>
        </p:nvPicPr>
        <p:blipFill>
          <a:blip r:embed="rId2"/>
          <a:stretch>
            <a:fillRect/>
          </a:stretch>
        </p:blipFill>
        <p:spPr>
          <a:xfrm>
            <a:off x="811935" y="2479401"/>
            <a:ext cx="2133898" cy="2772162"/>
          </a:xfrm>
          <a:prstGeom prst="rect">
            <a:avLst/>
          </a:prstGeom>
        </p:spPr>
      </p:pic>
      <p:sp>
        <p:nvSpPr>
          <p:cNvPr id="10" name="TextBox 9">
            <a:extLst>
              <a:ext uri="{FF2B5EF4-FFF2-40B4-BE49-F238E27FC236}">
                <a16:creationId xmlns:a16="http://schemas.microsoft.com/office/drawing/2014/main" id="{61DC15CD-BFF8-E8CB-440B-1CD5EEAD23EF}"/>
              </a:ext>
            </a:extLst>
          </p:cNvPr>
          <p:cNvSpPr txBox="1"/>
          <p:nvPr/>
        </p:nvSpPr>
        <p:spPr>
          <a:xfrm>
            <a:off x="811935" y="5277233"/>
            <a:ext cx="6097508"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TRUE</a:t>
            </a:r>
            <a:r>
              <a:rPr lang="en-US" sz="2200" b="1" dirty="0">
                <a:solidFill>
                  <a:srgbClr val="141414"/>
                </a:solidFill>
                <a:latin typeface="Tenorite (Body)"/>
                <a:cs typeface="Arial" panose="020B0604020202020204" pitchFamily="34" charset="0"/>
              </a:rPr>
              <a:t>)</a:t>
            </a:r>
          </a:p>
        </p:txBody>
      </p:sp>
      <p:sp>
        <p:nvSpPr>
          <p:cNvPr id="12" name="Rectangle: Rounded Corners 11">
            <a:extLst>
              <a:ext uri="{FF2B5EF4-FFF2-40B4-BE49-F238E27FC236}">
                <a16:creationId xmlns:a16="http://schemas.microsoft.com/office/drawing/2014/main" id="{6CECFA10-4384-7C2D-2D57-DD9F00AC6CE5}"/>
              </a:ext>
            </a:extLst>
          </p:cNvPr>
          <p:cNvSpPr/>
          <p:nvPr/>
        </p:nvSpPr>
        <p:spPr>
          <a:xfrm>
            <a:off x="2166151" y="2842786"/>
            <a:ext cx="701336" cy="41645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BC59DF9-11E8-4686-6FDA-33D33CD73B99}"/>
              </a:ext>
            </a:extLst>
          </p:cNvPr>
          <p:cNvSpPr txBox="1"/>
          <p:nvPr/>
        </p:nvSpPr>
        <p:spPr>
          <a:xfrm>
            <a:off x="4484483" y="5789318"/>
            <a:ext cx="3668917" cy="646331"/>
          </a:xfrm>
          <a:prstGeom prst="rect">
            <a:avLst/>
          </a:prstGeom>
          <a:noFill/>
        </p:spPr>
        <p:txBody>
          <a:bodyPr wrap="square">
            <a:spAutoFit/>
          </a:bodyPr>
          <a:lstStyle/>
          <a:p>
            <a:pPr marL="342900" indent="-342900">
              <a:buFontTx/>
              <a:buChar char="-"/>
            </a:pPr>
            <a:r>
              <a:rPr lang="en-US" sz="1800" b="1" dirty="0">
                <a:solidFill>
                  <a:srgbClr val="141414"/>
                </a:solidFill>
                <a:latin typeface="Tenorite (Body)"/>
                <a:cs typeface="Arial" panose="020B0604020202020204" pitchFamily="34" charset="0"/>
              </a:rPr>
              <a:t>TRUE: Approximate Match</a:t>
            </a:r>
          </a:p>
          <a:p>
            <a:pPr marL="342900" indent="-342900">
              <a:buFontTx/>
              <a:buChar char="-"/>
            </a:pPr>
            <a:r>
              <a:rPr lang="en-US" b="1" dirty="0">
                <a:solidFill>
                  <a:srgbClr val="141414"/>
                </a:solidFill>
                <a:latin typeface="Tenorite (Body)"/>
                <a:cs typeface="Arial" panose="020B0604020202020204" pitchFamily="34" charset="0"/>
              </a:rPr>
              <a:t>FALSE: Exact Match</a:t>
            </a:r>
            <a:endParaRPr lang="en-US" sz="1800" b="1" dirty="0">
              <a:solidFill>
                <a:srgbClr val="141414"/>
              </a:solidFill>
              <a:latin typeface="Tenorite (Body)"/>
              <a:cs typeface="Arial" panose="020B0604020202020204" pitchFamily="34" charset="0"/>
            </a:endParaRPr>
          </a:p>
        </p:txBody>
      </p:sp>
      <p:pic>
        <p:nvPicPr>
          <p:cNvPr id="16" name="Picture 15">
            <a:extLst>
              <a:ext uri="{FF2B5EF4-FFF2-40B4-BE49-F238E27FC236}">
                <a16:creationId xmlns:a16="http://schemas.microsoft.com/office/drawing/2014/main" id="{CBBE37DE-A1E8-2E0C-DB02-5156C7778870}"/>
              </a:ext>
            </a:extLst>
          </p:cNvPr>
          <p:cNvPicPr>
            <a:picLocks noChangeAspect="1"/>
          </p:cNvPicPr>
          <p:nvPr/>
        </p:nvPicPr>
        <p:blipFill>
          <a:blip r:embed="rId3"/>
          <a:stretch>
            <a:fillRect/>
          </a:stretch>
        </p:blipFill>
        <p:spPr>
          <a:xfrm>
            <a:off x="9009477" y="2530933"/>
            <a:ext cx="2133897" cy="2815559"/>
          </a:xfrm>
          <a:prstGeom prst="rect">
            <a:avLst/>
          </a:prstGeom>
        </p:spPr>
      </p:pic>
      <p:sp>
        <p:nvSpPr>
          <p:cNvPr id="17" name="TextBox 16">
            <a:extLst>
              <a:ext uri="{FF2B5EF4-FFF2-40B4-BE49-F238E27FC236}">
                <a16:creationId xmlns:a16="http://schemas.microsoft.com/office/drawing/2014/main" id="{D60C0C32-9ED4-A22D-38EC-7122AD8DE732}"/>
              </a:ext>
            </a:extLst>
          </p:cNvPr>
          <p:cNvSpPr txBox="1"/>
          <p:nvPr/>
        </p:nvSpPr>
        <p:spPr>
          <a:xfrm>
            <a:off x="7960852" y="5354044"/>
            <a:ext cx="4231148"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FALSE</a:t>
            </a:r>
            <a:r>
              <a:rPr lang="en-US" sz="2200" b="1"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40293758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401661"/>
            <a:ext cx="10182813" cy="1325563"/>
          </a:xfrm>
        </p:spPr>
        <p:txBody>
          <a:bodyPr/>
          <a:lstStyle/>
          <a:p>
            <a:r>
              <a:rPr lang="en-US" sz="4400" dirty="0" err="1"/>
              <a:t>Esercizio</a:t>
            </a:r>
            <a:r>
              <a:rPr lang="en-US" sz="4400" dirty="0"/>
              <a:t> VLOOKUP con </a:t>
            </a:r>
            <a:r>
              <a:rPr lang="en-US" sz="4400" dirty="0" err="1"/>
              <a:t>range_lookup</a:t>
            </a:r>
            <a:r>
              <a:rPr lang="en-US" sz="4400" dirty="0"/>
              <a:t> (2)</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10" name="TextBox 9">
            <a:extLst>
              <a:ext uri="{FF2B5EF4-FFF2-40B4-BE49-F238E27FC236}">
                <a16:creationId xmlns:a16="http://schemas.microsoft.com/office/drawing/2014/main" id="{61DC15CD-BFF8-E8CB-440B-1CD5EEAD23EF}"/>
              </a:ext>
            </a:extLst>
          </p:cNvPr>
          <p:cNvSpPr txBox="1"/>
          <p:nvPr/>
        </p:nvSpPr>
        <p:spPr>
          <a:xfrm>
            <a:off x="2581991" y="4567181"/>
            <a:ext cx="4402861"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=VLOOKUP(E3;$B$3:$C$7;2;TRUE)</a:t>
            </a:r>
          </a:p>
        </p:txBody>
      </p:sp>
      <p:sp>
        <p:nvSpPr>
          <p:cNvPr id="14" name="TextBox 13">
            <a:extLst>
              <a:ext uri="{FF2B5EF4-FFF2-40B4-BE49-F238E27FC236}">
                <a16:creationId xmlns:a16="http://schemas.microsoft.com/office/drawing/2014/main" id="{9BC59DF9-11E8-4686-6FDA-33D33CD73B99}"/>
              </a:ext>
            </a:extLst>
          </p:cNvPr>
          <p:cNvSpPr txBox="1"/>
          <p:nvPr/>
        </p:nvSpPr>
        <p:spPr>
          <a:xfrm>
            <a:off x="4484483" y="5789318"/>
            <a:ext cx="3668917" cy="646331"/>
          </a:xfrm>
          <a:prstGeom prst="rect">
            <a:avLst/>
          </a:prstGeom>
          <a:noFill/>
        </p:spPr>
        <p:txBody>
          <a:bodyPr wrap="square">
            <a:spAutoFit/>
          </a:bodyPr>
          <a:lstStyle/>
          <a:p>
            <a:pPr marL="342900" indent="-342900">
              <a:buFontTx/>
              <a:buChar char="-"/>
            </a:pPr>
            <a:r>
              <a:rPr lang="en-US" sz="1800" b="1" dirty="0">
                <a:solidFill>
                  <a:srgbClr val="141414"/>
                </a:solidFill>
                <a:latin typeface="Tenorite (Body)"/>
                <a:cs typeface="Arial" panose="020B0604020202020204" pitchFamily="34" charset="0"/>
              </a:rPr>
              <a:t>TRUE: Approximate Match</a:t>
            </a:r>
          </a:p>
          <a:p>
            <a:pPr marL="342900" indent="-342900">
              <a:buFontTx/>
              <a:buChar char="-"/>
            </a:pPr>
            <a:r>
              <a:rPr lang="en-US" b="1" dirty="0">
                <a:solidFill>
                  <a:srgbClr val="141414"/>
                </a:solidFill>
                <a:latin typeface="Tenorite (Body)"/>
                <a:cs typeface="Arial" panose="020B0604020202020204" pitchFamily="34" charset="0"/>
              </a:rPr>
              <a:t>FALSE: Exact Match</a:t>
            </a:r>
            <a:endParaRPr lang="en-US" sz="1800" b="1" dirty="0">
              <a:solidFill>
                <a:srgbClr val="141414"/>
              </a:solidFill>
              <a:latin typeface="Tenorite (Body)"/>
              <a:cs typeface="Arial" panose="020B0604020202020204" pitchFamily="34" charset="0"/>
            </a:endParaRPr>
          </a:p>
        </p:txBody>
      </p:sp>
      <p:pic>
        <p:nvPicPr>
          <p:cNvPr id="15" name="Picture 14">
            <a:extLst>
              <a:ext uri="{FF2B5EF4-FFF2-40B4-BE49-F238E27FC236}">
                <a16:creationId xmlns:a16="http://schemas.microsoft.com/office/drawing/2014/main" id="{AC69D437-F72D-50E7-4566-B89F2449606F}"/>
              </a:ext>
            </a:extLst>
          </p:cNvPr>
          <p:cNvPicPr>
            <a:picLocks noChangeAspect="1"/>
          </p:cNvPicPr>
          <p:nvPr/>
        </p:nvPicPr>
        <p:blipFill>
          <a:blip r:embed="rId2"/>
          <a:stretch>
            <a:fillRect/>
          </a:stretch>
        </p:blipFill>
        <p:spPr>
          <a:xfrm>
            <a:off x="3182999" y="2448423"/>
            <a:ext cx="3200847" cy="2048161"/>
          </a:xfrm>
          <a:prstGeom prst="rect">
            <a:avLst/>
          </a:prstGeom>
        </p:spPr>
      </p:pic>
      <p:sp>
        <p:nvSpPr>
          <p:cNvPr id="12" name="Rectangle: Rounded Corners 11">
            <a:extLst>
              <a:ext uri="{FF2B5EF4-FFF2-40B4-BE49-F238E27FC236}">
                <a16:creationId xmlns:a16="http://schemas.microsoft.com/office/drawing/2014/main" id="{6CECFA10-4384-7C2D-2D57-DD9F00AC6CE5}"/>
              </a:ext>
            </a:extLst>
          </p:cNvPr>
          <p:cNvSpPr/>
          <p:nvPr/>
        </p:nvSpPr>
        <p:spPr>
          <a:xfrm>
            <a:off x="3820965" y="2688879"/>
            <a:ext cx="701336" cy="24444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4BCB8D-58AA-87DF-2039-E8504E553410}"/>
              </a:ext>
            </a:extLst>
          </p:cNvPr>
          <p:cNvPicPr>
            <a:picLocks noChangeAspect="1"/>
          </p:cNvPicPr>
          <p:nvPr/>
        </p:nvPicPr>
        <p:blipFill>
          <a:blip r:embed="rId3"/>
          <a:stretch>
            <a:fillRect/>
          </a:stretch>
        </p:blipFill>
        <p:spPr>
          <a:xfrm>
            <a:off x="1028375" y="2790736"/>
            <a:ext cx="1343212" cy="1276528"/>
          </a:xfrm>
          <a:prstGeom prst="rect">
            <a:avLst/>
          </a:prstGeom>
        </p:spPr>
      </p:pic>
      <p:sp>
        <p:nvSpPr>
          <p:cNvPr id="18" name="TextBox 17">
            <a:extLst>
              <a:ext uri="{FF2B5EF4-FFF2-40B4-BE49-F238E27FC236}">
                <a16:creationId xmlns:a16="http://schemas.microsoft.com/office/drawing/2014/main" id="{3E0DD8F2-C800-C7EE-6718-E2B2F2166C10}"/>
              </a:ext>
            </a:extLst>
          </p:cNvPr>
          <p:cNvSpPr txBox="1"/>
          <p:nvPr/>
        </p:nvSpPr>
        <p:spPr>
          <a:xfrm>
            <a:off x="7271726" y="4583216"/>
            <a:ext cx="4595409"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=VLOOKUP(E3;$B$3:$C$7;2;FALSE)</a:t>
            </a:r>
          </a:p>
        </p:txBody>
      </p:sp>
      <p:pic>
        <p:nvPicPr>
          <p:cNvPr id="20" name="Picture 19">
            <a:extLst>
              <a:ext uri="{FF2B5EF4-FFF2-40B4-BE49-F238E27FC236}">
                <a16:creationId xmlns:a16="http://schemas.microsoft.com/office/drawing/2014/main" id="{A7EBA881-5CCF-6C90-F5D1-433781720A5A}"/>
              </a:ext>
            </a:extLst>
          </p:cNvPr>
          <p:cNvPicPr>
            <a:picLocks noChangeAspect="1"/>
          </p:cNvPicPr>
          <p:nvPr/>
        </p:nvPicPr>
        <p:blipFill>
          <a:blip r:embed="rId4"/>
          <a:stretch>
            <a:fillRect/>
          </a:stretch>
        </p:blipFill>
        <p:spPr>
          <a:xfrm>
            <a:off x="7857501" y="2462712"/>
            <a:ext cx="3124636" cy="2019582"/>
          </a:xfrm>
          <a:prstGeom prst="rect">
            <a:avLst/>
          </a:prstGeom>
        </p:spPr>
      </p:pic>
    </p:spTree>
    <p:extLst>
      <p:ext uri="{BB962C8B-B14F-4D97-AF65-F5344CB8AC3E}">
        <p14:creationId xmlns:p14="http://schemas.microsoft.com/office/powerpoint/2010/main" val="39385038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VLOOKUP per merge di </a:t>
            </a:r>
            <a:r>
              <a:rPr lang="en-US" dirty="0" err="1"/>
              <a:t>tabelle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177318"/>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169766"/>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2B654B19-0FC6-43BC-80F7-6B54B66D3EEA}"/>
              </a:ext>
            </a:extLst>
          </p:cNvPr>
          <p:cNvPicPr>
            <a:picLocks noChangeAspect="1"/>
          </p:cNvPicPr>
          <p:nvPr/>
        </p:nvPicPr>
        <p:blipFill>
          <a:blip r:embed="rId2"/>
          <a:stretch>
            <a:fillRect/>
          </a:stretch>
        </p:blipFill>
        <p:spPr>
          <a:xfrm>
            <a:off x="417113" y="1177318"/>
            <a:ext cx="3576731" cy="3059435"/>
          </a:xfrm>
          <a:prstGeom prst="rect">
            <a:avLst/>
          </a:prstGeom>
        </p:spPr>
      </p:pic>
      <p:pic>
        <p:nvPicPr>
          <p:cNvPr id="10" name="Picture 9">
            <a:extLst>
              <a:ext uri="{FF2B5EF4-FFF2-40B4-BE49-F238E27FC236}">
                <a16:creationId xmlns:a16="http://schemas.microsoft.com/office/drawing/2014/main" id="{8DEE736B-2791-315A-40A6-D99D03C0291B}"/>
              </a:ext>
            </a:extLst>
          </p:cNvPr>
          <p:cNvPicPr>
            <a:picLocks noChangeAspect="1"/>
          </p:cNvPicPr>
          <p:nvPr/>
        </p:nvPicPr>
        <p:blipFill>
          <a:blip r:embed="rId3"/>
          <a:stretch>
            <a:fillRect/>
          </a:stretch>
        </p:blipFill>
        <p:spPr>
          <a:xfrm>
            <a:off x="7172980" y="1162214"/>
            <a:ext cx="3733115" cy="3019559"/>
          </a:xfrm>
          <a:prstGeom prst="rect">
            <a:avLst/>
          </a:prstGeom>
        </p:spPr>
      </p:pic>
      <p:pic>
        <p:nvPicPr>
          <p:cNvPr id="13" name="Picture 12">
            <a:extLst>
              <a:ext uri="{FF2B5EF4-FFF2-40B4-BE49-F238E27FC236}">
                <a16:creationId xmlns:a16="http://schemas.microsoft.com/office/drawing/2014/main" id="{FCF10F94-1B76-8A7E-F832-7D1AF9301C28}"/>
              </a:ext>
            </a:extLst>
          </p:cNvPr>
          <p:cNvPicPr>
            <a:picLocks noChangeAspect="1"/>
          </p:cNvPicPr>
          <p:nvPr/>
        </p:nvPicPr>
        <p:blipFill>
          <a:blip r:embed="rId4"/>
          <a:stretch>
            <a:fillRect/>
          </a:stretch>
        </p:blipFill>
        <p:spPr>
          <a:xfrm>
            <a:off x="3976088" y="1140231"/>
            <a:ext cx="2327057" cy="374282"/>
          </a:xfrm>
          <a:prstGeom prst="rect">
            <a:avLst/>
          </a:prstGeom>
        </p:spPr>
      </p:pic>
      <p:sp>
        <p:nvSpPr>
          <p:cNvPr id="14" name="Rectangle: Rounded Corners 13">
            <a:extLst>
              <a:ext uri="{FF2B5EF4-FFF2-40B4-BE49-F238E27FC236}">
                <a16:creationId xmlns:a16="http://schemas.microsoft.com/office/drawing/2014/main" id="{038BD3E6-2329-F1D9-4A21-4DB64BD88022}"/>
              </a:ext>
            </a:extLst>
          </p:cNvPr>
          <p:cNvSpPr/>
          <p:nvPr/>
        </p:nvSpPr>
        <p:spPr>
          <a:xfrm>
            <a:off x="8336132" y="1131003"/>
            <a:ext cx="2569963" cy="36540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350567AF-DA34-50C8-B100-0E2E33B019B9}"/>
              </a:ext>
            </a:extLst>
          </p:cNvPr>
          <p:cNvCxnSpPr>
            <a:cxnSpLocks/>
            <a:stCxn id="14" idx="0"/>
            <a:endCxn id="13" idx="0"/>
          </p:cNvCxnSpPr>
          <p:nvPr/>
        </p:nvCxnSpPr>
        <p:spPr>
          <a:xfrm rot="16200000" flipH="1" flipV="1">
            <a:off x="7375752" y="-1105132"/>
            <a:ext cx="9228" cy="4481497"/>
          </a:xfrm>
          <a:prstGeom prst="bentConnector3">
            <a:avLst>
              <a:gd name="adj1" fmla="val -2477243"/>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87AA82A-5A93-66A6-F6B9-DA69ECDDF3FD}"/>
              </a:ext>
            </a:extLst>
          </p:cNvPr>
          <p:cNvSpPr txBox="1"/>
          <p:nvPr/>
        </p:nvSpPr>
        <p:spPr>
          <a:xfrm>
            <a:off x="9574583" y="774205"/>
            <a:ext cx="1808940"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manual copy</a:t>
            </a:r>
          </a:p>
        </p:txBody>
      </p:sp>
      <p:sp>
        <p:nvSpPr>
          <p:cNvPr id="22" name="Rectangle: Rounded Corners 21">
            <a:extLst>
              <a:ext uri="{FF2B5EF4-FFF2-40B4-BE49-F238E27FC236}">
                <a16:creationId xmlns:a16="http://schemas.microsoft.com/office/drawing/2014/main" id="{67DF965E-543E-EE66-1A5D-FF9E70E9C556}"/>
              </a:ext>
            </a:extLst>
          </p:cNvPr>
          <p:cNvSpPr/>
          <p:nvPr/>
        </p:nvSpPr>
        <p:spPr>
          <a:xfrm>
            <a:off x="8220548" y="1496406"/>
            <a:ext cx="2867662" cy="26700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AE0EF9EF-924E-58A9-90BA-228094DFE9B0}"/>
              </a:ext>
            </a:extLst>
          </p:cNvPr>
          <p:cNvCxnSpPr>
            <a:cxnSpLocks/>
            <a:stCxn id="22" idx="2"/>
          </p:cNvCxnSpPr>
          <p:nvPr/>
        </p:nvCxnSpPr>
        <p:spPr>
          <a:xfrm rot="5400000" flipH="1">
            <a:off x="6851178" y="1363218"/>
            <a:ext cx="840976" cy="4765426"/>
          </a:xfrm>
          <a:prstGeom prst="bentConnector4">
            <a:avLst>
              <a:gd name="adj1" fmla="val -61632"/>
              <a:gd name="adj2" fmla="val 10000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29D52E0-46B7-8FA0-6297-AE20BEDDAAFB}"/>
              </a:ext>
            </a:extLst>
          </p:cNvPr>
          <p:cNvSpPr txBox="1"/>
          <p:nvPr/>
        </p:nvSpPr>
        <p:spPr>
          <a:xfrm>
            <a:off x="7195772" y="4216578"/>
            <a:ext cx="2731129"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 Function</a:t>
            </a:r>
          </a:p>
        </p:txBody>
      </p:sp>
      <p:sp>
        <p:nvSpPr>
          <p:cNvPr id="33" name="TextBox 32">
            <a:extLst>
              <a:ext uri="{FF2B5EF4-FFF2-40B4-BE49-F238E27FC236}">
                <a16:creationId xmlns:a16="http://schemas.microsoft.com/office/drawing/2014/main" id="{B95EF194-280F-35D9-92E9-D42DF3853B08}"/>
              </a:ext>
            </a:extLst>
          </p:cNvPr>
          <p:cNvSpPr txBox="1"/>
          <p:nvPr/>
        </p:nvSpPr>
        <p:spPr>
          <a:xfrm>
            <a:off x="1467417" y="5294140"/>
            <a:ext cx="6097508" cy="369332"/>
          </a:xfrm>
          <a:prstGeom prst="rect">
            <a:avLst/>
          </a:prstGeom>
          <a:solidFill>
            <a:srgbClr val="FFC000"/>
          </a:solidFill>
        </p:spPr>
        <p:txBody>
          <a:bodyPr wrap="square">
            <a:spAutoFit/>
          </a:bodyPr>
          <a:lstStyle/>
          <a:p>
            <a:r>
              <a:rPr lang="en-US" dirty="0"/>
              <a:t>=VLOOKUP(B3;ARANCIOSHEET!$B$3:$D$11;</a:t>
            </a:r>
            <a:r>
              <a:rPr lang="en-US" b="1" dirty="0"/>
              <a:t>2</a:t>
            </a:r>
            <a:r>
              <a:rPr lang="en-US" dirty="0"/>
              <a:t>;0)</a:t>
            </a:r>
          </a:p>
        </p:txBody>
      </p:sp>
      <p:sp>
        <p:nvSpPr>
          <p:cNvPr id="34" name="Rectangle: Rounded Corners 33">
            <a:extLst>
              <a:ext uri="{FF2B5EF4-FFF2-40B4-BE49-F238E27FC236}">
                <a16:creationId xmlns:a16="http://schemas.microsoft.com/office/drawing/2014/main" id="{A2F918EA-00E1-EA17-9059-7ED97AA3046B}"/>
              </a:ext>
            </a:extLst>
          </p:cNvPr>
          <p:cNvSpPr/>
          <p:nvPr/>
        </p:nvSpPr>
        <p:spPr>
          <a:xfrm>
            <a:off x="3981063" y="1466166"/>
            <a:ext cx="1333321" cy="29370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57F75CAE-D320-43BA-0315-0F135B5C977E}"/>
              </a:ext>
            </a:extLst>
          </p:cNvPr>
          <p:cNvCxnSpPr>
            <a:cxnSpLocks/>
            <a:stCxn id="34" idx="2"/>
          </p:cNvCxnSpPr>
          <p:nvPr/>
        </p:nvCxnSpPr>
        <p:spPr>
          <a:xfrm flipH="1">
            <a:off x="3776126" y="1759874"/>
            <a:ext cx="871598" cy="34890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E5CB0637-0964-85EF-304B-0D24DE751BB7}"/>
              </a:ext>
            </a:extLst>
          </p:cNvPr>
          <p:cNvSpPr/>
          <p:nvPr/>
        </p:nvSpPr>
        <p:spPr>
          <a:xfrm>
            <a:off x="5319658" y="1466166"/>
            <a:ext cx="958214" cy="29370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D47DF72-B4F6-6089-2AA4-985B03CDB7EA}"/>
              </a:ext>
            </a:extLst>
          </p:cNvPr>
          <p:cNvSpPr txBox="1"/>
          <p:nvPr/>
        </p:nvSpPr>
        <p:spPr>
          <a:xfrm>
            <a:off x="4990702" y="4903758"/>
            <a:ext cx="6097508" cy="369332"/>
          </a:xfrm>
          <a:prstGeom prst="rect">
            <a:avLst/>
          </a:prstGeom>
          <a:solidFill>
            <a:srgbClr val="FFC000"/>
          </a:solidFill>
        </p:spPr>
        <p:txBody>
          <a:bodyPr wrap="square">
            <a:spAutoFit/>
          </a:bodyPr>
          <a:lstStyle/>
          <a:p>
            <a:r>
              <a:rPr lang="en-US" dirty="0"/>
              <a:t>=VLOOKUP(B3;ARANCIOSHEET!$B$3:$D$11;</a:t>
            </a:r>
            <a:r>
              <a:rPr lang="en-US" b="1" dirty="0"/>
              <a:t>3</a:t>
            </a:r>
            <a:r>
              <a:rPr lang="en-US" dirty="0"/>
              <a:t>;0)</a:t>
            </a:r>
          </a:p>
        </p:txBody>
      </p:sp>
      <p:cxnSp>
        <p:nvCxnSpPr>
          <p:cNvPr id="44" name="Straight Arrow Connector 43">
            <a:extLst>
              <a:ext uri="{FF2B5EF4-FFF2-40B4-BE49-F238E27FC236}">
                <a16:creationId xmlns:a16="http://schemas.microsoft.com/office/drawing/2014/main" id="{6F7EA8AF-B950-216A-2220-493ABBA4478A}"/>
              </a:ext>
            </a:extLst>
          </p:cNvPr>
          <p:cNvCxnSpPr>
            <a:cxnSpLocks/>
            <a:stCxn id="41" idx="2"/>
          </p:cNvCxnSpPr>
          <p:nvPr/>
        </p:nvCxnSpPr>
        <p:spPr>
          <a:xfrm>
            <a:off x="5798765" y="1759874"/>
            <a:ext cx="296300" cy="31514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B1E5769-734A-0FF2-F41D-71501C3682E0}"/>
              </a:ext>
            </a:extLst>
          </p:cNvPr>
          <p:cNvSpPr/>
          <p:nvPr/>
        </p:nvSpPr>
        <p:spPr>
          <a:xfrm>
            <a:off x="3966651" y="1776392"/>
            <a:ext cx="2336494" cy="240538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869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SUM (</a:t>
            </a:r>
            <a:r>
              <a:rPr lang="en-US" b="1" dirty="0" err="1"/>
              <a:t>Funzione</a:t>
            </a:r>
            <a:r>
              <a:rPr lang="en-US" b="1" dirty="0"/>
              <a:t>, Formula, Misto)</a:t>
            </a:r>
          </a:p>
          <a:p>
            <a:pPr marL="342900" indent="-342900">
              <a:buFontTx/>
              <a:buChar char="-"/>
            </a:pPr>
            <a:r>
              <a:rPr lang="en-US" b="1" dirty="0"/>
              <a:t>MEDIA, MEDIA.SE, MEDIA.PIU.SE</a:t>
            </a:r>
          </a:p>
          <a:p>
            <a:pPr marL="342900" indent="-342900">
              <a:buFontTx/>
              <a:buChar char="-"/>
            </a:pPr>
            <a:r>
              <a:rPr lang="en-US" b="1" dirty="0"/>
              <a:t>CONTA, CONTA.SE, CONTA.PIU.SE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135</a:t>
            </a:fld>
            <a:endParaRPr lang="en-US" dirty="0"/>
          </a:p>
        </p:txBody>
      </p:sp>
    </p:spTree>
    <p:extLst>
      <p:ext uri="{BB962C8B-B14F-4D97-AF65-F5344CB8AC3E}">
        <p14:creationId xmlns:p14="http://schemas.microsoft.com/office/powerpoint/2010/main" val="17395478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92500"/>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TEXTSPLIT</a:t>
            </a:r>
          </a:p>
          <a:p>
            <a:pPr marL="342900" indent="-342900">
              <a:buFontTx/>
              <a:buChar char="-"/>
            </a:pPr>
            <a:r>
              <a:rPr lang="en-US" b="1" dirty="0"/>
              <a:t>VLOOKUP/HLOOKUP/XLOOKUP</a:t>
            </a:r>
          </a:p>
          <a:p>
            <a:pPr marL="342900" indent="-342900">
              <a:buFontTx/>
              <a:buChar char="-"/>
            </a:pPr>
            <a:r>
              <a:rPr lang="en-US" b="1" dirty="0"/>
              <a:t>CONCAT</a:t>
            </a:r>
          </a:p>
          <a:p>
            <a:pPr marL="342900" indent="-342900">
              <a:buFontTx/>
              <a:buChar char="-"/>
            </a:pPr>
            <a:r>
              <a:rPr lang="en-US" b="1" dirty="0"/>
              <a:t>FIND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136</a:t>
            </a:fld>
            <a:endParaRPr lang="en-US" dirty="0"/>
          </a:p>
        </p:txBody>
      </p:sp>
    </p:spTree>
    <p:extLst>
      <p:ext uri="{BB962C8B-B14F-4D97-AF65-F5344CB8AC3E}">
        <p14:creationId xmlns:p14="http://schemas.microsoft.com/office/powerpoint/2010/main" val="24449454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VLOOKUP ADVANCED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137</a:t>
            </a:fld>
            <a:endParaRPr lang="en-US" dirty="0"/>
          </a:p>
        </p:txBody>
      </p:sp>
    </p:spTree>
    <p:extLst>
      <p:ext uri="{BB962C8B-B14F-4D97-AF65-F5344CB8AC3E}">
        <p14:creationId xmlns:p14="http://schemas.microsoft.com/office/powerpoint/2010/main" val="18995391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a:t>
            </a:r>
            <a:r>
              <a:rPr lang="en-US" sz="2400" dirty="0"/>
              <a:t> VLOOKUP con </a:t>
            </a:r>
            <a:r>
              <a:rPr lang="en-US" sz="2400" dirty="0" err="1"/>
              <a:t>range_lookup</a:t>
            </a:r>
            <a:r>
              <a:rPr lang="en-US" sz="2400" dirty="0"/>
              <a:t> TRUE/FALSE </a:t>
            </a:r>
            <a:endParaRPr lang="en-US" sz="2400" b="1" dirty="0"/>
          </a:p>
          <a:p>
            <a:r>
              <a:rPr lang="en-US" b="1" dirty="0"/>
              <a:t>document26\VLOOKUP_ExampleFinal.xlsx</a:t>
            </a:r>
          </a:p>
          <a:p>
            <a:pPr marL="342900" indent="-342900">
              <a:buFontTx/>
              <a:buChar char="-"/>
            </a:pPr>
            <a:r>
              <a:rPr lang="en-US" b="1" dirty="0"/>
              <a:t>VLOOKUP OTHER EXAMPLES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138</a:t>
            </a:fld>
            <a:endParaRPr lang="en-US" dirty="0"/>
          </a:p>
        </p:txBody>
      </p:sp>
    </p:spTree>
    <p:extLst>
      <p:ext uri="{BB962C8B-B14F-4D97-AF65-F5344CB8AC3E}">
        <p14:creationId xmlns:p14="http://schemas.microsoft.com/office/powerpoint/2010/main" val="17019584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a:t>
            </a:r>
            <a:r>
              <a:rPr lang="en-US" sz="2400" dirty="0"/>
              <a:t> VLOOKUP per MERGE di </a:t>
            </a:r>
            <a:r>
              <a:rPr lang="en-US" sz="2400" dirty="0" err="1"/>
              <a:t>Tabelle</a:t>
            </a:r>
            <a:endParaRPr lang="en-US" sz="2400" b="1" dirty="0"/>
          </a:p>
          <a:p>
            <a:r>
              <a:rPr lang="en-US" b="1" dirty="0"/>
              <a:t>document26\VLOOKUP_MergeTabelle.xlsx</a:t>
            </a:r>
          </a:p>
          <a:p>
            <a:pPr marL="342900" indent="-342900">
              <a:buFontTx/>
              <a:buChar char="-"/>
            </a:pPr>
            <a:r>
              <a:rPr lang="en-US" b="1" dirty="0"/>
              <a:t>VLOOKUP MERGE TABELLE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139</a:t>
            </a:fld>
            <a:endParaRPr lang="en-US" dirty="0"/>
          </a:p>
        </p:txBody>
      </p:sp>
    </p:spTree>
    <p:extLst>
      <p:ext uri="{BB962C8B-B14F-4D97-AF65-F5344CB8AC3E}">
        <p14:creationId xmlns:p14="http://schemas.microsoft.com/office/powerpoint/2010/main" val="7439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(8)</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Immagine 18">
            <a:extLst>
              <a:ext uri="{FF2B5EF4-FFF2-40B4-BE49-F238E27FC236}">
                <a16:creationId xmlns:a16="http://schemas.microsoft.com/office/drawing/2014/main" id="{FC50A2BF-E281-D388-ECB3-4C6EA2319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96" y="904439"/>
            <a:ext cx="6683807" cy="5496692"/>
          </a:xfrm>
          <a:prstGeom prst="rect">
            <a:avLst/>
          </a:prstGeom>
        </p:spPr>
      </p:pic>
    </p:spTree>
    <p:extLst>
      <p:ext uri="{BB962C8B-B14F-4D97-AF65-F5344CB8AC3E}">
        <p14:creationId xmlns:p14="http://schemas.microsoft.com/office/powerpoint/2010/main" val="28805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Creare</a:t>
            </a:r>
            <a:r>
              <a:rPr lang="en-US" sz="6600" b="1" dirty="0"/>
              <a:t> </a:t>
            </a:r>
            <a:r>
              <a:rPr lang="en-US" sz="6600" b="1" dirty="0" err="1"/>
              <a:t>Grafici</a:t>
            </a:r>
            <a:r>
              <a:rPr lang="en-US" sz="6600" b="1" dirty="0"/>
              <a:t> e </a:t>
            </a:r>
            <a:r>
              <a:rPr lang="en-US" sz="6600" b="1" dirty="0" err="1"/>
              <a:t>Diagrammi</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140</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5</a:t>
            </a:r>
            <a:endParaRPr lang="en-US" sz="6600" b="1" dirty="0"/>
          </a:p>
        </p:txBody>
      </p:sp>
    </p:spTree>
    <p:extLst>
      <p:ext uri="{BB962C8B-B14F-4D97-AF65-F5344CB8AC3E}">
        <p14:creationId xmlns:p14="http://schemas.microsoft.com/office/powerpoint/2010/main" val="36655760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Excel Charts</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5</a:t>
            </a:r>
            <a:endParaRPr lang="en-US" sz="5400" b="1" dirty="0"/>
          </a:p>
        </p:txBody>
      </p:sp>
    </p:spTree>
    <p:extLst>
      <p:ext uri="{BB962C8B-B14F-4D97-AF65-F5344CB8AC3E}">
        <p14:creationId xmlns:p14="http://schemas.microsoft.com/office/powerpoint/2010/main" val="22859784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1018281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200" dirty="0">
                <a:solidFill>
                  <a:srgbClr val="141414"/>
                </a:solidFill>
                <a:latin typeface="Tenorite (Body)"/>
                <a:cs typeface="Arial" panose="020B0604020202020204" pitchFamily="34" charset="0"/>
              </a:rPr>
              <a:t>Charts are visual representations of data used to make it more understandable.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Commonly used charts are:</a:t>
            </a:r>
          </a:p>
          <a:p>
            <a:pPr algn="l">
              <a:buFont typeface="Arial" panose="020B0604020202020204" pitchFamily="34" charset="0"/>
              <a:buChar char="•"/>
            </a:pP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Pie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Column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Line chart</a:t>
            </a:r>
          </a:p>
          <a:p>
            <a:pPr algn="l"/>
            <a:r>
              <a:rPr lang="en-US" sz="2200" dirty="0">
                <a:solidFill>
                  <a:srgbClr val="141414"/>
                </a:solidFill>
                <a:latin typeface="Tenorite (Body)"/>
                <a:cs typeface="Arial" panose="020B0604020202020204" pitchFamily="34" charset="0"/>
              </a:rPr>
              <a:t>Different charts are used for different types of data.</a:t>
            </a:r>
          </a:p>
        </p:txBody>
      </p:sp>
    </p:spTree>
    <p:extLst>
      <p:ext uri="{BB962C8B-B14F-4D97-AF65-F5344CB8AC3E}">
        <p14:creationId xmlns:p14="http://schemas.microsoft.com/office/powerpoint/2010/main" val="7713006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 </a:t>
            </a:r>
            <a:r>
              <a:rPr lang="en-US" dirty="0" err="1"/>
              <a:t>Primi</a:t>
            </a:r>
            <a:r>
              <a:rPr lang="en-US" dirty="0"/>
              <a:t>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143</a:t>
            </a:fld>
            <a:endParaRPr lang="en-US" dirty="0"/>
          </a:p>
        </p:txBody>
      </p:sp>
      <p:pic>
        <p:nvPicPr>
          <p:cNvPr id="4" name="Picture 3" descr="Chart, bar chart&#10;&#10;Description automatically generated">
            <a:extLst>
              <a:ext uri="{FF2B5EF4-FFF2-40B4-BE49-F238E27FC236}">
                <a16:creationId xmlns:a16="http://schemas.microsoft.com/office/drawing/2014/main" id="{5AEB4FC7-B7EA-F909-4098-F3161047C3F8}"/>
              </a:ext>
            </a:extLst>
          </p:cNvPr>
          <p:cNvPicPr>
            <a:picLocks noChangeAspect="1"/>
          </p:cNvPicPr>
          <p:nvPr/>
        </p:nvPicPr>
        <p:blipFill>
          <a:blip r:embed="rId2"/>
          <a:stretch>
            <a:fillRect/>
          </a:stretch>
        </p:blipFill>
        <p:spPr>
          <a:xfrm>
            <a:off x="3916632" y="3558556"/>
            <a:ext cx="4358736" cy="2586209"/>
          </a:xfrm>
          <a:prstGeom prst="rect">
            <a:avLst/>
          </a:prstGeom>
        </p:spPr>
      </p:pic>
      <p:pic>
        <p:nvPicPr>
          <p:cNvPr id="6" name="Content Placeholder 7" descr="A screenshot of a computer&#10;&#10;Description automatically generated with medium confidence">
            <a:extLst>
              <a:ext uri="{FF2B5EF4-FFF2-40B4-BE49-F238E27FC236}">
                <a16:creationId xmlns:a16="http://schemas.microsoft.com/office/drawing/2014/main" id="{CF4C2775-B383-9219-F7FB-E6A67CEE746A}"/>
              </a:ext>
            </a:extLst>
          </p:cNvPr>
          <p:cNvPicPr>
            <a:picLocks noGrp="1" noChangeAspect="1"/>
          </p:cNvPicPr>
          <p:nvPr>
            <p:ph idx="1"/>
          </p:nvPr>
        </p:nvPicPr>
        <p:blipFill>
          <a:blip r:embed="rId3"/>
          <a:stretch>
            <a:fillRect/>
          </a:stretch>
        </p:blipFill>
        <p:spPr>
          <a:xfrm>
            <a:off x="2737236" y="1167687"/>
            <a:ext cx="6383456" cy="1360814"/>
          </a:xfrm>
        </p:spPr>
      </p:pic>
      <p:sp>
        <p:nvSpPr>
          <p:cNvPr id="8" name="Content Placeholder 3">
            <a:extLst>
              <a:ext uri="{FF2B5EF4-FFF2-40B4-BE49-F238E27FC236}">
                <a16:creationId xmlns:a16="http://schemas.microsoft.com/office/drawing/2014/main" id="{5E66D3D5-A297-3ABA-52A0-54C730D48E89}"/>
              </a:ext>
            </a:extLst>
          </p:cNvPr>
          <p:cNvSpPr txBox="1">
            <a:spLocks/>
          </p:cNvSpPr>
          <p:nvPr/>
        </p:nvSpPr>
        <p:spPr>
          <a:xfrm>
            <a:off x="2737235" y="2736074"/>
            <a:ext cx="6383457" cy="4204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200" b="1" dirty="0">
                <a:solidFill>
                  <a:srgbClr val="141414"/>
                </a:solidFill>
                <a:latin typeface="Tenorite (Body)"/>
                <a:cs typeface="Arial" panose="020B0604020202020204" pitchFamily="34" charset="0"/>
              </a:rPr>
              <a:t>MENU: Insert &gt; Charts</a:t>
            </a:r>
          </a:p>
          <a:p>
            <a:pPr algn="ctr"/>
            <a:br>
              <a:rPr lang="it-IT" sz="2200" dirty="0">
                <a:solidFill>
                  <a:srgbClr val="141414"/>
                </a:solidFill>
                <a:latin typeface="Tenorite (Body)"/>
                <a:cs typeface="Arial" panose="020B0604020202020204" pitchFamily="34" charset="0"/>
              </a:rPr>
            </a:br>
            <a:endParaRPr lang="it-IT"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20684247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144</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4748A46F-266C-619C-30B9-C2F5AB513C55}"/>
              </a:ext>
            </a:extLst>
          </p:cNvPr>
          <p:cNvPicPr>
            <a:picLocks noChangeAspect="1"/>
          </p:cNvPicPr>
          <p:nvPr/>
        </p:nvPicPr>
        <p:blipFill>
          <a:blip r:embed="rId2"/>
          <a:stretch>
            <a:fillRect/>
          </a:stretch>
        </p:blipFill>
        <p:spPr>
          <a:xfrm>
            <a:off x="383552" y="960114"/>
            <a:ext cx="6383456" cy="1360814"/>
          </a:xfrm>
          <a:prstGeom prst="rect">
            <a:avLst/>
          </a:prstGeom>
        </p:spPr>
      </p:pic>
      <p:sp>
        <p:nvSpPr>
          <p:cNvPr id="6" name="Rectangle 1">
            <a:extLst>
              <a:ext uri="{FF2B5EF4-FFF2-40B4-BE49-F238E27FC236}">
                <a16:creationId xmlns:a16="http://schemas.microsoft.com/office/drawing/2014/main" id="{4611DC86-3FAA-560F-B1A1-066CED4F503B}"/>
              </a:ext>
            </a:extLst>
          </p:cNvPr>
          <p:cNvSpPr>
            <a:spLocks noChangeArrowheads="1"/>
          </p:cNvSpPr>
          <p:nvPr/>
        </p:nvSpPr>
        <p:spPr bwMode="auto">
          <a:xfrm>
            <a:off x="486156" y="2567226"/>
            <a:ext cx="5453031"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There are three different type of </a:t>
            </a:r>
            <a:r>
              <a:rPr lang="en-US" altLang="en-US" sz="2200" b="1" dirty="0">
                <a:solidFill>
                  <a:srgbClr val="141414"/>
                </a:solidFill>
                <a:latin typeface="Tenorite (Body)"/>
                <a:cs typeface="Arial" panose="020B0604020202020204" pitchFamily="34" charset="0"/>
              </a:rPr>
              <a:t>bar charts</a:t>
            </a:r>
            <a:r>
              <a:rPr lang="en-US" altLang="en-US" sz="2200" dirty="0">
                <a:solidFill>
                  <a:srgbClr val="141414"/>
                </a:solidFill>
                <a:latin typeface="Tenorite (Body)"/>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bar(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Graphical user interface&#10;&#10;Description automatically generated">
            <a:extLst>
              <a:ext uri="{FF2B5EF4-FFF2-40B4-BE49-F238E27FC236}">
                <a16:creationId xmlns:a16="http://schemas.microsoft.com/office/drawing/2014/main" id="{F459160F-9183-8B63-331A-CC2C9C0B0CE8}"/>
              </a:ext>
            </a:extLst>
          </p:cNvPr>
          <p:cNvPicPr>
            <a:picLocks noChangeAspect="1"/>
          </p:cNvPicPr>
          <p:nvPr/>
        </p:nvPicPr>
        <p:blipFill>
          <a:blip r:embed="rId3"/>
          <a:stretch>
            <a:fillRect/>
          </a:stretch>
        </p:blipFill>
        <p:spPr>
          <a:xfrm>
            <a:off x="7115013" y="2285017"/>
            <a:ext cx="4347981" cy="4101868"/>
          </a:xfrm>
          <a:prstGeom prst="rect">
            <a:avLst/>
          </a:prstGeom>
        </p:spPr>
      </p:pic>
      <p:pic>
        <p:nvPicPr>
          <p:cNvPr id="9" name="Picture 2">
            <a:extLst>
              <a:ext uri="{FF2B5EF4-FFF2-40B4-BE49-F238E27FC236}">
                <a16:creationId xmlns:a16="http://schemas.microsoft.com/office/drawing/2014/main" id="{4CCABA62-FA1D-0774-6455-C8B6513BC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414" y="2980867"/>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05063790-385D-D61D-42F6-8D7345F9A5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784" y="331929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01EB1DA1-4D4A-8499-A29D-524BBB823F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884" y="3621821"/>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6181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145</a:t>
            </a:fld>
            <a:endParaRPr lang="en-US" dirty="0"/>
          </a:p>
        </p:txBody>
      </p:sp>
      <p:pic>
        <p:nvPicPr>
          <p:cNvPr id="11" name="Content Placeholder 7" descr="A screenshot of a computer&#10;&#10;Description automatically generated with medium confidence">
            <a:extLst>
              <a:ext uri="{FF2B5EF4-FFF2-40B4-BE49-F238E27FC236}">
                <a16:creationId xmlns:a16="http://schemas.microsoft.com/office/drawing/2014/main" id="{7C14D76E-552A-EDF5-C13C-1A06228A6E07}"/>
              </a:ext>
            </a:extLst>
          </p:cNvPr>
          <p:cNvPicPr>
            <a:picLocks noChangeAspect="1"/>
          </p:cNvPicPr>
          <p:nvPr/>
        </p:nvPicPr>
        <p:blipFill>
          <a:blip r:embed="rId2"/>
          <a:stretch>
            <a:fillRect/>
          </a:stretch>
        </p:blipFill>
        <p:spPr>
          <a:xfrm>
            <a:off x="388658" y="960114"/>
            <a:ext cx="6383456" cy="1360814"/>
          </a:xfrm>
          <a:prstGeom prst="rect">
            <a:avLst/>
          </a:prstGeom>
        </p:spPr>
      </p:pic>
      <p:sp>
        <p:nvSpPr>
          <p:cNvPr id="13" name="Rectangle 1">
            <a:extLst>
              <a:ext uri="{FF2B5EF4-FFF2-40B4-BE49-F238E27FC236}">
                <a16:creationId xmlns:a16="http://schemas.microsoft.com/office/drawing/2014/main" id="{25B71E20-7257-8B33-0221-9CBA50185A05}"/>
              </a:ext>
            </a:extLst>
          </p:cNvPr>
          <p:cNvSpPr>
            <a:spLocks noChangeArrowheads="1"/>
          </p:cNvSpPr>
          <p:nvPr/>
        </p:nvSpPr>
        <p:spPr bwMode="auto">
          <a:xfrm>
            <a:off x="388658" y="1947478"/>
            <a:ext cx="709081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a:t>
            </a:r>
            <a:r>
              <a:rPr lang="en-US" sz="2200" b="1" dirty="0">
                <a:solidFill>
                  <a:srgbClr val="141414"/>
                </a:solidFill>
                <a:latin typeface="Tenorite (Body)"/>
                <a:cs typeface="Arial" panose="020B0604020202020204" pitchFamily="34" charset="0"/>
              </a:rPr>
              <a:t>total amount of contribution for each category (absolute value)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the bars at the end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a:t>
            </a:r>
            <a:r>
              <a:rPr lang="en-US" sz="2200" b="1" dirty="0">
                <a:solidFill>
                  <a:srgbClr val="141414"/>
                </a:solidFill>
                <a:latin typeface="Tenorite (Body)"/>
                <a:cs typeface="Arial" panose="020B0604020202020204" pitchFamily="34" charset="0"/>
              </a:rPr>
              <a:t>when you have more than one </a:t>
            </a:r>
          </a:p>
          <a:p>
            <a:pPr algn="l"/>
            <a:r>
              <a:rPr lang="en-US" sz="2200" b="1"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Graphical user interface, application&#10;&#10;Description automatically generated">
            <a:extLst>
              <a:ext uri="{FF2B5EF4-FFF2-40B4-BE49-F238E27FC236}">
                <a16:creationId xmlns:a16="http://schemas.microsoft.com/office/drawing/2014/main" id="{43F1AD32-F125-4C2F-B6A6-48E4D1E9D83E}"/>
              </a:ext>
            </a:extLst>
          </p:cNvPr>
          <p:cNvPicPr>
            <a:picLocks noChangeAspect="1"/>
          </p:cNvPicPr>
          <p:nvPr/>
        </p:nvPicPr>
        <p:blipFill>
          <a:blip r:embed="rId3"/>
          <a:stretch>
            <a:fillRect/>
          </a:stretch>
        </p:blipFill>
        <p:spPr>
          <a:xfrm>
            <a:off x="7412970" y="2161929"/>
            <a:ext cx="4390372" cy="4189233"/>
          </a:xfrm>
          <a:prstGeom prst="rect">
            <a:avLst/>
          </a:prstGeom>
        </p:spPr>
      </p:pic>
    </p:spTree>
    <p:extLst>
      <p:ext uri="{BB962C8B-B14F-4D97-AF65-F5344CB8AC3E}">
        <p14:creationId xmlns:p14="http://schemas.microsoft.com/office/powerpoint/2010/main" val="25440521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146</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554A6EF2-7FA1-9702-5A31-A6577E933EB7}"/>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CCDD045C-7876-B76E-DC45-99A506EBD051}"/>
              </a:ext>
            </a:extLst>
          </p:cNvPr>
          <p:cNvSpPr>
            <a:spLocks noChangeArrowheads="1"/>
          </p:cNvSpPr>
          <p:nvPr/>
        </p:nvSpPr>
        <p:spPr bwMode="auto">
          <a:xfrm>
            <a:off x="473075" y="2187733"/>
            <a:ext cx="674447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total amount of contribution for each category referred on 1-100% scale.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a:t>
            </a:r>
            <a:r>
              <a:rPr lang="en-US" sz="2200" b="1" dirty="0">
                <a:solidFill>
                  <a:srgbClr val="141414"/>
                </a:solidFill>
                <a:latin typeface="Tenorite (Body)"/>
                <a:cs typeface="Arial" panose="020B0604020202020204" pitchFamily="34" charset="0"/>
              </a:rPr>
              <a:t>% stacking</a:t>
            </a:r>
            <a:r>
              <a:rPr lang="en-US" sz="2200" dirty="0">
                <a:solidFill>
                  <a:srgbClr val="141414"/>
                </a:solidFill>
                <a:latin typeface="Tenorite (Body)"/>
                <a:cs typeface="Arial" panose="020B0604020202020204" pitchFamily="34" charset="0"/>
              </a:rPr>
              <a:t> the bars referred to a total of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a:t>
            </a:r>
          </a:p>
          <a:p>
            <a:pPr algn="l"/>
            <a:r>
              <a:rPr lang="en-US" sz="2200"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7D07959-A714-5E2C-8E44-691CEEAF8B8B}"/>
              </a:ext>
            </a:extLst>
          </p:cNvPr>
          <p:cNvPicPr>
            <a:picLocks noChangeAspect="1"/>
          </p:cNvPicPr>
          <p:nvPr/>
        </p:nvPicPr>
        <p:blipFill>
          <a:blip r:embed="rId3"/>
          <a:srcRect/>
          <a:stretch/>
        </p:blipFill>
        <p:spPr>
          <a:xfrm>
            <a:off x="7328553" y="2187733"/>
            <a:ext cx="4390372" cy="4148000"/>
          </a:xfrm>
          <a:prstGeom prst="rect">
            <a:avLst/>
          </a:prstGeom>
        </p:spPr>
      </p:pic>
    </p:spTree>
    <p:extLst>
      <p:ext uri="{BB962C8B-B14F-4D97-AF65-F5344CB8AC3E}">
        <p14:creationId xmlns:p14="http://schemas.microsoft.com/office/powerpoint/2010/main" val="396994729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147</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75CEE0F9-0379-82C6-8DC0-1F9E62F8252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10" name="Rectangle 1">
            <a:extLst>
              <a:ext uri="{FF2B5EF4-FFF2-40B4-BE49-F238E27FC236}">
                <a16:creationId xmlns:a16="http://schemas.microsoft.com/office/drawing/2014/main" id="{7BBC4B7C-2330-A7A9-2259-947474897BA0}"/>
              </a:ext>
            </a:extLst>
          </p:cNvPr>
          <p:cNvSpPr>
            <a:spLocks noChangeArrowheads="1"/>
          </p:cNvSpPr>
          <p:nvPr/>
        </p:nvSpPr>
        <p:spPr bwMode="auto">
          <a:xfrm>
            <a:off x="486156" y="2465131"/>
            <a:ext cx="575708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dirty="0">
                <a:solidFill>
                  <a:srgbClr val="141414"/>
                </a:solidFill>
                <a:latin typeface="Tenorite (Body)"/>
                <a:cs typeface="Arial" panose="020B0604020202020204" pitchFamily="34" charset="0"/>
              </a:rPr>
              <a:t>Column charts show the data as </a:t>
            </a:r>
            <a:r>
              <a:rPr lang="en-US" sz="2200" b="1" dirty="0">
                <a:solidFill>
                  <a:srgbClr val="141414"/>
                </a:solidFill>
                <a:latin typeface="Tenorite (Body)"/>
                <a:cs typeface="Arial" panose="020B0604020202020204" pitchFamily="34" charset="0"/>
              </a:rPr>
              <a:t>vertical bars</a:t>
            </a:r>
            <a:r>
              <a:rPr lang="en-US" sz="2200" dirty="0">
                <a:solidFill>
                  <a:srgbClr val="141414"/>
                </a:solidFill>
                <a:latin typeface="Tenorite (Body)"/>
                <a:cs typeface="Arial" panose="020B0604020202020204" pitchFamily="34" charset="0"/>
              </a:rPr>
              <a:t>.</a:t>
            </a:r>
          </a:p>
          <a:p>
            <a:pPr eaLnBrk="0" fontAlgn="base" hangingPunct="0">
              <a:spcBef>
                <a:spcPct val="0"/>
              </a:spcBef>
              <a:spcAft>
                <a:spcPct val="0"/>
              </a:spcAft>
            </a:pPr>
            <a:br>
              <a:rPr lang="en-US" sz="2200" dirty="0">
                <a:solidFill>
                  <a:srgbClr val="141414"/>
                </a:solidFill>
                <a:latin typeface="Tenorite (Body)"/>
                <a:cs typeface="Arial" panose="020B0604020202020204" pitchFamily="34" charset="0"/>
              </a:rPr>
            </a:br>
            <a:endParaRPr lang="en-US" altLang="en-US" sz="2200" dirty="0">
              <a:solidFill>
                <a:srgbClr val="141414"/>
              </a:solidFill>
              <a:latin typeface="Tenorite (Body)"/>
              <a:cs typeface="Arial" panose="020B0604020202020204" pitchFamily="34" charset="0"/>
            </a:endParaRPr>
          </a:p>
        </p:txBody>
      </p:sp>
      <p:pic>
        <p:nvPicPr>
          <p:cNvPr id="11" name="Picture 10">
            <a:extLst>
              <a:ext uri="{FF2B5EF4-FFF2-40B4-BE49-F238E27FC236}">
                <a16:creationId xmlns:a16="http://schemas.microsoft.com/office/drawing/2014/main" id="{6D32EBD3-F8A9-642B-AE0E-8FF7963743E9}"/>
              </a:ext>
            </a:extLst>
          </p:cNvPr>
          <p:cNvPicPr>
            <a:picLocks noChangeAspect="1"/>
          </p:cNvPicPr>
          <p:nvPr/>
        </p:nvPicPr>
        <p:blipFill>
          <a:blip r:embed="rId3"/>
          <a:srcRect/>
          <a:stretch/>
        </p:blipFill>
        <p:spPr>
          <a:xfrm>
            <a:off x="7420627" y="2194860"/>
            <a:ext cx="4390372" cy="4161489"/>
          </a:xfrm>
          <a:prstGeom prst="rect">
            <a:avLst/>
          </a:prstGeom>
        </p:spPr>
      </p:pic>
      <p:sp>
        <p:nvSpPr>
          <p:cNvPr id="12" name="Rectangle 11">
            <a:extLst>
              <a:ext uri="{FF2B5EF4-FFF2-40B4-BE49-F238E27FC236}">
                <a16:creationId xmlns:a16="http://schemas.microsoft.com/office/drawing/2014/main" id="{D747C499-F567-F645-451D-DD1865F946C9}"/>
              </a:ext>
            </a:extLst>
          </p:cNvPr>
          <p:cNvSpPr>
            <a:spLocks noChangeArrowheads="1"/>
          </p:cNvSpPr>
          <p:nvPr/>
        </p:nvSpPr>
        <p:spPr bwMode="auto">
          <a:xfrm>
            <a:off x="486156" y="2919471"/>
            <a:ext cx="602966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three different types of column charts: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column(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2">
            <a:extLst>
              <a:ext uri="{FF2B5EF4-FFF2-40B4-BE49-F238E27FC236}">
                <a16:creationId xmlns:a16="http://schemas.microsoft.com/office/drawing/2014/main" id="{FEB90E1D-F317-3343-13D6-C4B4140D1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527" y="3316129"/>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8BE6AA96-72B2-AF32-FBA9-FE0C6BB67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246" y="367012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40700DAB-82E1-BFFA-8421-B61F2B4174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2915" y="3977938"/>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5626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148</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321B3EDB-BEA1-6B82-47DE-A1B4C8EBD646}"/>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EB45CEDE-602C-E8C4-E2DC-EC55315913CA}"/>
              </a:ext>
            </a:extLst>
          </p:cNvPr>
          <p:cNvSpPr>
            <a:spLocks noChangeArrowheads="1"/>
          </p:cNvSpPr>
          <p:nvPr/>
        </p:nvSpPr>
        <p:spPr bwMode="auto">
          <a:xfrm>
            <a:off x="486018" y="2370926"/>
            <a:ext cx="655804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Column charts are used to highlights the </a:t>
            </a:r>
            <a:r>
              <a:rPr lang="en-US" sz="2200" b="1" dirty="0">
                <a:solidFill>
                  <a:srgbClr val="141414"/>
                </a:solidFill>
                <a:latin typeface="Tenorite (Body)"/>
                <a:cs typeface="Arial" panose="020B0604020202020204" pitchFamily="34" charset="0"/>
              </a:rPr>
              <a:t>total amount of contribution for each category</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columns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F411834-EB25-C63B-D4CC-04B05B33859C}"/>
              </a:ext>
            </a:extLst>
          </p:cNvPr>
          <p:cNvPicPr>
            <a:picLocks noChangeAspect="1"/>
          </p:cNvPicPr>
          <p:nvPr/>
        </p:nvPicPr>
        <p:blipFill>
          <a:blip r:embed="rId3"/>
          <a:srcRect/>
          <a:stretch/>
        </p:blipFill>
        <p:spPr>
          <a:xfrm>
            <a:off x="7420627" y="2187924"/>
            <a:ext cx="4390372" cy="4168425"/>
          </a:xfrm>
          <a:prstGeom prst="rect">
            <a:avLst/>
          </a:prstGeom>
        </p:spPr>
      </p:pic>
    </p:spTree>
    <p:extLst>
      <p:ext uri="{BB962C8B-B14F-4D97-AF65-F5344CB8AC3E}">
        <p14:creationId xmlns:p14="http://schemas.microsoft.com/office/powerpoint/2010/main" val="27284815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149</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D8ACD95A-F85E-7CD7-C3E1-32BB920B4E8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8305CBC8-C7F2-011A-6AE3-F6F81DECF7BB}"/>
              </a:ext>
            </a:extLst>
          </p:cNvPr>
          <p:cNvPicPr>
            <a:picLocks noChangeAspect="1"/>
          </p:cNvPicPr>
          <p:nvPr/>
        </p:nvPicPr>
        <p:blipFill>
          <a:blip r:embed="rId3"/>
          <a:srcRect/>
          <a:stretch/>
        </p:blipFill>
        <p:spPr>
          <a:xfrm>
            <a:off x="7420627" y="2117616"/>
            <a:ext cx="4390372" cy="4154926"/>
          </a:xfrm>
          <a:prstGeom prst="rect">
            <a:avLst/>
          </a:prstGeom>
        </p:spPr>
      </p:pic>
      <p:sp>
        <p:nvSpPr>
          <p:cNvPr id="11" name="TextBox 10">
            <a:extLst>
              <a:ext uri="{FF2B5EF4-FFF2-40B4-BE49-F238E27FC236}">
                <a16:creationId xmlns:a16="http://schemas.microsoft.com/office/drawing/2014/main" id="{72737729-FD69-7AB3-ED57-488628EA5986}"/>
              </a:ext>
            </a:extLst>
          </p:cNvPr>
          <p:cNvSpPr txBox="1"/>
          <p:nvPr/>
        </p:nvSpPr>
        <p:spPr>
          <a:xfrm>
            <a:off x="473075" y="2370926"/>
            <a:ext cx="6383455"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100% Stacked Column is used to highlights the </a:t>
            </a:r>
            <a:r>
              <a:rPr lang="en-US" sz="2200" b="1" dirty="0">
                <a:solidFill>
                  <a:srgbClr val="141414"/>
                </a:solidFill>
                <a:latin typeface="Tenorite (Body)"/>
                <a:cs typeface="Arial" panose="020B0604020202020204" pitchFamily="34" charset="0"/>
              </a:rPr>
              <a:t>proportion of contribution for each data column in a category.</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scaling the total value of each category in a stacked column chart to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p>
        </p:txBody>
      </p:sp>
    </p:spTree>
    <p:extLst>
      <p:ext uri="{BB962C8B-B14F-4D97-AF65-F5344CB8AC3E}">
        <p14:creationId xmlns:p14="http://schemas.microsoft.com/office/powerpoint/2010/main" val="107303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(9)</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4" name="Immagine 20">
            <a:extLst>
              <a:ext uri="{FF2B5EF4-FFF2-40B4-BE49-F238E27FC236}">
                <a16:creationId xmlns:a16="http://schemas.microsoft.com/office/drawing/2014/main" id="{AFAB4419-DC19-647D-B9B7-19C3015D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92" y="960114"/>
            <a:ext cx="6334815" cy="5398575"/>
          </a:xfrm>
          <a:prstGeom prst="rect">
            <a:avLst/>
          </a:prstGeom>
        </p:spPr>
      </p:pic>
    </p:spTree>
    <p:extLst>
      <p:ext uri="{BB962C8B-B14F-4D97-AF65-F5344CB8AC3E}">
        <p14:creationId xmlns:p14="http://schemas.microsoft.com/office/powerpoint/2010/main" val="145597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150</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DC4A63FB-61DA-E0A9-DEAE-A3115A3D2AE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TextBox 5">
            <a:extLst>
              <a:ext uri="{FF2B5EF4-FFF2-40B4-BE49-F238E27FC236}">
                <a16:creationId xmlns:a16="http://schemas.microsoft.com/office/drawing/2014/main" id="{6610F6C7-7A3F-5092-23C4-550A314BE84B}"/>
              </a:ext>
            </a:extLst>
          </p:cNvPr>
          <p:cNvSpPr txBox="1"/>
          <p:nvPr/>
        </p:nvSpPr>
        <p:spPr>
          <a:xfrm>
            <a:off x="473075" y="2352772"/>
            <a:ext cx="6967960"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r>
              <a:rPr lang="en-US" sz="2200" dirty="0">
                <a:solidFill>
                  <a:srgbClr val="141414"/>
                </a:solidFill>
                <a:latin typeface="Tenorite (Body)"/>
                <a:cs typeface="Arial" panose="020B0604020202020204" pitchFamily="34" charset="0"/>
              </a:rPr>
              <a:t>Pie charts are used for representing values of qualitative (categorical) data.</a:t>
            </a:r>
          </a:p>
          <a:p>
            <a:pPr algn="l"/>
            <a:r>
              <a:rPr lang="en-US" sz="2200" dirty="0">
                <a:solidFill>
                  <a:srgbClr val="141414"/>
                </a:solidFill>
                <a:latin typeface="Tenorite (Body)"/>
                <a:cs typeface="Arial" panose="020B0604020202020204" pitchFamily="34" charset="0"/>
              </a:rPr>
              <a:t>Pie charts show the contribution of each category to the total.</a:t>
            </a:r>
          </a:p>
        </p:txBody>
      </p:sp>
      <p:sp>
        <p:nvSpPr>
          <p:cNvPr id="8" name="Rectangle 7">
            <a:extLst>
              <a:ext uri="{FF2B5EF4-FFF2-40B4-BE49-F238E27FC236}">
                <a16:creationId xmlns:a16="http://schemas.microsoft.com/office/drawing/2014/main" id="{22E331C7-D805-AC1D-6819-E079D5898204}"/>
              </a:ext>
            </a:extLst>
          </p:cNvPr>
          <p:cNvSpPr>
            <a:spLocks noChangeArrowheads="1"/>
          </p:cNvSpPr>
          <p:nvPr/>
        </p:nvSpPr>
        <p:spPr bwMode="auto">
          <a:xfrm>
            <a:off x="533649" y="4088285"/>
            <a:ext cx="425103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two types of pie charts:</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2-D pie (      )</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Doughnut (      )</a:t>
            </a:r>
          </a:p>
        </p:txBody>
      </p:sp>
      <p:pic>
        <p:nvPicPr>
          <p:cNvPr id="12" name="Picture 2">
            <a:extLst>
              <a:ext uri="{FF2B5EF4-FFF2-40B4-BE49-F238E27FC236}">
                <a16:creationId xmlns:a16="http://schemas.microsoft.com/office/drawing/2014/main" id="{9C40BF5B-3B84-5879-42DD-5C8B6A668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023" y="450828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5AF4315C-4944-FDE0-BE3A-4A30BD10F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014" y="4855732"/>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7015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2D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151</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A40E9690-0A41-EF5F-CFB7-2A4A63C73D46}"/>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70EF4CC9-C41F-C168-6B1B-45292461F813}"/>
              </a:ext>
            </a:extLst>
          </p:cNvPr>
          <p:cNvPicPr>
            <a:picLocks noChangeAspect="1"/>
          </p:cNvPicPr>
          <p:nvPr/>
        </p:nvPicPr>
        <p:blipFill>
          <a:blip r:embed="rId3"/>
          <a:srcRect/>
          <a:stretch/>
        </p:blipFill>
        <p:spPr>
          <a:xfrm>
            <a:off x="7576969" y="2187733"/>
            <a:ext cx="4390372" cy="4148000"/>
          </a:xfrm>
          <a:prstGeom prst="rect">
            <a:avLst/>
          </a:prstGeom>
        </p:spPr>
      </p:pic>
      <p:sp>
        <p:nvSpPr>
          <p:cNvPr id="11" name="TextBox 10">
            <a:extLst>
              <a:ext uri="{FF2B5EF4-FFF2-40B4-BE49-F238E27FC236}">
                <a16:creationId xmlns:a16="http://schemas.microsoft.com/office/drawing/2014/main" id="{13E916B9-80F1-517E-6A2B-9E3A688FD561}"/>
              </a:ext>
            </a:extLst>
          </p:cNvPr>
          <p:cNvSpPr txBox="1"/>
          <p:nvPr/>
        </p:nvSpPr>
        <p:spPr>
          <a:xfrm>
            <a:off x="473075" y="2784874"/>
            <a:ext cx="6922024" cy="1446550"/>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2-D pie charts are used when you </a:t>
            </a:r>
            <a:r>
              <a:rPr lang="en-US" sz="2200" b="1" dirty="0">
                <a:solidFill>
                  <a:srgbClr val="141414"/>
                </a:solidFill>
                <a:latin typeface="Tenorite (Body)"/>
                <a:cs typeface="Arial" panose="020B0604020202020204" pitchFamily="34" charset="0"/>
              </a:rPr>
              <a:t>only have one data column.</a:t>
            </a:r>
          </a:p>
        </p:txBody>
      </p:sp>
    </p:spTree>
    <p:extLst>
      <p:ext uri="{BB962C8B-B14F-4D97-AF65-F5344CB8AC3E}">
        <p14:creationId xmlns:p14="http://schemas.microsoft.com/office/powerpoint/2010/main" val="14407329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Doughnut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152</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73DF274A-A7A6-86BE-E481-A883EECBF53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6" name="Picture 5">
            <a:extLst>
              <a:ext uri="{FF2B5EF4-FFF2-40B4-BE49-F238E27FC236}">
                <a16:creationId xmlns:a16="http://schemas.microsoft.com/office/drawing/2014/main" id="{1F57D777-BE3B-03DA-0B9E-9DBD6061B6DA}"/>
              </a:ext>
            </a:extLst>
          </p:cNvPr>
          <p:cNvPicPr>
            <a:picLocks noChangeAspect="1"/>
          </p:cNvPicPr>
          <p:nvPr/>
        </p:nvPicPr>
        <p:blipFill>
          <a:blip r:embed="rId3"/>
          <a:srcRect/>
          <a:stretch/>
        </p:blipFill>
        <p:spPr>
          <a:xfrm>
            <a:off x="7343165" y="2045690"/>
            <a:ext cx="4375760" cy="4148000"/>
          </a:xfrm>
          <a:prstGeom prst="rect">
            <a:avLst/>
          </a:prstGeom>
        </p:spPr>
      </p:pic>
      <p:sp>
        <p:nvSpPr>
          <p:cNvPr id="8" name="TextBox 7">
            <a:extLst>
              <a:ext uri="{FF2B5EF4-FFF2-40B4-BE49-F238E27FC236}">
                <a16:creationId xmlns:a16="http://schemas.microsoft.com/office/drawing/2014/main" id="{7B7C83EC-36A4-A5F7-0B34-B977E6B3DD46}"/>
              </a:ext>
            </a:extLst>
          </p:cNvPr>
          <p:cNvSpPr txBox="1"/>
          <p:nvPr/>
        </p:nvSpPr>
        <p:spPr>
          <a:xfrm>
            <a:off x="473075" y="2784874"/>
            <a:ext cx="6383456"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Doughnut charts arrange the data as slices in a circle with hollow center.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Doughnut charts are often used </a:t>
            </a:r>
            <a:r>
              <a:rPr lang="en-US" sz="2200" b="1" dirty="0">
                <a:solidFill>
                  <a:srgbClr val="141414"/>
                </a:solidFill>
                <a:latin typeface="Tenorite (Body)"/>
                <a:cs typeface="Arial" panose="020B0604020202020204" pitchFamily="34" charset="0"/>
              </a:rPr>
              <a:t>when you have more than one data column.</a:t>
            </a:r>
          </a:p>
        </p:txBody>
      </p:sp>
    </p:spTree>
    <p:extLst>
      <p:ext uri="{BB962C8B-B14F-4D97-AF65-F5344CB8AC3E}">
        <p14:creationId xmlns:p14="http://schemas.microsoft.com/office/powerpoint/2010/main" val="13500327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153</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07B102A6-B99A-43A3-9A25-AA1C3AE4F86C}"/>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E5EF952B-95EC-9F1F-903F-0D43B9023BE8}"/>
              </a:ext>
            </a:extLst>
          </p:cNvPr>
          <p:cNvPicPr>
            <a:picLocks noChangeAspect="1"/>
          </p:cNvPicPr>
          <p:nvPr/>
        </p:nvPicPr>
        <p:blipFill>
          <a:blip r:embed="rId3"/>
          <a:srcRect/>
          <a:stretch/>
        </p:blipFill>
        <p:spPr>
          <a:xfrm>
            <a:off x="7467753" y="2169770"/>
            <a:ext cx="4369596" cy="4148000"/>
          </a:xfrm>
          <a:prstGeom prst="rect">
            <a:avLst/>
          </a:prstGeom>
        </p:spPr>
      </p:pic>
      <p:sp>
        <p:nvSpPr>
          <p:cNvPr id="11" name="TextBox 10">
            <a:extLst>
              <a:ext uri="{FF2B5EF4-FFF2-40B4-BE49-F238E27FC236}">
                <a16:creationId xmlns:a16="http://schemas.microsoft.com/office/drawing/2014/main" id="{3026F7CA-7300-84C9-DB24-9BA6DF29BFCD}"/>
              </a:ext>
            </a:extLst>
          </p:cNvPr>
          <p:cNvSpPr txBox="1"/>
          <p:nvPr/>
        </p:nvSpPr>
        <p:spPr>
          <a:xfrm>
            <a:off x="354651" y="2345927"/>
            <a:ext cx="7232705" cy="2800767"/>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Line charts show the data as a continuous line.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Line charts are typically used for showing trends over time.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In Line charts, the horizontal axis typically represents time. </a:t>
            </a:r>
            <a:r>
              <a:rPr lang="en-US" sz="2200" b="1" dirty="0">
                <a:solidFill>
                  <a:srgbClr val="141414"/>
                </a:solidFill>
                <a:latin typeface="Tenorite (Body)"/>
                <a:cs typeface="Arial" panose="020B0604020202020204" pitchFamily="34" charset="0"/>
              </a:rPr>
              <a:t>Line charts are used with data which can be placed in an order, from low to high</a:t>
            </a:r>
          </a:p>
        </p:txBody>
      </p:sp>
    </p:spTree>
    <p:extLst>
      <p:ext uri="{BB962C8B-B14F-4D97-AF65-F5344CB8AC3E}">
        <p14:creationId xmlns:p14="http://schemas.microsoft.com/office/powerpoint/2010/main" val="8960270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154</a:t>
            </a:fld>
            <a:endParaRPr lang="en-US" dirty="0"/>
          </a:p>
        </p:txBody>
      </p:sp>
      <p:pic>
        <p:nvPicPr>
          <p:cNvPr id="8" name="Content Placeholder 7" descr="A screenshot of a computer&#10;&#10;Description automatically generated with medium confidence">
            <a:extLst>
              <a:ext uri="{FF2B5EF4-FFF2-40B4-BE49-F238E27FC236}">
                <a16:creationId xmlns:a16="http://schemas.microsoft.com/office/drawing/2014/main" id="{7EBBA0C6-B5F6-C15A-8B46-EE8B10F5169F}"/>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2" name="Picture 11">
            <a:extLst>
              <a:ext uri="{FF2B5EF4-FFF2-40B4-BE49-F238E27FC236}">
                <a16:creationId xmlns:a16="http://schemas.microsoft.com/office/drawing/2014/main" id="{F1B55A5F-E0EC-34A1-3ED4-93FC518D5E60}"/>
              </a:ext>
            </a:extLst>
          </p:cNvPr>
          <p:cNvPicPr>
            <a:picLocks noChangeAspect="1"/>
          </p:cNvPicPr>
          <p:nvPr/>
        </p:nvPicPr>
        <p:blipFill>
          <a:blip r:embed="rId3"/>
          <a:srcRect/>
          <a:stretch/>
        </p:blipFill>
        <p:spPr>
          <a:xfrm>
            <a:off x="7441403" y="2132328"/>
            <a:ext cx="4369596" cy="4134522"/>
          </a:xfrm>
          <a:prstGeom prst="rect">
            <a:avLst/>
          </a:prstGeom>
        </p:spPr>
      </p:pic>
      <p:sp>
        <p:nvSpPr>
          <p:cNvPr id="13" name="TextBox 12">
            <a:extLst>
              <a:ext uri="{FF2B5EF4-FFF2-40B4-BE49-F238E27FC236}">
                <a16:creationId xmlns:a16="http://schemas.microsoft.com/office/drawing/2014/main" id="{957931BE-0282-D674-BAC8-5E90A44DC9A8}"/>
              </a:ext>
            </a:extLst>
          </p:cNvPr>
          <p:cNvSpPr txBox="1"/>
          <p:nvPr/>
        </p:nvSpPr>
        <p:spPr>
          <a:xfrm>
            <a:off x="473075" y="2395012"/>
            <a:ext cx="6867292"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Stacked Line charts </a:t>
            </a:r>
            <a:r>
              <a:rPr lang="en-US" sz="2200" b="1" dirty="0">
                <a:solidFill>
                  <a:srgbClr val="141414"/>
                </a:solidFill>
                <a:latin typeface="Tenorite (Body)"/>
                <a:cs typeface="Arial" panose="020B0604020202020204" pitchFamily="34" charset="0"/>
              </a:rPr>
              <a:t>show the contribution to trends in the data.</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lines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Stacked Line charts are used with data which can be placed in an order, from low to high.</a:t>
            </a:r>
          </a:p>
          <a:p>
            <a:pPr algn="l"/>
            <a:r>
              <a:rPr lang="en-US" sz="2200" b="1" dirty="0">
                <a:solidFill>
                  <a:srgbClr val="141414"/>
                </a:solidFill>
                <a:latin typeface="Tenorite (Body)"/>
                <a:cs typeface="Arial" panose="020B0604020202020204" pitchFamily="34" charset="0"/>
              </a:rPr>
              <a:t>The charts are used when you have more than one data column which all add up to the total trend.</a:t>
            </a:r>
          </a:p>
        </p:txBody>
      </p:sp>
    </p:spTree>
    <p:extLst>
      <p:ext uri="{BB962C8B-B14F-4D97-AF65-F5344CB8AC3E}">
        <p14:creationId xmlns:p14="http://schemas.microsoft.com/office/powerpoint/2010/main" val="259163524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BarChart</a:t>
            </a:r>
            <a:r>
              <a:rPr lang="en-US" b="1" dirty="0"/>
              <a:t> </a:t>
            </a:r>
            <a:endParaRPr lang="en-US" sz="2400" b="1" dirty="0"/>
          </a:p>
          <a:p>
            <a:r>
              <a:rPr lang="en-US" b="1" dirty="0"/>
              <a:t>document27\BarChart.xlsx</a:t>
            </a:r>
          </a:p>
          <a:p>
            <a:r>
              <a:rPr lang="en-US" b="1" dirty="0"/>
              <a:t>document27\BarChart2.xlsx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155</a:t>
            </a:fld>
            <a:endParaRPr lang="en-US" dirty="0"/>
          </a:p>
        </p:txBody>
      </p:sp>
    </p:spTree>
    <p:extLst>
      <p:ext uri="{BB962C8B-B14F-4D97-AF65-F5344CB8AC3E}">
        <p14:creationId xmlns:p14="http://schemas.microsoft.com/office/powerpoint/2010/main" val="17349065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ColumnChart</a:t>
            </a:r>
            <a:endParaRPr lang="en-US" sz="2400" b="1" dirty="0"/>
          </a:p>
          <a:p>
            <a:r>
              <a:rPr lang="en-US" b="1" dirty="0"/>
              <a:t>document27\ColumnChart.xlsx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156</a:t>
            </a:fld>
            <a:endParaRPr lang="en-US" dirty="0"/>
          </a:p>
        </p:txBody>
      </p:sp>
    </p:spTree>
    <p:extLst>
      <p:ext uri="{BB962C8B-B14F-4D97-AF65-F5344CB8AC3E}">
        <p14:creationId xmlns:p14="http://schemas.microsoft.com/office/powerpoint/2010/main" val="603222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LineChart</a:t>
            </a:r>
            <a:endParaRPr lang="en-US" sz="2400" b="1" dirty="0"/>
          </a:p>
          <a:p>
            <a:r>
              <a:rPr lang="en-US" b="1" dirty="0"/>
              <a:t>document27\LineChart.xlsx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157</a:t>
            </a:fld>
            <a:endParaRPr lang="en-US" dirty="0"/>
          </a:p>
        </p:txBody>
      </p:sp>
    </p:spTree>
    <p:extLst>
      <p:ext uri="{BB962C8B-B14F-4D97-AF65-F5344CB8AC3E}">
        <p14:creationId xmlns:p14="http://schemas.microsoft.com/office/powerpoint/2010/main" val="1527534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PieChart</a:t>
            </a:r>
            <a:endParaRPr lang="en-US" sz="2400" b="1" dirty="0"/>
          </a:p>
          <a:p>
            <a:r>
              <a:rPr lang="en-US" b="1" dirty="0"/>
              <a:t>document27\PieChart.xlsx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158</a:t>
            </a:fld>
            <a:endParaRPr lang="en-US" dirty="0"/>
          </a:p>
        </p:txBody>
      </p:sp>
    </p:spTree>
    <p:extLst>
      <p:ext uri="{BB962C8B-B14F-4D97-AF65-F5344CB8AC3E}">
        <p14:creationId xmlns:p14="http://schemas.microsoft.com/office/powerpoint/2010/main" val="414114485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Altro</a:t>
            </a:r>
            <a:r>
              <a:rPr lang="en-US" b="1" dirty="0"/>
              <a:t> </a:t>
            </a:r>
            <a:r>
              <a:rPr lang="en-US" b="1" dirty="0" err="1"/>
              <a:t>esercizio</a:t>
            </a:r>
            <a:r>
              <a:rPr lang="en-US" b="1" dirty="0"/>
              <a:t> </a:t>
            </a:r>
            <a:r>
              <a:rPr lang="en-US" b="1" dirty="0" err="1"/>
              <a:t>sulle</a:t>
            </a:r>
            <a:r>
              <a:rPr lang="en-US" b="1" dirty="0"/>
              <a:t> Charts</a:t>
            </a:r>
            <a:endParaRPr lang="en-US" sz="2400" b="1" dirty="0"/>
          </a:p>
          <a:p>
            <a:r>
              <a:rPr lang="en-US" b="1" dirty="0"/>
              <a:t>document27\Chart_Example.xlsx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159</a:t>
            </a:fld>
            <a:endParaRPr lang="en-US" dirty="0"/>
          </a:p>
        </p:txBody>
      </p:sp>
    </p:spTree>
    <p:extLst>
      <p:ext uri="{BB962C8B-B14F-4D97-AF65-F5344CB8AC3E}">
        <p14:creationId xmlns:p14="http://schemas.microsoft.com/office/powerpoint/2010/main" val="274370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(10)</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6" name="Immagine 22">
            <a:extLst>
              <a:ext uri="{FF2B5EF4-FFF2-40B4-BE49-F238E27FC236}">
                <a16:creationId xmlns:a16="http://schemas.microsoft.com/office/drawing/2014/main" id="{0816CDC2-DD2A-57AC-8E04-3FD1DF2E0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754" y="1071327"/>
            <a:ext cx="5748492" cy="5348304"/>
          </a:xfrm>
          <a:prstGeom prst="rect">
            <a:avLst/>
          </a:prstGeom>
        </p:spPr>
      </p:pic>
    </p:spTree>
    <p:extLst>
      <p:ext uri="{BB962C8B-B14F-4D97-AF65-F5344CB8AC3E}">
        <p14:creationId xmlns:p14="http://schemas.microsoft.com/office/powerpoint/2010/main" val="42517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solidFill>
                  <a:schemeClr val="tx1"/>
                </a:solidFill>
              </a:rPr>
              <a:t>Analisi</a:t>
            </a:r>
            <a:r>
              <a:rPr lang="en-US" sz="6600" b="1" dirty="0">
                <a:solidFill>
                  <a:schemeClr val="tx1"/>
                </a:solidFill>
              </a:rPr>
              <a:t> </a:t>
            </a:r>
            <a:r>
              <a:rPr lang="en-US" sz="6600" b="1" dirty="0" err="1">
                <a:solidFill>
                  <a:schemeClr val="tx1"/>
                </a:solidFill>
              </a:rPr>
              <a:t>dei</a:t>
            </a:r>
            <a:r>
              <a:rPr lang="en-US" sz="6600" b="1" dirty="0">
                <a:solidFill>
                  <a:schemeClr val="tx1"/>
                </a:solidFill>
              </a:rPr>
              <a:t> </a:t>
            </a:r>
            <a:r>
              <a:rPr lang="en-US" sz="6600" b="1" dirty="0" err="1">
                <a:solidFill>
                  <a:schemeClr val="tx1"/>
                </a:solidFill>
              </a:rPr>
              <a:t>dati</a:t>
            </a:r>
            <a:endParaRPr lang="en-US" sz="6600" b="1" dirty="0">
              <a:solidFill>
                <a:schemeClr val="tx1"/>
              </a:solidFill>
            </a:endParaRP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160</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6</a:t>
            </a:r>
            <a:endParaRPr lang="en-US" sz="6600" b="1" dirty="0">
              <a:solidFill>
                <a:schemeClr val="tx1"/>
              </a:solidFill>
            </a:endParaRPr>
          </a:p>
        </p:txBody>
      </p:sp>
    </p:spTree>
    <p:extLst>
      <p:ext uri="{BB962C8B-B14F-4D97-AF65-F5344CB8AC3E}">
        <p14:creationId xmlns:p14="http://schemas.microsoft.com/office/powerpoint/2010/main" val="35054696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Tabella</a:t>
            </a:r>
            <a:r>
              <a:rPr lang="en-US" dirty="0"/>
              <a:t> </a:t>
            </a:r>
            <a:r>
              <a:rPr lang="en-US" dirty="0" err="1"/>
              <a:t>Dati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161</a:t>
            </a:fld>
            <a:endParaRPr lang="en-US" dirty="0"/>
          </a:p>
        </p:txBody>
      </p:sp>
    </p:spTree>
    <p:extLst>
      <p:ext uri="{BB962C8B-B14F-4D97-AF65-F5344CB8AC3E}">
        <p14:creationId xmlns:p14="http://schemas.microsoft.com/office/powerpoint/2010/main" val="299594461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162</a:t>
            </a:fld>
            <a:endParaRPr lang="en-US" dirty="0"/>
          </a:p>
        </p:txBody>
      </p:sp>
    </p:spTree>
    <p:extLst>
      <p:ext uri="{BB962C8B-B14F-4D97-AF65-F5344CB8AC3E}">
        <p14:creationId xmlns:p14="http://schemas.microsoft.com/office/powerpoint/2010/main" val="248568561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163</a:t>
            </a:fld>
            <a:endParaRPr lang="en-US" dirty="0"/>
          </a:p>
        </p:txBody>
      </p:sp>
    </p:spTree>
    <p:extLst>
      <p:ext uri="{BB962C8B-B14F-4D97-AF65-F5344CB8AC3E}">
        <p14:creationId xmlns:p14="http://schemas.microsoft.com/office/powerpoint/2010/main" val="363302232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Foglio</a:t>
            </a:r>
            <a:r>
              <a:rPr lang="en-US" dirty="0"/>
              <a:t> di </a:t>
            </a:r>
            <a:r>
              <a:rPr lang="en-US" dirty="0" err="1"/>
              <a:t>Previsione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164</a:t>
            </a:fld>
            <a:endParaRPr lang="en-US" dirty="0"/>
          </a:p>
        </p:txBody>
      </p:sp>
    </p:spTree>
    <p:extLst>
      <p:ext uri="{BB962C8B-B14F-4D97-AF65-F5344CB8AC3E}">
        <p14:creationId xmlns:p14="http://schemas.microsoft.com/office/powerpoint/2010/main" val="250846317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Gestione</a:t>
            </a:r>
            <a:r>
              <a:rPr lang="en-US" dirty="0"/>
              <a:t> </a:t>
            </a:r>
            <a:r>
              <a:rPr lang="en-US" dirty="0" err="1"/>
              <a:t>Scenari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165</a:t>
            </a:fld>
            <a:endParaRPr lang="en-US" dirty="0"/>
          </a:p>
        </p:txBody>
      </p:sp>
    </p:spTree>
    <p:extLst>
      <p:ext uri="{BB962C8B-B14F-4D97-AF65-F5344CB8AC3E}">
        <p14:creationId xmlns:p14="http://schemas.microsoft.com/office/powerpoint/2010/main" val="16529897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fontScale="90000"/>
          </a:bodyPr>
          <a:lstStyle/>
          <a:p>
            <a:r>
              <a:rPr lang="en-US" sz="6600" b="1" dirty="0" err="1">
                <a:solidFill>
                  <a:schemeClr val="tx1"/>
                </a:solidFill>
              </a:rPr>
              <a:t>Automatizzazione</a:t>
            </a:r>
            <a:r>
              <a:rPr lang="en-US" sz="6600" b="1" dirty="0">
                <a:solidFill>
                  <a:schemeClr val="tx1"/>
                </a:solidFill>
              </a:rPr>
              <a:t> </a:t>
            </a:r>
            <a:r>
              <a:rPr lang="en-US" sz="6600" b="1" dirty="0" err="1">
                <a:solidFill>
                  <a:schemeClr val="tx1"/>
                </a:solidFill>
              </a:rPr>
              <a:t>delle</a:t>
            </a:r>
            <a:r>
              <a:rPr lang="en-US" sz="6600" b="1" dirty="0">
                <a:solidFill>
                  <a:schemeClr val="tx1"/>
                </a:solidFill>
              </a:rPr>
              <a:t> </a:t>
            </a:r>
            <a:r>
              <a:rPr lang="en-US" sz="6600" b="1" dirty="0" err="1">
                <a:solidFill>
                  <a:schemeClr val="tx1"/>
                </a:solidFill>
              </a:rPr>
              <a:t>attività</a:t>
            </a:r>
            <a:r>
              <a:rPr lang="en-US" sz="6600" b="1" dirty="0">
                <a:solidFill>
                  <a:schemeClr val="tx1"/>
                </a:solidFill>
              </a:rPr>
              <a:t> con le Macro</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166</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7</a:t>
            </a:r>
            <a:endParaRPr lang="en-US" sz="6600" b="1" dirty="0">
              <a:solidFill>
                <a:schemeClr val="tx1"/>
              </a:solidFill>
            </a:endParaRPr>
          </a:p>
        </p:txBody>
      </p:sp>
    </p:spTree>
    <p:extLst>
      <p:ext uri="{BB962C8B-B14F-4D97-AF65-F5344CB8AC3E}">
        <p14:creationId xmlns:p14="http://schemas.microsoft.com/office/powerpoint/2010/main" val="25752728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solidFill>
                  <a:schemeClr val="tx1"/>
                </a:solidFill>
              </a:rPr>
              <a:t>Interazione</a:t>
            </a:r>
            <a:r>
              <a:rPr lang="en-US" sz="6600" b="1" dirty="0">
                <a:solidFill>
                  <a:schemeClr val="tx1"/>
                </a:solidFill>
              </a:rPr>
              <a:t> con </a:t>
            </a:r>
            <a:r>
              <a:rPr lang="en-US" sz="6600" b="1" dirty="0" err="1">
                <a:solidFill>
                  <a:schemeClr val="tx1"/>
                </a:solidFill>
              </a:rPr>
              <a:t>altri</a:t>
            </a:r>
            <a:r>
              <a:rPr lang="en-US" sz="6600" b="1" dirty="0">
                <a:solidFill>
                  <a:schemeClr val="tx1"/>
                </a:solidFill>
              </a:rPr>
              <a:t> </a:t>
            </a:r>
            <a:r>
              <a:rPr lang="en-US" sz="6600" b="1" dirty="0" err="1">
                <a:solidFill>
                  <a:schemeClr val="tx1"/>
                </a:solidFill>
              </a:rPr>
              <a:t>programmi</a:t>
            </a:r>
            <a:r>
              <a:rPr lang="en-US" sz="6600" b="1" dirty="0">
                <a:solidFill>
                  <a:schemeClr val="tx1"/>
                </a:solidFill>
              </a:rPr>
              <a:t> Microsoft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167</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8</a:t>
            </a:r>
            <a:endParaRPr lang="en-US" sz="6600" b="1" dirty="0">
              <a:solidFill>
                <a:schemeClr val="tx1"/>
              </a:solidFill>
            </a:endParaRPr>
          </a:p>
        </p:txBody>
      </p:sp>
    </p:spTree>
    <p:extLst>
      <p:ext uri="{BB962C8B-B14F-4D97-AF65-F5344CB8AC3E}">
        <p14:creationId xmlns:p14="http://schemas.microsoft.com/office/powerpoint/2010/main" val="36162365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Mail Outlook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168</a:t>
            </a:fld>
            <a:endParaRPr lang="en-US" dirty="0"/>
          </a:p>
        </p:txBody>
      </p:sp>
    </p:spTree>
    <p:extLst>
      <p:ext uri="{BB962C8B-B14F-4D97-AF65-F5344CB8AC3E}">
        <p14:creationId xmlns:p14="http://schemas.microsoft.com/office/powerpoint/2010/main" val="202526307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File Word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169</a:t>
            </a:fld>
            <a:endParaRPr lang="en-US" dirty="0"/>
          </a:p>
        </p:txBody>
      </p:sp>
    </p:spTree>
    <p:extLst>
      <p:ext uri="{BB962C8B-B14F-4D97-AF65-F5344CB8AC3E}">
        <p14:creationId xmlns:p14="http://schemas.microsoft.com/office/powerpoint/2010/main" val="294997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4" name="Immagine 24">
            <a:extLst>
              <a:ext uri="{FF2B5EF4-FFF2-40B4-BE49-F238E27FC236}">
                <a16:creationId xmlns:a16="http://schemas.microsoft.com/office/drawing/2014/main" id="{6AE1742E-45CC-5D5F-3B07-661DB034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154" y="1062372"/>
            <a:ext cx="5599691" cy="5283084"/>
          </a:xfrm>
          <a:prstGeom prst="rect">
            <a:avLst/>
          </a:prstGeom>
        </p:spPr>
      </p:pic>
    </p:spTree>
    <p:extLst>
      <p:ext uri="{BB962C8B-B14F-4D97-AF65-F5344CB8AC3E}">
        <p14:creationId xmlns:p14="http://schemas.microsoft.com/office/powerpoint/2010/main" val="19006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t>Tabella</a:t>
            </a:r>
            <a:r>
              <a:rPr lang="en-US" sz="4600" dirty="0"/>
              <a:t> Pivot </a:t>
            </a:r>
            <a:r>
              <a:rPr lang="en-US" sz="4600" dirty="0" err="1"/>
              <a:t>generata</a:t>
            </a:r>
            <a:r>
              <a:rPr lang="en-US" sz="4600" dirty="0"/>
              <a:t> da MS Access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170</a:t>
            </a:fld>
            <a:endParaRPr lang="en-US" dirty="0"/>
          </a:p>
        </p:txBody>
      </p:sp>
      <p:pic>
        <p:nvPicPr>
          <p:cNvPr id="6" name="Picture 5">
            <a:extLst>
              <a:ext uri="{FF2B5EF4-FFF2-40B4-BE49-F238E27FC236}">
                <a16:creationId xmlns:a16="http://schemas.microsoft.com/office/drawing/2014/main" id="{9B844F84-E647-198F-E522-18C9D356C1C0}"/>
              </a:ext>
            </a:extLst>
          </p:cNvPr>
          <p:cNvPicPr>
            <a:picLocks noChangeAspect="1"/>
          </p:cNvPicPr>
          <p:nvPr/>
        </p:nvPicPr>
        <p:blipFill>
          <a:blip r:embed="rId2"/>
          <a:stretch>
            <a:fillRect/>
          </a:stretch>
        </p:blipFill>
        <p:spPr>
          <a:xfrm>
            <a:off x="451416" y="1247471"/>
            <a:ext cx="2038635" cy="2181529"/>
          </a:xfrm>
          <a:prstGeom prst="rect">
            <a:avLst/>
          </a:prstGeom>
        </p:spPr>
      </p:pic>
      <p:pic>
        <p:nvPicPr>
          <p:cNvPr id="9" name="Picture 8">
            <a:extLst>
              <a:ext uri="{FF2B5EF4-FFF2-40B4-BE49-F238E27FC236}">
                <a16:creationId xmlns:a16="http://schemas.microsoft.com/office/drawing/2014/main" id="{FAB95F75-740E-BED2-4C43-726589816961}"/>
              </a:ext>
            </a:extLst>
          </p:cNvPr>
          <p:cNvPicPr>
            <a:picLocks noChangeAspect="1"/>
          </p:cNvPicPr>
          <p:nvPr/>
        </p:nvPicPr>
        <p:blipFill>
          <a:blip r:embed="rId3"/>
          <a:stretch>
            <a:fillRect/>
          </a:stretch>
        </p:blipFill>
        <p:spPr>
          <a:xfrm>
            <a:off x="2657104" y="1247471"/>
            <a:ext cx="4658375" cy="4744112"/>
          </a:xfrm>
          <a:prstGeom prst="rect">
            <a:avLst/>
          </a:prstGeom>
        </p:spPr>
      </p:pic>
      <p:sp>
        <p:nvSpPr>
          <p:cNvPr id="10" name="Rectangle: Rounded Corners 9">
            <a:extLst>
              <a:ext uri="{FF2B5EF4-FFF2-40B4-BE49-F238E27FC236}">
                <a16:creationId xmlns:a16="http://schemas.microsoft.com/office/drawing/2014/main" id="{45807343-4EA0-DC8F-8EAB-E72BDB59A14B}"/>
              </a:ext>
            </a:extLst>
          </p:cNvPr>
          <p:cNvSpPr/>
          <p:nvPr/>
        </p:nvSpPr>
        <p:spPr>
          <a:xfrm>
            <a:off x="2672179" y="5610687"/>
            <a:ext cx="1162974" cy="363985"/>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05127E4-EBDB-8C88-8E2B-D4E038DA6B67}"/>
              </a:ext>
            </a:extLst>
          </p:cNvPr>
          <p:cNvSpPr txBox="1"/>
          <p:nvPr/>
        </p:nvSpPr>
        <p:spPr>
          <a:xfrm>
            <a:off x="7482532" y="1520785"/>
            <a:ext cx="3799364" cy="4154984"/>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Attraverso</a:t>
            </a:r>
            <a:r>
              <a:rPr lang="en-US" sz="2200" dirty="0">
                <a:solidFill>
                  <a:srgbClr val="141414"/>
                </a:solidFill>
                <a:latin typeface="Tenorite (Body)"/>
                <a:cs typeface="Arial" panose="020B0604020202020204" pitchFamily="34" charset="0"/>
              </a:rPr>
              <a:t> il Bottone “</a:t>
            </a:r>
            <a:r>
              <a:rPr lang="en-US" sz="2200" b="1" dirty="0">
                <a:solidFill>
                  <a:srgbClr val="141414"/>
                </a:solidFill>
                <a:latin typeface="Tenorite (Body)"/>
                <a:cs typeface="Arial" panose="020B0604020202020204" pitchFamily="34" charset="0"/>
              </a:rPr>
              <a:t>Browse for More”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il file Access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contiene</a:t>
            </a:r>
            <a:r>
              <a:rPr lang="en-US" sz="2200" dirty="0">
                <a:solidFill>
                  <a:srgbClr val="141414"/>
                </a:solidFill>
                <a:latin typeface="Tenorite (Body)"/>
                <a:cs typeface="Arial" panose="020B0604020202020204" pitchFamily="34" charset="0"/>
              </a:rPr>
              <a:t> il DB da cui </a:t>
            </a:r>
            <a:r>
              <a:rPr lang="en-US" sz="2200" dirty="0" err="1">
                <a:solidFill>
                  <a:srgbClr val="141414"/>
                </a:solidFill>
                <a:latin typeface="Tenorite (Body)"/>
                <a:cs typeface="Arial" panose="020B0604020202020204" pitchFamily="34" charset="0"/>
              </a:rPr>
              <a:t>estrapolare</a:t>
            </a:r>
            <a:r>
              <a:rPr lang="en-US" sz="2200" dirty="0">
                <a:solidFill>
                  <a:srgbClr val="141414"/>
                </a:solidFill>
                <a:latin typeface="Tenorite (Body)"/>
                <a:cs typeface="Arial" panose="020B0604020202020204" pitchFamily="34" charset="0"/>
              </a:rPr>
              <a:t> la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Pivot</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volta </a:t>
            </a:r>
            <a:r>
              <a:rPr lang="en-US" sz="2200" dirty="0" err="1">
                <a:solidFill>
                  <a:srgbClr val="141414"/>
                </a:solidFill>
                <a:latin typeface="Tenorite (Body)"/>
                <a:cs typeface="Arial" panose="020B0604020202020204" pitchFamily="34" charset="0"/>
              </a:rPr>
              <a:t>identificata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esterna</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il Lavoro </a:t>
            </a:r>
            <a:r>
              <a:rPr lang="en-US" sz="2200" dirty="0" err="1">
                <a:solidFill>
                  <a:srgbClr val="141414"/>
                </a:solidFill>
                <a:latin typeface="Tenorite (Body)"/>
                <a:cs typeface="Arial" panose="020B0604020202020204" pitchFamily="34" charset="0"/>
              </a:rPr>
              <a:t>sulla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Pivot è del </a:t>
            </a:r>
            <a:r>
              <a:rPr lang="en-US" sz="2200" dirty="0" err="1">
                <a:solidFill>
                  <a:srgbClr val="141414"/>
                </a:solidFill>
                <a:latin typeface="Tenorite (Body)"/>
                <a:cs typeface="Arial" panose="020B0604020202020204" pitchFamily="34" charset="0"/>
              </a:rPr>
              <a:t>tutto</a:t>
            </a:r>
            <a:r>
              <a:rPr lang="en-US" sz="2200" dirty="0">
                <a:solidFill>
                  <a:srgbClr val="141414"/>
                </a:solidFill>
                <a:latin typeface="Tenorite (Body)"/>
                <a:cs typeface="Arial" panose="020B0604020202020204" pitchFamily="34" charset="0"/>
              </a:rPr>
              <a:t> simile a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direttamente</a:t>
            </a:r>
            <a:r>
              <a:rPr lang="en-US" sz="2200" dirty="0">
                <a:solidFill>
                  <a:srgbClr val="141414"/>
                </a:solidFill>
                <a:latin typeface="Tenorite (Body)"/>
                <a:cs typeface="Arial" panose="020B0604020202020204" pitchFamily="34" charset="0"/>
              </a:rPr>
              <a:t> in un file Excel</a:t>
            </a:r>
          </a:p>
        </p:txBody>
      </p:sp>
    </p:spTree>
    <p:extLst>
      <p:ext uri="{BB962C8B-B14F-4D97-AF65-F5344CB8AC3E}">
        <p14:creationId xmlns:p14="http://schemas.microsoft.com/office/powerpoint/2010/main" val="5579461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highlight>
                  <a:srgbClr val="FFFF00"/>
                </a:highlight>
              </a:rPr>
              <a:t>Sorgente</a:t>
            </a:r>
            <a:r>
              <a:rPr lang="en-US" sz="4600" dirty="0">
                <a:highlight>
                  <a:srgbClr val="FFFF00"/>
                </a:highlight>
              </a:rPr>
              <a:t> TXT da </a:t>
            </a:r>
            <a:r>
              <a:rPr lang="en-US" sz="4600" dirty="0" err="1">
                <a:highlight>
                  <a:srgbClr val="FFFF00"/>
                </a:highlight>
              </a:rPr>
              <a:t>trasformare</a:t>
            </a:r>
            <a:r>
              <a:rPr lang="en-US" sz="4600" dirty="0">
                <a:highlight>
                  <a:srgbClr val="FFFF00"/>
                </a:highlight>
              </a:rPr>
              <a:t> in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171</a:t>
            </a:fld>
            <a:endParaRPr lang="en-US" dirty="0"/>
          </a:p>
        </p:txBody>
      </p:sp>
    </p:spTree>
    <p:extLst>
      <p:ext uri="{BB962C8B-B14F-4D97-AF65-F5344CB8AC3E}">
        <p14:creationId xmlns:p14="http://schemas.microsoft.com/office/powerpoint/2010/main" val="399526293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8-1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a:t>
            </a:r>
            <a:r>
              <a:rPr lang="en-US" b="1" dirty="0"/>
              <a:t> </a:t>
            </a:r>
            <a:r>
              <a:rPr lang="en-US" b="1" dirty="0" err="1"/>
              <a:t>generazione</a:t>
            </a:r>
            <a:r>
              <a:rPr lang="en-US" b="1" dirty="0"/>
              <a:t> </a:t>
            </a:r>
            <a:r>
              <a:rPr lang="en-US" b="1" dirty="0" err="1"/>
              <a:t>Tabella</a:t>
            </a:r>
            <a:r>
              <a:rPr lang="en-US" b="1" dirty="0"/>
              <a:t> Pivot da </a:t>
            </a:r>
            <a:r>
              <a:rPr lang="en-US" b="1"/>
              <a:t>File DB Access</a:t>
            </a:r>
            <a:endParaRPr lang="en-US" sz="2400" b="1" dirty="0"/>
          </a:p>
          <a:p>
            <a:r>
              <a:rPr lang="en-US" b="1" dirty="0"/>
              <a:t>document26\AccessDB_Example.accdb</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172</a:t>
            </a:fld>
            <a:endParaRPr lang="en-US" dirty="0"/>
          </a:p>
        </p:txBody>
      </p:sp>
    </p:spTree>
    <p:extLst>
      <p:ext uri="{BB962C8B-B14F-4D97-AF65-F5344CB8AC3E}">
        <p14:creationId xmlns:p14="http://schemas.microsoft.com/office/powerpoint/2010/main" val="9061316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Webex Meeting – Corso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173</a:t>
            </a:fld>
            <a:endParaRPr lang="en-US" dirty="0"/>
          </a:p>
        </p:txBody>
      </p:sp>
      <p:sp>
        <p:nvSpPr>
          <p:cNvPr id="6" name="Content Placeholder 5">
            <a:extLst>
              <a:ext uri="{FF2B5EF4-FFF2-40B4-BE49-F238E27FC236}">
                <a16:creationId xmlns:a16="http://schemas.microsoft.com/office/drawing/2014/main" id="{8C911972-2AC6-13CC-8C57-EFC2EA7FD8DA}"/>
              </a:ext>
            </a:extLst>
          </p:cNvPr>
          <p:cNvSpPr>
            <a:spLocks noGrp="1"/>
          </p:cNvSpPr>
          <p:nvPr>
            <p:ph idx="1"/>
          </p:nvPr>
        </p:nvSpPr>
        <p:spPr>
          <a:xfrm>
            <a:off x="421181" y="1173161"/>
            <a:ext cx="10800390" cy="3366815"/>
          </a:xfrm>
        </p:spPr>
        <p:txBody>
          <a:bodyPr/>
          <a:lstStyle/>
          <a:p>
            <a:r>
              <a:rPr lang="en-US" dirty="0"/>
              <a:t>Corso Base: </a:t>
            </a:r>
            <a:r>
              <a:rPr lang="en-US" b="0" i="0" u="none" strike="noStrike" dirty="0">
                <a:solidFill>
                  <a:srgbClr val="005E7D"/>
                </a:solidFill>
                <a:effectLst/>
                <a:latin typeface="Tenorite Display" panose="020B0604020202020204" pitchFamily="2" charset="0"/>
                <a:hlinkClick r:id="rId2"/>
              </a:rPr>
              <a:t>https://promoter-krx.my.webex.com/promoter-krx.my-it/j.php?MTID=m38f5a43314453ac6c4068cb57ff4b7d9</a:t>
            </a:r>
            <a:endParaRPr lang="en-US" b="0" i="0" u="none" strike="noStrike" dirty="0">
              <a:solidFill>
                <a:srgbClr val="005E7D"/>
              </a:solidFill>
              <a:effectLst/>
              <a:latin typeface="Tenorite Display" panose="020B0604020202020204" pitchFamily="2" charset="0"/>
            </a:endParaRPr>
          </a:p>
          <a:p>
            <a:r>
              <a:rPr lang="en-US" dirty="0"/>
              <a:t>Corso </a:t>
            </a:r>
            <a:r>
              <a:rPr lang="en-US" dirty="0" err="1"/>
              <a:t>Avanzato</a:t>
            </a:r>
            <a:r>
              <a:rPr lang="en-US" dirty="0"/>
              <a:t>: </a:t>
            </a:r>
            <a:r>
              <a:rPr lang="en-US" b="0" i="0" u="none" strike="noStrike" dirty="0">
                <a:solidFill>
                  <a:srgbClr val="005E7D"/>
                </a:solidFill>
                <a:effectLst/>
                <a:latin typeface="Tenorite Display" panose="00000500000000000000" pitchFamily="2" charset="0"/>
                <a:hlinkClick r:id="rId3"/>
              </a:rPr>
              <a:t>https://promoter-krx.my.webex.com/promoter-krx.my-it/j.php?MTID=m6f8c358d2b9a48b623355eae09591646</a:t>
            </a:r>
            <a:endParaRPr lang="en-US" b="0" i="0" u="none" strike="noStrike" dirty="0">
              <a:solidFill>
                <a:srgbClr val="005E7D"/>
              </a:solidFill>
              <a:effectLst/>
              <a:latin typeface="Tenorite Display" panose="00000500000000000000" pitchFamily="2" charset="0"/>
            </a:endParaRPr>
          </a:p>
          <a:p>
            <a:r>
              <a:rPr lang="en-US" dirty="0"/>
              <a:t>Corso Base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4"/>
              </a:rPr>
              <a:t>https://promoter-krx.my.webex.com/promoter-krx.my-it/j.php?MTID=mdc82605ab43ae03f1f333b775d2c7102</a:t>
            </a:r>
            <a:endParaRPr lang="en-US" b="0" i="0" u="none" strike="noStrike" dirty="0">
              <a:solidFill>
                <a:srgbClr val="005E7D"/>
              </a:solidFill>
              <a:effectLst/>
              <a:latin typeface="Tenorite Display" panose="00000500000000000000" pitchFamily="2" charset="0"/>
            </a:endParaRPr>
          </a:p>
          <a:p>
            <a:r>
              <a:rPr lang="en-US" dirty="0"/>
              <a:t>Corso </a:t>
            </a:r>
            <a:r>
              <a:rPr lang="en-US" dirty="0" err="1"/>
              <a:t>Avanzato</a:t>
            </a:r>
            <a:r>
              <a:rPr lang="en-US" dirty="0"/>
              <a:t>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5"/>
              </a:rPr>
              <a:t>https://promoter-krx.my.webex.com/promoter-krx.my-it/j.php?MTID=m963d444c2b75d91bd407a7f0de59e50c</a:t>
            </a:r>
            <a:endParaRPr lang="en-US" dirty="0">
              <a:latin typeface="Tenorite Display" panose="00000500000000000000" pitchFamily="2" charset="0"/>
            </a:endParaRPr>
          </a:p>
          <a:p>
            <a:endParaRPr lang="en-US" dirty="0"/>
          </a:p>
        </p:txBody>
      </p:sp>
    </p:spTree>
    <p:extLst>
      <p:ext uri="{BB962C8B-B14F-4D97-AF65-F5344CB8AC3E}">
        <p14:creationId xmlns:p14="http://schemas.microsoft.com/office/powerpoint/2010/main" val="69536514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Pierluigi Salera​</a:t>
            </a:r>
          </a:p>
          <a:p>
            <a:r>
              <a:rPr lang="en-US" dirty="0"/>
              <a:t>igi_sweden@yahoo.it</a:t>
            </a:r>
          </a:p>
        </p:txBody>
      </p:sp>
    </p:spTree>
    <p:extLst>
      <p:ext uri="{BB962C8B-B14F-4D97-AF65-F5344CB8AC3E}">
        <p14:creationId xmlns:p14="http://schemas.microsoft.com/office/powerpoint/2010/main" val="926184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6" name="Immagine 26">
            <a:extLst>
              <a:ext uri="{FF2B5EF4-FFF2-40B4-BE49-F238E27FC236}">
                <a16:creationId xmlns:a16="http://schemas.microsoft.com/office/drawing/2014/main" id="{D04A6CF1-2AE8-5670-E0C7-873D31A5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77" y="2265052"/>
            <a:ext cx="5685646" cy="2327896"/>
          </a:xfrm>
          <a:prstGeom prst="rect">
            <a:avLst/>
          </a:prstGeom>
        </p:spPr>
      </p:pic>
    </p:spTree>
    <p:extLst>
      <p:ext uri="{BB962C8B-B14F-4D97-AF65-F5344CB8AC3E}">
        <p14:creationId xmlns:p14="http://schemas.microsoft.com/office/powerpoint/2010/main" val="27678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nchor="ctr"/>
          <a:lstStyle/>
          <a:p>
            <a:r>
              <a:rPr lang="en-US" dirty="0" err="1"/>
              <a:t>L’interfaccia</a:t>
            </a:r>
            <a:r>
              <a:rPr lang="en-US" dirty="0"/>
              <a:t> </a:t>
            </a:r>
            <a:r>
              <a:rPr lang="en-US" dirty="0" err="1"/>
              <a:t>grafica</a:t>
            </a:r>
            <a:r>
              <a:rPr lang="en-US" dirty="0"/>
              <a:t> di Excel</a:t>
            </a:r>
          </a:p>
        </p:txBody>
      </p:sp>
      <p:sp>
        <p:nvSpPr>
          <p:cNvPr id="6" name="Title 1">
            <a:extLst>
              <a:ext uri="{FF2B5EF4-FFF2-40B4-BE49-F238E27FC236}">
                <a16:creationId xmlns:a16="http://schemas.microsoft.com/office/drawing/2014/main" id="{836FC41F-0160-85E3-0FB4-B3831E8232EC}"/>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416221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42363" y="0"/>
            <a:ext cx="9779183" cy="1325563"/>
          </a:xfrm>
        </p:spPr>
        <p:txBody>
          <a:bodyPr/>
          <a:lstStyle/>
          <a:p>
            <a:r>
              <a:rPr lang="en-US" dirty="0" err="1"/>
              <a:t>Programma</a:t>
            </a:r>
            <a:r>
              <a:rPr lang="en-US" dirty="0"/>
              <a:t>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MICROSOFT EXCEL - 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9" name="Rectangle: Rounded Corners 8">
            <a:extLst>
              <a:ext uri="{FF2B5EF4-FFF2-40B4-BE49-F238E27FC236}">
                <a16:creationId xmlns:a16="http://schemas.microsoft.com/office/drawing/2014/main" id="{2AC08DE1-CAAC-0B23-EF33-5C20B1A58135}"/>
              </a:ext>
            </a:extLst>
          </p:cNvPr>
          <p:cNvSpPr/>
          <p:nvPr/>
        </p:nvSpPr>
        <p:spPr>
          <a:xfrm>
            <a:off x="108307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Excel – il </a:t>
            </a:r>
            <a:r>
              <a:rPr lang="en-US" b="1" dirty="0" err="1"/>
              <a:t>Programma</a:t>
            </a:r>
            <a:endParaRPr lang="en-US" b="1" dirty="0"/>
          </a:p>
        </p:txBody>
      </p:sp>
      <p:sp>
        <p:nvSpPr>
          <p:cNvPr id="12" name="Rectangle: Rounded Corners 11">
            <a:extLst>
              <a:ext uri="{FF2B5EF4-FFF2-40B4-BE49-F238E27FC236}">
                <a16:creationId xmlns:a16="http://schemas.microsoft.com/office/drawing/2014/main" id="{644DA86C-F1A3-6C5A-94E7-D88B9302722B}"/>
              </a:ext>
            </a:extLst>
          </p:cNvPr>
          <p:cNvSpPr/>
          <p:nvPr/>
        </p:nvSpPr>
        <p:spPr>
          <a:xfrm>
            <a:off x="466669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Organizzazione</a:t>
            </a:r>
            <a:r>
              <a:rPr lang="en-US" b="1" dirty="0"/>
              <a:t> </a:t>
            </a:r>
            <a:r>
              <a:rPr lang="en-US" b="1" dirty="0" err="1"/>
              <a:t>dei</a:t>
            </a:r>
            <a:r>
              <a:rPr lang="en-US" b="1" dirty="0"/>
              <a:t> </a:t>
            </a:r>
            <a:r>
              <a:rPr lang="en-US" b="1" dirty="0" err="1"/>
              <a:t>dati</a:t>
            </a:r>
            <a:endParaRPr lang="en-US" b="1" dirty="0"/>
          </a:p>
        </p:txBody>
      </p:sp>
      <p:sp>
        <p:nvSpPr>
          <p:cNvPr id="13" name="Rectangle: Rounded Corners 12">
            <a:extLst>
              <a:ext uri="{FF2B5EF4-FFF2-40B4-BE49-F238E27FC236}">
                <a16:creationId xmlns:a16="http://schemas.microsoft.com/office/drawing/2014/main" id="{9C664ACE-996C-6E53-3C28-94E54E369C1A}"/>
              </a:ext>
            </a:extLst>
          </p:cNvPr>
          <p:cNvSpPr/>
          <p:nvPr/>
        </p:nvSpPr>
        <p:spPr>
          <a:xfrm>
            <a:off x="825031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Tabelle</a:t>
            </a:r>
            <a:r>
              <a:rPr lang="en-US" b="1" dirty="0"/>
              <a:t> Pivot</a:t>
            </a:r>
          </a:p>
        </p:txBody>
      </p:sp>
      <p:sp>
        <p:nvSpPr>
          <p:cNvPr id="14" name="Rectangle: Rounded Corners 13">
            <a:extLst>
              <a:ext uri="{FF2B5EF4-FFF2-40B4-BE49-F238E27FC236}">
                <a16:creationId xmlns:a16="http://schemas.microsoft.com/office/drawing/2014/main" id="{7E333BFA-2C27-BB8B-5636-7539FD26189C}"/>
              </a:ext>
            </a:extLst>
          </p:cNvPr>
          <p:cNvSpPr/>
          <p:nvPr/>
        </p:nvSpPr>
        <p:spPr>
          <a:xfrm>
            <a:off x="108307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Calcoli</a:t>
            </a:r>
            <a:r>
              <a:rPr lang="en-US" b="1" dirty="0"/>
              <a:t> </a:t>
            </a:r>
            <a:r>
              <a:rPr lang="en-US" b="1" dirty="0" err="1"/>
              <a:t>Matematici</a:t>
            </a:r>
            <a:r>
              <a:rPr lang="en-US" b="1" dirty="0"/>
              <a:t> e </a:t>
            </a:r>
            <a:r>
              <a:rPr lang="en-US" b="1" dirty="0" err="1"/>
              <a:t>Formule</a:t>
            </a:r>
            <a:endParaRPr lang="en-US" b="1" dirty="0"/>
          </a:p>
        </p:txBody>
      </p:sp>
      <p:sp>
        <p:nvSpPr>
          <p:cNvPr id="15" name="Rectangle: Rounded Corners 14">
            <a:extLst>
              <a:ext uri="{FF2B5EF4-FFF2-40B4-BE49-F238E27FC236}">
                <a16:creationId xmlns:a16="http://schemas.microsoft.com/office/drawing/2014/main" id="{B9C681F1-A22E-C9CA-DECD-FD06A748881C}"/>
              </a:ext>
            </a:extLst>
          </p:cNvPr>
          <p:cNvSpPr/>
          <p:nvPr/>
        </p:nvSpPr>
        <p:spPr>
          <a:xfrm>
            <a:off x="466669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Creare</a:t>
            </a:r>
            <a:r>
              <a:rPr lang="en-US" b="1" dirty="0"/>
              <a:t> </a:t>
            </a:r>
            <a:r>
              <a:rPr lang="en-US" b="1" dirty="0" err="1"/>
              <a:t>Grafici</a:t>
            </a:r>
            <a:r>
              <a:rPr lang="en-US" b="1" dirty="0"/>
              <a:t> e </a:t>
            </a:r>
            <a:r>
              <a:rPr lang="en-US" b="1" dirty="0" err="1"/>
              <a:t>Diagrammi</a:t>
            </a:r>
            <a:endParaRPr lang="en-US" b="1" dirty="0"/>
          </a:p>
        </p:txBody>
      </p:sp>
      <p:sp>
        <p:nvSpPr>
          <p:cNvPr id="16" name="Rectangle: Rounded Corners 15">
            <a:extLst>
              <a:ext uri="{FF2B5EF4-FFF2-40B4-BE49-F238E27FC236}">
                <a16:creationId xmlns:a16="http://schemas.microsoft.com/office/drawing/2014/main" id="{4F057B46-539E-5145-9129-341B7DE5CDD5}"/>
              </a:ext>
            </a:extLst>
          </p:cNvPr>
          <p:cNvSpPr/>
          <p:nvPr/>
        </p:nvSpPr>
        <p:spPr>
          <a:xfrm>
            <a:off x="8250315" y="2899773"/>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Analisi</a:t>
            </a:r>
            <a:r>
              <a:rPr lang="en-US" b="1" dirty="0">
                <a:solidFill>
                  <a:schemeClr val="tx1"/>
                </a:solidFill>
              </a:rPr>
              <a:t> </a:t>
            </a:r>
            <a:r>
              <a:rPr lang="en-US" b="1" dirty="0" err="1">
                <a:solidFill>
                  <a:schemeClr val="tx1"/>
                </a:solidFill>
              </a:rPr>
              <a:t>dei</a:t>
            </a:r>
            <a:r>
              <a:rPr lang="en-US" b="1" dirty="0">
                <a:solidFill>
                  <a:schemeClr val="tx1"/>
                </a:solidFill>
              </a:rPr>
              <a:t> </a:t>
            </a:r>
            <a:r>
              <a:rPr lang="en-US" b="1" dirty="0" err="1">
                <a:solidFill>
                  <a:schemeClr val="tx1"/>
                </a:solidFill>
              </a:rPr>
              <a:t>dati</a:t>
            </a:r>
            <a:endParaRPr lang="en-US" b="1" dirty="0">
              <a:solidFill>
                <a:schemeClr val="tx1"/>
              </a:solidFill>
            </a:endParaRPr>
          </a:p>
        </p:txBody>
      </p:sp>
      <p:sp>
        <p:nvSpPr>
          <p:cNvPr id="17" name="Rectangle: Rounded Corners 16">
            <a:extLst>
              <a:ext uri="{FF2B5EF4-FFF2-40B4-BE49-F238E27FC236}">
                <a16:creationId xmlns:a16="http://schemas.microsoft.com/office/drawing/2014/main" id="{D25A2A87-1BC5-10F5-E179-C788683F701C}"/>
              </a:ext>
            </a:extLst>
          </p:cNvPr>
          <p:cNvSpPr/>
          <p:nvPr/>
        </p:nvSpPr>
        <p:spPr>
          <a:xfrm>
            <a:off x="108307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Automatizzazione</a:t>
            </a:r>
            <a:r>
              <a:rPr lang="en-US" b="1" dirty="0">
                <a:solidFill>
                  <a:schemeClr val="tx1"/>
                </a:solidFill>
              </a:rPr>
              <a:t> </a:t>
            </a:r>
            <a:r>
              <a:rPr lang="en-US" b="1" dirty="0" err="1">
                <a:solidFill>
                  <a:schemeClr val="tx1"/>
                </a:solidFill>
              </a:rPr>
              <a:t>attività</a:t>
            </a:r>
            <a:r>
              <a:rPr lang="en-US" b="1" dirty="0">
                <a:solidFill>
                  <a:schemeClr val="tx1"/>
                </a:solidFill>
              </a:rPr>
              <a:t> (Macro)</a:t>
            </a:r>
          </a:p>
        </p:txBody>
      </p:sp>
      <p:sp>
        <p:nvSpPr>
          <p:cNvPr id="18" name="Rectangle: Rounded Corners 17">
            <a:extLst>
              <a:ext uri="{FF2B5EF4-FFF2-40B4-BE49-F238E27FC236}">
                <a16:creationId xmlns:a16="http://schemas.microsoft.com/office/drawing/2014/main" id="{D20DB391-7717-FBC7-A892-65A7B0279F12}"/>
              </a:ext>
            </a:extLst>
          </p:cNvPr>
          <p:cNvSpPr/>
          <p:nvPr/>
        </p:nvSpPr>
        <p:spPr>
          <a:xfrm>
            <a:off x="8250315" y="4148298"/>
            <a:ext cx="2858610" cy="8078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modelli</a:t>
            </a:r>
            <a:r>
              <a:rPr lang="en-US" b="1" dirty="0"/>
              <a:t> </a:t>
            </a:r>
            <a:r>
              <a:rPr lang="en-US" b="1" dirty="0" err="1"/>
              <a:t>finanziari</a:t>
            </a:r>
            <a:endParaRPr lang="en-US" b="1" dirty="0"/>
          </a:p>
        </p:txBody>
      </p:sp>
      <p:sp>
        <p:nvSpPr>
          <p:cNvPr id="19" name="Rectangle: Rounded Corners 18">
            <a:extLst>
              <a:ext uri="{FF2B5EF4-FFF2-40B4-BE49-F238E27FC236}">
                <a16:creationId xmlns:a16="http://schemas.microsoft.com/office/drawing/2014/main" id="{A9833E35-85C0-9D00-CDA3-1E7CDC1F9C99}"/>
              </a:ext>
            </a:extLst>
          </p:cNvPr>
          <p:cNvSpPr/>
          <p:nvPr/>
        </p:nvSpPr>
        <p:spPr>
          <a:xfrm>
            <a:off x="466669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Interazione</a:t>
            </a:r>
            <a:r>
              <a:rPr lang="en-US" b="1" dirty="0">
                <a:solidFill>
                  <a:schemeClr val="tx1"/>
                </a:solidFill>
              </a:rPr>
              <a:t> con </a:t>
            </a:r>
            <a:r>
              <a:rPr lang="en-US" b="1" dirty="0" err="1">
                <a:solidFill>
                  <a:schemeClr val="tx1"/>
                </a:solidFill>
              </a:rPr>
              <a:t>altri</a:t>
            </a:r>
            <a:r>
              <a:rPr lang="en-US" b="1" dirty="0">
                <a:solidFill>
                  <a:schemeClr val="tx1"/>
                </a:solidFill>
              </a:rPr>
              <a:t> </a:t>
            </a:r>
            <a:r>
              <a:rPr lang="en-US" b="1" dirty="0" err="1">
                <a:solidFill>
                  <a:schemeClr val="tx1"/>
                </a:solidFill>
              </a:rPr>
              <a:t>programmi</a:t>
            </a:r>
            <a:r>
              <a:rPr lang="en-US" b="1" dirty="0">
                <a:solidFill>
                  <a:schemeClr val="tx1"/>
                </a:solidFill>
              </a:rPr>
              <a:t> (Microsoft)</a:t>
            </a:r>
          </a:p>
        </p:txBody>
      </p:sp>
      <p:sp>
        <p:nvSpPr>
          <p:cNvPr id="20" name="Oval 19">
            <a:extLst>
              <a:ext uri="{FF2B5EF4-FFF2-40B4-BE49-F238E27FC236}">
                <a16:creationId xmlns:a16="http://schemas.microsoft.com/office/drawing/2014/main" id="{B8EF668F-310C-3867-AA7D-2CF7142A570A}"/>
              </a:ext>
            </a:extLst>
          </p:cNvPr>
          <p:cNvSpPr/>
          <p:nvPr/>
        </p:nvSpPr>
        <p:spPr>
          <a:xfrm>
            <a:off x="3728621" y="1500326"/>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21" name="Oval 20">
            <a:extLst>
              <a:ext uri="{FF2B5EF4-FFF2-40B4-BE49-F238E27FC236}">
                <a16:creationId xmlns:a16="http://schemas.microsoft.com/office/drawing/2014/main" id="{EA9D9820-5ABA-70EA-7627-A0FFC5475064}"/>
              </a:ext>
            </a:extLst>
          </p:cNvPr>
          <p:cNvSpPr/>
          <p:nvPr/>
        </p:nvSpPr>
        <p:spPr>
          <a:xfrm>
            <a:off x="7307802"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22" name="Oval 21">
            <a:extLst>
              <a:ext uri="{FF2B5EF4-FFF2-40B4-BE49-F238E27FC236}">
                <a16:creationId xmlns:a16="http://schemas.microsoft.com/office/drawing/2014/main" id="{B39DFC1E-B56F-D528-C362-B72106C42760}"/>
              </a:ext>
            </a:extLst>
          </p:cNvPr>
          <p:cNvSpPr/>
          <p:nvPr/>
        </p:nvSpPr>
        <p:spPr>
          <a:xfrm>
            <a:off x="10886983"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23" name="Oval 22">
            <a:extLst>
              <a:ext uri="{FF2B5EF4-FFF2-40B4-BE49-F238E27FC236}">
                <a16:creationId xmlns:a16="http://schemas.microsoft.com/office/drawing/2014/main" id="{9BFE9867-2712-977C-0A06-1CE0EBF79C2D}"/>
              </a:ext>
            </a:extLst>
          </p:cNvPr>
          <p:cNvSpPr/>
          <p:nvPr/>
        </p:nvSpPr>
        <p:spPr>
          <a:xfrm>
            <a:off x="3728621" y="274811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24" name="Oval 23">
            <a:extLst>
              <a:ext uri="{FF2B5EF4-FFF2-40B4-BE49-F238E27FC236}">
                <a16:creationId xmlns:a16="http://schemas.microsoft.com/office/drawing/2014/main" id="{0954B25A-55EF-0630-2F22-5EE1BC02E771}"/>
              </a:ext>
            </a:extLst>
          </p:cNvPr>
          <p:cNvSpPr/>
          <p:nvPr/>
        </p:nvSpPr>
        <p:spPr>
          <a:xfrm>
            <a:off x="7307802" y="2741988"/>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5" name="Oval 24">
            <a:extLst>
              <a:ext uri="{FF2B5EF4-FFF2-40B4-BE49-F238E27FC236}">
                <a16:creationId xmlns:a16="http://schemas.microsoft.com/office/drawing/2014/main" id="{02FB1F64-F4B2-C04E-7566-6A75DEC3B6E1}"/>
              </a:ext>
            </a:extLst>
          </p:cNvPr>
          <p:cNvSpPr/>
          <p:nvPr/>
        </p:nvSpPr>
        <p:spPr>
          <a:xfrm>
            <a:off x="10886983" y="2741988"/>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26" name="Oval 25">
            <a:extLst>
              <a:ext uri="{FF2B5EF4-FFF2-40B4-BE49-F238E27FC236}">
                <a16:creationId xmlns:a16="http://schemas.microsoft.com/office/drawing/2014/main" id="{A6BBA0FF-B2A1-5973-EA36-BE9591072006}"/>
              </a:ext>
            </a:extLst>
          </p:cNvPr>
          <p:cNvSpPr/>
          <p:nvPr/>
        </p:nvSpPr>
        <p:spPr>
          <a:xfrm>
            <a:off x="372418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27" name="Oval 26">
            <a:extLst>
              <a:ext uri="{FF2B5EF4-FFF2-40B4-BE49-F238E27FC236}">
                <a16:creationId xmlns:a16="http://schemas.microsoft.com/office/drawing/2014/main" id="{F2432413-21EA-4065-F066-2629C1CA05E7}"/>
              </a:ext>
            </a:extLst>
          </p:cNvPr>
          <p:cNvSpPr/>
          <p:nvPr/>
        </p:nvSpPr>
        <p:spPr>
          <a:xfrm>
            <a:off x="730780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Interfaccia</a:t>
            </a:r>
            <a:r>
              <a:rPr lang="en-US" dirty="0"/>
              <a:t> </a:t>
            </a:r>
            <a:r>
              <a:rPr lang="en-US" dirty="0" err="1"/>
              <a:t>Grafica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4" name="Segnaposto contenuto 4">
            <a:extLst>
              <a:ext uri="{FF2B5EF4-FFF2-40B4-BE49-F238E27FC236}">
                <a16:creationId xmlns:a16="http://schemas.microsoft.com/office/drawing/2014/main" id="{29091028-6D2D-657E-A86C-963577C910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221" y="838878"/>
            <a:ext cx="7803557" cy="5517472"/>
          </a:xfrm>
        </p:spPr>
      </p:pic>
    </p:spTree>
    <p:extLst>
      <p:ext uri="{BB962C8B-B14F-4D97-AF65-F5344CB8AC3E}">
        <p14:creationId xmlns:p14="http://schemas.microsoft.com/office/powerpoint/2010/main" val="354446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9" name="Segnaposto contenuto 4">
            <a:extLst>
              <a:ext uri="{FF2B5EF4-FFF2-40B4-BE49-F238E27FC236}">
                <a16:creationId xmlns:a16="http://schemas.microsoft.com/office/drawing/2014/main" id="{5BF7D352-299A-AE35-97B2-D5AE57B35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406" y="936430"/>
            <a:ext cx="8515187" cy="5443604"/>
          </a:xfrm>
        </p:spPr>
      </p:pic>
    </p:spTree>
    <p:extLst>
      <p:ext uri="{BB962C8B-B14F-4D97-AF65-F5344CB8AC3E}">
        <p14:creationId xmlns:p14="http://schemas.microsoft.com/office/powerpoint/2010/main" val="298314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8" name="Segnaposto contenuto 4">
            <a:extLst>
              <a:ext uri="{FF2B5EF4-FFF2-40B4-BE49-F238E27FC236}">
                <a16:creationId xmlns:a16="http://schemas.microsoft.com/office/drawing/2014/main" id="{A524BB31-8CA7-D5D9-533C-92D4FCC2B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019" y="960114"/>
            <a:ext cx="7767961" cy="5290276"/>
          </a:xfrm>
        </p:spPr>
      </p:pic>
    </p:spTree>
    <p:extLst>
      <p:ext uri="{BB962C8B-B14F-4D97-AF65-F5344CB8AC3E}">
        <p14:creationId xmlns:p14="http://schemas.microsoft.com/office/powerpoint/2010/main" val="320200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Le Barre di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9" name="Picture 8" descr="A screenshot of a computer&#10;&#10;Description automatically generated">
            <a:extLst>
              <a:ext uri="{FF2B5EF4-FFF2-40B4-BE49-F238E27FC236}">
                <a16:creationId xmlns:a16="http://schemas.microsoft.com/office/drawing/2014/main" id="{8DA361FE-C380-6C2D-AA9A-06DB85BB7E83}"/>
              </a:ext>
            </a:extLst>
          </p:cNvPr>
          <p:cNvPicPr>
            <a:picLocks noChangeAspect="1"/>
          </p:cNvPicPr>
          <p:nvPr/>
        </p:nvPicPr>
        <p:blipFill>
          <a:blip r:embed="rId2"/>
          <a:stretch>
            <a:fillRect/>
          </a:stretch>
        </p:blipFill>
        <p:spPr>
          <a:xfrm>
            <a:off x="1614195" y="1001331"/>
            <a:ext cx="9451911" cy="5219154"/>
          </a:xfrm>
          <a:prstGeom prst="rect">
            <a:avLst/>
          </a:prstGeom>
        </p:spPr>
      </p:pic>
      <p:sp>
        <p:nvSpPr>
          <p:cNvPr id="10" name="Rectangle: Rounded Corners 9">
            <a:extLst>
              <a:ext uri="{FF2B5EF4-FFF2-40B4-BE49-F238E27FC236}">
                <a16:creationId xmlns:a16="http://schemas.microsoft.com/office/drawing/2014/main" id="{C1B54819-A810-0FC4-516D-21B236C91C3E}"/>
              </a:ext>
            </a:extLst>
          </p:cNvPr>
          <p:cNvSpPr/>
          <p:nvPr/>
        </p:nvSpPr>
        <p:spPr>
          <a:xfrm>
            <a:off x="1614195" y="1001331"/>
            <a:ext cx="2883160" cy="23031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1E53FB3-E505-3D29-C684-C3B934FDFDA5}"/>
              </a:ext>
            </a:extLst>
          </p:cNvPr>
          <p:cNvSpPr/>
          <p:nvPr/>
        </p:nvSpPr>
        <p:spPr>
          <a:xfrm>
            <a:off x="1614194" y="1252351"/>
            <a:ext cx="9451911" cy="78172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07A8033-20F6-D2BA-8593-BD1CDF64E9E1}"/>
              </a:ext>
            </a:extLst>
          </p:cNvPr>
          <p:cNvSpPr/>
          <p:nvPr/>
        </p:nvSpPr>
        <p:spPr>
          <a:xfrm>
            <a:off x="1542660" y="6031392"/>
            <a:ext cx="9607422" cy="2303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3">
            <a:extLst>
              <a:ext uri="{FF2B5EF4-FFF2-40B4-BE49-F238E27FC236}">
                <a16:creationId xmlns:a16="http://schemas.microsoft.com/office/drawing/2014/main" id="{BC708A36-6EE6-6693-FD08-0C58354640FF}"/>
              </a:ext>
            </a:extLst>
          </p:cNvPr>
          <p:cNvSpPr txBox="1">
            <a:spLocks/>
          </p:cNvSpPr>
          <p:nvPr/>
        </p:nvSpPr>
        <p:spPr>
          <a:xfrm>
            <a:off x="0" y="953010"/>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Accesso Veloce</a:t>
            </a:r>
          </a:p>
        </p:txBody>
      </p:sp>
      <p:sp>
        <p:nvSpPr>
          <p:cNvPr id="14" name="Text Placeholder 33">
            <a:extLst>
              <a:ext uri="{FF2B5EF4-FFF2-40B4-BE49-F238E27FC236}">
                <a16:creationId xmlns:a16="http://schemas.microsoft.com/office/drawing/2014/main" id="{FC4AB5F8-B0EE-72FC-5F9A-43640B803E2D}"/>
              </a:ext>
            </a:extLst>
          </p:cNvPr>
          <p:cNvSpPr txBox="1">
            <a:spLocks/>
          </p:cNvSpPr>
          <p:nvPr/>
        </p:nvSpPr>
        <p:spPr>
          <a:xfrm>
            <a:off x="0" y="1469381"/>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Multifunzione</a:t>
            </a:r>
            <a:endParaRPr lang="en-US" sz="1800" b="1" dirty="0"/>
          </a:p>
        </p:txBody>
      </p:sp>
      <p:sp>
        <p:nvSpPr>
          <p:cNvPr id="15" name="Text Placeholder 33">
            <a:extLst>
              <a:ext uri="{FF2B5EF4-FFF2-40B4-BE49-F238E27FC236}">
                <a16:creationId xmlns:a16="http://schemas.microsoft.com/office/drawing/2014/main" id="{64908A9D-FD5C-56D3-4E67-1BD6537B2327}"/>
              </a:ext>
            </a:extLst>
          </p:cNvPr>
          <p:cNvSpPr txBox="1">
            <a:spLocks/>
          </p:cNvSpPr>
          <p:nvPr/>
        </p:nvSpPr>
        <p:spPr>
          <a:xfrm>
            <a:off x="2552344" y="6297674"/>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Stato</a:t>
            </a:r>
            <a:endParaRPr lang="en-US" sz="1800" b="1" dirty="0"/>
          </a:p>
        </p:txBody>
      </p:sp>
    </p:spTree>
    <p:extLst>
      <p:ext uri="{BB962C8B-B14F-4D97-AF65-F5344CB8AC3E}">
        <p14:creationId xmlns:p14="http://schemas.microsoft.com/office/powerpoint/2010/main" val="74866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err="1"/>
              <a:t>Opzioni</a:t>
            </a:r>
            <a:r>
              <a:rPr lang="en-US" dirty="0"/>
              <a:t> di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9916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B4CB0F6-7793-D4B0-E437-30011D53081F}"/>
              </a:ext>
            </a:extLst>
          </p:cNvPr>
          <p:cNvPicPr>
            <a:picLocks noChangeAspect="1"/>
          </p:cNvPicPr>
          <p:nvPr/>
        </p:nvPicPr>
        <p:blipFill>
          <a:blip r:embed="rId2"/>
          <a:stretch>
            <a:fillRect/>
          </a:stretch>
        </p:blipFill>
        <p:spPr>
          <a:xfrm>
            <a:off x="3667052" y="845779"/>
            <a:ext cx="4857896" cy="5277243"/>
          </a:xfrm>
          <a:prstGeom prst="rect">
            <a:avLst/>
          </a:prstGeom>
        </p:spPr>
      </p:pic>
      <p:sp>
        <p:nvSpPr>
          <p:cNvPr id="13" name="Text Placeholder 33">
            <a:extLst>
              <a:ext uri="{FF2B5EF4-FFF2-40B4-BE49-F238E27FC236}">
                <a16:creationId xmlns:a16="http://schemas.microsoft.com/office/drawing/2014/main" id="{B4A53562-44B5-2BA7-62A1-0F41E1AB2593}"/>
              </a:ext>
            </a:extLst>
          </p:cNvPr>
          <p:cNvSpPr txBox="1">
            <a:spLocks/>
          </p:cNvSpPr>
          <p:nvPr/>
        </p:nvSpPr>
        <p:spPr>
          <a:xfrm>
            <a:off x="8641598" y="325516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a:t>
            </a:r>
          </a:p>
        </p:txBody>
      </p:sp>
    </p:spTree>
    <p:extLst>
      <p:ext uri="{BB962C8B-B14F-4D97-AF65-F5344CB8AC3E}">
        <p14:creationId xmlns:p14="http://schemas.microsoft.com/office/powerpoint/2010/main" val="152738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62234"/>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351270"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Formulas</a:t>
            </a:r>
          </a:p>
        </p:txBody>
      </p:sp>
      <p:pic>
        <p:nvPicPr>
          <p:cNvPr id="8" name="Picture 7" descr="A screenshot of a computer&#10;&#10;Description automatically generated">
            <a:extLst>
              <a:ext uri="{FF2B5EF4-FFF2-40B4-BE49-F238E27FC236}">
                <a16:creationId xmlns:a16="http://schemas.microsoft.com/office/drawing/2014/main" id="{807AE11B-82A4-E913-6C94-077B2E3C7852}"/>
              </a:ext>
            </a:extLst>
          </p:cNvPr>
          <p:cNvPicPr>
            <a:picLocks noChangeAspect="1"/>
          </p:cNvPicPr>
          <p:nvPr/>
        </p:nvPicPr>
        <p:blipFill>
          <a:blip r:embed="rId2"/>
          <a:stretch>
            <a:fillRect/>
          </a:stretch>
        </p:blipFill>
        <p:spPr>
          <a:xfrm>
            <a:off x="3000547" y="949055"/>
            <a:ext cx="6190905" cy="5307551"/>
          </a:xfrm>
          <a:prstGeom prst="rect">
            <a:avLst/>
          </a:prstGeom>
        </p:spPr>
      </p:pic>
    </p:spTree>
    <p:extLst>
      <p:ext uri="{BB962C8B-B14F-4D97-AF65-F5344CB8AC3E}">
        <p14:creationId xmlns:p14="http://schemas.microsoft.com/office/powerpoint/2010/main" val="130982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293293" y="3451994"/>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a:t>
            </a:r>
          </a:p>
        </p:txBody>
      </p:sp>
      <p:pic>
        <p:nvPicPr>
          <p:cNvPr id="9" name="Picture 8" descr="A screenshot of a computer&#10;&#10;Description automatically generated with medium confidence">
            <a:extLst>
              <a:ext uri="{FF2B5EF4-FFF2-40B4-BE49-F238E27FC236}">
                <a16:creationId xmlns:a16="http://schemas.microsoft.com/office/drawing/2014/main" id="{3662D70B-B8A7-9F66-0762-3DA53C015229}"/>
              </a:ext>
            </a:extLst>
          </p:cNvPr>
          <p:cNvPicPr>
            <a:picLocks noChangeAspect="1"/>
          </p:cNvPicPr>
          <p:nvPr/>
        </p:nvPicPr>
        <p:blipFill>
          <a:blip r:embed="rId2"/>
          <a:stretch>
            <a:fillRect/>
          </a:stretch>
        </p:blipFill>
        <p:spPr>
          <a:xfrm>
            <a:off x="3100527" y="960114"/>
            <a:ext cx="6192766" cy="5331422"/>
          </a:xfrm>
          <a:prstGeom prst="rect">
            <a:avLst/>
          </a:prstGeom>
        </p:spPr>
      </p:pic>
    </p:spTree>
    <p:extLst>
      <p:ext uri="{BB962C8B-B14F-4D97-AF65-F5344CB8AC3E}">
        <p14:creationId xmlns:p14="http://schemas.microsoft.com/office/powerpoint/2010/main" val="153302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54497"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454261"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Proofing</a:t>
            </a:r>
          </a:p>
        </p:txBody>
      </p:sp>
      <p:pic>
        <p:nvPicPr>
          <p:cNvPr id="8" name="Picture 7" descr="A screenshot of a computer&#10;&#10;Description automatically generated with medium confidence">
            <a:extLst>
              <a:ext uri="{FF2B5EF4-FFF2-40B4-BE49-F238E27FC236}">
                <a16:creationId xmlns:a16="http://schemas.microsoft.com/office/drawing/2014/main" id="{017C85AA-33CE-63F0-CDDA-FA2863E7DA46}"/>
              </a:ext>
            </a:extLst>
          </p:cNvPr>
          <p:cNvPicPr>
            <a:picLocks noChangeAspect="1"/>
          </p:cNvPicPr>
          <p:nvPr/>
        </p:nvPicPr>
        <p:blipFill>
          <a:blip r:embed="rId2"/>
          <a:stretch>
            <a:fillRect/>
          </a:stretch>
        </p:blipFill>
        <p:spPr>
          <a:xfrm>
            <a:off x="2959633" y="905930"/>
            <a:ext cx="6272734" cy="5393801"/>
          </a:xfrm>
          <a:prstGeom prst="rect">
            <a:avLst/>
          </a:prstGeom>
        </p:spPr>
      </p:pic>
    </p:spTree>
    <p:extLst>
      <p:ext uri="{BB962C8B-B14F-4D97-AF65-F5344CB8AC3E}">
        <p14:creationId xmlns:p14="http://schemas.microsoft.com/office/powerpoint/2010/main" val="154774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1275" y="6353845"/>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60282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Save</a:t>
            </a:r>
          </a:p>
        </p:txBody>
      </p:sp>
      <p:pic>
        <p:nvPicPr>
          <p:cNvPr id="9" name="Picture 8" descr="A screenshot of a computer&#10;&#10;Description automatically generated">
            <a:extLst>
              <a:ext uri="{FF2B5EF4-FFF2-40B4-BE49-F238E27FC236}">
                <a16:creationId xmlns:a16="http://schemas.microsoft.com/office/drawing/2014/main" id="{FB2BB103-C8B2-033F-2683-6793FBF11593}"/>
              </a:ext>
            </a:extLst>
          </p:cNvPr>
          <p:cNvPicPr>
            <a:picLocks noChangeAspect="1"/>
          </p:cNvPicPr>
          <p:nvPr/>
        </p:nvPicPr>
        <p:blipFill>
          <a:blip r:embed="rId2"/>
          <a:stretch>
            <a:fillRect/>
          </a:stretch>
        </p:blipFill>
        <p:spPr>
          <a:xfrm>
            <a:off x="3261910" y="1082683"/>
            <a:ext cx="5668180" cy="5387955"/>
          </a:xfrm>
          <a:prstGeom prst="rect">
            <a:avLst/>
          </a:prstGeom>
        </p:spPr>
      </p:pic>
    </p:spTree>
    <p:extLst>
      <p:ext uri="{BB962C8B-B14F-4D97-AF65-F5344CB8AC3E}">
        <p14:creationId xmlns:p14="http://schemas.microsoft.com/office/powerpoint/2010/main" val="19834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a:t>Il </a:t>
            </a:r>
            <a:r>
              <a:rPr lang="en-US" sz="6600" b="1" dirty="0" err="1"/>
              <a:t>Programma</a:t>
            </a:r>
            <a:r>
              <a:rPr lang="en-US" sz="6600" b="1" dirty="0"/>
              <a:t> Microsoft Excel</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1</a:t>
            </a:r>
            <a:endParaRPr lang="en-US" sz="6600" b="1" dirty="0"/>
          </a:p>
        </p:txBody>
      </p:sp>
    </p:spTree>
    <p:extLst>
      <p:ext uri="{BB962C8B-B14F-4D97-AF65-F5344CB8AC3E}">
        <p14:creationId xmlns:p14="http://schemas.microsoft.com/office/powerpoint/2010/main" val="249718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1</a:t>
            </a:r>
          </a:p>
        </p:txBody>
      </p:sp>
      <p:pic>
        <p:nvPicPr>
          <p:cNvPr id="8" name="Picture 7" descr="A screenshot of a computer&#10;&#10;Description automatically generated">
            <a:extLst>
              <a:ext uri="{FF2B5EF4-FFF2-40B4-BE49-F238E27FC236}">
                <a16:creationId xmlns:a16="http://schemas.microsoft.com/office/drawing/2014/main" id="{0FDAFA96-5107-AFB1-8D42-04BEA2964CAF}"/>
              </a:ext>
            </a:extLst>
          </p:cNvPr>
          <p:cNvPicPr>
            <a:picLocks noChangeAspect="1"/>
          </p:cNvPicPr>
          <p:nvPr/>
        </p:nvPicPr>
        <p:blipFill>
          <a:blip r:embed="rId2"/>
          <a:stretch>
            <a:fillRect/>
          </a:stretch>
        </p:blipFill>
        <p:spPr>
          <a:xfrm>
            <a:off x="3278460" y="918701"/>
            <a:ext cx="5635080" cy="5368255"/>
          </a:xfrm>
          <a:prstGeom prst="rect">
            <a:avLst/>
          </a:prstGeom>
        </p:spPr>
      </p:pic>
    </p:spTree>
    <p:extLst>
      <p:ext uri="{BB962C8B-B14F-4D97-AF65-F5344CB8AC3E}">
        <p14:creationId xmlns:p14="http://schemas.microsoft.com/office/powerpoint/2010/main" val="2338706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2</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18701"/>
            <a:ext cx="5628111" cy="5368255"/>
          </a:xfrm>
          <a:prstGeom prst="rect">
            <a:avLst/>
          </a:prstGeom>
        </p:spPr>
      </p:pic>
    </p:spTree>
    <p:extLst>
      <p:ext uri="{BB962C8B-B14F-4D97-AF65-F5344CB8AC3E}">
        <p14:creationId xmlns:p14="http://schemas.microsoft.com/office/powerpoint/2010/main" val="113787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3</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34546"/>
            <a:ext cx="5628111" cy="5336564"/>
          </a:xfrm>
          <a:prstGeom prst="rect">
            <a:avLst/>
          </a:prstGeom>
        </p:spPr>
      </p:pic>
    </p:spTree>
    <p:extLst>
      <p:ext uri="{BB962C8B-B14F-4D97-AF65-F5344CB8AC3E}">
        <p14:creationId xmlns:p14="http://schemas.microsoft.com/office/powerpoint/2010/main" val="60655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4</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34546"/>
            <a:ext cx="5588585" cy="5336564"/>
          </a:xfrm>
          <a:prstGeom prst="rect">
            <a:avLst/>
          </a:prstGeom>
        </p:spPr>
      </p:pic>
    </p:spTree>
    <p:extLst>
      <p:ext uri="{BB962C8B-B14F-4D97-AF65-F5344CB8AC3E}">
        <p14:creationId xmlns:p14="http://schemas.microsoft.com/office/powerpoint/2010/main" val="30545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Customize Ribbon</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46836"/>
            <a:ext cx="5588585" cy="5311984"/>
          </a:xfrm>
          <a:prstGeom prst="rect">
            <a:avLst/>
          </a:prstGeom>
        </p:spPr>
      </p:pic>
    </p:spTree>
    <p:extLst>
      <p:ext uri="{BB962C8B-B14F-4D97-AF65-F5344CB8AC3E}">
        <p14:creationId xmlns:p14="http://schemas.microsoft.com/office/powerpoint/2010/main" val="358132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Quick Access Toolbar</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65872"/>
            <a:ext cx="5588585" cy="5273912"/>
          </a:xfrm>
          <a:prstGeom prst="rect">
            <a:avLst/>
          </a:prstGeom>
        </p:spPr>
      </p:pic>
    </p:spTree>
    <p:extLst>
      <p:ext uri="{BB962C8B-B14F-4D97-AF65-F5344CB8AC3E}">
        <p14:creationId xmlns:p14="http://schemas.microsoft.com/office/powerpoint/2010/main" val="385269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a:t>Stampa di un </a:t>
            </a:r>
            <a:r>
              <a:rPr lang="en-US" dirty="0" err="1"/>
              <a:t>foglio</a:t>
            </a:r>
            <a:r>
              <a:rPr lang="en-US" dirty="0"/>
              <a:t>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867122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Stampa di un </a:t>
            </a:r>
            <a:r>
              <a:rPr lang="en-US" dirty="0" err="1"/>
              <a:t>foglio</a:t>
            </a:r>
            <a:r>
              <a:rPr lang="en-US" dirty="0"/>
              <a:t> Excel - </a:t>
            </a:r>
            <a:r>
              <a:rPr lang="en-US" dirty="0" err="1"/>
              <a:t>Opzioni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2661864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Organizzazione</a:t>
            </a:r>
            <a:r>
              <a:rPr lang="en-US" sz="6600" b="1" dirty="0"/>
              <a:t> </a:t>
            </a:r>
            <a:br>
              <a:rPr lang="en-US" sz="6600" b="1" dirty="0"/>
            </a:br>
            <a:r>
              <a:rPr lang="en-US" sz="6600" b="1" dirty="0" err="1"/>
              <a:t>dei</a:t>
            </a:r>
            <a:r>
              <a:rPr lang="en-US" sz="6600" b="1" dirty="0"/>
              <a:t> </a:t>
            </a:r>
            <a:r>
              <a:rPr lang="en-US" sz="6600" b="1" dirty="0" err="1"/>
              <a:t>dati</a:t>
            </a:r>
            <a:endParaRPr lang="en-US" sz="6600" b="1"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38</a:t>
            </a:fld>
            <a:endParaRPr lang="en-US" dirty="0"/>
          </a:p>
        </p:txBody>
      </p:sp>
      <p:sp>
        <p:nvSpPr>
          <p:cNvPr id="6" name="Date Placeholder 2">
            <a:extLst>
              <a:ext uri="{FF2B5EF4-FFF2-40B4-BE49-F238E27FC236}">
                <a16:creationId xmlns:a16="http://schemas.microsoft.com/office/drawing/2014/main" id="{4CFE798D-9899-1139-2124-83FD57C22ED0}"/>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7" name="Footer Placeholder 3">
            <a:extLst>
              <a:ext uri="{FF2B5EF4-FFF2-40B4-BE49-F238E27FC236}">
                <a16:creationId xmlns:a16="http://schemas.microsoft.com/office/drawing/2014/main" id="{49584763-FD3C-B765-D228-77D8C435AD11}"/>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8" name="Title 1">
            <a:extLst>
              <a:ext uri="{FF2B5EF4-FFF2-40B4-BE49-F238E27FC236}">
                <a16:creationId xmlns:a16="http://schemas.microsoft.com/office/drawing/2014/main" id="{795DE01A-9096-9F7E-98E3-EB0BAB483D3F}"/>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2</a:t>
            </a:r>
            <a:endParaRPr lang="en-US" sz="6600" b="1" dirty="0"/>
          </a:p>
        </p:txBody>
      </p:sp>
    </p:spTree>
    <p:extLst>
      <p:ext uri="{BB962C8B-B14F-4D97-AF65-F5344CB8AC3E}">
        <p14:creationId xmlns:p14="http://schemas.microsoft.com/office/powerpoint/2010/main" val="422174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36675" y="2235200"/>
            <a:ext cx="6245912" cy="2387600"/>
          </a:xfrm>
        </p:spPr>
        <p:txBody>
          <a:bodyPr anchor="ctr"/>
          <a:lstStyle/>
          <a:p>
            <a:r>
              <a:rPr lang="en-US" dirty="0" err="1"/>
              <a:t>Formattazione</a:t>
            </a:r>
            <a:r>
              <a:rPr lang="en-US" dirty="0"/>
              <a:t> </a:t>
            </a:r>
            <a:r>
              <a:rPr lang="en-US" dirty="0" err="1"/>
              <a:t>delle</a:t>
            </a:r>
            <a:r>
              <a:rPr lang="en-US" dirty="0"/>
              <a:t> </a:t>
            </a:r>
            <a:r>
              <a:rPr lang="en-US" dirty="0" err="1"/>
              <a:t>Tabelle</a:t>
            </a:r>
            <a:endParaRPr lang="en-US" dirty="0"/>
          </a:p>
        </p:txBody>
      </p:sp>
      <p:sp>
        <p:nvSpPr>
          <p:cNvPr id="3" name="Title 1">
            <a:extLst>
              <a:ext uri="{FF2B5EF4-FFF2-40B4-BE49-F238E27FC236}">
                <a16:creationId xmlns:a16="http://schemas.microsoft.com/office/drawing/2014/main" id="{91A5F0F7-9B27-A2E9-61E9-828E8426F8A0}"/>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73952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77500" lnSpcReduction="20000"/>
          </a:bodyPr>
          <a:lstStyle/>
          <a:p>
            <a:pPr algn="l"/>
            <a:r>
              <a:rPr lang="it-IT" b="1" dirty="0">
                <a:highlight>
                  <a:srgbClr val="FFFF00"/>
                </a:highlight>
              </a:rPr>
              <a:t>Microsoft Excel </a:t>
            </a:r>
            <a:r>
              <a:rPr lang="it-IT" dirty="0"/>
              <a:t>è un programma di fogli di calcolo che offre una vasta gamma di funzionalità e possibilità. </a:t>
            </a:r>
          </a:p>
          <a:p>
            <a:pPr algn="l"/>
            <a:r>
              <a:rPr lang="it-IT" dirty="0"/>
              <a:t>Ecco alcune delle cose che è possibile fare con Excel:</a:t>
            </a:r>
          </a:p>
          <a:p>
            <a:pPr marL="457200" indent="-457200" algn="l">
              <a:buFont typeface="Arial" panose="020B0604020202020204" pitchFamily="34" charset="0"/>
              <a:buChar char="•"/>
            </a:pPr>
            <a:r>
              <a:rPr lang="it-IT" b="1" dirty="0"/>
              <a:t>Creare fogli di calcolo</a:t>
            </a:r>
            <a:r>
              <a:rPr lang="it-IT" dirty="0"/>
              <a:t>: Excel ti consente di creare fogli di calcolo per organizzare, analizzare e manipolare dati numerici e testuali in modo tabellare.</a:t>
            </a:r>
          </a:p>
          <a:p>
            <a:pPr marL="457200" indent="-457200" algn="l">
              <a:buFont typeface="Arial" panose="020B0604020202020204" pitchFamily="34" charset="0"/>
              <a:buChar char="•"/>
            </a:pPr>
            <a:r>
              <a:rPr lang="it-IT" b="1" dirty="0"/>
              <a:t>Calcoli matematici e formule</a:t>
            </a:r>
            <a:r>
              <a:rPr lang="it-IT" dirty="0"/>
              <a:t>: Puoi utilizzare le potenti funzionalità di calcolo di Excel per eseguire operazioni matematiche, utilizzare formule complesse e applicare funzioni predefinite come somma, media, conteggio, minimo, massimo e molto altro ancora.</a:t>
            </a:r>
          </a:p>
          <a:p>
            <a:pPr marL="457200" indent="-457200" algn="l">
              <a:buFont typeface="Arial" panose="020B0604020202020204" pitchFamily="34" charset="0"/>
              <a:buChar char="•"/>
            </a:pPr>
            <a:r>
              <a:rPr lang="it-IT" b="1" dirty="0"/>
              <a:t>Creare grafici e diagrammi</a:t>
            </a:r>
            <a:r>
              <a:rPr lang="it-IT" dirty="0"/>
              <a:t>: Excel offre strumenti per creare grafici e diagrammi per visualizzare i dati in modo chiaro e comprensibile. Puoi scegliere tra una varietà di tipi di grafico come a torta, a barre, a dispersione, a linee e altro ancora.</a:t>
            </a:r>
          </a:p>
          <a:p>
            <a:pPr marL="457200" indent="-457200" algn="l">
              <a:buFont typeface="Arial" panose="020B0604020202020204" pitchFamily="34" charset="0"/>
              <a:buChar char="•"/>
            </a:pPr>
            <a:r>
              <a:rPr lang="it-IT" b="1" dirty="0"/>
              <a:t>Analisi dei dati</a:t>
            </a:r>
            <a:r>
              <a:rPr lang="it-IT" dirty="0"/>
              <a:t>: Excel fornisce strumenti di analisi dei dati che consentono di esplorare i dati, trovare tendenze, identificare modelli e creare previsioni utilizzando funzioni come analisi di regressione, analisi di scenario, raggruppamenti, filtri e altro ancora.</a:t>
            </a:r>
          </a:p>
        </p:txBody>
      </p:sp>
    </p:spTree>
    <p:extLst>
      <p:ext uri="{BB962C8B-B14F-4D97-AF65-F5344CB8AC3E}">
        <p14:creationId xmlns:p14="http://schemas.microsoft.com/office/powerpoint/2010/main" val="264453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8" name="Picture 7">
            <a:extLst>
              <a:ext uri="{FF2B5EF4-FFF2-40B4-BE49-F238E27FC236}">
                <a16:creationId xmlns:a16="http://schemas.microsoft.com/office/drawing/2014/main" id="{3BA2D57A-D358-0855-4BCA-B9FB8EFE0D83}"/>
              </a:ext>
            </a:extLst>
          </p:cNvPr>
          <p:cNvPicPr>
            <a:picLocks noChangeAspect="1"/>
          </p:cNvPicPr>
          <p:nvPr/>
        </p:nvPicPr>
        <p:blipFill>
          <a:blip r:embed="rId2"/>
          <a:stretch>
            <a:fillRect/>
          </a:stretch>
        </p:blipFill>
        <p:spPr>
          <a:xfrm>
            <a:off x="1466682" y="1083373"/>
            <a:ext cx="5725324" cy="5010849"/>
          </a:xfrm>
          <a:prstGeom prst="rect">
            <a:avLst/>
          </a:prstGeom>
        </p:spPr>
      </p:pic>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 “range” di </a:t>
            </a:r>
            <a:r>
              <a:rPr lang="en-US" sz="2400" dirty="0" err="1"/>
              <a:t>dati</a:t>
            </a:r>
            <a:r>
              <a:rPr lang="en-US" sz="2400" dirty="0"/>
              <a:t> </a:t>
            </a:r>
            <a:r>
              <a:rPr lang="en-US" sz="2400" dirty="0" err="1"/>
              <a:t>può</a:t>
            </a:r>
            <a:r>
              <a:rPr lang="en-US" sz="2400" dirty="0"/>
              <a:t> </a:t>
            </a:r>
            <a:r>
              <a:rPr lang="en-US" sz="2400" dirty="0" err="1"/>
              <a:t>essere</a:t>
            </a:r>
            <a:r>
              <a:rPr lang="en-US" sz="2400" dirty="0"/>
              <a:t> </a:t>
            </a:r>
            <a:r>
              <a:rPr lang="en-US" sz="2400" dirty="0" err="1"/>
              <a:t>trasformato</a:t>
            </a:r>
            <a:r>
              <a:rPr lang="en-US" sz="2400" dirty="0"/>
              <a:t> in </a:t>
            </a:r>
            <a:r>
              <a:rPr lang="en-US" sz="2400" dirty="0" err="1"/>
              <a:t>una</a:t>
            </a:r>
            <a:r>
              <a:rPr lang="en-US" sz="2400" dirty="0"/>
              <a:t> “</a:t>
            </a:r>
            <a:r>
              <a:rPr lang="en-US" sz="2400" dirty="0" err="1"/>
              <a:t>Tabella</a:t>
            </a:r>
            <a:r>
              <a:rPr lang="en-US" sz="2400" dirty="0"/>
              <a:t>” </a:t>
            </a:r>
            <a:r>
              <a:rPr lang="en-US" sz="2400" dirty="0" err="1"/>
              <a:t>tramite</a:t>
            </a:r>
            <a:r>
              <a:rPr lang="en-US" sz="2400" dirty="0"/>
              <a:t> il menu:</a:t>
            </a:r>
          </a:p>
          <a:p>
            <a:pPr marL="0" indent="0">
              <a:buNone/>
            </a:pPr>
            <a:r>
              <a:rPr lang="en-US" sz="2400" b="1" dirty="0"/>
              <a:t>Home &gt; Styles &gt; Format as Table</a:t>
            </a:r>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r>
              <a:rPr lang="en-US" sz="2400" dirty="0"/>
              <a:t>Si </a:t>
            </a:r>
            <a:r>
              <a:rPr lang="en-US" sz="2400" dirty="0" err="1"/>
              <a:t>raggiunge</a:t>
            </a:r>
            <a:r>
              <a:rPr lang="en-US" sz="2400" dirty="0"/>
              <a:t> il </a:t>
            </a:r>
            <a:r>
              <a:rPr lang="en-US" sz="2400" dirty="0" err="1"/>
              <a:t>duplice</a:t>
            </a:r>
            <a:r>
              <a:rPr lang="en-US" sz="2400" dirty="0"/>
              <a:t> </a:t>
            </a:r>
            <a:r>
              <a:rPr lang="en-US" sz="2400" dirty="0" err="1"/>
              <a:t>obiettivo</a:t>
            </a:r>
            <a:r>
              <a:rPr lang="en-US" sz="2400" dirty="0"/>
              <a:t>: 1) </a:t>
            </a:r>
            <a:r>
              <a:rPr lang="en-US" sz="2400" dirty="0" err="1"/>
              <a:t>formattazione</a:t>
            </a:r>
            <a:r>
              <a:rPr lang="en-US" sz="2400" dirty="0"/>
              <a:t> 2) </a:t>
            </a:r>
            <a:r>
              <a:rPr lang="en-US" sz="2400" dirty="0" err="1"/>
              <a:t>disponibilità</a:t>
            </a:r>
            <a:r>
              <a:rPr lang="en-US" sz="2400" dirty="0"/>
              <a:t> di </a:t>
            </a:r>
            <a:r>
              <a:rPr lang="en-US" sz="2400" dirty="0" err="1"/>
              <a:t>strumenti</a:t>
            </a:r>
            <a:r>
              <a:rPr lang="en-US" sz="2400" dirty="0"/>
              <a:t> di </a:t>
            </a:r>
            <a:r>
              <a:rPr lang="en-US" sz="2400" dirty="0" err="1"/>
              <a:t>ordinamento</a:t>
            </a:r>
            <a:r>
              <a:rPr lang="en-US" sz="2400" dirty="0"/>
              <a:t> e </a:t>
            </a:r>
            <a:r>
              <a:rPr lang="en-US" sz="2400" dirty="0" err="1"/>
              <a:t>filtro</a:t>
            </a:r>
            <a:r>
              <a:rPr lang="en-US" sz="2400" dirty="0"/>
              <a:t> </a:t>
            </a:r>
            <a:r>
              <a:rPr lang="en-US" sz="2400" dirty="0" err="1"/>
              <a:t>automatici</a:t>
            </a:r>
            <a:endParaRPr lang="en-US" sz="2400" dirty="0"/>
          </a:p>
        </p:txBody>
      </p:sp>
      <p:pic>
        <p:nvPicPr>
          <p:cNvPr id="11" name="Picture 10">
            <a:extLst>
              <a:ext uri="{FF2B5EF4-FFF2-40B4-BE49-F238E27FC236}">
                <a16:creationId xmlns:a16="http://schemas.microsoft.com/office/drawing/2014/main" id="{2774492E-B523-4CB5-AD3C-720CC0E3FB69}"/>
              </a:ext>
            </a:extLst>
          </p:cNvPr>
          <p:cNvPicPr>
            <a:picLocks noChangeAspect="1"/>
          </p:cNvPicPr>
          <p:nvPr/>
        </p:nvPicPr>
        <p:blipFill>
          <a:blip r:embed="rId3"/>
          <a:stretch>
            <a:fillRect/>
          </a:stretch>
        </p:blipFill>
        <p:spPr>
          <a:xfrm>
            <a:off x="8491732" y="3067980"/>
            <a:ext cx="2105319" cy="1305107"/>
          </a:xfrm>
          <a:prstGeom prst="rect">
            <a:avLst/>
          </a:prstGeom>
        </p:spPr>
      </p:pic>
    </p:spTree>
    <p:extLst>
      <p:ext uri="{BB962C8B-B14F-4D97-AF65-F5344CB8AC3E}">
        <p14:creationId xmlns:p14="http://schemas.microsoft.com/office/powerpoint/2010/main" val="2834406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41</a:t>
            </a:fld>
            <a:endParaRPr lang="en-US" dirty="0"/>
          </a:p>
        </p:txBody>
      </p:sp>
      <p:pic>
        <p:nvPicPr>
          <p:cNvPr id="6" name="Picture 5">
            <a:extLst>
              <a:ext uri="{FF2B5EF4-FFF2-40B4-BE49-F238E27FC236}">
                <a16:creationId xmlns:a16="http://schemas.microsoft.com/office/drawing/2014/main" id="{C5ED7E67-EB07-107D-A9C2-524F8E73DB0A}"/>
              </a:ext>
            </a:extLst>
          </p:cNvPr>
          <p:cNvPicPr>
            <a:picLocks noChangeAspect="1"/>
          </p:cNvPicPr>
          <p:nvPr/>
        </p:nvPicPr>
        <p:blipFill>
          <a:blip r:embed="rId2"/>
          <a:stretch>
            <a:fillRect/>
          </a:stretch>
        </p:blipFill>
        <p:spPr>
          <a:xfrm>
            <a:off x="1678938" y="1148044"/>
            <a:ext cx="6030167" cy="5020376"/>
          </a:xfrm>
          <a:prstGeom prst="rect">
            <a:avLst/>
          </a:prstGeom>
        </p:spPr>
      </p:pic>
      <p:sp>
        <p:nvSpPr>
          <p:cNvPr id="8" name="Text Placeholder 33">
            <a:extLst>
              <a:ext uri="{FF2B5EF4-FFF2-40B4-BE49-F238E27FC236}">
                <a16:creationId xmlns:a16="http://schemas.microsoft.com/office/drawing/2014/main" id="{CF2A174A-40BC-389D-C366-7BF4B4184477}"/>
              </a:ext>
            </a:extLst>
          </p:cNvPr>
          <p:cNvSpPr txBox="1">
            <a:spLocks/>
          </p:cNvSpPr>
          <p:nvPr/>
        </p:nvSpPr>
        <p:spPr>
          <a:xfrm>
            <a:off x="7945514" y="1962263"/>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Una volta </a:t>
            </a:r>
            <a:r>
              <a:rPr lang="en-US" sz="2400" dirty="0" err="1"/>
              <a:t>che</a:t>
            </a:r>
            <a:r>
              <a:rPr lang="en-US" sz="2400" dirty="0"/>
              <a:t> il range di </a:t>
            </a:r>
            <a:r>
              <a:rPr lang="en-US" sz="2400" dirty="0" err="1"/>
              <a:t>valori</a:t>
            </a:r>
            <a:r>
              <a:rPr lang="en-US" sz="2400" dirty="0"/>
              <a:t> è “</a:t>
            </a:r>
            <a:r>
              <a:rPr lang="en-US" sz="2400" dirty="0" err="1"/>
              <a:t>diventato</a:t>
            </a:r>
            <a:r>
              <a:rPr lang="en-US" sz="2400" dirty="0"/>
              <a:t>” per Excel </a:t>
            </a:r>
            <a:r>
              <a:rPr lang="en-US" sz="2400" dirty="0" err="1"/>
              <a:t>una</a:t>
            </a:r>
            <a:r>
              <a:rPr lang="en-US" sz="2400" dirty="0"/>
              <a:t> </a:t>
            </a:r>
            <a:r>
              <a:rPr lang="en-US" sz="2400" dirty="0" err="1"/>
              <a:t>Tabella</a:t>
            </a:r>
            <a:r>
              <a:rPr lang="en-US" sz="2400" dirty="0"/>
              <a:t>, </a:t>
            </a:r>
            <a:r>
              <a:rPr lang="en-US" sz="2400" dirty="0" err="1"/>
              <a:t>diventano</a:t>
            </a:r>
            <a:r>
              <a:rPr lang="en-US" sz="2400" dirty="0"/>
              <a:t> </a:t>
            </a:r>
            <a:r>
              <a:rPr lang="en-US" sz="2400" b="1" dirty="0" err="1"/>
              <a:t>automaticamente</a:t>
            </a:r>
            <a:r>
              <a:rPr lang="en-US" sz="2400" dirty="0"/>
              <a:t> </a:t>
            </a:r>
            <a:r>
              <a:rPr lang="en-US" sz="2400" dirty="0" err="1"/>
              <a:t>disponibili</a:t>
            </a:r>
            <a:r>
              <a:rPr lang="en-US" sz="2400" dirty="0"/>
              <a:t> </a:t>
            </a:r>
            <a:r>
              <a:rPr lang="en-US" sz="2400" dirty="0" err="1"/>
              <a:t>strumenti</a:t>
            </a:r>
            <a:r>
              <a:rPr lang="en-US" sz="2400" dirty="0"/>
              <a:t> di </a:t>
            </a:r>
            <a:r>
              <a:rPr lang="en-US" sz="2400" dirty="0" err="1"/>
              <a:t>ordinamento</a:t>
            </a:r>
            <a:r>
              <a:rPr lang="en-US" sz="2400" dirty="0"/>
              <a:t>, </a:t>
            </a:r>
            <a:r>
              <a:rPr lang="en-US" sz="2400" dirty="0" err="1"/>
              <a:t>che</a:t>
            </a:r>
            <a:r>
              <a:rPr lang="en-US" sz="2400" dirty="0"/>
              <a:t> </a:t>
            </a:r>
            <a:r>
              <a:rPr lang="en-US" sz="2400" dirty="0" err="1"/>
              <a:t>variano</a:t>
            </a:r>
            <a:r>
              <a:rPr lang="en-US" sz="2400" dirty="0"/>
              <a:t> a </a:t>
            </a:r>
            <a:r>
              <a:rPr lang="en-US" sz="2400" dirty="0" err="1"/>
              <a:t>seconda</a:t>
            </a:r>
            <a:r>
              <a:rPr lang="en-US" sz="2400" dirty="0"/>
              <a:t> del </a:t>
            </a:r>
            <a:r>
              <a:rPr lang="en-US" sz="2400" dirty="0" err="1"/>
              <a:t>tipo</a:t>
            </a:r>
            <a:r>
              <a:rPr lang="en-US" sz="2400" dirty="0"/>
              <a:t> di </a:t>
            </a:r>
            <a:r>
              <a:rPr lang="en-US" sz="2400" dirty="0" err="1"/>
              <a:t>dato</a:t>
            </a:r>
            <a:r>
              <a:rPr lang="en-US" sz="2400" dirty="0"/>
              <a:t> </a:t>
            </a:r>
            <a:r>
              <a:rPr lang="en-US" sz="2400" dirty="0" err="1"/>
              <a:t>della</a:t>
            </a:r>
            <a:r>
              <a:rPr lang="en-US" sz="2400" dirty="0"/>
              <a:t> Colonna </a:t>
            </a:r>
            <a:r>
              <a:rPr lang="en-US" sz="2400" dirty="0" err="1"/>
              <a:t>i</a:t>
            </a:r>
            <a:r>
              <a:rPr lang="en-US" sz="2400" dirty="0"/>
              <a:t> cui </a:t>
            </a:r>
            <a:r>
              <a:rPr lang="en-US" sz="2400" dirty="0" err="1"/>
              <a:t>dati</a:t>
            </a:r>
            <a:r>
              <a:rPr lang="en-US" sz="2400" dirty="0"/>
              <a:t> </a:t>
            </a:r>
            <a:r>
              <a:rPr lang="en-US" sz="2400" dirty="0" err="1"/>
              <a:t>si</a:t>
            </a:r>
            <a:r>
              <a:rPr lang="en-US" sz="2400" dirty="0"/>
              <a:t> </a:t>
            </a:r>
            <a:r>
              <a:rPr lang="en-US" sz="2400" dirty="0" err="1"/>
              <a:t>vogliono</a:t>
            </a:r>
            <a:r>
              <a:rPr lang="en-US" sz="2400" dirty="0"/>
              <a:t> </a:t>
            </a:r>
            <a:r>
              <a:rPr lang="en-US" sz="2400" dirty="0" err="1"/>
              <a:t>ordinare</a:t>
            </a:r>
            <a:r>
              <a:rPr lang="en-US" sz="2400" dirty="0"/>
              <a:t> secondo un </a:t>
            </a:r>
            <a:r>
              <a:rPr lang="en-US" sz="2400" dirty="0" err="1"/>
              <a:t>certo</a:t>
            </a:r>
            <a:r>
              <a:rPr lang="en-US" sz="2400" dirty="0"/>
              <a:t> </a:t>
            </a:r>
            <a:r>
              <a:rPr lang="en-US" sz="2400" dirty="0" err="1"/>
              <a:t>criterio</a:t>
            </a:r>
            <a:r>
              <a:rPr lang="en-US" sz="2400" dirty="0"/>
              <a:t>.</a:t>
            </a:r>
            <a:endParaRPr lang="en-US" sz="2400" b="1" dirty="0"/>
          </a:p>
        </p:txBody>
      </p:sp>
    </p:spTree>
    <p:extLst>
      <p:ext uri="{BB962C8B-B14F-4D97-AF65-F5344CB8AC3E}">
        <p14:creationId xmlns:p14="http://schemas.microsoft.com/office/powerpoint/2010/main" val="649982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42</a:t>
            </a:fld>
            <a:endParaRPr lang="en-US" dirty="0"/>
          </a:p>
        </p:txBody>
      </p:sp>
      <p:pic>
        <p:nvPicPr>
          <p:cNvPr id="6" name="Picture 5">
            <a:extLst>
              <a:ext uri="{FF2B5EF4-FFF2-40B4-BE49-F238E27FC236}">
                <a16:creationId xmlns:a16="http://schemas.microsoft.com/office/drawing/2014/main" id="{21E72303-2594-D315-E14F-07931AE57DAD}"/>
              </a:ext>
            </a:extLst>
          </p:cNvPr>
          <p:cNvPicPr>
            <a:picLocks noChangeAspect="1"/>
          </p:cNvPicPr>
          <p:nvPr/>
        </p:nvPicPr>
        <p:blipFill>
          <a:blip r:embed="rId2"/>
          <a:stretch>
            <a:fillRect/>
          </a:stretch>
        </p:blipFill>
        <p:spPr>
          <a:xfrm>
            <a:off x="1967115" y="960114"/>
            <a:ext cx="4704999" cy="5434159"/>
          </a:xfrm>
          <a:prstGeom prst="rect">
            <a:avLst/>
          </a:prstGeom>
        </p:spPr>
      </p:pic>
      <p:sp>
        <p:nvSpPr>
          <p:cNvPr id="8" name="Text Placeholder 33">
            <a:extLst>
              <a:ext uri="{FF2B5EF4-FFF2-40B4-BE49-F238E27FC236}">
                <a16:creationId xmlns:a16="http://schemas.microsoft.com/office/drawing/2014/main" id="{6C165398-0564-B051-AC49-157523D0BDAE}"/>
              </a:ext>
            </a:extLst>
          </p:cNvPr>
          <p:cNvSpPr txBox="1">
            <a:spLocks/>
          </p:cNvSpPr>
          <p:nvPr/>
        </p:nvSpPr>
        <p:spPr>
          <a:xfrm>
            <a:off x="7420398" y="1642667"/>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Nella </a:t>
            </a:r>
            <a:r>
              <a:rPr lang="en-US" sz="2400" dirty="0" err="1"/>
              <a:t>parte</a:t>
            </a:r>
            <a:r>
              <a:rPr lang="en-US" sz="2400" dirty="0"/>
              <a:t> </a:t>
            </a:r>
            <a:r>
              <a:rPr lang="en-US" sz="2400" dirty="0" err="1"/>
              <a:t>bassa</a:t>
            </a:r>
            <a:r>
              <a:rPr lang="en-US" sz="2400" dirty="0"/>
              <a:t> del pop-up menu </a:t>
            </a:r>
            <a:r>
              <a:rPr lang="en-US" sz="2400" dirty="0" err="1"/>
              <a:t>che</a:t>
            </a:r>
            <a:r>
              <a:rPr lang="en-US" sz="2400" dirty="0"/>
              <a:t> </a:t>
            </a:r>
            <a:r>
              <a:rPr lang="en-US" sz="2400" dirty="0" err="1"/>
              <a:t>si</a:t>
            </a:r>
            <a:r>
              <a:rPr lang="en-US" sz="2400" dirty="0"/>
              <a:t> </a:t>
            </a:r>
            <a:r>
              <a:rPr lang="en-US" sz="2400" dirty="0" err="1"/>
              <a:t>ottiene</a:t>
            </a:r>
            <a:r>
              <a:rPr lang="en-US" sz="2400" dirty="0"/>
              <a:t> </a:t>
            </a:r>
            <a:r>
              <a:rPr lang="en-US" sz="2400" dirty="0" err="1"/>
              <a:t>cliccando</a:t>
            </a:r>
            <a:r>
              <a:rPr lang="en-US" sz="2400" dirty="0"/>
              <a:t> </a:t>
            </a:r>
            <a:r>
              <a:rPr lang="en-US" sz="2400" dirty="0" err="1"/>
              <a:t>sulla</a:t>
            </a:r>
            <a:r>
              <a:rPr lang="en-US" sz="2400" dirty="0"/>
              <a:t> </a:t>
            </a:r>
            <a:r>
              <a:rPr lang="en-US" sz="2400" dirty="0" err="1"/>
              <a:t>tendina</a:t>
            </a:r>
            <a:r>
              <a:rPr lang="en-US" sz="2400" dirty="0"/>
              <a:t> di </a:t>
            </a:r>
            <a:r>
              <a:rPr lang="en-US" sz="2400" dirty="0" err="1"/>
              <a:t>ogni</a:t>
            </a:r>
            <a:r>
              <a:rPr lang="en-US" sz="2400" dirty="0"/>
              <a:t> Colonna, </a:t>
            </a:r>
            <a:r>
              <a:rPr lang="en-US" sz="2400" dirty="0" err="1"/>
              <a:t>si</a:t>
            </a:r>
            <a:r>
              <a:rPr lang="en-US" sz="2400" dirty="0"/>
              <a:t> </a:t>
            </a:r>
            <a:r>
              <a:rPr lang="en-US" sz="2400" dirty="0" err="1"/>
              <a:t>può</a:t>
            </a:r>
            <a:r>
              <a:rPr lang="en-US" sz="2400" dirty="0"/>
              <a:t> </a:t>
            </a:r>
            <a:r>
              <a:rPr lang="en-US" sz="2400" dirty="0" err="1"/>
              <a:t>operare</a:t>
            </a:r>
            <a:r>
              <a:rPr lang="en-US" sz="2400" dirty="0"/>
              <a:t> il </a:t>
            </a:r>
            <a:r>
              <a:rPr lang="en-US" sz="2400" b="1" dirty="0" err="1"/>
              <a:t>Filtro</a:t>
            </a:r>
            <a:r>
              <a:rPr lang="en-US" sz="2400" b="1" dirty="0"/>
              <a:t> </a:t>
            </a:r>
            <a:r>
              <a:rPr lang="en-US" sz="2400" b="1" dirty="0" err="1"/>
              <a:t>automatico</a:t>
            </a:r>
            <a:r>
              <a:rPr lang="en-US" sz="2400" dirty="0"/>
              <a:t>, secondo </a:t>
            </a:r>
            <a:r>
              <a:rPr lang="en-US" sz="2400" dirty="0" err="1"/>
              <a:t>criteri</a:t>
            </a:r>
            <a:r>
              <a:rPr lang="en-US" sz="2400" dirty="0"/>
              <a:t> </a:t>
            </a:r>
            <a:r>
              <a:rPr lang="en-US" sz="2400" dirty="0" err="1"/>
              <a:t>stabiliti</a:t>
            </a:r>
            <a:r>
              <a:rPr lang="en-US" sz="2400" dirty="0"/>
              <a:t> </a:t>
            </a:r>
            <a:r>
              <a:rPr lang="en-US" sz="2400" dirty="0" err="1"/>
              <a:t>dalla</a:t>
            </a:r>
            <a:r>
              <a:rPr lang="en-US" sz="2400" dirty="0"/>
              <a:t> voce Date Filters, o </a:t>
            </a:r>
            <a:r>
              <a:rPr lang="en-US" sz="2400" dirty="0" err="1"/>
              <a:t>spuntando</a:t>
            </a:r>
            <a:r>
              <a:rPr lang="en-US" sz="2400" dirty="0"/>
              <a:t> </a:t>
            </a:r>
            <a:r>
              <a:rPr lang="en-US" sz="2400" dirty="0" err="1"/>
              <a:t>direttamente</a:t>
            </a:r>
            <a:r>
              <a:rPr lang="en-US" sz="2400" dirty="0"/>
              <a:t> </a:t>
            </a:r>
            <a:r>
              <a:rPr lang="en-US" sz="2400" dirty="0" err="1"/>
              <a:t>nell’elenco</a:t>
            </a:r>
            <a:r>
              <a:rPr lang="en-US" sz="2400" dirty="0"/>
              <a:t> </a:t>
            </a:r>
            <a:r>
              <a:rPr lang="en-US" sz="2400" dirty="0" err="1"/>
              <a:t>della</a:t>
            </a:r>
            <a:r>
              <a:rPr lang="en-US" sz="2400" dirty="0"/>
              <a:t> </a:t>
            </a:r>
            <a:r>
              <a:rPr lang="en-US" sz="2400" dirty="0" err="1"/>
              <a:t>finestra</a:t>
            </a:r>
            <a:r>
              <a:rPr lang="en-US" sz="2400" dirty="0"/>
              <a:t> </a:t>
            </a:r>
            <a:r>
              <a:rPr lang="en-US" sz="2400" dirty="0" err="1"/>
              <a:t>che</a:t>
            </a:r>
            <a:r>
              <a:rPr lang="en-US" sz="2400" dirty="0"/>
              <a:t> </a:t>
            </a:r>
            <a:r>
              <a:rPr lang="en-US" sz="2400" dirty="0" err="1"/>
              <a:t>riporta</a:t>
            </a:r>
            <a:r>
              <a:rPr lang="en-US" sz="2400" dirty="0"/>
              <a:t> tutti </a:t>
            </a:r>
            <a:r>
              <a:rPr lang="en-US" sz="2400" dirty="0" err="1"/>
              <a:t>i</a:t>
            </a:r>
            <a:r>
              <a:rPr lang="en-US" sz="2400" dirty="0"/>
              <a:t> </a:t>
            </a:r>
            <a:r>
              <a:rPr lang="en-US" sz="2400" dirty="0" err="1"/>
              <a:t>valori</a:t>
            </a:r>
            <a:r>
              <a:rPr lang="en-US" sz="2400" dirty="0"/>
              <a:t>.</a:t>
            </a:r>
            <a:endParaRPr lang="en-US" sz="2400" b="1" dirty="0"/>
          </a:p>
        </p:txBody>
      </p:sp>
    </p:spTree>
    <p:extLst>
      <p:ext uri="{BB962C8B-B14F-4D97-AF65-F5344CB8AC3E}">
        <p14:creationId xmlns:p14="http://schemas.microsoft.com/office/powerpoint/2010/main" val="1810078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r>
              <a:rPr lang="en-US" dirty="0"/>
              <a:t> - Filter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Dopo aver </a:t>
            </a:r>
            <a:r>
              <a:rPr lang="en-US" sz="2400" dirty="0" err="1"/>
              <a:t>trasformato</a:t>
            </a:r>
            <a:r>
              <a:rPr lang="en-US" sz="2400" dirty="0"/>
              <a:t> il range di </a:t>
            </a:r>
            <a:r>
              <a:rPr lang="en-US" sz="2400" dirty="0" err="1"/>
              <a:t>valori</a:t>
            </a:r>
            <a:r>
              <a:rPr lang="en-US" sz="2400" dirty="0"/>
              <a:t> in </a:t>
            </a:r>
            <a:r>
              <a:rPr lang="en-US" sz="2400" dirty="0" err="1"/>
              <a:t>una</a:t>
            </a:r>
            <a:r>
              <a:rPr lang="en-US" sz="2400" dirty="0"/>
              <a:t> </a:t>
            </a:r>
            <a:r>
              <a:rPr lang="en-US" sz="2400" dirty="0" err="1"/>
              <a:t>tabella</a:t>
            </a:r>
            <a:r>
              <a:rPr lang="en-US" sz="2400" dirty="0"/>
              <a:t>, </a:t>
            </a:r>
            <a:r>
              <a:rPr lang="en-US" sz="2400" dirty="0" err="1"/>
              <a:t>selezionando</a:t>
            </a:r>
            <a:r>
              <a:rPr lang="en-US" sz="2400" dirty="0"/>
              <a:t> </a:t>
            </a:r>
            <a:r>
              <a:rPr lang="en-US" sz="2400" dirty="0" err="1"/>
              <a:t>nuovamente</a:t>
            </a:r>
            <a:r>
              <a:rPr lang="en-US" sz="2400" dirty="0"/>
              <a:t> </a:t>
            </a:r>
            <a:r>
              <a:rPr lang="en-US" sz="2400" dirty="0" err="1"/>
              <a:t>l’intero</a:t>
            </a:r>
            <a:r>
              <a:rPr lang="en-US" sz="2400" dirty="0"/>
              <a:t> range, </a:t>
            </a:r>
            <a:r>
              <a:rPr lang="en-US" sz="2400" dirty="0" err="1"/>
              <a:t>si</a:t>
            </a:r>
            <a:r>
              <a:rPr lang="en-US" sz="2400" dirty="0"/>
              <a:t> </a:t>
            </a:r>
            <a:r>
              <a:rPr lang="en-US" sz="2400" dirty="0" err="1"/>
              <a:t>può</a:t>
            </a:r>
            <a:r>
              <a:rPr lang="en-US" sz="2400" dirty="0"/>
              <a:t> </a:t>
            </a:r>
            <a:r>
              <a:rPr lang="en-US" sz="2400" dirty="0" err="1"/>
              <a:t>notare</a:t>
            </a:r>
            <a:r>
              <a:rPr lang="en-US" sz="2400" dirty="0"/>
              <a:t> </a:t>
            </a:r>
            <a:r>
              <a:rPr lang="en-US" sz="2400" dirty="0" err="1"/>
              <a:t>che</a:t>
            </a:r>
            <a:r>
              <a:rPr lang="en-US" sz="2400" dirty="0"/>
              <a:t> </a:t>
            </a:r>
            <a:r>
              <a:rPr lang="en-US" sz="2400" dirty="0" err="1"/>
              <a:t>nel</a:t>
            </a:r>
            <a:r>
              <a:rPr lang="en-US" sz="2400" dirty="0"/>
              <a:t> menu:</a:t>
            </a:r>
          </a:p>
          <a:p>
            <a:pPr marL="0" indent="0">
              <a:buNone/>
            </a:pPr>
            <a:r>
              <a:rPr lang="en-US" sz="2400" b="1" dirty="0"/>
              <a:t>Home &gt; Editing &gt; Sort &amp; Filter</a:t>
            </a:r>
          </a:p>
          <a:p>
            <a:pPr marL="0" indent="0">
              <a:buNone/>
            </a:pPr>
            <a:r>
              <a:rPr lang="en-US" sz="2400" dirty="0"/>
              <a:t>la voce Filter, </a:t>
            </a:r>
            <a:r>
              <a:rPr lang="en-US" sz="2400" dirty="0" err="1"/>
              <a:t>risulta</a:t>
            </a:r>
            <a:r>
              <a:rPr lang="en-US" sz="2400" dirty="0"/>
              <a:t> </a:t>
            </a:r>
            <a:r>
              <a:rPr lang="en-US" sz="2400" dirty="0" err="1"/>
              <a:t>selezionata</a:t>
            </a:r>
            <a:r>
              <a:rPr lang="en-US" sz="2400" dirty="0"/>
              <a:t>.</a:t>
            </a:r>
          </a:p>
          <a:p>
            <a:pPr marL="0" indent="0">
              <a:buNone/>
            </a:pPr>
            <a:r>
              <a:rPr lang="en-US" sz="2400" dirty="0"/>
              <a:t>In </a:t>
            </a:r>
            <a:r>
              <a:rPr lang="en-US" sz="2400" dirty="0" err="1"/>
              <a:t>altre</a:t>
            </a:r>
            <a:r>
              <a:rPr lang="en-US" sz="2400" dirty="0"/>
              <a:t> parole, </a:t>
            </a:r>
            <a:r>
              <a:rPr lang="en-US" sz="2400" dirty="0" err="1"/>
              <a:t>selezionando</a:t>
            </a:r>
            <a:r>
              <a:rPr lang="en-US" sz="2400" dirty="0"/>
              <a:t> il range, </a:t>
            </a:r>
            <a:r>
              <a:rPr lang="en-US" sz="2400" dirty="0" err="1"/>
              <a:t>si</a:t>
            </a:r>
            <a:r>
              <a:rPr lang="en-US" sz="2400" dirty="0"/>
              <a:t> </a:t>
            </a:r>
            <a:r>
              <a:rPr lang="en-US" sz="2400" dirty="0" err="1"/>
              <a:t>ottiene</a:t>
            </a:r>
            <a:r>
              <a:rPr lang="en-US" sz="2400" dirty="0"/>
              <a:t> la </a:t>
            </a:r>
            <a:r>
              <a:rPr lang="en-US" sz="2400" dirty="0" err="1"/>
              <a:t>formattazione</a:t>
            </a:r>
            <a:r>
              <a:rPr lang="en-US" sz="2400" dirty="0"/>
              <a:t> come </a:t>
            </a:r>
            <a:r>
              <a:rPr lang="en-US" sz="2400" dirty="0" err="1"/>
              <a:t>tabella</a:t>
            </a:r>
            <a:r>
              <a:rPr lang="en-US" sz="2400" dirty="0"/>
              <a:t>, </a:t>
            </a:r>
            <a:r>
              <a:rPr lang="en-US" sz="2400" dirty="0" err="1"/>
              <a:t>anche</a:t>
            </a:r>
            <a:r>
              <a:rPr lang="en-US" sz="2400" dirty="0"/>
              <a:t> con la voce Filter.</a:t>
            </a:r>
          </a:p>
        </p:txBody>
      </p:sp>
      <p:pic>
        <p:nvPicPr>
          <p:cNvPr id="6" name="Picture 5">
            <a:extLst>
              <a:ext uri="{FF2B5EF4-FFF2-40B4-BE49-F238E27FC236}">
                <a16:creationId xmlns:a16="http://schemas.microsoft.com/office/drawing/2014/main" id="{24335772-FD4F-F2B8-D99D-62E33FF79B2E}"/>
              </a:ext>
            </a:extLst>
          </p:cNvPr>
          <p:cNvPicPr>
            <a:picLocks noChangeAspect="1"/>
          </p:cNvPicPr>
          <p:nvPr/>
        </p:nvPicPr>
        <p:blipFill>
          <a:blip r:embed="rId2"/>
          <a:stretch>
            <a:fillRect/>
          </a:stretch>
        </p:blipFill>
        <p:spPr>
          <a:xfrm>
            <a:off x="1210100" y="928338"/>
            <a:ext cx="5830114" cy="5001323"/>
          </a:xfrm>
          <a:prstGeom prst="rect">
            <a:avLst/>
          </a:prstGeom>
        </p:spPr>
      </p:pic>
    </p:spTree>
    <p:extLst>
      <p:ext uri="{BB962C8B-B14F-4D97-AF65-F5344CB8AC3E}">
        <p14:creationId xmlns:p14="http://schemas.microsoft.com/office/powerpoint/2010/main" val="572574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Stili</a:t>
            </a:r>
            <a:r>
              <a:rPr lang="en-US" dirty="0"/>
              <a:t> </a:t>
            </a:r>
            <a:r>
              <a:rPr lang="en-US" dirty="0" err="1"/>
              <a:t>Cella</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
        <p:nvSpPr>
          <p:cNvPr id="3" name="Title 1">
            <a:extLst>
              <a:ext uri="{FF2B5EF4-FFF2-40B4-BE49-F238E27FC236}">
                <a16:creationId xmlns:a16="http://schemas.microsoft.com/office/drawing/2014/main" id="{9DC00158-F535-713C-ECFE-1BDA5D8CD00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288624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Stili</a:t>
            </a:r>
            <a:r>
              <a:rPr lang="en-US" dirty="0"/>
              <a:t> </a:t>
            </a:r>
            <a:r>
              <a:rPr lang="en-US" dirty="0" err="1"/>
              <a:t>Cella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45</a:t>
            </a:fld>
            <a:endParaRPr lang="en-US" dirty="0"/>
          </a:p>
        </p:txBody>
      </p:sp>
      <p:pic>
        <p:nvPicPr>
          <p:cNvPr id="6" name="Picture 5">
            <a:extLst>
              <a:ext uri="{FF2B5EF4-FFF2-40B4-BE49-F238E27FC236}">
                <a16:creationId xmlns:a16="http://schemas.microsoft.com/office/drawing/2014/main" id="{AECB1A5C-F1C3-DE08-0C10-8C90071B0412}"/>
              </a:ext>
            </a:extLst>
          </p:cNvPr>
          <p:cNvPicPr>
            <a:picLocks noChangeAspect="1"/>
          </p:cNvPicPr>
          <p:nvPr/>
        </p:nvPicPr>
        <p:blipFill>
          <a:blip r:embed="rId2"/>
          <a:stretch>
            <a:fillRect/>
          </a:stretch>
        </p:blipFill>
        <p:spPr>
          <a:xfrm>
            <a:off x="2495335" y="873798"/>
            <a:ext cx="5810293" cy="5568868"/>
          </a:xfrm>
          <a:prstGeom prst="rect">
            <a:avLst/>
          </a:prstGeom>
        </p:spPr>
      </p:pic>
      <p:sp>
        <p:nvSpPr>
          <p:cNvPr id="8" name="Text Placeholder 33">
            <a:extLst>
              <a:ext uri="{FF2B5EF4-FFF2-40B4-BE49-F238E27FC236}">
                <a16:creationId xmlns:a16="http://schemas.microsoft.com/office/drawing/2014/main" id="{87EC8B38-DAA5-36DF-5CB2-32DA399CE45A}"/>
              </a:ext>
            </a:extLst>
          </p:cNvPr>
          <p:cNvSpPr txBox="1">
            <a:spLocks/>
          </p:cNvSpPr>
          <p:nvPr/>
        </p:nvSpPr>
        <p:spPr>
          <a:xfrm>
            <a:off x="9012657" y="3255169"/>
            <a:ext cx="268697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HOME &gt; Styles: </a:t>
            </a:r>
          </a:p>
          <a:p>
            <a:pPr marL="0" indent="0">
              <a:buNone/>
            </a:pPr>
            <a:r>
              <a:rPr lang="en-US" b="1" dirty="0"/>
              <a:t>Cell Styles</a:t>
            </a:r>
          </a:p>
        </p:txBody>
      </p:sp>
    </p:spTree>
    <p:extLst>
      <p:ext uri="{BB962C8B-B14F-4D97-AF65-F5344CB8AC3E}">
        <p14:creationId xmlns:p14="http://schemas.microsoft.com/office/powerpoint/2010/main" val="2787175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Automatica</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46</a:t>
            </a:fld>
            <a:endParaRPr lang="en-US" dirty="0"/>
          </a:p>
        </p:txBody>
      </p:sp>
    </p:spTree>
    <p:extLst>
      <p:ext uri="{BB962C8B-B14F-4D97-AF65-F5344CB8AC3E}">
        <p14:creationId xmlns:p14="http://schemas.microsoft.com/office/powerpoint/2010/main" val="2310996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Formattazione</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F46EAAB2-EFE3-2CED-B8AB-FF217B0776D5}"/>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832790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48</a:t>
            </a:fld>
            <a:endParaRPr lang="en-US" dirty="0"/>
          </a:p>
        </p:txBody>
      </p:sp>
      <p:sp>
        <p:nvSpPr>
          <p:cNvPr id="8" name="Content Placeholder 2">
            <a:extLst>
              <a:ext uri="{FF2B5EF4-FFF2-40B4-BE49-F238E27FC236}">
                <a16:creationId xmlns:a16="http://schemas.microsoft.com/office/drawing/2014/main" id="{020AACB7-09E3-205E-889C-CC31FF2A99CA}"/>
              </a:ext>
            </a:extLst>
          </p:cNvPr>
          <p:cNvSpPr>
            <a:spLocks noGrp="1"/>
          </p:cNvSpPr>
          <p:nvPr>
            <p:ph idx="1"/>
          </p:nvPr>
        </p:nvSpPr>
        <p:spPr>
          <a:xfrm>
            <a:off x="444616" y="1085272"/>
            <a:ext cx="10637241" cy="4978141"/>
          </a:xfrm>
        </p:spPr>
        <p:txBody>
          <a:bodyPr vert="horz" lIns="91440" tIns="45720" rIns="91440" bIns="45720" rtlCol="0" anchor="t">
            <a:normAutofit fontScale="32500" lnSpcReduction="20000"/>
          </a:bodyPr>
          <a:lstStyle/>
          <a:p>
            <a:r>
              <a:rPr lang="it-IT" sz="5900" b="0" i="0" u="none" strike="noStrike" baseline="0" dirty="0">
                <a:solidFill>
                  <a:srgbClr val="000000"/>
                </a:solidFill>
                <a:latin typeface="+mj-lt"/>
              </a:rPr>
              <a:t>La formattazione condizionale è uno strumento di Excel che consente di evidenziare rapidamente informazioni importanti in un foglio di calcolo. </a:t>
            </a:r>
          </a:p>
          <a:p>
            <a:r>
              <a:rPr lang="it-IT" sz="5900" b="1" i="0" u="none" strike="noStrike" baseline="0" dirty="0">
                <a:solidFill>
                  <a:srgbClr val="000000"/>
                </a:solidFill>
                <a:latin typeface="+mj-lt"/>
              </a:rPr>
              <a:t>Applicare la formattazione condizionale impostando regole sui dati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É possibile applicare una formattazione diversa del testo o dello sfondo alle celle che soddisfano un particolare criterio, per metterle in evidenza rispetto alle altre: </a:t>
            </a:r>
          </a:p>
          <a:p>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1. Selezionare le celle che si desidera formattare </a:t>
            </a:r>
            <a:endParaRPr lang="en-US" sz="5900" b="0" i="0" u="none" strike="noStrike" baseline="0" dirty="0">
              <a:solidFill>
                <a:srgbClr val="000000"/>
              </a:solidFill>
              <a:latin typeface="+mj-lt"/>
            </a:endParaRPr>
          </a:p>
          <a:p>
            <a:r>
              <a:rPr lang="it-IT" sz="5900" b="0" i="0" u="none" strike="noStrike" baseline="0" dirty="0">
                <a:solidFill>
                  <a:srgbClr val="000000"/>
                </a:solidFill>
                <a:latin typeface="+mj-lt"/>
              </a:rPr>
              <a:t>2. Nella scheda HOME della barra multifunzione cercare la sezione STILI e fare click sul pulsante </a:t>
            </a:r>
            <a:r>
              <a:rPr lang="it-IT" sz="5900" b="1" i="0" u="none" strike="noStrike" baseline="0" dirty="0">
                <a:solidFill>
                  <a:srgbClr val="000000"/>
                </a:solidFill>
                <a:latin typeface="+mj-lt"/>
              </a:rPr>
              <a:t>Formattazione condizionale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3. Nel menu che compare fare click su </a:t>
            </a:r>
            <a:r>
              <a:rPr lang="it-IT" sz="5900" b="1" i="0" u="none" strike="noStrike" baseline="0" dirty="0">
                <a:solidFill>
                  <a:srgbClr val="000000"/>
                </a:solidFill>
                <a:latin typeface="+mj-lt"/>
              </a:rPr>
              <a:t>Regole evidenziazione celle </a:t>
            </a:r>
            <a:r>
              <a:rPr lang="it-IT" sz="5900" b="0" i="0" u="none" strike="noStrike" baseline="0" dirty="0">
                <a:solidFill>
                  <a:srgbClr val="000000"/>
                </a:solidFill>
                <a:latin typeface="+mj-lt"/>
              </a:rPr>
              <a:t>e poi su una delle regole elencate, per esempio </a:t>
            </a:r>
            <a:r>
              <a:rPr lang="it-IT" sz="5900" b="0" i="1" u="none" strike="noStrike" baseline="0" dirty="0">
                <a:solidFill>
                  <a:srgbClr val="000000"/>
                </a:solidFill>
                <a:highlight>
                  <a:srgbClr val="FFFF00"/>
                </a:highlight>
                <a:latin typeface="+mj-lt"/>
              </a:rPr>
              <a:t>Minore di</a:t>
            </a:r>
            <a:r>
              <a:rPr lang="it-IT" sz="5900" b="0" i="0" u="none" strike="noStrike" baseline="0" dirty="0">
                <a:solidFill>
                  <a:srgbClr val="000000"/>
                </a:solidFill>
                <a:highlight>
                  <a:srgbClr val="FFFF00"/>
                </a:highlight>
                <a:latin typeface="+mj-lt"/>
              </a:rPr>
              <a:t>… </a:t>
            </a:r>
          </a:p>
          <a:p>
            <a:r>
              <a:rPr lang="it-IT" sz="5900" b="0" i="0" u="none" strike="noStrike" baseline="0" dirty="0">
                <a:solidFill>
                  <a:srgbClr val="000000"/>
                </a:solidFill>
                <a:latin typeface="+mj-lt"/>
              </a:rPr>
              <a:t>4. Nella finestra di dialogo che compare, diversa a seconda della regola scelta, impostare il criterio di selezione e la formattazione da applicare alle celle che soddisferanno il criterio. </a:t>
            </a:r>
          </a:p>
          <a:p>
            <a:r>
              <a:rPr lang="it-IT" sz="5900" b="0" i="0" u="none" strike="noStrike" baseline="0" dirty="0">
                <a:solidFill>
                  <a:srgbClr val="000000"/>
                </a:solidFill>
                <a:latin typeface="+mj-lt"/>
              </a:rPr>
              <a:t>I formati selezionati verranno applicati solo se il valore delle celle soddisfa la condizione indicata o </a:t>
            </a:r>
            <a:r>
              <a:rPr lang="it-IT" sz="5900" b="1" i="0" u="none" strike="noStrike" baseline="0" dirty="0">
                <a:solidFill>
                  <a:srgbClr val="000000"/>
                </a:solidFill>
                <a:latin typeface="+mj-lt"/>
              </a:rPr>
              <a:t>se la formula restituisce il valore VERO</a:t>
            </a:r>
            <a:r>
              <a:rPr lang="it-IT" sz="5900" b="0" i="0" u="none" strike="noStrike" baseline="0" dirty="0">
                <a:solidFill>
                  <a:srgbClr val="000000"/>
                </a:solidFill>
                <a:latin typeface="+mj-lt"/>
              </a:rPr>
              <a:t>. </a:t>
            </a:r>
            <a:endParaRPr lang="en-US" sz="5900" dirty="0">
              <a:latin typeface="+mj-lt"/>
            </a:endParaRPr>
          </a:p>
        </p:txBody>
      </p:sp>
    </p:spTree>
    <p:extLst>
      <p:ext uri="{BB962C8B-B14F-4D97-AF65-F5344CB8AC3E}">
        <p14:creationId xmlns:p14="http://schemas.microsoft.com/office/powerpoint/2010/main" val="1411664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49</a:t>
            </a:fld>
            <a:endParaRPr lang="en-US" dirty="0"/>
          </a:p>
        </p:txBody>
      </p:sp>
      <p:pic>
        <p:nvPicPr>
          <p:cNvPr id="6" name="Picture 5">
            <a:extLst>
              <a:ext uri="{FF2B5EF4-FFF2-40B4-BE49-F238E27FC236}">
                <a16:creationId xmlns:a16="http://schemas.microsoft.com/office/drawing/2014/main" id="{31A80449-551E-36A8-3303-B7ECBBF94B37}"/>
              </a:ext>
            </a:extLst>
          </p:cNvPr>
          <p:cNvPicPr>
            <a:picLocks noChangeAspect="1"/>
          </p:cNvPicPr>
          <p:nvPr/>
        </p:nvPicPr>
        <p:blipFill>
          <a:blip r:embed="rId2"/>
          <a:stretch>
            <a:fillRect/>
          </a:stretch>
        </p:blipFill>
        <p:spPr>
          <a:xfrm>
            <a:off x="1307197" y="1290966"/>
            <a:ext cx="3772426" cy="4515480"/>
          </a:xfrm>
          <a:prstGeom prst="rect">
            <a:avLst/>
          </a:prstGeom>
        </p:spPr>
      </p:pic>
      <p:pic>
        <p:nvPicPr>
          <p:cNvPr id="10" name="Picture 9">
            <a:extLst>
              <a:ext uri="{FF2B5EF4-FFF2-40B4-BE49-F238E27FC236}">
                <a16:creationId xmlns:a16="http://schemas.microsoft.com/office/drawing/2014/main" id="{C9A2130D-0EB2-925F-9B16-56BBE8E18EC7}"/>
              </a:ext>
            </a:extLst>
          </p:cNvPr>
          <p:cNvPicPr>
            <a:picLocks noChangeAspect="1"/>
          </p:cNvPicPr>
          <p:nvPr/>
        </p:nvPicPr>
        <p:blipFill>
          <a:blip r:embed="rId3"/>
          <a:stretch>
            <a:fillRect/>
          </a:stretch>
        </p:blipFill>
        <p:spPr>
          <a:xfrm>
            <a:off x="5878058" y="1290966"/>
            <a:ext cx="3791479" cy="4515480"/>
          </a:xfrm>
          <a:prstGeom prst="rect">
            <a:avLst/>
          </a:prstGeom>
        </p:spPr>
      </p:pic>
    </p:spTree>
    <p:extLst>
      <p:ext uri="{BB962C8B-B14F-4D97-AF65-F5344CB8AC3E}">
        <p14:creationId xmlns:p14="http://schemas.microsoft.com/office/powerpoint/2010/main" val="142717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it-IT" sz="2400" b="1" dirty="0"/>
              <a:t>Automatizzazione delle attività</a:t>
            </a:r>
            <a:r>
              <a:rPr lang="it-IT" sz="2400" dirty="0"/>
              <a:t>: Puoi utilizzare le macro e le funzioni di automazione di Excel per eseguire operazioni ripetitive, creare flussi di lavoro personalizzati, automatizzare compiti e semplificare le attività quotidiane.</a:t>
            </a:r>
          </a:p>
          <a:p>
            <a:pPr marL="342900" indent="-342900">
              <a:buFont typeface="Arial" panose="020B0604020202020204" pitchFamily="34" charset="0"/>
              <a:buChar char="•"/>
            </a:pPr>
            <a:r>
              <a:rPr lang="it-IT" sz="2400" b="1" dirty="0"/>
              <a:t>Organizzazione dei dati</a:t>
            </a:r>
            <a:r>
              <a:rPr lang="it-IT" sz="2400" dirty="0"/>
              <a:t>: Excel offre funzionalità per organizzare e gestire grandi quantità di dati, inclusi strumenti per ordinare, filtrare e raggruppare i dati in base a criteri specifici.</a:t>
            </a:r>
          </a:p>
          <a:p>
            <a:pPr marL="342900" indent="-342900">
              <a:buFont typeface="Arial" panose="020B0604020202020204" pitchFamily="34" charset="0"/>
              <a:buChar char="•"/>
            </a:pPr>
            <a:r>
              <a:rPr lang="it-IT" sz="2400" b="1" dirty="0"/>
              <a:t>Creazione di modelli finanziari</a:t>
            </a:r>
            <a:r>
              <a:rPr lang="it-IT" sz="2400" dirty="0"/>
              <a:t>: Excel è ampiamente utilizzato per la creazione di modelli finanziari, previsioni di bilancio, analisi di investimenti, calcoli di interesse composto e altre attività finanziarie complesse.</a:t>
            </a:r>
          </a:p>
          <a:p>
            <a:pPr marL="342900" indent="-342900">
              <a:buFont typeface="Arial" panose="020B0604020202020204" pitchFamily="34" charset="0"/>
              <a:buChar char="•"/>
            </a:pPr>
            <a:r>
              <a:rPr lang="it-IT" sz="2400" b="1" dirty="0"/>
              <a:t>Creazione di tabelle pivot</a:t>
            </a:r>
            <a:r>
              <a:rPr lang="it-IT" sz="2400" dirty="0"/>
              <a:t>: Le tabelle pivot consentono di riepilogare, analizzare e manipolare grandi quantità di dati in modo rapido e flessibile, consentendo di ottenere informazioni significative dai dati.</a:t>
            </a:r>
          </a:p>
          <a:p>
            <a:pPr marL="342900" indent="-342900">
              <a:buFont typeface="Arial" panose="020B0604020202020204" pitchFamily="34" charset="0"/>
              <a:buChar char="•"/>
            </a:pPr>
            <a:r>
              <a:rPr lang="it-IT" sz="2400" b="1" dirty="0"/>
              <a:t>Integrazione con altri strumenti</a:t>
            </a:r>
            <a:r>
              <a:rPr lang="it-IT" sz="2400" dirty="0"/>
              <a:t>: Excel può essere integrato con altri strumenti Microsoft come Word e PowerPoint, consentendo di importare, esportare e condividere facilmente dati e informazioni tra le applicazioni.</a:t>
            </a:r>
          </a:p>
        </p:txBody>
      </p:sp>
    </p:spTree>
    <p:extLst>
      <p:ext uri="{BB962C8B-B14F-4D97-AF65-F5344CB8AC3E}">
        <p14:creationId xmlns:p14="http://schemas.microsoft.com/office/powerpoint/2010/main" val="3745974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50</a:t>
            </a:fld>
            <a:endParaRPr lang="en-US" dirty="0"/>
          </a:p>
        </p:txBody>
      </p:sp>
      <p:pic>
        <p:nvPicPr>
          <p:cNvPr id="8" name="Picture 7">
            <a:extLst>
              <a:ext uri="{FF2B5EF4-FFF2-40B4-BE49-F238E27FC236}">
                <a16:creationId xmlns:a16="http://schemas.microsoft.com/office/drawing/2014/main" id="{2B2EE14F-29F5-4044-14AA-961507A379EE}"/>
              </a:ext>
            </a:extLst>
          </p:cNvPr>
          <p:cNvPicPr>
            <a:picLocks noChangeAspect="1"/>
          </p:cNvPicPr>
          <p:nvPr/>
        </p:nvPicPr>
        <p:blipFill>
          <a:blip r:embed="rId2"/>
          <a:stretch>
            <a:fillRect/>
          </a:stretch>
        </p:blipFill>
        <p:spPr>
          <a:xfrm>
            <a:off x="1442445" y="1118865"/>
            <a:ext cx="4305901" cy="4620270"/>
          </a:xfrm>
          <a:prstGeom prst="rect">
            <a:avLst/>
          </a:prstGeom>
        </p:spPr>
      </p:pic>
      <p:sp>
        <p:nvSpPr>
          <p:cNvPr id="9" name="Content Placeholder 2">
            <a:extLst>
              <a:ext uri="{FF2B5EF4-FFF2-40B4-BE49-F238E27FC236}">
                <a16:creationId xmlns:a16="http://schemas.microsoft.com/office/drawing/2014/main" id="{7A3065BB-282B-FF5B-72FD-6C04B6A2D7C6}"/>
              </a:ext>
            </a:extLst>
          </p:cNvPr>
          <p:cNvSpPr>
            <a:spLocks noGrp="1"/>
          </p:cNvSpPr>
          <p:nvPr>
            <p:ph idx="1"/>
          </p:nvPr>
        </p:nvSpPr>
        <p:spPr>
          <a:xfrm>
            <a:off x="6235765" y="2286437"/>
            <a:ext cx="4746372" cy="2285126"/>
          </a:xfrm>
        </p:spPr>
        <p:txBody>
          <a:bodyPr vert="horz" lIns="91440" tIns="45720" rIns="91440" bIns="45720" rtlCol="0" anchor="t">
            <a:normAutofit lnSpcReduction="10000"/>
          </a:bodyPr>
          <a:lstStyle/>
          <a:p>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891509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Condizionale</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51</a:t>
            </a:fld>
            <a:endParaRPr lang="en-US" dirty="0"/>
          </a:p>
        </p:txBody>
      </p:sp>
    </p:spTree>
    <p:extLst>
      <p:ext uri="{BB962C8B-B14F-4D97-AF65-F5344CB8AC3E}">
        <p14:creationId xmlns:p14="http://schemas.microsoft.com/office/powerpoint/2010/main" val="2953309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4228" y="2235200"/>
            <a:ext cx="6245912" cy="2387600"/>
          </a:xfrm>
        </p:spPr>
        <p:txBody>
          <a:bodyPr anchor="ctr"/>
          <a:lstStyle/>
          <a:p>
            <a:r>
              <a:rPr lang="en-US" dirty="0" err="1"/>
              <a:t>Ordinamento</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683607BB-47E4-B87E-7DD2-1A989C2B4757}"/>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921422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53</a:t>
            </a:fld>
            <a:endParaRPr lang="en-US" dirty="0"/>
          </a:p>
        </p:txBody>
      </p:sp>
      <p:pic>
        <p:nvPicPr>
          <p:cNvPr id="8" name="Picture 7">
            <a:extLst>
              <a:ext uri="{FF2B5EF4-FFF2-40B4-BE49-F238E27FC236}">
                <a16:creationId xmlns:a16="http://schemas.microsoft.com/office/drawing/2014/main" id="{4F18063F-88AC-06D6-28F3-2700D4581428}"/>
              </a:ext>
            </a:extLst>
          </p:cNvPr>
          <p:cNvPicPr>
            <a:picLocks noChangeAspect="1"/>
          </p:cNvPicPr>
          <p:nvPr/>
        </p:nvPicPr>
        <p:blipFill>
          <a:blip r:embed="rId2"/>
          <a:stretch>
            <a:fillRect/>
          </a:stretch>
        </p:blipFill>
        <p:spPr>
          <a:xfrm>
            <a:off x="905661" y="1557337"/>
            <a:ext cx="5981700" cy="3743325"/>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4666675" y="1557337"/>
            <a:ext cx="461395" cy="72984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64627" y="2286436"/>
            <a:ext cx="4746372" cy="2285126"/>
          </a:xfrm>
        </p:spPr>
        <p:txBody>
          <a:bodyPr vert="horz" lIns="91440" tIns="45720" rIns="91440" bIns="45720" rtlCol="0" anchor="t">
            <a:normAutofit/>
          </a:bodyPr>
          <a:lstStyle/>
          <a:p>
            <a:r>
              <a:rPr lang="it-IT" b="0" i="0" u="none" strike="noStrike" baseline="0" dirty="0">
                <a:solidFill>
                  <a:srgbClr val="000000"/>
                </a:solidFill>
                <a:latin typeface="+mj-lt"/>
              </a:rPr>
              <a:t>E’ possibile applicare vari livelli di ordinamento, secondo un certo ordine: </a:t>
            </a:r>
          </a:p>
          <a:p>
            <a:r>
              <a:rPr lang="it-IT" b="0" i="0" u="none" strike="noStrike" baseline="0" dirty="0">
                <a:solidFill>
                  <a:srgbClr val="000000"/>
                </a:solidFill>
                <a:latin typeface="+mj-lt"/>
              </a:rPr>
              <a:t>1) sort by 2) then by ... e così via</a:t>
            </a:r>
          </a:p>
        </p:txBody>
      </p:sp>
    </p:spTree>
    <p:extLst>
      <p:ext uri="{BB962C8B-B14F-4D97-AF65-F5344CB8AC3E}">
        <p14:creationId xmlns:p14="http://schemas.microsoft.com/office/powerpoint/2010/main" val="223690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Ordinamento</a:t>
            </a:r>
            <a:r>
              <a:rPr lang="en-US" dirty="0"/>
              <a:t> </a:t>
            </a:r>
            <a:r>
              <a:rPr lang="en-US" dirty="0" err="1"/>
              <a:t>Condizionale</a:t>
            </a:r>
            <a:r>
              <a:rPr lang="en-US" dirty="0"/>
              <a:t> (Custom Sort) </a:t>
            </a:r>
            <a:r>
              <a:rPr lang="en-US" dirty="0" err="1"/>
              <a:t>sul</a:t>
            </a:r>
            <a:r>
              <a:rPr lang="en-US" dirty="0"/>
              <a:t> file: </a:t>
            </a:r>
          </a:p>
          <a:p>
            <a:r>
              <a:rPr lang="en-US" b="1" dirty="0"/>
              <a:t>documento3</a:t>
            </a:r>
            <a:r>
              <a:rPr lang="en-US" dirty="0"/>
              <a:t>\dipendenti.xlsx</a:t>
            </a:r>
          </a:p>
          <a:p>
            <a:r>
              <a:rPr lang="en-US" dirty="0"/>
              <a:t>CRITERI:</a:t>
            </a:r>
          </a:p>
          <a:p>
            <a:r>
              <a:rPr lang="en-US" dirty="0"/>
              <a:t>a) Colonna B – Cell Values - </a:t>
            </a:r>
            <a:r>
              <a:rPr lang="en-US" dirty="0" err="1"/>
              <a:t>dalla</a:t>
            </a:r>
            <a:r>
              <a:rPr lang="en-US" dirty="0"/>
              <a:t> A </a:t>
            </a:r>
            <a:r>
              <a:rPr lang="en-US" dirty="0" err="1"/>
              <a:t>alla</a:t>
            </a:r>
            <a:r>
              <a:rPr lang="en-US" dirty="0"/>
              <a:t> Z</a:t>
            </a:r>
          </a:p>
          <a:p>
            <a:r>
              <a:rPr lang="en-US" dirty="0"/>
              <a:t>b) Colonna F – Cell Values – Largest to Smallest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10412" y="6356349"/>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1214314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r>
              <a:rPr lang="en-US" sz="1800" b="1" dirty="0"/>
              <a:t>documento3</a:t>
            </a:r>
            <a:r>
              <a:rPr lang="en-US" sz="1800" dirty="0"/>
              <a:t>\dipendenti.xlsx</a:t>
            </a:r>
          </a:p>
          <a:p>
            <a:endParaRPr lang="en-US" sz="1800" dirty="0"/>
          </a:p>
          <a:p>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2257959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Customize Bars</a:t>
            </a:r>
          </a:p>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56</a:t>
            </a:fld>
            <a:endParaRPr lang="en-US" dirty="0"/>
          </a:p>
        </p:txBody>
      </p:sp>
    </p:spTree>
    <p:extLst>
      <p:ext uri="{BB962C8B-B14F-4D97-AF65-F5344CB8AC3E}">
        <p14:creationId xmlns:p14="http://schemas.microsoft.com/office/powerpoint/2010/main" val="2304860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4038600" y="2043599"/>
            <a:ext cx="5714999" cy="2285126"/>
          </a:xfrm>
        </p:spPr>
        <p:txBody>
          <a:bodyPr vert="horz" lIns="91440" tIns="45720" rIns="91440" bIns="45720" rtlCol="0" anchor="t">
            <a:normAutofit lnSpcReduction="10000"/>
          </a:bodyPr>
          <a:lstStyle/>
          <a:p>
            <a:r>
              <a:rPr lang="it-IT" b="0" i="0" u="none" strike="noStrike" baseline="0" dirty="0">
                <a:solidFill>
                  <a:srgbClr val="000000"/>
                </a:solidFill>
                <a:latin typeface="+mj-lt"/>
              </a:rPr>
              <a:t>Come già detto in precedenza, si può arrivare a formattare un «range di valori» come tabella, anche attraverso il menu:</a:t>
            </a:r>
          </a:p>
          <a:p>
            <a:r>
              <a:rPr lang="it-IT" dirty="0">
                <a:solidFill>
                  <a:srgbClr val="000000"/>
                </a:solidFill>
                <a:latin typeface="+mj-lt"/>
              </a:rPr>
              <a:t>Home&gt; Editing &gt; Sort &amp; Filter &gt; Filter</a:t>
            </a:r>
            <a:endParaRPr lang="it-IT" b="0"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69DBFA17-528F-988C-AFE1-A8F320B17557}"/>
              </a:ext>
            </a:extLst>
          </p:cNvPr>
          <p:cNvPicPr>
            <a:picLocks noChangeAspect="1"/>
          </p:cNvPicPr>
          <p:nvPr/>
        </p:nvPicPr>
        <p:blipFill>
          <a:blip r:embed="rId2"/>
          <a:stretch>
            <a:fillRect/>
          </a:stretch>
        </p:blipFill>
        <p:spPr>
          <a:xfrm>
            <a:off x="539320" y="1147181"/>
            <a:ext cx="3237145" cy="4077962"/>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013789" y="1459702"/>
            <a:ext cx="810392" cy="116779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1216620" y="3345595"/>
            <a:ext cx="1882543" cy="41551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69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(Segue)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58</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22851" y="2276649"/>
            <a:ext cx="5714999" cy="1757142"/>
          </a:xfrm>
        </p:spPr>
        <p:txBody>
          <a:bodyPr vert="horz" lIns="91440" tIns="45720" rIns="91440" bIns="45720" rtlCol="0" anchor="t">
            <a:normAutofit/>
          </a:bodyPr>
          <a:lstStyle/>
          <a:p>
            <a:r>
              <a:rPr lang="it-IT" b="0" i="0" u="none" strike="noStrike" baseline="0" dirty="0">
                <a:solidFill>
                  <a:srgbClr val="000000"/>
                </a:solidFill>
                <a:latin typeface="+mj-lt"/>
              </a:rPr>
              <a:t>Si applicano le stesse regole della formattazione condizionale, applicando il Filtro e poi «Number Filters» al range di valori</a:t>
            </a:r>
          </a:p>
        </p:txBody>
      </p:sp>
      <p:pic>
        <p:nvPicPr>
          <p:cNvPr id="13" name="Picture 12">
            <a:extLst>
              <a:ext uri="{FF2B5EF4-FFF2-40B4-BE49-F238E27FC236}">
                <a16:creationId xmlns:a16="http://schemas.microsoft.com/office/drawing/2014/main" id="{B3ECF741-760A-768A-BDF7-774EA5E5DF39}"/>
              </a:ext>
            </a:extLst>
          </p:cNvPr>
          <p:cNvPicPr>
            <a:picLocks noChangeAspect="1"/>
          </p:cNvPicPr>
          <p:nvPr/>
        </p:nvPicPr>
        <p:blipFill>
          <a:blip r:embed="rId2"/>
          <a:stretch>
            <a:fillRect/>
          </a:stretch>
        </p:blipFill>
        <p:spPr>
          <a:xfrm>
            <a:off x="1400930" y="1039671"/>
            <a:ext cx="4568221" cy="4778657"/>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660296" y="2878795"/>
            <a:ext cx="2258561"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3918857" y="3440050"/>
            <a:ext cx="1882543"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3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Applicare</a:t>
            </a:r>
            <a:r>
              <a:rPr lang="en-US" sz="2400" dirty="0"/>
              <a:t> </a:t>
            </a:r>
            <a:r>
              <a:rPr lang="en-US" dirty="0" err="1"/>
              <a:t>l’Ordinamento</a:t>
            </a:r>
            <a:r>
              <a:rPr lang="en-US" dirty="0"/>
              <a:t> </a:t>
            </a:r>
            <a:r>
              <a:rPr lang="en-US" dirty="0" err="1"/>
              <a:t>sul</a:t>
            </a:r>
            <a:r>
              <a:rPr lang="en-US" dirty="0"/>
              <a:t> file</a:t>
            </a:r>
            <a:endParaRPr lang="en-US" sz="2400" dirty="0"/>
          </a:p>
          <a:p>
            <a:r>
              <a:rPr lang="en-US" sz="2400" b="1" dirty="0"/>
              <a:t>documento3</a:t>
            </a:r>
            <a:r>
              <a:rPr lang="en-US" sz="2400" dirty="0"/>
              <a:t>\dipendenti.xlsx</a:t>
            </a:r>
          </a:p>
          <a:p>
            <a:r>
              <a:rPr lang="en-US" sz="2400" dirty="0"/>
              <a:t>- </a:t>
            </a:r>
            <a:r>
              <a:rPr lang="en-US" sz="2400" b="1" dirty="0" err="1"/>
              <a:t>Utilizzando</a:t>
            </a:r>
            <a:r>
              <a:rPr lang="en-US" sz="2400" b="1" dirty="0"/>
              <a:t> il menu Filter</a:t>
            </a:r>
          </a:p>
          <a:p>
            <a:r>
              <a:rPr lang="en-US" sz="2400" b="1" dirty="0"/>
              <a:t>- </a:t>
            </a:r>
            <a:r>
              <a:rPr lang="en-US" sz="2400" b="1" dirty="0" err="1"/>
              <a:t>Applicando</a:t>
            </a:r>
            <a:r>
              <a:rPr lang="en-US" sz="2400" b="1" dirty="0"/>
              <a:t> un Number Filters a piacere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59</a:t>
            </a:fld>
            <a:endParaRPr lang="en-US" dirty="0"/>
          </a:p>
        </p:txBody>
      </p:sp>
    </p:spTree>
    <p:extLst>
      <p:ext uri="{BB962C8B-B14F-4D97-AF65-F5344CB8AC3E}">
        <p14:creationId xmlns:p14="http://schemas.microsoft.com/office/powerpoint/2010/main" val="217673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lstStyle/>
          <a:p>
            <a:r>
              <a:rPr lang="en-US" dirty="0" err="1"/>
              <a:t>Qualche</a:t>
            </a:r>
            <a:r>
              <a:rPr lang="en-US" dirty="0"/>
              <a:t> “</a:t>
            </a:r>
            <a:r>
              <a:rPr lang="en-US" dirty="0" err="1"/>
              <a:t>numero</a:t>
            </a:r>
            <a:r>
              <a:rPr lang="en-US" dirty="0"/>
              <a:t>” </a:t>
            </a:r>
            <a:r>
              <a:rPr lang="en-US" dirty="0" err="1"/>
              <a:t>su</a:t>
            </a:r>
            <a:r>
              <a:rPr lang="en-US" dirty="0"/>
              <a:t> Excel</a:t>
            </a:r>
          </a:p>
        </p:txBody>
      </p:sp>
      <p:sp>
        <p:nvSpPr>
          <p:cNvPr id="3" name="Title 1">
            <a:extLst>
              <a:ext uri="{FF2B5EF4-FFF2-40B4-BE49-F238E27FC236}">
                <a16:creationId xmlns:a16="http://schemas.microsoft.com/office/drawing/2014/main" id="{DE593641-3E9E-265C-DB62-F654F4DBE11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105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Icon Set</a:t>
            </a:r>
          </a:p>
        </p:txBody>
      </p:sp>
      <p:sp>
        <p:nvSpPr>
          <p:cNvPr id="3" name="Title 1">
            <a:extLst>
              <a:ext uri="{FF2B5EF4-FFF2-40B4-BE49-F238E27FC236}">
                <a16:creationId xmlns:a16="http://schemas.microsoft.com/office/drawing/2014/main" id="{8FBFA8FE-4131-596D-8BDB-2333C78A773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686788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61</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096000" y="1921058"/>
            <a:ext cx="5714999" cy="3360558"/>
          </a:xfrm>
        </p:spPr>
        <p:txBody>
          <a:bodyPr vert="horz" lIns="91440" tIns="45720" rIns="91440" bIns="45720" rtlCol="0" anchor="t">
            <a:normAutofit/>
          </a:bodyPr>
          <a:lstStyle/>
          <a:p>
            <a:r>
              <a:rPr lang="it-IT" b="0" i="0" u="none" strike="noStrike" baseline="0" dirty="0">
                <a:solidFill>
                  <a:srgbClr val="000000"/>
                </a:solidFill>
                <a:latin typeface="+mj-lt"/>
              </a:rPr>
              <a:t>Supponiamo di selezionare una delle colonne di un range di valori e di applicare la Conditional Formatting </a:t>
            </a:r>
            <a:r>
              <a:rPr lang="it-IT" b="1" i="0" u="none" strike="noStrike" baseline="0" dirty="0">
                <a:solidFill>
                  <a:srgbClr val="000000"/>
                </a:solidFill>
                <a:latin typeface="+mj-lt"/>
              </a:rPr>
              <a:t>Icon Sets</a:t>
            </a:r>
          </a:p>
          <a:p>
            <a:r>
              <a:rPr lang="it-IT" dirty="0">
                <a:solidFill>
                  <a:srgbClr val="000000"/>
                </a:solidFill>
                <a:latin typeface="+mj-lt"/>
              </a:rPr>
              <a:t>Ci sono vari set, appunto, che dividono tale range in 3, 4 o 5 categorie, con delle icone apposite.</a:t>
            </a:r>
            <a:endParaRPr lang="it-IT"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8D9FF5C4-C1B8-E408-3133-501428F6E911}"/>
              </a:ext>
            </a:extLst>
          </p:cNvPr>
          <p:cNvPicPr>
            <a:picLocks noChangeAspect="1"/>
          </p:cNvPicPr>
          <p:nvPr/>
        </p:nvPicPr>
        <p:blipFill>
          <a:blip r:embed="rId2"/>
          <a:stretch>
            <a:fillRect/>
          </a:stretch>
        </p:blipFill>
        <p:spPr>
          <a:xfrm>
            <a:off x="2331432" y="846325"/>
            <a:ext cx="3265714" cy="5510024"/>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3680315" y="2974042"/>
            <a:ext cx="649089" cy="23568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2407198" y="2835829"/>
            <a:ext cx="1273117"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7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62</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72604" y="2431985"/>
            <a:ext cx="4478694" cy="1994030"/>
          </a:xfrm>
        </p:spPr>
        <p:txBody>
          <a:bodyPr vert="horz" lIns="91440" tIns="45720" rIns="91440" bIns="45720" rtlCol="0" anchor="t">
            <a:normAutofit lnSpcReduction="10000"/>
          </a:bodyPr>
          <a:lstStyle/>
          <a:p>
            <a:r>
              <a:rPr lang="it-IT" b="0" i="0" u="none" strike="noStrike" baseline="0" dirty="0">
                <a:solidFill>
                  <a:srgbClr val="000000"/>
                </a:solidFill>
                <a:latin typeface="+mj-lt"/>
              </a:rPr>
              <a:t>Questo è il risultato dell’applicazione del Conditional Formatting Icon Sets, applicando le 3 frecce della categoria </a:t>
            </a:r>
            <a:r>
              <a:rPr lang="it-IT" b="1" i="0" u="none" strike="noStrike" baseline="0" dirty="0">
                <a:solidFill>
                  <a:srgbClr val="000000"/>
                </a:solidFill>
                <a:latin typeface="+mj-lt"/>
              </a:rPr>
              <a:t>Directional</a:t>
            </a:r>
          </a:p>
        </p:txBody>
      </p:sp>
      <p:pic>
        <p:nvPicPr>
          <p:cNvPr id="8" name="Picture 7" descr="A screenshot of a table&#10;&#10;Description automatically generated with medium confidence">
            <a:extLst>
              <a:ext uri="{FF2B5EF4-FFF2-40B4-BE49-F238E27FC236}">
                <a16:creationId xmlns:a16="http://schemas.microsoft.com/office/drawing/2014/main" id="{8A81B843-3364-4C3E-2F03-E16D6FCF3BAC}"/>
              </a:ext>
            </a:extLst>
          </p:cNvPr>
          <p:cNvPicPr>
            <a:picLocks noChangeAspect="1"/>
          </p:cNvPicPr>
          <p:nvPr/>
        </p:nvPicPr>
        <p:blipFill>
          <a:blip r:embed="rId2"/>
          <a:stretch>
            <a:fillRect/>
          </a:stretch>
        </p:blipFill>
        <p:spPr>
          <a:xfrm>
            <a:off x="1328359" y="960114"/>
            <a:ext cx="5420481" cy="4972744"/>
          </a:xfrm>
          <a:prstGeom prst="rect">
            <a:avLst/>
          </a:prstGeom>
        </p:spPr>
      </p:pic>
    </p:spTree>
    <p:extLst>
      <p:ext uri="{BB962C8B-B14F-4D97-AF65-F5344CB8AC3E}">
        <p14:creationId xmlns:p14="http://schemas.microsoft.com/office/powerpoint/2010/main" val="3730421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63</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92500" lnSpcReduction="10000"/>
          </a:bodyPr>
          <a:lstStyle/>
          <a:p>
            <a:r>
              <a:rPr lang="it-IT" b="0" i="0" u="none" strike="noStrike" baseline="0" dirty="0">
                <a:solidFill>
                  <a:srgbClr val="000000"/>
                </a:solidFill>
                <a:latin typeface="+mj-lt"/>
              </a:rPr>
              <a:t>Applicando questo tipo di Custom Sort, la tabella diventa come qui a sinistra: vengono ordinate in alto solo le icone con la freccia in su...</a:t>
            </a:r>
            <a:r>
              <a:rPr lang="it-IT" b="1" i="0" u="none" strike="noStrike" baseline="0" dirty="0">
                <a:solidFill>
                  <a:srgbClr val="000000"/>
                </a:solidFill>
                <a:latin typeface="+mj-lt"/>
              </a:rPr>
              <a:t>come fare per ordinare anche le altre 2?</a:t>
            </a:r>
          </a:p>
        </p:txBody>
      </p:sp>
      <p:pic>
        <p:nvPicPr>
          <p:cNvPr id="9" name="Picture 8" descr="A screenshot of a table&#10;&#10;Description automatically generated with low confidence">
            <a:extLst>
              <a:ext uri="{FF2B5EF4-FFF2-40B4-BE49-F238E27FC236}">
                <a16:creationId xmlns:a16="http://schemas.microsoft.com/office/drawing/2014/main" id="{C66AB9DD-1EC0-05B5-E445-043077C71240}"/>
              </a:ext>
            </a:extLst>
          </p:cNvPr>
          <p:cNvPicPr>
            <a:picLocks noChangeAspect="1"/>
          </p:cNvPicPr>
          <p:nvPr/>
        </p:nvPicPr>
        <p:blipFill>
          <a:blip r:embed="rId2"/>
          <a:stretch>
            <a:fillRect/>
          </a:stretch>
        </p:blipFill>
        <p:spPr>
          <a:xfrm>
            <a:off x="1337885" y="1054596"/>
            <a:ext cx="5401429" cy="497274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198003F-A9BB-DF0A-30AE-BD938A8C753E}"/>
              </a:ext>
            </a:extLst>
          </p:cNvPr>
          <p:cNvPicPr>
            <a:picLocks noChangeAspect="1"/>
          </p:cNvPicPr>
          <p:nvPr/>
        </p:nvPicPr>
        <p:blipFill>
          <a:blip r:embed="rId3"/>
          <a:stretch>
            <a:fillRect/>
          </a:stretch>
        </p:blipFill>
        <p:spPr>
          <a:xfrm>
            <a:off x="7008845" y="1642201"/>
            <a:ext cx="4598436" cy="2126580"/>
          </a:xfrm>
          <a:prstGeom prst="rect">
            <a:avLst/>
          </a:prstGeom>
        </p:spPr>
      </p:pic>
    </p:spTree>
    <p:extLst>
      <p:ext uri="{BB962C8B-B14F-4D97-AF65-F5344CB8AC3E}">
        <p14:creationId xmlns:p14="http://schemas.microsoft.com/office/powerpoint/2010/main" val="1915838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64</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85000" lnSpcReduction="10000"/>
          </a:bodyPr>
          <a:lstStyle/>
          <a:p>
            <a:r>
              <a:rPr lang="it-IT" b="0" i="0" u="none" strike="noStrike" baseline="0" dirty="0">
                <a:solidFill>
                  <a:srgbClr val="000000"/>
                </a:solidFill>
                <a:latin typeface="+mj-lt"/>
              </a:rPr>
              <a:t>Ci sono ancora 2 problemi:</a:t>
            </a:r>
          </a:p>
          <a:p>
            <a:pPr marL="514350" indent="-514350">
              <a:buAutoNum type="arabicParenR"/>
            </a:pPr>
            <a:r>
              <a:rPr lang="it-IT" dirty="0">
                <a:solidFill>
                  <a:srgbClr val="000000"/>
                </a:solidFill>
                <a:latin typeface="+mj-lt"/>
              </a:rPr>
              <a:t>La colonna Stipendio è divisa per Icon Sets, ma non ordinata</a:t>
            </a:r>
          </a:p>
          <a:p>
            <a:pPr marL="514350" indent="-514350">
              <a:buAutoNum type="arabicParenR"/>
            </a:pPr>
            <a:r>
              <a:rPr lang="it-IT" i="0" u="none" strike="noStrike" baseline="0" dirty="0">
                <a:solidFill>
                  <a:srgbClr val="000000"/>
                </a:solidFill>
                <a:latin typeface="+mj-lt"/>
              </a:rPr>
              <a:t>Il numero di items associato ad ogni sembra arbitrario: come lo definisco?</a:t>
            </a: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43448" y="1054596"/>
            <a:ext cx="5390302"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08845" y="1656104"/>
            <a:ext cx="4598436" cy="2098773"/>
          </a:xfrm>
          <a:prstGeom prst="rect">
            <a:avLst/>
          </a:prstGeom>
        </p:spPr>
      </p:pic>
    </p:spTree>
    <p:extLst>
      <p:ext uri="{BB962C8B-B14F-4D97-AF65-F5344CB8AC3E}">
        <p14:creationId xmlns:p14="http://schemas.microsoft.com/office/powerpoint/2010/main" val="2789480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a:bodyPr>
          <a:lstStyle/>
          <a:p>
            <a:r>
              <a:rPr lang="it-IT" b="0" i="0" u="none" strike="noStrike" baseline="0" dirty="0">
                <a:solidFill>
                  <a:srgbClr val="000000"/>
                </a:solidFill>
                <a:latin typeface="+mj-lt"/>
              </a:rPr>
              <a:t>L’aggiunta del livello che ordina la colonna Stipendio dal valore più grande al più piccolo, risolve il primo problema</a:t>
            </a:r>
            <a:endParaRPr lang="it-IT" i="0" u="none" strike="noStrike" baseline="0" dirty="0">
              <a:solidFill>
                <a:srgbClr val="000000"/>
              </a:solidFill>
              <a:latin typeface="+mj-lt"/>
            </a:endParaRP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52938" y="1054596"/>
            <a:ext cx="5371321"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17424" y="1656104"/>
            <a:ext cx="4581277" cy="2098773"/>
          </a:xfrm>
          <a:prstGeom prst="rect">
            <a:avLst/>
          </a:prstGeom>
        </p:spPr>
      </p:pic>
    </p:spTree>
    <p:extLst>
      <p:ext uri="{BB962C8B-B14F-4D97-AF65-F5344CB8AC3E}">
        <p14:creationId xmlns:p14="http://schemas.microsoft.com/office/powerpoint/2010/main" val="4169586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66</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4B66859-9F25-0EE3-DC3A-9D6D06D3426E}"/>
              </a:ext>
            </a:extLst>
          </p:cNvPr>
          <p:cNvPicPr>
            <a:picLocks noChangeAspect="1"/>
          </p:cNvPicPr>
          <p:nvPr/>
        </p:nvPicPr>
        <p:blipFill>
          <a:blip r:embed="rId2"/>
          <a:stretch>
            <a:fillRect/>
          </a:stretch>
        </p:blipFill>
        <p:spPr>
          <a:xfrm>
            <a:off x="729342" y="1372326"/>
            <a:ext cx="11081657" cy="4113347"/>
          </a:xfrm>
          <a:prstGeom prst="rect">
            <a:avLst/>
          </a:prstGeom>
        </p:spPr>
      </p:pic>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5271796" y="4170784"/>
            <a:ext cx="6539203" cy="2185565"/>
          </a:xfrm>
        </p:spPr>
        <p:txBody>
          <a:bodyPr vert="horz" lIns="91440" tIns="45720" rIns="91440" bIns="45720" rtlCol="0" anchor="t">
            <a:normAutofit/>
          </a:bodyPr>
          <a:lstStyle/>
          <a:p>
            <a:r>
              <a:rPr lang="it-IT" b="0" i="0" u="none" strike="noStrike" baseline="0" dirty="0">
                <a:solidFill>
                  <a:srgbClr val="000000"/>
                </a:solidFill>
                <a:latin typeface="+mj-lt"/>
              </a:rPr>
              <a:t>Conditional Formatting &gt; Manage Rules:</a:t>
            </a:r>
          </a:p>
          <a:p>
            <a:r>
              <a:rPr lang="it-IT" b="1" dirty="0">
                <a:solidFill>
                  <a:srgbClr val="000000"/>
                </a:solidFill>
                <a:latin typeface="+mj-lt"/>
              </a:rPr>
              <a:t>Edit Rules</a:t>
            </a:r>
            <a:endParaRPr lang="it-IT" b="1" i="0" u="none" strike="noStrike" baseline="0" dirty="0">
              <a:solidFill>
                <a:srgbClr val="000000"/>
              </a:solidFill>
              <a:latin typeface="+mj-lt"/>
            </a:endParaRPr>
          </a:p>
        </p:txBody>
      </p:sp>
      <p:sp>
        <p:nvSpPr>
          <p:cNvPr id="8" name="Rectangle: Rounded Corners 7">
            <a:extLst>
              <a:ext uri="{FF2B5EF4-FFF2-40B4-BE49-F238E27FC236}">
                <a16:creationId xmlns:a16="http://schemas.microsoft.com/office/drawing/2014/main" id="{C3ACDEF4-0387-B6BB-ADD3-E84970A67923}"/>
              </a:ext>
            </a:extLst>
          </p:cNvPr>
          <p:cNvSpPr/>
          <p:nvPr/>
        </p:nvSpPr>
        <p:spPr>
          <a:xfrm>
            <a:off x="6186195" y="2005404"/>
            <a:ext cx="989046"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38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(7) – Edit Format Rules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14187" y="1853907"/>
            <a:ext cx="5400868" cy="3150184"/>
          </a:xfrm>
        </p:spPr>
        <p:txBody>
          <a:bodyPr vert="horz" lIns="91440" tIns="45720" rIns="91440" bIns="45720" rtlCol="0" anchor="t">
            <a:normAutofit lnSpcReduction="10000"/>
          </a:bodyPr>
          <a:lstStyle/>
          <a:p>
            <a:r>
              <a:rPr lang="it-IT" b="0" i="0" u="none" strike="noStrike" baseline="0" dirty="0">
                <a:solidFill>
                  <a:srgbClr val="000000"/>
                </a:solidFill>
                <a:latin typeface="+mj-lt"/>
              </a:rPr>
              <a:t>La regola di default della Icon Set Directional, </a:t>
            </a:r>
            <a:r>
              <a:rPr lang="it-IT" b="1" i="0" u="none" strike="noStrike" baseline="0" dirty="0">
                <a:solidFill>
                  <a:srgbClr val="000000"/>
                </a:solidFill>
                <a:latin typeface="+mj-lt"/>
              </a:rPr>
              <a:t>assegna l’icona freccia verso l’alto quando il valore è &gt;= 67%, freccia orizzontale quando il valore è compreso tra il 33 (&gt;=) e il 67% (&lt;), e verso il basso quando è &lt; del 33%</a:t>
            </a:r>
          </a:p>
        </p:txBody>
      </p:sp>
      <p:pic>
        <p:nvPicPr>
          <p:cNvPr id="9" name="Picture 8" descr="A screenshot of a computer&#10;&#10;Description automatically generated">
            <a:extLst>
              <a:ext uri="{FF2B5EF4-FFF2-40B4-BE49-F238E27FC236}">
                <a16:creationId xmlns:a16="http://schemas.microsoft.com/office/drawing/2014/main" id="{A8BC3EBC-1BD9-47BA-FFA7-DE6E5FCB74B6}"/>
              </a:ext>
            </a:extLst>
          </p:cNvPr>
          <p:cNvPicPr>
            <a:picLocks noChangeAspect="1"/>
          </p:cNvPicPr>
          <p:nvPr/>
        </p:nvPicPr>
        <p:blipFill>
          <a:blip r:embed="rId2"/>
          <a:stretch>
            <a:fillRect/>
          </a:stretch>
        </p:blipFill>
        <p:spPr>
          <a:xfrm>
            <a:off x="913677" y="1280812"/>
            <a:ext cx="5182323" cy="4296375"/>
          </a:xfrm>
          <a:prstGeom prst="rect">
            <a:avLst/>
          </a:prstGeom>
        </p:spPr>
      </p:pic>
    </p:spTree>
    <p:extLst>
      <p:ext uri="{BB962C8B-B14F-4D97-AF65-F5344CB8AC3E}">
        <p14:creationId xmlns:p14="http://schemas.microsoft.com/office/powerpoint/2010/main" val="331570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(8) – La </a:t>
            </a:r>
            <a:r>
              <a:rPr lang="en-US" dirty="0" err="1"/>
              <a:t>soluzione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68</a:t>
            </a:fld>
            <a:endParaRPr lang="en-US" dirty="0"/>
          </a:p>
        </p:txBody>
      </p:sp>
      <p:pic>
        <p:nvPicPr>
          <p:cNvPr id="6" name="Picture 5" descr="A picture containing text, screenshot, number, font&#10;&#10;Description automatically generated">
            <a:extLst>
              <a:ext uri="{FF2B5EF4-FFF2-40B4-BE49-F238E27FC236}">
                <a16:creationId xmlns:a16="http://schemas.microsoft.com/office/drawing/2014/main" id="{43C870F7-D550-9C4B-188B-27AB84083870}"/>
              </a:ext>
            </a:extLst>
          </p:cNvPr>
          <p:cNvPicPr>
            <a:picLocks noChangeAspect="1"/>
          </p:cNvPicPr>
          <p:nvPr/>
        </p:nvPicPr>
        <p:blipFill>
          <a:blip r:embed="rId2"/>
          <a:stretch>
            <a:fillRect/>
          </a:stretch>
        </p:blipFill>
        <p:spPr>
          <a:xfrm>
            <a:off x="1230583" y="960114"/>
            <a:ext cx="5401429" cy="499179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6CEE6C5-C5A9-A7C0-CE40-A317D8164C1E}"/>
              </a:ext>
            </a:extLst>
          </p:cNvPr>
          <p:cNvPicPr>
            <a:picLocks noChangeAspect="1"/>
          </p:cNvPicPr>
          <p:nvPr/>
        </p:nvPicPr>
        <p:blipFill>
          <a:blip r:embed="rId3"/>
          <a:stretch>
            <a:fillRect/>
          </a:stretch>
        </p:blipFill>
        <p:spPr>
          <a:xfrm>
            <a:off x="6793391" y="1531827"/>
            <a:ext cx="4608618" cy="3794345"/>
          </a:xfrm>
          <a:prstGeom prst="rect">
            <a:avLst/>
          </a:prstGeom>
        </p:spPr>
      </p:pic>
    </p:spTree>
    <p:extLst>
      <p:ext uri="{BB962C8B-B14F-4D97-AF65-F5344CB8AC3E}">
        <p14:creationId xmlns:p14="http://schemas.microsoft.com/office/powerpoint/2010/main" val="3750849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Icon Set</a:t>
            </a:r>
          </a:p>
          <a:p>
            <a:r>
              <a:rPr lang="en-US" sz="2400" b="1" dirty="0"/>
              <a:t>documento3</a:t>
            </a:r>
            <a:r>
              <a:rPr lang="en-US" sz="2400" dirty="0"/>
              <a:t>\dipendenti.xlsx (sheet </a:t>
            </a:r>
            <a:r>
              <a:rPr lang="en-US" sz="2400" b="1" dirty="0" err="1"/>
              <a:t>boston</a:t>
            </a:r>
            <a:r>
              <a:rPr lang="en-US" sz="2400" dirty="0"/>
              <a:t>)</a:t>
            </a:r>
          </a:p>
          <a:p>
            <a:pPr marL="342900" indent="-342900">
              <a:buFontTx/>
              <a:buChar char="-"/>
            </a:pPr>
            <a:r>
              <a:rPr lang="en-US" sz="2400" dirty="0"/>
              <a:t>Conditional Formatting Icon Set (</a:t>
            </a:r>
            <a:r>
              <a:rPr lang="en-US" sz="2400" dirty="0" err="1"/>
              <a:t>sceglierne</a:t>
            </a:r>
            <a:r>
              <a:rPr lang="en-US" sz="2400" dirty="0"/>
              <a:t> uno)</a:t>
            </a:r>
          </a:p>
          <a:p>
            <a:pPr marL="342900" indent="-342900">
              <a:buFontTx/>
              <a:buChar char="-"/>
            </a:pPr>
            <a:r>
              <a:rPr lang="en-US" sz="2400" b="1" dirty="0"/>
              <a:t>Custom Sort First</a:t>
            </a:r>
          </a:p>
          <a:p>
            <a:pPr marL="342900" indent="-342900">
              <a:buFontTx/>
              <a:buChar char="-"/>
            </a:pPr>
            <a:r>
              <a:rPr lang="en-US" sz="2400" b="1" dirty="0"/>
              <a:t>Edit default Format Rules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69</a:t>
            </a:fld>
            <a:endParaRPr lang="en-US" dirty="0"/>
          </a:p>
        </p:txBody>
      </p:sp>
    </p:spTree>
    <p:extLst>
      <p:ext uri="{BB962C8B-B14F-4D97-AF65-F5344CB8AC3E}">
        <p14:creationId xmlns:p14="http://schemas.microsoft.com/office/powerpoint/2010/main" val="20943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9" name="Segnaposto contenuto 4">
            <a:extLst>
              <a:ext uri="{FF2B5EF4-FFF2-40B4-BE49-F238E27FC236}">
                <a16:creationId xmlns:a16="http://schemas.microsoft.com/office/drawing/2014/main" id="{767B0801-3DFD-028B-1AE2-336A61C01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758" y="960114"/>
            <a:ext cx="6598483" cy="5321357"/>
          </a:xfrm>
        </p:spPr>
      </p:pic>
    </p:spTree>
    <p:extLst>
      <p:ext uri="{BB962C8B-B14F-4D97-AF65-F5344CB8AC3E}">
        <p14:creationId xmlns:p14="http://schemas.microsoft.com/office/powerpoint/2010/main" val="38987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Data Validation</a:t>
            </a:r>
          </a:p>
        </p:txBody>
      </p:sp>
      <p:sp>
        <p:nvSpPr>
          <p:cNvPr id="3" name="Title 1">
            <a:extLst>
              <a:ext uri="{FF2B5EF4-FFF2-40B4-BE49-F238E27FC236}">
                <a16:creationId xmlns:a16="http://schemas.microsoft.com/office/drawing/2014/main" id="{7FE8B5A0-EF84-4CD6-4B41-6D5789FFA10A}"/>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452712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a:t>
            </a:r>
            <a:r>
              <a:rPr lang="en-US" dirty="0" err="1"/>
              <a:t>Convalida</a:t>
            </a:r>
            <a:r>
              <a:rPr lang="en-US" dirty="0"/>
              <a:t> </a:t>
            </a:r>
            <a:r>
              <a:rPr lang="en-US" dirty="0" err="1"/>
              <a:t>dei</a:t>
            </a:r>
            <a:r>
              <a:rPr lang="en-US" dirty="0"/>
              <a:t> </a:t>
            </a:r>
            <a:r>
              <a:rPr lang="en-US" dirty="0" err="1"/>
              <a:t>Dati</a:t>
            </a:r>
            <a:r>
              <a:rPr lang="en-US" dirty="0"/>
              <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71</a:t>
            </a:fld>
            <a:endParaRPr lang="en-US" dirty="0"/>
          </a:p>
        </p:txBody>
      </p:sp>
      <p:pic>
        <p:nvPicPr>
          <p:cNvPr id="8" name="Picture 7" descr="A picture containing text, screenshot, font, number&#10;&#10;Description automatically generated">
            <a:extLst>
              <a:ext uri="{FF2B5EF4-FFF2-40B4-BE49-F238E27FC236}">
                <a16:creationId xmlns:a16="http://schemas.microsoft.com/office/drawing/2014/main" id="{CCC2DEC2-0F9F-D88C-E774-E6219A5EFC22}"/>
              </a:ext>
            </a:extLst>
          </p:cNvPr>
          <p:cNvPicPr>
            <a:picLocks noChangeAspect="1"/>
          </p:cNvPicPr>
          <p:nvPr/>
        </p:nvPicPr>
        <p:blipFill>
          <a:blip r:embed="rId2"/>
          <a:stretch>
            <a:fillRect/>
          </a:stretch>
        </p:blipFill>
        <p:spPr>
          <a:xfrm>
            <a:off x="896115" y="1789818"/>
            <a:ext cx="4353533" cy="2886478"/>
          </a:xfrm>
          <a:prstGeom prst="rect">
            <a:avLst/>
          </a:prstGeom>
        </p:spPr>
      </p:pic>
      <p:sp>
        <p:nvSpPr>
          <p:cNvPr id="9" name="Rectangle: Rounded Corners 8">
            <a:extLst>
              <a:ext uri="{FF2B5EF4-FFF2-40B4-BE49-F238E27FC236}">
                <a16:creationId xmlns:a16="http://schemas.microsoft.com/office/drawing/2014/main" id="{DA87D2A8-BC93-733A-EB52-76ABF7211EC8}"/>
              </a:ext>
            </a:extLst>
          </p:cNvPr>
          <p:cNvSpPr/>
          <p:nvPr/>
        </p:nvSpPr>
        <p:spPr>
          <a:xfrm>
            <a:off x="3918856" y="2201347"/>
            <a:ext cx="1330792" cy="247494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error&#10;&#10;Description automatically generated with medium confidence">
            <a:extLst>
              <a:ext uri="{FF2B5EF4-FFF2-40B4-BE49-F238E27FC236}">
                <a16:creationId xmlns:a16="http://schemas.microsoft.com/office/drawing/2014/main" id="{53108D7C-117C-4789-8AE0-7431B34E9963}"/>
              </a:ext>
            </a:extLst>
          </p:cNvPr>
          <p:cNvPicPr>
            <a:picLocks noChangeAspect="1"/>
          </p:cNvPicPr>
          <p:nvPr/>
        </p:nvPicPr>
        <p:blipFill>
          <a:blip r:embed="rId3"/>
          <a:stretch>
            <a:fillRect/>
          </a:stretch>
        </p:blipFill>
        <p:spPr>
          <a:xfrm>
            <a:off x="6096000" y="1704081"/>
            <a:ext cx="3753374" cy="3057952"/>
          </a:xfrm>
          <a:prstGeom prst="rect">
            <a:avLst/>
          </a:prstGeom>
        </p:spPr>
      </p:pic>
      <p:sp>
        <p:nvSpPr>
          <p:cNvPr id="4" name="Content Placeholder 2">
            <a:extLst>
              <a:ext uri="{FF2B5EF4-FFF2-40B4-BE49-F238E27FC236}">
                <a16:creationId xmlns:a16="http://schemas.microsoft.com/office/drawing/2014/main" id="{12D8510C-3338-F8D0-39E5-378022AB464D}"/>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Data Validation</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222156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72</a:t>
            </a:fld>
            <a:endParaRPr lang="en-US" dirty="0"/>
          </a:p>
        </p:txBody>
      </p:sp>
      <p:pic>
        <p:nvPicPr>
          <p:cNvPr id="6" name="Picture 5">
            <a:extLst>
              <a:ext uri="{FF2B5EF4-FFF2-40B4-BE49-F238E27FC236}">
                <a16:creationId xmlns:a16="http://schemas.microsoft.com/office/drawing/2014/main" id="{E816A53B-E123-4085-7EA0-10244D851B52}"/>
              </a:ext>
            </a:extLst>
          </p:cNvPr>
          <p:cNvPicPr>
            <a:picLocks noChangeAspect="1"/>
          </p:cNvPicPr>
          <p:nvPr/>
        </p:nvPicPr>
        <p:blipFill>
          <a:blip r:embed="rId2"/>
          <a:stretch>
            <a:fillRect/>
          </a:stretch>
        </p:blipFill>
        <p:spPr>
          <a:xfrm>
            <a:off x="6727222" y="2201347"/>
            <a:ext cx="2133898" cy="2114845"/>
          </a:xfrm>
          <a:prstGeom prst="rect">
            <a:avLst/>
          </a:prstGeom>
        </p:spPr>
      </p:pic>
      <p:pic>
        <p:nvPicPr>
          <p:cNvPr id="12" name="Picture 11">
            <a:extLst>
              <a:ext uri="{FF2B5EF4-FFF2-40B4-BE49-F238E27FC236}">
                <a16:creationId xmlns:a16="http://schemas.microsoft.com/office/drawing/2014/main" id="{7C0E2843-1C5A-5226-4FF4-4FF72CB415E0}"/>
              </a:ext>
            </a:extLst>
          </p:cNvPr>
          <p:cNvPicPr>
            <a:picLocks noChangeAspect="1"/>
          </p:cNvPicPr>
          <p:nvPr/>
        </p:nvPicPr>
        <p:blipFill>
          <a:blip r:embed="rId3"/>
          <a:stretch>
            <a:fillRect/>
          </a:stretch>
        </p:blipFill>
        <p:spPr>
          <a:xfrm>
            <a:off x="1274212" y="1806206"/>
            <a:ext cx="4362450" cy="2905125"/>
          </a:xfrm>
          <a:prstGeom prst="rect">
            <a:avLst/>
          </a:prstGeom>
        </p:spPr>
      </p:pic>
      <p:sp>
        <p:nvSpPr>
          <p:cNvPr id="4" name="Content Placeholder 2">
            <a:extLst>
              <a:ext uri="{FF2B5EF4-FFF2-40B4-BE49-F238E27FC236}">
                <a16:creationId xmlns:a16="http://schemas.microsoft.com/office/drawing/2014/main" id="{2080A451-D112-2EB6-9F76-9FAAF423FA3F}"/>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Circle Invalid Data</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1997779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documento4</a:t>
            </a:r>
            <a:r>
              <a:rPr lang="en-US" sz="2400" dirty="0"/>
              <a:t>\</a:t>
            </a:r>
            <a:r>
              <a:rPr lang="en-US" sz="2400" b="1" dirty="0"/>
              <a:t>vendite.xlsx</a:t>
            </a:r>
            <a:endParaRPr lang="en-US" sz="2400" dirty="0"/>
          </a:p>
          <a:p>
            <a:pPr marL="342900" indent="-342900">
              <a:buFontTx/>
              <a:buChar char="-"/>
            </a:pPr>
            <a:r>
              <a:rPr lang="en-US" sz="2400" dirty="0" err="1"/>
              <a:t>Selezionare</a:t>
            </a:r>
            <a:r>
              <a:rPr lang="en-US" sz="2400" dirty="0"/>
              <a:t> la Colonna “</a:t>
            </a:r>
            <a:r>
              <a:rPr lang="en-US" sz="2400" dirty="0" err="1"/>
              <a:t>Commissione</a:t>
            </a:r>
            <a:r>
              <a:rPr lang="en-US" sz="2400" dirty="0"/>
              <a:t> per il </a:t>
            </a:r>
            <a:r>
              <a:rPr lang="en-US" sz="2400" dirty="0" err="1"/>
              <a:t>Rappresentante</a:t>
            </a:r>
            <a:r>
              <a:rPr lang="en-US" sz="2400" dirty="0"/>
              <a:t>”</a:t>
            </a:r>
          </a:p>
          <a:p>
            <a:pPr marL="342900" indent="-342900">
              <a:buFontTx/>
              <a:buChar cha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73</a:t>
            </a:fld>
            <a:endParaRPr lang="en-US" dirty="0"/>
          </a:p>
        </p:txBody>
      </p:sp>
    </p:spTree>
    <p:extLst>
      <p:ext uri="{BB962C8B-B14F-4D97-AF65-F5344CB8AC3E}">
        <p14:creationId xmlns:p14="http://schemas.microsoft.com/office/powerpoint/2010/main" val="2939030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Selezionare</a:t>
            </a:r>
            <a:r>
              <a:rPr lang="en-US" sz="2400" dirty="0"/>
              <a:t> la Colonna “Data”</a:t>
            </a:r>
          </a:p>
          <a:p>
            <a:pPr marL="342900" indent="-342900">
              <a:buFontTx/>
              <a:buChar char="-"/>
            </a:pPr>
            <a:r>
              <a:rPr lang="en-US" dirty="0" err="1"/>
              <a:t>Selezionare</a:t>
            </a:r>
            <a:r>
              <a:rPr lang="en-US" dirty="0"/>
              <a:t> un range di date “</a:t>
            </a:r>
            <a:r>
              <a:rPr lang="en-US" dirty="0" err="1"/>
              <a:t>valide</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74</a:t>
            </a:fld>
            <a:endParaRPr lang="en-US" dirty="0"/>
          </a:p>
        </p:txBody>
      </p:sp>
    </p:spTree>
    <p:extLst>
      <p:ext uri="{BB962C8B-B14F-4D97-AF65-F5344CB8AC3E}">
        <p14:creationId xmlns:p14="http://schemas.microsoft.com/office/powerpoint/2010/main" val="16258738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b="1" dirty="0" err="1"/>
              <a:t>Esercizio</a:t>
            </a:r>
            <a:r>
              <a:rPr lang="en-US" sz="2400" b="1" dirty="0"/>
              <a:t> </a:t>
            </a:r>
            <a:r>
              <a:rPr lang="en-US" sz="2400" b="1" dirty="0" err="1"/>
              <a:t>su</a:t>
            </a:r>
            <a:r>
              <a:rPr lang="en-US" sz="2400" b="1"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a:t>
            </a:r>
            <a:r>
              <a:rPr lang="en-US" sz="2400" dirty="0" err="1"/>
              <a:t>una</a:t>
            </a:r>
            <a:r>
              <a:rPr lang="en-US" sz="2400" dirty="0"/>
              <a:t> </a:t>
            </a:r>
            <a:r>
              <a:rPr lang="en-US" sz="2400" dirty="0" err="1"/>
              <a:t>regola</a:t>
            </a:r>
            <a:r>
              <a:rPr lang="en-US" sz="2400" dirty="0"/>
              <a:t> di Data Validation </a:t>
            </a:r>
            <a:r>
              <a:rPr lang="en-US" sz="2400" dirty="0" err="1"/>
              <a:t>basata</a:t>
            </a:r>
            <a:r>
              <a:rPr lang="en-US" sz="2400" dirty="0"/>
              <a:t> </a:t>
            </a:r>
            <a:r>
              <a:rPr lang="en-US" sz="2400" dirty="0" err="1"/>
              <a:t>sulle</a:t>
            </a:r>
            <a:r>
              <a:rPr lang="en-US" sz="2400" dirty="0"/>
              <a:t> date, e </a:t>
            </a:r>
            <a:r>
              <a:rPr lang="en-US" sz="2400" dirty="0" err="1"/>
              <a:t>provare</a:t>
            </a:r>
            <a:r>
              <a:rPr lang="en-US" sz="2400" dirty="0"/>
              <a:t> ad </a:t>
            </a:r>
            <a:r>
              <a:rPr lang="en-US" sz="2400" dirty="0" err="1"/>
              <a:t>inserire</a:t>
            </a:r>
            <a:r>
              <a:rPr lang="en-US" sz="2400" dirty="0"/>
              <a:t> un record con un </a:t>
            </a:r>
            <a:r>
              <a:rPr lang="en-US" sz="2400" dirty="0" err="1"/>
              <a:t>valore</a:t>
            </a:r>
            <a:r>
              <a:rPr lang="en-US" sz="2400" dirty="0"/>
              <a:t> “out of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75</a:t>
            </a:fld>
            <a:endParaRPr lang="en-US" dirty="0"/>
          </a:p>
        </p:txBody>
      </p:sp>
    </p:spTree>
    <p:extLst>
      <p:ext uri="{BB962C8B-B14F-4D97-AF65-F5344CB8AC3E}">
        <p14:creationId xmlns:p14="http://schemas.microsoft.com/office/powerpoint/2010/main" val="19012820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Moduli</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9818114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(Form)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11264" y="1173968"/>
            <a:ext cx="10795997" cy="3984185"/>
          </a:xfrm>
        </p:spPr>
        <p:txBody>
          <a:bodyPr vert="horz" lIns="91440" tIns="45720" rIns="91440" bIns="45720" rtlCol="0" anchor="t">
            <a:normAutofit/>
          </a:bodyPr>
          <a:lstStyle/>
          <a:p>
            <a:r>
              <a:rPr lang="it-IT" b="0" i="0" u="none" strike="noStrike" baseline="0" dirty="0">
                <a:solidFill>
                  <a:srgbClr val="000000"/>
                </a:solidFill>
                <a:latin typeface="+mj-lt"/>
              </a:rPr>
              <a:t>I Moduli in Excel sono utili per il </a:t>
            </a:r>
            <a:r>
              <a:rPr lang="it-IT" b="1" i="0" u="none" strike="noStrike" baseline="0" dirty="0">
                <a:solidFill>
                  <a:srgbClr val="000000"/>
                </a:solidFill>
                <a:latin typeface="+mj-lt"/>
              </a:rPr>
              <a:t>data-entry </a:t>
            </a:r>
            <a:r>
              <a:rPr lang="it-IT" b="0" i="0" u="none" strike="noStrike" baseline="0" dirty="0">
                <a:solidFill>
                  <a:srgbClr val="000000"/>
                </a:solidFill>
                <a:latin typeface="+mj-lt"/>
              </a:rPr>
              <a:t>attraverso delle maschere di inserimento, e sono una alternativa all’inserimento diretto del valore nella cella selezionata.</a:t>
            </a:r>
          </a:p>
          <a:p>
            <a:endParaRPr lang="it-IT" dirty="0">
              <a:solidFill>
                <a:srgbClr val="000000"/>
              </a:solidFill>
              <a:latin typeface="+mj-lt"/>
            </a:endParaRPr>
          </a:p>
          <a:p>
            <a:r>
              <a:rPr lang="it-IT" i="0" u="none" strike="noStrike" baseline="0"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extLst>
      <p:ext uri="{BB962C8B-B14F-4D97-AF65-F5344CB8AC3E}">
        <p14:creationId xmlns:p14="http://schemas.microsoft.com/office/powerpoint/2010/main" val="2817749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lnSpcReduction="10000"/>
          </a:bodyPr>
          <a:lstStyle/>
          <a:p>
            <a:r>
              <a:rPr lang="it-IT" b="0" i="0" u="none" strike="noStrike" baseline="0" dirty="0">
                <a:solidFill>
                  <a:srgbClr val="000000"/>
                </a:solidFill>
                <a:latin typeface="+mj-lt"/>
              </a:rPr>
              <a:t>Data una semplice tabella, Nome-Cognome-Email, si possono inserire i vari record, o digitando direttamente nelle celle, oppure si può inserire il valore tramite un modulo:</a:t>
            </a:r>
          </a:p>
          <a:p>
            <a:r>
              <a:rPr lang="it-IT" i="0" u="none" strike="noStrike" baseline="0"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i="0" u="none" strike="noStrike" baseline="0" dirty="0">
                <a:solidFill>
                  <a:srgbClr val="000000"/>
                </a:solidFill>
                <a:latin typeface="+mj-lt"/>
              </a:rPr>
              <a:t>maschera di inserimento</a:t>
            </a:r>
            <a:r>
              <a:rPr lang="it-IT" i="0" u="none" strike="noStrike" baseline="0" dirty="0">
                <a:solidFill>
                  <a:srgbClr val="000000"/>
                </a:solidFill>
                <a:latin typeface="+mj-lt"/>
              </a:rPr>
              <a:t> come qui in figura:</a:t>
            </a:r>
          </a:p>
        </p:txBody>
      </p:sp>
      <p:pic>
        <p:nvPicPr>
          <p:cNvPr id="6" name="Picture 5" descr="A screenshot of a computer&#10;&#10;Description automatically generated with medium confidence">
            <a:extLst>
              <a:ext uri="{FF2B5EF4-FFF2-40B4-BE49-F238E27FC236}">
                <a16:creationId xmlns:a16="http://schemas.microsoft.com/office/drawing/2014/main" id="{994F9AC5-F9F6-8507-2692-E893EA7AF2AF}"/>
              </a:ext>
            </a:extLst>
          </p:cNvPr>
          <p:cNvPicPr>
            <a:picLocks noChangeAspect="1"/>
          </p:cNvPicPr>
          <p:nvPr/>
        </p:nvPicPr>
        <p:blipFill>
          <a:blip r:embed="rId2"/>
          <a:stretch>
            <a:fillRect/>
          </a:stretch>
        </p:blipFill>
        <p:spPr>
          <a:xfrm>
            <a:off x="7501812" y="1543544"/>
            <a:ext cx="4114800" cy="3770912"/>
          </a:xfrm>
          <a:prstGeom prst="rect">
            <a:avLst/>
          </a:prstGeom>
        </p:spPr>
      </p:pic>
    </p:spTree>
    <p:extLst>
      <p:ext uri="{BB962C8B-B14F-4D97-AF65-F5344CB8AC3E}">
        <p14:creationId xmlns:p14="http://schemas.microsoft.com/office/powerpoint/2010/main" val="1196048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Quando si apre la maschera del Modulo, viene selezionato il primo record della tabella. Si può fare:</a:t>
            </a:r>
          </a:p>
          <a:p>
            <a:pPr marL="457200" indent="-457200">
              <a:buFontTx/>
              <a:buChar char="-"/>
            </a:pPr>
            <a:r>
              <a:rPr lang="it-IT" b="1" dirty="0">
                <a:solidFill>
                  <a:srgbClr val="000000"/>
                </a:solidFill>
                <a:latin typeface="+mj-lt"/>
              </a:rPr>
              <a:t>New </a:t>
            </a:r>
            <a:r>
              <a:rPr lang="it-IT" dirty="0">
                <a:solidFill>
                  <a:srgbClr val="000000"/>
                </a:solidFill>
                <a:latin typeface="+mj-lt"/>
              </a:rPr>
              <a:t>(per inserire un nuovo record)</a:t>
            </a:r>
          </a:p>
          <a:p>
            <a:pPr marL="457200" indent="-457200">
              <a:buFontTx/>
              <a:buChar char="-"/>
            </a:pPr>
            <a:r>
              <a:rPr lang="it-IT" b="1" i="0" u="none" strike="noStrike" baseline="0" dirty="0">
                <a:solidFill>
                  <a:srgbClr val="000000"/>
                </a:solidFill>
                <a:latin typeface="+mj-lt"/>
              </a:rPr>
              <a:t>Cr</a:t>
            </a:r>
            <a:r>
              <a:rPr lang="it-IT" b="1" dirty="0">
                <a:solidFill>
                  <a:srgbClr val="000000"/>
                </a:solidFill>
                <a:latin typeface="+mj-lt"/>
              </a:rPr>
              <a:t>iteria </a:t>
            </a:r>
            <a:r>
              <a:rPr lang="it-IT" dirty="0">
                <a:solidFill>
                  <a:srgbClr val="000000"/>
                </a:solidFill>
                <a:latin typeface="+mj-lt"/>
              </a:rPr>
              <a:t>(per fare il «clear» dei campi e ricercare per uno dei criteri)</a:t>
            </a:r>
          </a:p>
          <a:p>
            <a:pPr marL="457200" indent="-457200">
              <a:buFontTx/>
              <a:buChar char="-"/>
            </a:pPr>
            <a:r>
              <a:rPr lang="it-IT" b="1" i="0" u="none" strike="noStrike" baseline="0" dirty="0">
                <a:solidFill>
                  <a:srgbClr val="000000"/>
                </a:solidFill>
                <a:latin typeface="+mj-lt"/>
              </a:rPr>
              <a:t>Fin</a:t>
            </a:r>
            <a:r>
              <a:rPr lang="it-IT" b="1" dirty="0">
                <a:solidFill>
                  <a:srgbClr val="000000"/>
                </a:solidFill>
                <a:latin typeface="+mj-lt"/>
              </a:rPr>
              <a:t>d Next – Fine Prev </a:t>
            </a:r>
            <a:r>
              <a:rPr lang="it-IT" dirty="0">
                <a:solidFill>
                  <a:srgbClr val="000000"/>
                </a:solidFill>
                <a:latin typeface="+mj-lt"/>
              </a:rPr>
              <a:t>(si usano per ricercare se presente un record corrispondente ad uno dei campi riempiti, e navigare nella tabella)</a:t>
            </a:r>
          </a:p>
          <a:p>
            <a:pPr marL="457200" indent="-457200">
              <a:buFontTx/>
              <a:buChar char="-"/>
            </a:pPr>
            <a:r>
              <a:rPr lang="it-IT" b="1" i="0" u="none" strike="noStrike" baseline="0" dirty="0">
                <a:solidFill>
                  <a:srgbClr val="000000"/>
                </a:solidFill>
                <a:latin typeface="+mj-lt"/>
              </a:rPr>
              <a:t>Delete</a:t>
            </a:r>
            <a:r>
              <a:rPr lang="it-IT" i="0" u="none" strike="noStrike" baseline="0" dirty="0">
                <a:solidFill>
                  <a:srgbClr val="000000"/>
                </a:solidFill>
                <a:latin typeface="+mj-lt"/>
              </a:rPr>
              <a:t> (per cancellare un record selezionato) – </a:t>
            </a:r>
          </a:p>
          <a:p>
            <a:r>
              <a:rPr lang="it-IT" b="1" i="0" u="none" strike="noStrike" baseline="0" dirty="0">
                <a:solidFill>
                  <a:srgbClr val="000000"/>
                </a:solidFill>
                <a:latin typeface="+mj-lt"/>
              </a:rPr>
              <a:t>ATTENZIONE</a:t>
            </a:r>
            <a:r>
              <a:rPr lang="it-IT" i="0" u="none" strike="noStrike" baseline="0" dirty="0">
                <a:solidFill>
                  <a:srgbClr val="000000"/>
                </a:solidFill>
                <a:latin typeface="+mj-lt"/>
              </a:rPr>
              <a:t> al fatto che la cancellazione con il modulo è irreversibile (non compare la freccia UNDO nella barra di accesso veloce per ripristinare il record)</a:t>
            </a:r>
          </a:p>
        </p:txBody>
      </p:sp>
      <p:pic>
        <p:nvPicPr>
          <p:cNvPr id="8" name="Picture 7">
            <a:extLst>
              <a:ext uri="{FF2B5EF4-FFF2-40B4-BE49-F238E27FC236}">
                <a16:creationId xmlns:a16="http://schemas.microsoft.com/office/drawing/2014/main" id="{05CDF1A0-3A09-784A-7170-2F8431150B50}"/>
              </a:ext>
            </a:extLst>
          </p:cNvPr>
          <p:cNvPicPr>
            <a:picLocks noChangeAspect="1"/>
          </p:cNvPicPr>
          <p:nvPr/>
        </p:nvPicPr>
        <p:blipFill>
          <a:blip r:embed="rId2"/>
          <a:stretch>
            <a:fillRect/>
          </a:stretch>
        </p:blipFill>
        <p:spPr>
          <a:xfrm>
            <a:off x="7546006" y="1586039"/>
            <a:ext cx="4108148" cy="3685921"/>
          </a:xfrm>
          <a:prstGeom prst="rect">
            <a:avLst/>
          </a:prstGeom>
        </p:spPr>
      </p:pic>
    </p:spTree>
    <p:extLst>
      <p:ext uri="{BB962C8B-B14F-4D97-AF65-F5344CB8AC3E}">
        <p14:creationId xmlns:p14="http://schemas.microsoft.com/office/powerpoint/2010/main" val="24833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 name="Immagine 6">
            <a:extLst>
              <a:ext uri="{FF2B5EF4-FFF2-40B4-BE49-F238E27FC236}">
                <a16:creationId xmlns:a16="http://schemas.microsoft.com/office/drawing/2014/main" id="{747DCCFA-9E7D-1D5A-1428-6E6C1C7F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960114"/>
            <a:ext cx="6630325" cy="5242890"/>
          </a:xfrm>
          <a:prstGeom prst="rect">
            <a:avLst/>
          </a:prstGeom>
        </p:spPr>
      </p:pic>
    </p:spTree>
    <p:extLst>
      <p:ext uri="{BB962C8B-B14F-4D97-AF65-F5344CB8AC3E}">
        <p14:creationId xmlns:p14="http://schemas.microsoft.com/office/powerpoint/2010/main" val="233161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Moduli (Form)</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un nuovo </a:t>
            </a:r>
            <a:r>
              <a:rPr lang="en-US" sz="2400" dirty="0" err="1"/>
              <a:t>valore</a:t>
            </a:r>
            <a:r>
              <a:rPr lang="en-US" sz="2400" dirty="0"/>
              <a:t>, </a:t>
            </a:r>
            <a:r>
              <a:rPr lang="en-US" sz="2400" dirty="0" err="1"/>
              <a:t>utilizzando</a:t>
            </a:r>
            <a:r>
              <a:rPr lang="en-US" sz="2400" dirty="0"/>
              <a:t> il Modulo</a:t>
            </a:r>
          </a:p>
          <a:p>
            <a:pPr marL="342900" indent="-342900">
              <a:buFontTx/>
              <a:buChar char="-"/>
            </a:pPr>
            <a:r>
              <a:rPr lang="en-US" dirty="0"/>
              <a:t>Fare </a:t>
            </a:r>
            <a:r>
              <a:rPr lang="en-US" dirty="0" err="1"/>
              <a:t>una</a:t>
            </a:r>
            <a:r>
              <a:rPr lang="en-US" dirty="0"/>
              <a:t> </a:t>
            </a:r>
            <a:r>
              <a:rPr lang="en-US" dirty="0" err="1"/>
              <a:t>ricerca</a:t>
            </a:r>
            <a:endParaRPr lang="en-US" dirty="0"/>
          </a:p>
          <a:p>
            <a:pPr marL="342900" indent="-342900">
              <a:buFontTx/>
              <a:buChar char="-"/>
            </a:pPr>
            <a:r>
              <a:rPr lang="en-US" dirty="0" err="1"/>
              <a:t>Eliminare</a:t>
            </a:r>
            <a:r>
              <a:rPr lang="en-US" dirty="0"/>
              <a:t> un record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80</a:t>
            </a:fld>
            <a:endParaRPr lang="en-US" dirty="0"/>
          </a:p>
        </p:txBody>
      </p:sp>
    </p:spTree>
    <p:extLst>
      <p:ext uri="{BB962C8B-B14F-4D97-AF65-F5344CB8AC3E}">
        <p14:creationId xmlns:p14="http://schemas.microsoft.com/office/powerpoint/2010/main" val="1817564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Creazione</a:t>
            </a:r>
            <a:r>
              <a:rPr lang="en-US" sz="6600" b="1" dirty="0"/>
              <a:t> di </a:t>
            </a:r>
            <a:br>
              <a:rPr lang="en-US" sz="6600" b="1" dirty="0"/>
            </a:br>
            <a:r>
              <a:rPr lang="en-US" sz="6600" b="1" dirty="0" err="1"/>
              <a:t>Tabelle</a:t>
            </a:r>
            <a:r>
              <a:rPr lang="en-US" sz="6600" b="1" dirty="0"/>
              <a:t> Pivot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81</a:t>
            </a:fld>
            <a:endParaRPr lang="en-US" dirty="0"/>
          </a:p>
        </p:txBody>
      </p:sp>
      <p:sp>
        <p:nvSpPr>
          <p:cNvPr id="6" name="Title 1">
            <a:extLst>
              <a:ext uri="{FF2B5EF4-FFF2-40B4-BE49-F238E27FC236}">
                <a16:creationId xmlns:a16="http://schemas.microsoft.com/office/drawing/2014/main" id="{3D7240A6-B80C-AD25-49B9-0F0B3C96DB08}"/>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3</a:t>
            </a:r>
            <a:endParaRPr lang="en-US" sz="6600" b="1" dirty="0"/>
          </a:p>
        </p:txBody>
      </p:sp>
    </p:spTree>
    <p:extLst>
      <p:ext uri="{BB962C8B-B14F-4D97-AF65-F5344CB8AC3E}">
        <p14:creationId xmlns:p14="http://schemas.microsoft.com/office/powerpoint/2010/main" val="25621946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Subtotali</a:t>
            </a:r>
            <a:endParaRPr lang="en-US" dirty="0"/>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2302537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83</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4934459" cy="4474813"/>
          </a:xfrm>
        </p:spPr>
        <p:txBody>
          <a:bodyPr vert="horz" lIns="91440" tIns="45720" rIns="91440" bIns="45720" rtlCol="0" anchor="t">
            <a:normAutofit/>
          </a:bodyPr>
          <a:lstStyle/>
          <a:p>
            <a:r>
              <a:rPr lang="it-IT" b="0" i="0" u="none" strike="noStrike" baseline="0" dirty="0">
                <a:solidFill>
                  <a:srgbClr val="000000"/>
                </a:solidFill>
                <a:latin typeface="+mj-lt"/>
              </a:rPr>
              <a:t>La funzionalità “</a:t>
            </a:r>
            <a:r>
              <a:rPr lang="it-IT" b="1" i="0" u="none" strike="noStrike" baseline="0" dirty="0">
                <a:solidFill>
                  <a:srgbClr val="000000"/>
                </a:solidFill>
                <a:latin typeface="+mj-lt"/>
              </a:rPr>
              <a:t>Subtotali</a:t>
            </a:r>
            <a:r>
              <a:rPr lang="it-IT" b="0" i="0" u="none" strike="noStrike" baseline="0" dirty="0">
                <a:solidFill>
                  <a:srgbClr val="000000"/>
                </a:solidFill>
                <a:latin typeface="+mj-lt"/>
              </a:rPr>
              <a:t>” consente di operare dei calcoli su dei </a:t>
            </a:r>
            <a:r>
              <a:rPr lang="it-IT" b="1" i="0" u="none" strike="noStrike" baseline="0" dirty="0">
                <a:solidFill>
                  <a:srgbClr val="000000"/>
                </a:solidFill>
                <a:latin typeface="+mj-lt"/>
              </a:rPr>
              <a:t>sottoinsiemi omogenei </a:t>
            </a:r>
            <a:r>
              <a:rPr lang="it-IT" b="0" i="0" u="none" strike="noStrike" baseline="0" dirty="0">
                <a:solidFill>
                  <a:srgbClr val="000000"/>
                </a:solidFill>
                <a:latin typeface="+mj-lt"/>
              </a:rPr>
              <a:t>di dati e di fornirci delle risposte a quesiti del tipo: </a:t>
            </a:r>
          </a:p>
          <a:p>
            <a:r>
              <a:rPr lang="it-IT" b="1" dirty="0">
                <a:solidFill>
                  <a:srgbClr val="000000"/>
                </a:solidFill>
                <a:latin typeface="+mj-lt"/>
              </a:rPr>
              <a:t>«Quale è il totale delle sole vendite del Genere Maglia?»</a:t>
            </a:r>
          </a:p>
        </p:txBody>
      </p:sp>
      <p:pic>
        <p:nvPicPr>
          <p:cNvPr id="4" name="Segnaposto contenuto 9">
            <a:extLst>
              <a:ext uri="{FF2B5EF4-FFF2-40B4-BE49-F238E27FC236}">
                <a16:creationId xmlns:a16="http://schemas.microsoft.com/office/drawing/2014/main" id="{84EE9A56-EFF1-81DB-DC82-59734E2A5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406" y="1222602"/>
            <a:ext cx="4725657" cy="3747047"/>
          </a:xfrm>
          <a:prstGeom prst="rect">
            <a:avLst/>
          </a:prstGeom>
        </p:spPr>
      </p:pic>
    </p:spTree>
    <p:extLst>
      <p:ext uri="{BB962C8B-B14F-4D97-AF65-F5344CB8AC3E}">
        <p14:creationId xmlns:p14="http://schemas.microsoft.com/office/powerpoint/2010/main" val="1242385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84</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549813" cy="4474813"/>
          </a:xfrm>
        </p:spPr>
        <p:txBody>
          <a:bodyPr vert="horz" lIns="91440" tIns="45720" rIns="91440" bIns="45720" rtlCol="0" anchor="t">
            <a:normAutofit/>
          </a:bodyPr>
          <a:lstStyle/>
          <a:p>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r>
              <a:rPr lang="it-IT" dirty="0">
                <a:solidFill>
                  <a:srgbClr val="000000"/>
                </a:solidFill>
                <a:latin typeface="+mj-lt"/>
              </a:rPr>
              <a:t>MENU: </a:t>
            </a:r>
            <a:r>
              <a:rPr lang="it-IT" b="1" i="0" u="none" strike="noStrike" baseline="0" dirty="0">
                <a:solidFill>
                  <a:srgbClr val="000000"/>
                </a:solidFill>
                <a:latin typeface="+mj-lt"/>
              </a:rPr>
              <a:t>Dati &gt; Struttura (Outline) &gt; subtotali</a:t>
            </a:r>
          </a:p>
        </p:txBody>
      </p:sp>
      <p:pic>
        <p:nvPicPr>
          <p:cNvPr id="8" name="Picture 7">
            <a:extLst>
              <a:ext uri="{FF2B5EF4-FFF2-40B4-BE49-F238E27FC236}">
                <a16:creationId xmlns:a16="http://schemas.microsoft.com/office/drawing/2014/main" id="{B2223C29-92CD-1D11-583B-6FD952C2C461}"/>
              </a:ext>
            </a:extLst>
          </p:cNvPr>
          <p:cNvPicPr>
            <a:picLocks noChangeAspect="1"/>
          </p:cNvPicPr>
          <p:nvPr/>
        </p:nvPicPr>
        <p:blipFill>
          <a:blip r:embed="rId2"/>
          <a:stretch>
            <a:fillRect/>
          </a:stretch>
        </p:blipFill>
        <p:spPr>
          <a:xfrm>
            <a:off x="2342626" y="2595653"/>
            <a:ext cx="7506748" cy="1238423"/>
          </a:xfrm>
          <a:prstGeom prst="rect">
            <a:avLst/>
          </a:prstGeom>
        </p:spPr>
      </p:pic>
      <p:sp>
        <p:nvSpPr>
          <p:cNvPr id="10" name="Rectangle: Rounded Corners 9">
            <a:extLst>
              <a:ext uri="{FF2B5EF4-FFF2-40B4-BE49-F238E27FC236}">
                <a16:creationId xmlns:a16="http://schemas.microsoft.com/office/drawing/2014/main" id="{05B54B1E-BFDB-A625-74A6-63987421DC24}"/>
              </a:ext>
            </a:extLst>
          </p:cNvPr>
          <p:cNvSpPr/>
          <p:nvPr/>
        </p:nvSpPr>
        <p:spPr>
          <a:xfrm>
            <a:off x="2295734" y="2513592"/>
            <a:ext cx="506082" cy="2882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6D6963D-27A8-BA33-961B-E356B6129A39}"/>
              </a:ext>
            </a:extLst>
          </p:cNvPr>
          <p:cNvSpPr/>
          <p:nvPr/>
        </p:nvSpPr>
        <p:spPr>
          <a:xfrm>
            <a:off x="8854271" y="3260142"/>
            <a:ext cx="887606" cy="25091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634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Subtotali</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Ordinare</a:t>
            </a:r>
            <a:r>
              <a:rPr lang="en-US" sz="2400" dirty="0"/>
              <a:t> (Custom Sort) secondo il </a:t>
            </a:r>
            <a:r>
              <a:rPr lang="en-US" sz="2400" dirty="0" err="1"/>
              <a:t>criterio</a:t>
            </a:r>
            <a:r>
              <a:rPr lang="en-US" sz="2400" dirty="0"/>
              <a:t>/campo </a:t>
            </a:r>
            <a:r>
              <a:rPr lang="en-US" sz="2400" dirty="0" err="1"/>
              <a:t>Acquirenti</a:t>
            </a:r>
            <a:endParaRPr lang="en-US" sz="2400" dirty="0"/>
          </a:p>
          <a:p>
            <a:pPr marL="342900" indent="-342900">
              <a:buFontTx/>
              <a:buChar char="-"/>
            </a:pPr>
            <a:r>
              <a:rPr lang="en-US" dirty="0"/>
              <a:t>Menu: Data&gt;Outline(</a:t>
            </a:r>
            <a:r>
              <a:rPr lang="en-US" dirty="0" err="1"/>
              <a:t>Struttura</a:t>
            </a:r>
            <a:r>
              <a:rPr lang="en-US" dirty="0"/>
              <a:t>)&gt;</a:t>
            </a:r>
            <a:r>
              <a:rPr lang="en-US" dirty="0" err="1"/>
              <a:t>Subtotali</a:t>
            </a:r>
            <a:r>
              <a:rPr lang="en-US" dirty="0"/>
              <a:t> </a:t>
            </a:r>
            <a:r>
              <a:rPr lang="en-US" dirty="0" err="1"/>
              <a:t>sul</a:t>
            </a:r>
            <a:r>
              <a:rPr lang="en-US" dirty="0"/>
              <a:t> </a:t>
            </a:r>
            <a:r>
              <a:rPr lang="en-US" dirty="0" err="1"/>
              <a:t>Profitto</a:t>
            </a:r>
            <a:endParaRPr lang="en-US" dirty="0"/>
          </a:p>
          <a:p>
            <a:pPr marL="342900" indent="-342900">
              <a:buFontTx/>
              <a:buChar cha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85</a:t>
            </a:fld>
            <a:endParaRPr lang="en-US" dirty="0"/>
          </a:p>
        </p:txBody>
      </p:sp>
    </p:spTree>
    <p:extLst>
      <p:ext uri="{BB962C8B-B14F-4D97-AF65-F5344CB8AC3E}">
        <p14:creationId xmlns:p14="http://schemas.microsoft.com/office/powerpoint/2010/main" val="195452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Tabelle</a:t>
            </a:r>
            <a:r>
              <a:rPr lang="en-US" dirty="0"/>
              <a:t> Pivot</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38371548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901506" cy="447481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Le </a:t>
            </a:r>
            <a:r>
              <a:rPr lang="it-IT" b="1" i="0" u="none" strike="noStrike" baseline="0" dirty="0">
                <a:solidFill>
                  <a:srgbClr val="000000"/>
                </a:solidFill>
                <a:latin typeface="+mj-lt"/>
              </a:rPr>
              <a:t>Tabelle Pivot</a:t>
            </a:r>
            <a:r>
              <a:rPr lang="it-IT" b="0" i="0" u="none" strike="noStrike" baseline="0"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a:buFont typeface="Arial" panose="020B0604020202020204" pitchFamily="34" charset="0"/>
              <a:buChar char="•"/>
            </a:pPr>
            <a:r>
              <a:rPr lang="it-IT" b="0" i="0" u="none" strike="noStrike" baseline="0" dirty="0">
                <a:solidFill>
                  <a:srgbClr val="000000"/>
                </a:solidFill>
                <a:latin typeface="+mj-lt"/>
              </a:rPr>
              <a:t>Avere un elenco organizzato di tipo range o database </a:t>
            </a:r>
          </a:p>
          <a:p>
            <a:pPr marL="457200" indent="-457200">
              <a:buFont typeface="Arial" panose="020B0604020202020204" pitchFamily="34" charset="0"/>
              <a:buChar char="•"/>
            </a:pPr>
            <a:r>
              <a:rPr lang="it-IT" b="0" i="0" u="none" strike="noStrike" baseline="0" dirty="0">
                <a:solidFill>
                  <a:srgbClr val="000000"/>
                </a:solidFill>
                <a:latin typeface="+mj-lt"/>
              </a:rPr>
              <a:t>Aver posizionato il cursore nell'elenco </a:t>
            </a:r>
          </a:p>
          <a:p>
            <a:pPr marL="457200" indent="-457200">
              <a:buFont typeface="Arial" panose="020B0604020202020204" pitchFamily="34" charset="0"/>
              <a:buChar char="•"/>
            </a:pPr>
            <a:r>
              <a:rPr lang="it-IT" b="0" i="0" u="none" strike="noStrike" baseline="0" dirty="0">
                <a:solidFill>
                  <a:srgbClr val="000000"/>
                </a:solidFill>
                <a:latin typeface="+mj-lt"/>
              </a:rPr>
              <a:t>Non avere in corso Filtri o Subtotali </a:t>
            </a:r>
          </a:p>
          <a:p>
            <a:endParaRPr lang="it-IT" b="0" i="0" u="none" strike="noStrike" baseline="0" dirty="0">
              <a:solidFill>
                <a:srgbClr val="000000"/>
              </a:solidFill>
              <a:latin typeface="+mj-lt"/>
            </a:endParaRPr>
          </a:p>
          <a:p>
            <a:r>
              <a:rPr lang="it-IT" b="1" i="0" u="none" strike="noStrike" baseline="0" dirty="0">
                <a:solidFill>
                  <a:srgbClr val="000000"/>
                </a:solidFill>
                <a:latin typeface="+mj-lt"/>
              </a:rPr>
              <a:t>MENU: Inserisci&gt;Tabella Pivot (Insert &gt; Pivot Table)</a:t>
            </a:r>
          </a:p>
          <a:p>
            <a:r>
              <a:rPr lang="it-IT" b="0" i="0" u="none" strike="noStrike" baseline="0" dirty="0">
                <a:solidFill>
                  <a:srgbClr val="000000"/>
                </a:solidFill>
                <a:latin typeface="+mj-lt"/>
              </a:rPr>
              <a:t>Sarà avviata la procedura di </a:t>
            </a:r>
            <a:r>
              <a:rPr lang="it-IT" b="1" i="0" u="none" strike="noStrike" baseline="0" dirty="0">
                <a:solidFill>
                  <a:srgbClr val="000000"/>
                </a:solidFill>
                <a:latin typeface="+mj-lt"/>
              </a:rPr>
              <a:t>autocomposizione</a:t>
            </a:r>
            <a:r>
              <a:rPr lang="it-IT" b="0" i="0" u="none" strike="noStrike" baseline="0" dirty="0">
                <a:solidFill>
                  <a:srgbClr val="000000"/>
                </a:solidFill>
                <a:latin typeface="+mj-lt"/>
              </a:rPr>
              <a:t> che porterà ad ottenere la tabella pivot in pochi passaggi. </a:t>
            </a:r>
          </a:p>
          <a:p>
            <a:r>
              <a:rPr lang="it-IT" b="0" i="0" u="none" strike="noStrike" baseline="0"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endParaRPr lang="it-IT" dirty="0">
              <a:solidFill>
                <a:srgbClr val="000000"/>
              </a:solidFill>
              <a:latin typeface="+mj-lt"/>
            </a:endParaRPr>
          </a:p>
        </p:txBody>
      </p:sp>
    </p:spTree>
    <p:extLst>
      <p:ext uri="{BB962C8B-B14F-4D97-AF65-F5344CB8AC3E}">
        <p14:creationId xmlns:p14="http://schemas.microsoft.com/office/powerpoint/2010/main" val="1580528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3941684" y="1222602"/>
            <a:ext cx="7593823" cy="1538353"/>
          </a:xfrm>
        </p:spPr>
        <p:txBody>
          <a:bodyPr vert="horz" lIns="91440" tIns="45720" rIns="91440" bIns="45720" rtlCol="0" anchor="t">
            <a:normAutofit/>
          </a:bodyPr>
          <a:lstStyle/>
          <a:p>
            <a:r>
              <a:rPr lang="it-IT" dirty="0">
                <a:solidFill>
                  <a:srgbClr val="000000"/>
                </a:solidFill>
                <a:latin typeface="+mj-lt"/>
              </a:rPr>
              <a:t>1) Assegnare un nome alla Tabella (selezionarla), ad esempio </a:t>
            </a:r>
            <a:r>
              <a:rPr lang="it-IT" b="1" dirty="0">
                <a:solidFill>
                  <a:srgbClr val="000000"/>
                </a:solidFill>
                <a:latin typeface="+mj-lt"/>
              </a:rPr>
              <a:t>MyTablexPivot:</a:t>
            </a:r>
          </a:p>
          <a:p>
            <a:r>
              <a:rPr lang="it-IT" b="1" dirty="0">
                <a:solidFill>
                  <a:srgbClr val="000000"/>
                </a:solidFill>
                <a:latin typeface="+mj-lt"/>
              </a:rPr>
              <a:t>Formulas &gt; Name Manager &gt; Edit</a:t>
            </a:r>
          </a:p>
        </p:txBody>
      </p:sp>
      <p:pic>
        <p:nvPicPr>
          <p:cNvPr id="6" name="Picture 5">
            <a:extLst>
              <a:ext uri="{FF2B5EF4-FFF2-40B4-BE49-F238E27FC236}">
                <a16:creationId xmlns:a16="http://schemas.microsoft.com/office/drawing/2014/main" id="{6E9D98B2-80AE-06C2-B69F-BF0A52BAC2A3}"/>
              </a:ext>
            </a:extLst>
          </p:cNvPr>
          <p:cNvPicPr>
            <a:picLocks noChangeAspect="1"/>
          </p:cNvPicPr>
          <p:nvPr/>
        </p:nvPicPr>
        <p:blipFill>
          <a:blip r:embed="rId2"/>
          <a:stretch>
            <a:fillRect/>
          </a:stretch>
        </p:blipFill>
        <p:spPr>
          <a:xfrm>
            <a:off x="478939" y="1222602"/>
            <a:ext cx="3274140" cy="1325563"/>
          </a:xfrm>
          <a:prstGeom prst="rect">
            <a:avLst/>
          </a:prstGeom>
        </p:spPr>
      </p:pic>
      <p:sp>
        <p:nvSpPr>
          <p:cNvPr id="8" name="Content Placeholder 2">
            <a:extLst>
              <a:ext uri="{FF2B5EF4-FFF2-40B4-BE49-F238E27FC236}">
                <a16:creationId xmlns:a16="http://schemas.microsoft.com/office/drawing/2014/main" id="{CA098F2A-8D19-A7ED-29EC-F41BB9B3C955}"/>
              </a:ext>
            </a:extLst>
          </p:cNvPr>
          <p:cNvSpPr txBox="1">
            <a:spLocks/>
          </p:cNvSpPr>
          <p:nvPr/>
        </p:nvSpPr>
        <p:spPr>
          <a:xfrm>
            <a:off x="478940" y="2771483"/>
            <a:ext cx="3274140" cy="286003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2) Sempre con la tabella selezionata, inserire la Pivot Table (inizialmente vuota):</a:t>
            </a:r>
          </a:p>
          <a:p>
            <a:r>
              <a:rPr lang="it-IT" b="1" dirty="0">
                <a:solidFill>
                  <a:srgbClr val="000000"/>
                </a:solidFill>
                <a:latin typeface="+mj-lt"/>
              </a:rPr>
              <a:t>Insert &gt; Pivot Table</a:t>
            </a:r>
          </a:p>
        </p:txBody>
      </p:sp>
      <p:pic>
        <p:nvPicPr>
          <p:cNvPr id="11" name="Picture 10">
            <a:extLst>
              <a:ext uri="{FF2B5EF4-FFF2-40B4-BE49-F238E27FC236}">
                <a16:creationId xmlns:a16="http://schemas.microsoft.com/office/drawing/2014/main" id="{58A097CF-631A-303B-28C2-3D1281308611}"/>
              </a:ext>
            </a:extLst>
          </p:cNvPr>
          <p:cNvPicPr>
            <a:picLocks noChangeAspect="1"/>
          </p:cNvPicPr>
          <p:nvPr/>
        </p:nvPicPr>
        <p:blipFill>
          <a:blip r:embed="rId3"/>
          <a:stretch>
            <a:fillRect/>
          </a:stretch>
        </p:blipFill>
        <p:spPr>
          <a:xfrm>
            <a:off x="3753079" y="2810653"/>
            <a:ext cx="8153155" cy="3265588"/>
          </a:xfrm>
          <a:prstGeom prst="rect">
            <a:avLst/>
          </a:prstGeom>
        </p:spPr>
      </p:pic>
      <p:sp>
        <p:nvSpPr>
          <p:cNvPr id="12" name="Rectangle: Rounded Corners 11">
            <a:extLst>
              <a:ext uri="{FF2B5EF4-FFF2-40B4-BE49-F238E27FC236}">
                <a16:creationId xmlns:a16="http://schemas.microsoft.com/office/drawing/2014/main" id="{F2A6E066-2B3E-C691-BB31-D56F3360CB24}"/>
              </a:ext>
            </a:extLst>
          </p:cNvPr>
          <p:cNvSpPr/>
          <p:nvPr/>
        </p:nvSpPr>
        <p:spPr>
          <a:xfrm>
            <a:off x="5400482" y="3320249"/>
            <a:ext cx="6503595" cy="122511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1357F7-9D5E-35B5-62B2-8B8A419CFB4A}"/>
              </a:ext>
            </a:extLst>
          </p:cNvPr>
          <p:cNvSpPr/>
          <p:nvPr/>
        </p:nvSpPr>
        <p:spPr>
          <a:xfrm>
            <a:off x="5375486"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67A944-5A56-4F15-4339-772DF6B3D7E7}"/>
              </a:ext>
            </a:extLst>
          </p:cNvPr>
          <p:cNvSpPr/>
          <p:nvPr/>
        </p:nvSpPr>
        <p:spPr>
          <a:xfrm>
            <a:off x="8652279"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AE277B7-B9F4-2F58-33DE-62B8DD049B27}"/>
              </a:ext>
            </a:extLst>
          </p:cNvPr>
          <p:cNvSpPr/>
          <p:nvPr/>
        </p:nvSpPr>
        <p:spPr>
          <a:xfrm>
            <a:off x="5375486" y="539199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EB3FA1A-0230-26B9-DE4F-535859EA6415}"/>
              </a:ext>
            </a:extLst>
          </p:cNvPr>
          <p:cNvSpPr/>
          <p:nvPr/>
        </p:nvSpPr>
        <p:spPr>
          <a:xfrm>
            <a:off x="8652279" y="539115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85B5CB84-1A25-065C-3E9F-5D8703142D27}"/>
              </a:ext>
            </a:extLst>
          </p:cNvPr>
          <p:cNvSpPr txBox="1">
            <a:spLocks/>
          </p:cNvSpPr>
          <p:nvPr/>
        </p:nvSpPr>
        <p:spPr>
          <a:xfrm>
            <a:off x="8070228" y="3767531"/>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Fields</a:t>
            </a:r>
          </a:p>
        </p:txBody>
      </p:sp>
      <p:sp>
        <p:nvSpPr>
          <p:cNvPr id="18" name="Content Placeholder 2">
            <a:extLst>
              <a:ext uri="{FF2B5EF4-FFF2-40B4-BE49-F238E27FC236}">
                <a16:creationId xmlns:a16="http://schemas.microsoft.com/office/drawing/2014/main" id="{2CBE7ADF-8A07-5785-6DC9-F0366B6F76C4}"/>
              </a:ext>
            </a:extLst>
          </p:cNvPr>
          <p:cNvSpPr txBox="1">
            <a:spLocks/>
          </p:cNvSpPr>
          <p:nvPr/>
        </p:nvSpPr>
        <p:spPr>
          <a:xfrm>
            <a:off x="6447822" y="4924909"/>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Filters</a:t>
            </a:r>
          </a:p>
        </p:txBody>
      </p:sp>
      <p:sp>
        <p:nvSpPr>
          <p:cNvPr id="19" name="Content Placeholder 2">
            <a:extLst>
              <a:ext uri="{FF2B5EF4-FFF2-40B4-BE49-F238E27FC236}">
                <a16:creationId xmlns:a16="http://schemas.microsoft.com/office/drawing/2014/main" id="{BBDEC667-C9E9-629A-0E96-2C3AF1AC94C5}"/>
              </a:ext>
            </a:extLst>
          </p:cNvPr>
          <p:cNvSpPr txBox="1">
            <a:spLocks/>
          </p:cNvSpPr>
          <p:nvPr/>
        </p:nvSpPr>
        <p:spPr>
          <a:xfrm>
            <a:off x="9812770" y="4957603"/>
            <a:ext cx="1358237" cy="433967"/>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Columns</a:t>
            </a:r>
          </a:p>
        </p:txBody>
      </p:sp>
      <p:sp>
        <p:nvSpPr>
          <p:cNvPr id="20" name="Content Placeholder 2">
            <a:extLst>
              <a:ext uri="{FF2B5EF4-FFF2-40B4-BE49-F238E27FC236}">
                <a16:creationId xmlns:a16="http://schemas.microsoft.com/office/drawing/2014/main" id="{1B7B83C4-C06B-BB47-13F8-C82B75982035}"/>
              </a:ext>
            </a:extLst>
          </p:cNvPr>
          <p:cNvSpPr txBox="1">
            <a:spLocks/>
          </p:cNvSpPr>
          <p:nvPr/>
        </p:nvSpPr>
        <p:spPr>
          <a:xfrm>
            <a:off x="6544313" y="5543342"/>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Rows</a:t>
            </a:r>
          </a:p>
        </p:txBody>
      </p:sp>
      <p:sp>
        <p:nvSpPr>
          <p:cNvPr id="21" name="Content Placeholder 2">
            <a:extLst>
              <a:ext uri="{FF2B5EF4-FFF2-40B4-BE49-F238E27FC236}">
                <a16:creationId xmlns:a16="http://schemas.microsoft.com/office/drawing/2014/main" id="{34EB10A8-FA33-210C-E2FE-6CF1061F1A9C}"/>
              </a:ext>
            </a:extLst>
          </p:cNvPr>
          <p:cNvSpPr txBox="1">
            <a:spLocks/>
          </p:cNvSpPr>
          <p:nvPr/>
        </p:nvSpPr>
        <p:spPr>
          <a:xfrm>
            <a:off x="10001888" y="5553228"/>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Values</a:t>
            </a:r>
          </a:p>
        </p:txBody>
      </p:sp>
    </p:spTree>
    <p:extLst>
      <p:ext uri="{BB962C8B-B14F-4D97-AF65-F5344CB8AC3E}">
        <p14:creationId xmlns:p14="http://schemas.microsoft.com/office/powerpoint/2010/main" val="17125176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2"/>
            <a:ext cx="10674835" cy="1588051"/>
          </a:xfrm>
        </p:spPr>
        <p:txBody>
          <a:bodyPr vert="horz" lIns="91440" tIns="45720" rIns="91440" bIns="45720" rtlCol="0" anchor="t">
            <a:normAutofit fontScale="70000" lnSpcReduction="20000"/>
          </a:bodyPr>
          <a:lstStyle/>
          <a:p>
            <a:r>
              <a:rPr lang="it-IT" dirty="0">
                <a:solidFill>
                  <a:srgbClr val="000000"/>
                </a:solidFill>
                <a:latin typeface="+mj-lt"/>
              </a:rPr>
              <a:t>3) Trascinare nell’area </a:t>
            </a:r>
            <a:r>
              <a:rPr lang="it-IT" b="1" dirty="0">
                <a:solidFill>
                  <a:srgbClr val="000000"/>
                </a:solidFill>
                <a:latin typeface="+mj-lt"/>
              </a:rPr>
              <a:t>Rows</a:t>
            </a:r>
            <a:r>
              <a:rPr lang="it-IT" dirty="0">
                <a:solidFill>
                  <a:srgbClr val="000000"/>
                </a:solidFill>
                <a:latin typeface="+mj-lt"/>
              </a:rPr>
              <a:t>, il campo </a:t>
            </a:r>
            <a:r>
              <a:rPr lang="it-IT" b="1" dirty="0">
                <a:solidFill>
                  <a:srgbClr val="000000"/>
                </a:solidFill>
                <a:latin typeface="+mj-lt"/>
              </a:rPr>
              <a:t>Prodotto</a:t>
            </a:r>
          </a:p>
          <a:p>
            <a:r>
              <a:rPr lang="it-IT" dirty="0">
                <a:solidFill>
                  <a:srgbClr val="000000"/>
                </a:solidFill>
                <a:latin typeface="+mj-lt"/>
              </a:rPr>
              <a:t>4) Trascinare nell’area </a:t>
            </a:r>
            <a:r>
              <a:rPr lang="it-IT" b="1" dirty="0">
                <a:solidFill>
                  <a:srgbClr val="000000"/>
                </a:solidFill>
                <a:latin typeface="+mj-lt"/>
              </a:rPr>
              <a:t>Columns</a:t>
            </a:r>
            <a:r>
              <a:rPr lang="it-IT" dirty="0">
                <a:solidFill>
                  <a:srgbClr val="000000"/>
                </a:solidFill>
                <a:latin typeface="+mj-lt"/>
              </a:rPr>
              <a:t>, il campo </a:t>
            </a:r>
            <a:r>
              <a:rPr lang="it-IT" b="1" dirty="0">
                <a:solidFill>
                  <a:srgbClr val="000000"/>
                </a:solidFill>
                <a:latin typeface="+mj-lt"/>
              </a:rPr>
              <a:t>Data</a:t>
            </a:r>
          </a:p>
          <a:p>
            <a:r>
              <a:rPr lang="it-IT" dirty="0">
                <a:solidFill>
                  <a:srgbClr val="000000"/>
                </a:solidFill>
                <a:latin typeface="+mj-lt"/>
              </a:rPr>
              <a:t>5) Trascinare nell’area </a:t>
            </a:r>
            <a:r>
              <a:rPr lang="it-IT" b="1" dirty="0">
                <a:solidFill>
                  <a:srgbClr val="000000"/>
                </a:solidFill>
                <a:latin typeface="+mj-lt"/>
              </a:rPr>
              <a:t>Values</a:t>
            </a:r>
            <a:r>
              <a:rPr lang="it-IT" dirty="0">
                <a:solidFill>
                  <a:srgbClr val="000000"/>
                </a:solidFill>
                <a:latin typeface="+mj-lt"/>
              </a:rPr>
              <a:t>, il campo </a:t>
            </a:r>
            <a:r>
              <a:rPr lang="it-IT" b="1" dirty="0">
                <a:solidFill>
                  <a:srgbClr val="000000"/>
                </a:solidFill>
                <a:latin typeface="+mj-lt"/>
              </a:rPr>
              <a:t>Importo</a:t>
            </a:r>
          </a:p>
          <a:p>
            <a:r>
              <a:rPr lang="it-IT" dirty="0">
                <a:solidFill>
                  <a:srgbClr val="000000"/>
                </a:solidFill>
                <a:latin typeface="+mj-lt"/>
              </a:rPr>
              <a:t>6) Fare clic sul nome del campo </a:t>
            </a:r>
            <a:r>
              <a:rPr lang="it-IT" b="1" dirty="0">
                <a:solidFill>
                  <a:srgbClr val="000000"/>
                </a:solidFill>
                <a:latin typeface="+mj-lt"/>
              </a:rPr>
              <a:t>"Importo" </a:t>
            </a:r>
            <a:r>
              <a:rPr lang="it-IT" dirty="0">
                <a:solidFill>
                  <a:srgbClr val="000000"/>
                </a:solidFill>
                <a:latin typeface="+mj-lt"/>
              </a:rPr>
              <a:t>nell'area </a:t>
            </a:r>
            <a:r>
              <a:rPr lang="it-IT" b="1" dirty="0">
                <a:solidFill>
                  <a:srgbClr val="000000"/>
                </a:solidFill>
                <a:latin typeface="+mj-lt"/>
              </a:rPr>
              <a:t>"Valori" </a:t>
            </a:r>
            <a:r>
              <a:rPr lang="it-IT" dirty="0">
                <a:solidFill>
                  <a:srgbClr val="000000"/>
                </a:solidFill>
                <a:latin typeface="+mj-lt"/>
              </a:rPr>
              <a:t>e selezionare </a:t>
            </a:r>
            <a:r>
              <a:rPr lang="it-IT" b="1" dirty="0">
                <a:solidFill>
                  <a:srgbClr val="000000"/>
                </a:solidFill>
                <a:latin typeface="+mj-lt"/>
              </a:rPr>
              <a:t>"Somma"</a:t>
            </a:r>
            <a:r>
              <a:rPr lang="it-IT" dirty="0">
                <a:solidFill>
                  <a:srgbClr val="000000"/>
                </a:solidFill>
                <a:latin typeface="+mj-lt"/>
              </a:rPr>
              <a:t> come tipo di riepilogo</a:t>
            </a:r>
          </a:p>
        </p:txBody>
      </p:sp>
      <p:pic>
        <p:nvPicPr>
          <p:cNvPr id="10" name="Picture 9">
            <a:extLst>
              <a:ext uri="{FF2B5EF4-FFF2-40B4-BE49-F238E27FC236}">
                <a16:creationId xmlns:a16="http://schemas.microsoft.com/office/drawing/2014/main" id="{BD298312-9719-CCE5-5DCE-716AA3CF073E}"/>
              </a:ext>
            </a:extLst>
          </p:cNvPr>
          <p:cNvPicPr>
            <a:picLocks noChangeAspect="1"/>
          </p:cNvPicPr>
          <p:nvPr/>
        </p:nvPicPr>
        <p:blipFill>
          <a:blip r:embed="rId2"/>
          <a:stretch>
            <a:fillRect/>
          </a:stretch>
        </p:blipFill>
        <p:spPr>
          <a:xfrm>
            <a:off x="2568751" y="2782443"/>
            <a:ext cx="7054497" cy="3573906"/>
          </a:xfrm>
          <a:prstGeom prst="rect">
            <a:avLst/>
          </a:prstGeom>
        </p:spPr>
      </p:pic>
    </p:spTree>
    <p:extLst>
      <p:ext uri="{BB962C8B-B14F-4D97-AF65-F5344CB8AC3E}">
        <p14:creationId xmlns:p14="http://schemas.microsoft.com/office/powerpoint/2010/main" val="75157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Immagine 8">
            <a:extLst>
              <a:ext uri="{FF2B5EF4-FFF2-40B4-BE49-F238E27FC236}">
                <a16:creationId xmlns:a16="http://schemas.microsoft.com/office/drawing/2014/main" id="{5A55FBE7-B1E8-9CFC-2D41-88E1DA63A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424" y="960114"/>
            <a:ext cx="7525152" cy="5321357"/>
          </a:xfrm>
          <a:prstGeom prst="rect">
            <a:avLst/>
          </a:prstGeom>
        </p:spPr>
      </p:pic>
    </p:spTree>
    <p:extLst>
      <p:ext uri="{BB962C8B-B14F-4D97-AF65-F5344CB8AC3E}">
        <p14:creationId xmlns:p14="http://schemas.microsoft.com/office/powerpoint/2010/main" val="152100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3"/>
            <a:ext cx="10674835" cy="1063398"/>
          </a:xfrm>
        </p:spPr>
        <p:txBody>
          <a:bodyPr vert="horz" lIns="91440" tIns="45720" rIns="91440" bIns="45720" rtlCol="0" anchor="t">
            <a:normAutofit/>
          </a:bodyPr>
          <a:lstStyle/>
          <a:p>
            <a:r>
              <a:rPr lang="it-IT" dirty="0">
                <a:solidFill>
                  <a:srgbClr val="000000"/>
                </a:solidFill>
                <a:latin typeface="+mj-lt"/>
              </a:rPr>
              <a:t>7) Ora puoi vedere la tabella pivot con il riepilogo delle vendite totali per ogni prodotto </a:t>
            </a:r>
            <a:r>
              <a:rPr lang="it-IT" b="1" dirty="0">
                <a:solidFill>
                  <a:srgbClr val="000000"/>
                </a:solidFill>
                <a:latin typeface="+mj-lt"/>
              </a:rPr>
              <a:t>suddiviso per mese</a:t>
            </a:r>
          </a:p>
        </p:txBody>
      </p:sp>
      <p:pic>
        <p:nvPicPr>
          <p:cNvPr id="8" name="Picture 7">
            <a:extLst>
              <a:ext uri="{FF2B5EF4-FFF2-40B4-BE49-F238E27FC236}">
                <a16:creationId xmlns:a16="http://schemas.microsoft.com/office/drawing/2014/main" id="{863646C0-ABD2-2089-1F18-5EA63CBE3F9A}"/>
              </a:ext>
            </a:extLst>
          </p:cNvPr>
          <p:cNvPicPr>
            <a:picLocks noChangeAspect="1"/>
          </p:cNvPicPr>
          <p:nvPr/>
        </p:nvPicPr>
        <p:blipFill>
          <a:blip r:embed="rId2"/>
          <a:stretch>
            <a:fillRect/>
          </a:stretch>
        </p:blipFill>
        <p:spPr>
          <a:xfrm>
            <a:off x="3852549" y="2190657"/>
            <a:ext cx="4486901" cy="1333686"/>
          </a:xfrm>
          <a:prstGeom prst="rect">
            <a:avLst/>
          </a:prstGeom>
        </p:spPr>
      </p:pic>
      <p:sp>
        <p:nvSpPr>
          <p:cNvPr id="11" name="Content Placeholder 2">
            <a:extLst>
              <a:ext uri="{FF2B5EF4-FFF2-40B4-BE49-F238E27FC236}">
                <a16:creationId xmlns:a16="http://schemas.microsoft.com/office/drawing/2014/main" id="{9237C00E-DCB4-A77F-1B24-4DAC3692F3D3}"/>
              </a:ext>
            </a:extLst>
          </p:cNvPr>
          <p:cNvSpPr txBox="1">
            <a:spLocks/>
          </p:cNvSpPr>
          <p:nvPr/>
        </p:nvSpPr>
        <p:spPr>
          <a:xfrm>
            <a:off x="564665" y="3789476"/>
            <a:ext cx="10674835" cy="1063398"/>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8) Il campo rimanente, </a:t>
            </a:r>
            <a:r>
              <a:rPr lang="it-IT" b="1" dirty="0">
                <a:solidFill>
                  <a:srgbClr val="000000"/>
                </a:solidFill>
                <a:latin typeface="+mj-lt"/>
              </a:rPr>
              <a:t>Quantità</a:t>
            </a:r>
            <a:r>
              <a:rPr lang="it-IT" dirty="0">
                <a:solidFill>
                  <a:srgbClr val="000000"/>
                </a:solidFill>
                <a:latin typeface="+mj-lt"/>
              </a:rPr>
              <a:t>, si può aggiungere come filtro «esterno» alla Tabella Pivot appena creata, oppure integrarlo nelle colonne, insieme a data e mesi, per ottenere una ulteriore opzione di filtro</a:t>
            </a:r>
            <a:endParaRPr lang="it-IT" b="1" dirty="0">
              <a:solidFill>
                <a:srgbClr val="000000"/>
              </a:solidFill>
              <a:latin typeface="+mj-lt"/>
            </a:endParaRPr>
          </a:p>
        </p:txBody>
      </p:sp>
    </p:spTree>
    <p:extLst>
      <p:ext uri="{BB962C8B-B14F-4D97-AF65-F5344CB8AC3E}">
        <p14:creationId xmlns:p14="http://schemas.microsoft.com/office/powerpoint/2010/main" val="12688033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Creare</a:t>
            </a:r>
            <a:r>
              <a:rPr lang="en-US" sz="2400" dirty="0"/>
              <a:t> </a:t>
            </a:r>
            <a:r>
              <a:rPr lang="en-US" sz="2400" dirty="0" err="1"/>
              <a:t>una</a:t>
            </a:r>
            <a:r>
              <a:rPr lang="en-US" sz="2400" dirty="0"/>
              <a:t> </a:t>
            </a:r>
            <a:r>
              <a:rPr lang="en-US" sz="2400" dirty="0" err="1"/>
              <a:t>Tabella</a:t>
            </a:r>
            <a:r>
              <a:rPr lang="en-US" sz="2400" dirty="0"/>
              <a:t> Pivot (</a:t>
            </a:r>
            <a:r>
              <a:rPr lang="en-US" sz="2400" dirty="0" err="1"/>
              <a:t>Inserisci</a:t>
            </a:r>
            <a:r>
              <a:rPr lang="en-US" sz="2400" dirty="0"/>
              <a:t> &gt; </a:t>
            </a:r>
            <a:r>
              <a:rPr lang="en-US" sz="2400" dirty="0" err="1"/>
              <a:t>Tabella</a:t>
            </a:r>
            <a:r>
              <a:rPr lang="en-US" sz="2400" dirty="0"/>
              <a:t> Pivot, poi </a:t>
            </a:r>
            <a:r>
              <a:rPr lang="en-US" sz="2400" dirty="0" err="1"/>
              <a:t>selezionare</a:t>
            </a:r>
            <a:r>
              <a:rPr lang="en-US" sz="2400" dirty="0"/>
              <a:t> </a:t>
            </a:r>
            <a:r>
              <a:rPr lang="en-US" sz="2400" dirty="0" err="1"/>
              <a:t>i</a:t>
            </a:r>
            <a:r>
              <a:rPr lang="en-US" sz="2400" dirty="0"/>
              <a:t> </a:t>
            </a:r>
            <a:r>
              <a:rPr lang="en-US" sz="2400" dirty="0" err="1"/>
              <a:t>campi</a:t>
            </a:r>
            <a:r>
              <a:rPr lang="en-US" sz="2400" dirty="0"/>
              <a:t> </a:t>
            </a:r>
            <a:r>
              <a:rPr lang="en-US" sz="2400" dirty="0" err="1"/>
              <a:t>della</a:t>
            </a:r>
            <a:r>
              <a:rPr lang="en-US" sz="2400" dirty="0"/>
              <a:t> </a:t>
            </a:r>
            <a:r>
              <a:rPr lang="en-US" sz="2400" dirty="0" err="1"/>
              <a:t>tabella</a:t>
            </a:r>
            <a:r>
              <a:rPr lang="en-US" sz="2400" dirty="0"/>
              <a:t> </a:t>
            </a:r>
            <a:r>
              <a:rPr lang="en-US" sz="2400" dirty="0" err="1"/>
              <a:t>che</a:t>
            </a:r>
            <a:r>
              <a:rPr lang="en-US" sz="2400" dirty="0"/>
              <a:t> </a:t>
            </a:r>
            <a:r>
              <a:rPr lang="en-US" sz="2400" dirty="0" err="1"/>
              <a:t>si</a:t>
            </a:r>
            <a:r>
              <a:rPr lang="en-US" sz="2400" dirty="0"/>
              <a:t> </a:t>
            </a:r>
            <a:r>
              <a:rPr lang="en-US" sz="2400" dirty="0" err="1"/>
              <a:t>desidera</a:t>
            </a:r>
            <a:r>
              <a:rPr lang="en-US" sz="2400" dirty="0"/>
              <a:t> </a:t>
            </a:r>
            <a:r>
              <a:rPr lang="en-US" sz="2400" dirty="0" err="1"/>
              <a:t>inserire</a:t>
            </a:r>
            <a:r>
              <a:rPr lang="en-US" sz="2400" dirty="0"/>
              <a:t> </a:t>
            </a:r>
            <a:r>
              <a:rPr lang="en-US" sz="2400" dirty="0" err="1"/>
              <a:t>nella</a:t>
            </a:r>
            <a:r>
              <a:rPr lang="en-US" sz="2400" dirty="0"/>
              <a:t> </a:t>
            </a:r>
            <a:r>
              <a:rPr lang="en-US" sz="2400" dirty="0" err="1"/>
              <a:t>Tabella</a:t>
            </a:r>
            <a:r>
              <a:rPr lang="en-US" sz="2400" dirty="0"/>
              <a: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91</a:t>
            </a:fld>
            <a:endParaRPr lang="en-US" dirty="0"/>
          </a:p>
        </p:txBody>
      </p:sp>
    </p:spTree>
    <p:extLst>
      <p:ext uri="{BB962C8B-B14F-4D97-AF65-F5344CB8AC3E}">
        <p14:creationId xmlns:p14="http://schemas.microsoft.com/office/powerpoint/2010/main" val="803847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documento26</a:t>
            </a:r>
            <a:r>
              <a:rPr lang="en-US" sz="2400" dirty="0"/>
              <a:t>\</a:t>
            </a:r>
            <a:r>
              <a:rPr lang="en-US" sz="2400" b="1" dirty="0"/>
              <a:t>PivotTable_AltroEsempio.xlsx</a:t>
            </a:r>
            <a:endParaRPr lang="en-US" sz="2400" dirty="0"/>
          </a:p>
          <a:p>
            <a:pPr marL="342900" indent="-342900">
              <a:buFontTx/>
              <a:buChar char="-"/>
            </a:pPr>
            <a:r>
              <a:rPr lang="en-US" sz="2400" dirty="0" err="1"/>
              <a:t>Ripetere</a:t>
            </a:r>
            <a:r>
              <a:rPr lang="en-US" sz="2400" dirty="0"/>
              <a:t> la </a:t>
            </a:r>
            <a:r>
              <a:rPr lang="en-US" sz="2400" dirty="0" err="1"/>
              <a:t>procedura</a:t>
            </a:r>
            <a:r>
              <a:rPr lang="en-US" sz="2400" dirty="0"/>
              <a:t> </a:t>
            </a:r>
            <a:r>
              <a:rPr lang="en-US" sz="2400" dirty="0" err="1"/>
              <a:t>guidata</a:t>
            </a:r>
            <a:r>
              <a:rPr lang="en-US" sz="2400" dirty="0"/>
              <a:t> </a:t>
            </a:r>
            <a:r>
              <a:rPr lang="en-US" sz="2400" dirty="0" err="1"/>
              <a:t>descritta</a:t>
            </a:r>
            <a:r>
              <a:rPr lang="en-US" sz="2400" dirty="0"/>
              <a:t> </a:t>
            </a:r>
            <a:r>
              <a:rPr lang="en-US" sz="2400" dirty="0" err="1"/>
              <a:t>nella</a:t>
            </a:r>
            <a:r>
              <a:rPr lang="en-US" sz="2400" dirty="0"/>
              <a:t> </a:t>
            </a:r>
            <a:r>
              <a:rPr lang="en-US" sz="2400" dirty="0" err="1"/>
              <a:t>presentazione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92</a:t>
            </a:fld>
            <a:endParaRPr lang="en-US" dirty="0"/>
          </a:p>
        </p:txBody>
      </p:sp>
    </p:spTree>
    <p:extLst>
      <p:ext uri="{BB962C8B-B14F-4D97-AF65-F5344CB8AC3E}">
        <p14:creationId xmlns:p14="http://schemas.microsoft.com/office/powerpoint/2010/main" val="2110326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Calcoli</a:t>
            </a:r>
            <a:r>
              <a:rPr lang="en-US" sz="6600" b="1" dirty="0"/>
              <a:t> </a:t>
            </a:r>
            <a:r>
              <a:rPr lang="en-US" sz="6600" b="1" dirty="0" err="1"/>
              <a:t>Matematici</a:t>
            </a:r>
            <a:r>
              <a:rPr lang="en-US" sz="6600" b="1" dirty="0"/>
              <a:t> e </a:t>
            </a:r>
            <a:r>
              <a:rPr lang="en-US" sz="6600" b="1" dirty="0" err="1"/>
              <a:t>Formule</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93</a:t>
            </a:fld>
            <a:endParaRPr lang="en-US" dirty="0"/>
          </a:p>
        </p:txBody>
      </p:sp>
      <p:sp>
        <p:nvSpPr>
          <p:cNvPr id="6" name="Title 1">
            <a:extLst>
              <a:ext uri="{FF2B5EF4-FFF2-40B4-BE49-F238E27FC236}">
                <a16:creationId xmlns:a16="http://schemas.microsoft.com/office/drawing/2014/main" id="{4491A5EB-EC1C-B740-E29B-E1B2556BFF3A}"/>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4</a:t>
            </a:r>
            <a:endParaRPr lang="en-US" sz="6600" b="1" dirty="0"/>
          </a:p>
        </p:txBody>
      </p:sp>
    </p:spTree>
    <p:extLst>
      <p:ext uri="{BB962C8B-B14F-4D97-AF65-F5344CB8AC3E}">
        <p14:creationId xmlns:p14="http://schemas.microsoft.com/office/powerpoint/2010/main" val="440537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260629"/>
            <a:ext cx="6245912" cy="2387600"/>
          </a:xfrm>
        </p:spPr>
        <p:txBody>
          <a:bodyPr/>
          <a:lstStyle/>
          <a:p>
            <a:r>
              <a:rPr lang="en-US" dirty="0"/>
              <a:t>Riferimenti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marL="457200" indent="-457200">
              <a:buFontTx/>
              <a:buChar char="-"/>
            </a:pPr>
            <a:r>
              <a:rPr lang="en-US" dirty="0"/>
              <a:t>Celle</a:t>
            </a:r>
          </a:p>
          <a:p>
            <a:pPr marL="457200" indent="-457200">
              <a:buFontTx/>
              <a:buChar char="-"/>
            </a:pPr>
            <a:r>
              <a:rPr lang="en-US" dirty="0"/>
              <a:t>Range di Celle</a:t>
            </a:r>
          </a:p>
        </p:txBody>
      </p:sp>
      <p:sp>
        <p:nvSpPr>
          <p:cNvPr id="3" name="Title 1">
            <a:extLst>
              <a:ext uri="{FF2B5EF4-FFF2-40B4-BE49-F238E27FC236}">
                <a16:creationId xmlns:a16="http://schemas.microsoft.com/office/drawing/2014/main" id="{53D5DE46-636E-39AF-ACDD-2ABD67CFB15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2312688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Il </a:t>
            </a:r>
            <a:r>
              <a:rPr lang="it-IT" b="1" i="0" u="none" strike="noStrike" baseline="0" dirty="0">
                <a:solidFill>
                  <a:srgbClr val="000000"/>
                </a:solidFill>
                <a:latin typeface="+mj-lt"/>
              </a:rPr>
              <a:t>riferimento</a:t>
            </a:r>
            <a:r>
              <a:rPr lang="it-IT" b="0" i="0" u="none" strike="noStrike" baseline="0" dirty="0">
                <a:solidFill>
                  <a:srgbClr val="000000"/>
                </a:solidFill>
                <a:latin typeface="+mj-lt"/>
              </a:rPr>
              <a:t> di cella è il sistema mediante il quale Excel </a:t>
            </a:r>
            <a:r>
              <a:rPr lang="it-IT" b="1" i="0" u="none" strike="noStrike" baseline="0" dirty="0">
                <a:solidFill>
                  <a:srgbClr val="000000"/>
                </a:solidFill>
                <a:latin typeface="+mj-lt"/>
              </a:rPr>
              <a:t>identifica una determinata cella</a:t>
            </a:r>
            <a:r>
              <a:rPr lang="it-IT" b="0" i="0" u="none" strike="noStrike" baseline="0" dirty="0">
                <a:solidFill>
                  <a:srgbClr val="000000"/>
                </a:solidFill>
                <a:latin typeface="+mj-lt"/>
              </a:rPr>
              <a:t>. Si compone di </a:t>
            </a:r>
            <a:r>
              <a:rPr lang="it-IT" b="1" i="0" u="none" strike="noStrike" baseline="0" dirty="0">
                <a:solidFill>
                  <a:srgbClr val="000000"/>
                </a:solidFill>
                <a:latin typeface="+mj-lt"/>
              </a:rPr>
              <a:t>due coordinate</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colonna</a:t>
            </a:r>
            <a:r>
              <a:rPr lang="it-IT" b="0" i="0" u="none" strike="noStrike" baseline="0" dirty="0">
                <a:solidFill>
                  <a:srgbClr val="000000"/>
                </a:solidFill>
                <a:latin typeface="+mj-lt"/>
              </a:rPr>
              <a:t>, indicata da una o due lettere; </a:t>
            </a: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riga</a:t>
            </a:r>
            <a:r>
              <a:rPr lang="it-IT" b="0" i="0" u="none" strike="noStrike" baseline="0" dirty="0">
                <a:solidFill>
                  <a:srgbClr val="000000"/>
                </a:solidFill>
                <a:latin typeface="+mj-lt"/>
              </a:rPr>
              <a:t>, indicata da un numero. </a:t>
            </a:r>
          </a:p>
          <a:p>
            <a:endParaRPr lang="it-IT" b="0" i="0" u="none" strike="noStrike" baseline="0" dirty="0">
              <a:solidFill>
                <a:srgbClr val="000000"/>
              </a:solidFill>
              <a:latin typeface="+mj-lt"/>
            </a:endParaRPr>
          </a:p>
          <a:p>
            <a:r>
              <a:rPr lang="it-IT" b="1" i="0" u="sng" strike="noStrike" baseline="0" dirty="0">
                <a:solidFill>
                  <a:srgbClr val="000000"/>
                </a:solidFill>
                <a:latin typeface="+mj-lt"/>
              </a:rPr>
              <a:t>Riferimenti costruiti con operatori </a:t>
            </a:r>
          </a:p>
          <a:p>
            <a:r>
              <a:rPr lang="it-IT" b="0" i="0" u="none" strike="noStrike" baseline="0" dirty="0">
                <a:solidFill>
                  <a:srgbClr val="000000"/>
                </a:solidFill>
                <a:latin typeface="+mj-lt"/>
              </a:rPr>
              <a:t>Particolari tipi di riferimenti, che chiameremo riferimenti di intervalli, possono essere indicati tramite operatori: </a:t>
            </a:r>
          </a:p>
          <a:p>
            <a:pPr marL="457200" indent="-457200">
              <a:buFont typeface="Arial" panose="020B0604020202020204" pitchFamily="34" charset="0"/>
              <a:buChar char="•"/>
            </a:pPr>
            <a:r>
              <a:rPr lang="it-IT" b="1" i="0" u="none" strike="noStrike" baseline="0" dirty="0">
                <a:solidFill>
                  <a:srgbClr val="000000"/>
                </a:solidFill>
                <a:latin typeface="+mj-lt"/>
              </a:rPr>
              <a:t>Utilizzando i due punti </a:t>
            </a:r>
            <a:r>
              <a:rPr lang="it-IT" b="0" i="0" u="none" strike="noStrike" baseline="0" dirty="0">
                <a:solidFill>
                  <a:srgbClr val="000000"/>
                </a:solidFill>
                <a:latin typeface="+mj-lt"/>
              </a:rPr>
              <a:t>si identifica un </a:t>
            </a:r>
            <a:r>
              <a:rPr lang="it-IT" b="1" i="0" u="none" strike="noStrike" baseline="0" dirty="0">
                <a:solidFill>
                  <a:srgbClr val="000000"/>
                </a:solidFill>
                <a:latin typeface="+mj-lt"/>
              </a:rPr>
              <a:t>intervallo di celle contigue </a:t>
            </a:r>
            <a:r>
              <a:rPr lang="it-IT" b="0" i="0" u="none" strike="noStrike" baseline="0" dirty="0">
                <a:solidFill>
                  <a:srgbClr val="000000"/>
                </a:solidFill>
                <a:latin typeface="+mj-lt"/>
              </a:rPr>
              <a:t>(p.e. A1:C4 individua l’insieme di celle che vanno da A1 a C4, cioè le celle: A1, A2, A3, A4, B1, B2, B3, B4, C1, C2, C3, C4) </a:t>
            </a:r>
          </a:p>
          <a:p>
            <a:pPr marL="457200" indent="-457200">
              <a:buFont typeface="Arial" panose="020B0604020202020204" pitchFamily="34" charset="0"/>
              <a:buChar char="•"/>
            </a:pPr>
            <a:r>
              <a:rPr lang="it-IT" b="0" i="0" u="none" strike="noStrike" baseline="0" dirty="0">
                <a:solidFill>
                  <a:srgbClr val="000000"/>
                </a:solidFill>
                <a:latin typeface="+mj-lt"/>
              </a:rPr>
              <a:t>Utilizzando </a:t>
            </a:r>
            <a:r>
              <a:rPr lang="it-IT" b="1" i="0" u="none" strike="noStrike" baseline="0" dirty="0">
                <a:solidFill>
                  <a:srgbClr val="000000"/>
                </a:solidFill>
                <a:latin typeface="+mj-lt"/>
              </a:rPr>
              <a:t>punto e virgola</a:t>
            </a:r>
            <a:r>
              <a:rPr lang="it-IT" b="0" i="0" u="none" strike="noStrike" baseline="0" dirty="0">
                <a:solidFill>
                  <a:srgbClr val="000000"/>
                </a:solidFill>
                <a:latin typeface="+mj-lt"/>
              </a:rPr>
              <a:t> si identifica </a:t>
            </a:r>
            <a:r>
              <a:rPr lang="it-IT" b="1" i="0" u="none" strike="noStrike" baseline="0" dirty="0">
                <a:solidFill>
                  <a:srgbClr val="000000"/>
                </a:solidFill>
                <a:latin typeface="+mj-lt"/>
              </a:rPr>
              <a:t>l’unione delle celle</a:t>
            </a:r>
            <a:r>
              <a:rPr lang="it-IT" b="0" i="0" u="none" strike="noStrike" baseline="0" dirty="0">
                <a:solidFill>
                  <a:srgbClr val="000000"/>
                </a:solidFill>
                <a:latin typeface="+mj-lt"/>
              </a:rPr>
              <a:t>, cioè un intervallo di celle non contigue (p.e. A1; A4; B2; C9 individua l’insieme delle 4 celle A1, A4, B2, C9) </a:t>
            </a:r>
            <a:endParaRPr lang="it-IT" dirty="0">
              <a:solidFill>
                <a:srgbClr val="000000"/>
              </a:solidFill>
              <a:latin typeface="+mj-lt"/>
            </a:endParaRPr>
          </a:p>
        </p:txBody>
      </p:sp>
    </p:spTree>
    <p:extLst>
      <p:ext uri="{BB962C8B-B14F-4D97-AF65-F5344CB8AC3E}">
        <p14:creationId xmlns:p14="http://schemas.microsoft.com/office/powerpoint/2010/main" val="2867796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Tipi di </a:t>
            </a:r>
            <a:r>
              <a:rPr lang="en-US" dirty="0" err="1"/>
              <a:t>riferimento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a:bodyPr>
          <a:lstStyle/>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extLst>
      <p:ext uri="{BB962C8B-B14F-4D97-AF65-F5344CB8AC3E}">
        <p14:creationId xmlns:p14="http://schemas.microsoft.com/office/powerpoint/2010/main" val="13844298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a:t>
            </a:r>
            <a:r>
              <a:rPr lang="en-US" dirty="0" err="1"/>
              <a:t>fogli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lnSpcReduction="10000"/>
          </a:bodyPr>
          <a:lstStyle/>
          <a:p>
            <a:pPr>
              <a:spcBef>
                <a:spcPts val="0"/>
              </a:spcBef>
            </a:pPr>
            <a:r>
              <a:rPr lang="it-IT" sz="2200" dirty="0">
                <a:solidFill>
                  <a:srgbClr val="000000"/>
                </a:solidFill>
                <a:latin typeface="+mj-lt"/>
              </a:rPr>
              <a:t>Nelle formule è possibile fare riferimento alle celle di altri fogli di lavoro, con la sintassi seguente: </a:t>
            </a:r>
          </a:p>
          <a:p>
            <a:pPr>
              <a:spcBef>
                <a:spcPts val="0"/>
              </a:spcBef>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a:spcBef>
                <a:spcPts val="0"/>
              </a:spcBef>
            </a:pPr>
            <a:r>
              <a:rPr lang="it-IT" sz="2200" dirty="0">
                <a:solidFill>
                  <a:srgbClr val="000000"/>
                </a:solidFill>
                <a:latin typeface="+mj-lt"/>
              </a:rPr>
              <a:t>	</a:t>
            </a:r>
          </a:p>
          <a:p>
            <a:pPr>
              <a:spcBef>
                <a:spcPts val="0"/>
              </a:spcBef>
            </a:pPr>
            <a:r>
              <a:rPr lang="it-IT" sz="2200" dirty="0">
                <a:solidFill>
                  <a:srgbClr val="000000"/>
                </a:solidFill>
                <a:latin typeface="+mj-lt"/>
              </a:rPr>
              <a:t>Possono essere utilizzati sia riferimenti assoluti che relativi. </a:t>
            </a:r>
          </a:p>
          <a:p>
            <a:pPr>
              <a:spcBef>
                <a:spcPts val="0"/>
              </a:spcBef>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NOTA</a:t>
            </a:r>
          </a:p>
          <a:p>
            <a:pPr>
              <a:spcBef>
                <a:spcPts val="0"/>
              </a:spcBef>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sommare le celle da A2 ad A5 dei fogli di lavoro da 2 a 6.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extLst>
      <p:ext uri="{BB962C8B-B14F-4D97-AF65-F5344CB8AC3E}">
        <p14:creationId xmlns:p14="http://schemas.microsoft.com/office/powerpoint/2010/main" val="41619696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Si devono indicare le seguenti informazioni: </a:t>
            </a:r>
          </a:p>
          <a:p>
            <a:pPr>
              <a:spcBef>
                <a:spcPts val="0"/>
              </a:spcBef>
            </a:pPr>
            <a:r>
              <a:rPr lang="it-IT" sz="2200" dirty="0">
                <a:solidFill>
                  <a:srgbClr val="000000"/>
                </a:solidFill>
                <a:latin typeface="+mj-lt"/>
              </a:rPr>
              <a:t>• </a:t>
            </a:r>
            <a:r>
              <a:rPr lang="it-IT" sz="2200" b="1" dirty="0">
                <a:solidFill>
                  <a:srgbClr val="000000"/>
                </a:solidFill>
                <a:latin typeface="+mj-lt"/>
              </a:rPr>
              <a:t>Nome del file di origine </a:t>
            </a:r>
          </a:p>
          <a:p>
            <a:pPr>
              <a:spcBef>
                <a:spcPts val="0"/>
              </a:spcBef>
            </a:pPr>
            <a:r>
              <a:rPr lang="it-IT" sz="2200" b="1" dirty="0">
                <a:solidFill>
                  <a:srgbClr val="000000"/>
                </a:solidFill>
                <a:latin typeface="+mj-lt"/>
              </a:rPr>
              <a:t>• Nome del foglio di lavoro </a:t>
            </a:r>
          </a:p>
          <a:p>
            <a:pPr>
              <a:spcBef>
                <a:spcPts val="0"/>
              </a:spcBef>
            </a:pPr>
            <a:r>
              <a:rPr lang="it-IT" sz="2200" b="1" dirty="0">
                <a:solidFill>
                  <a:srgbClr val="000000"/>
                </a:solidFill>
                <a:latin typeface="+mj-lt"/>
              </a:rPr>
              <a:t>• Riferimento alle 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La sintassi è la seguente: </a:t>
            </a:r>
          </a:p>
          <a:p>
            <a:pPr>
              <a:spcBef>
                <a:spcPts val="0"/>
              </a:spcBef>
            </a:pPr>
            <a:r>
              <a:rPr lang="it-IT" sz="2200" b="1" dirty="0">
                <a:solidFill>
                  <a:srgbClr val="000000"/>
                </a:solidFill>
                <a:highlight>
                  <a:srgbClr val="FFFF00"/>
                </a:highlight>
                <a:latin typeface="+mj-lt"/>
              </a:rPr>
              <a:t>='[NOMEFILE.xls]NOMEFOGLIO'!RIFERIMENTOCELLE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esempio: </a:t>
            </a:r>
            <a:r>
              <a:rPr lang="it-IT" sz="2200" b="1" dirty="0">
                <a:solidFill>
                  <a:srgbClr val="000000"/>
                </a:solidFill>
                <a:latin typeface="+mj-lt"/>
              </a:rPr>
              <a:t>='[Cartel1.xls]Foglio3'!$B$1 </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447357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Creare il collegamento con le celle del file origine, nelle celle del foglio che dovrà contenere la formula;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Con questo sistema le formule sono scritte come tutte le altre.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 collegamenti servono per “copiare” i valori contenuti nelle celle di altri file, nel foglio di lavoro corrente. </a:t>
            </a:r>
          </a:p>
        </p:txBody>
      </p:sp>
    </p:spTree>
    <p:extLst>
      <p:ext uri="{BB962C8B-B14F-4D97-AF65-F5344CB8AC3E}">
        <p14:creationId xmlns:p14="http://schemas.microsoft.com/office/powerpoint/2010/main" val="159005277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8910</TotalTime>
  <Words>7958</Words>
  <Application>Microsoft Office PowerPoint</Application>
  <PresentationFormat>Widescreen</PresentationFormat>
  <Paragraphs>1176</Paragraphs>
  <Slides>174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174</vt:i4>
      </vt:variant>
    </vt:vector>
  </HeadingPairs>
  <TitlesOfParts>
    <vt:vector size="181" baseType="lpstr">
      <vt:lpstr>Arial</vt:lpstr>
      <vt:lpstr>Calibri</vt:lpstr>
      <vt:lpstr>Segoe UI</vt:lpstr>
      <vt:lpstr>Tenorite</vt:lpstr>
      <vt:lpstr>Tenorite (Body)</vt:lpstr>
      <vt:lpstr>Tenorite Display</vt:lpstr>
      <vt:lpstr>Office Theme</vt:lpstr>
      <vt:lpstr>Microsoft Excel – Base + Avanzato</vt:lpstr>
      <vt:lpstr>Programma   </vt:lpstr>
      <vt:lpstr>Il Programma Microsoft Excel</vt:lpstr>
      <vt:lpstr>Introduzione al Programma Excel (1)</vt:lpstr>
      <vt:lpstr>Introduzione al Programma Excel (2)</vt:lpstr>
      <vt:lpstr>Qualche “numero” su Excel</vt:lpstr>
      <vt:lpstr>Numeri in Excel (1)</vt:lpstr>
      <vt:lpstr>Numeri in Excel (2)</vt:lpstr>
      <vt:lpstr>Numeri in Excel (3)</vt:lpstr>
      <vt:lpstr>Numeri in Excel (4)</vt:lpstr>
      <vt:lpstr>Numeri in Excel (5)</vt:lpstr>
      <vt:lpstr>Numeri in Excel (6)</vt:lpstr>
      <vt:lpstr>Numeri in Excel (7)</vt:lpstr>
      <vt:lpstr>Numeri in Excel (8)</vt:lpstr>
      <vt:lpstr>Numeri in Excel (9)</vt:lpstr>
      <vt:lpstr>Numeri in Excel (10)</vt:lpstr>
      <vt:lpstr>Numeri in Excel (11)</vt:lpstr>
      <vt:lpstr>Numeri in Excel (12)</vt:lpstr>
      <vt:lpstr>L’interfaccia grafica di Excel</vt:lpstr>
      <vt:lpstr>Interfaccia Grafica</vt:lpstr>
      <vt:lpstr>Descrizione degli elementi (1)</vt:lpstr>
      <vt:lpstr>Descrizione degli elementi (2)</vt:lpstr>
      <vt:lpstr>Le Barre di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Stampa di un foglio Excel</vt:lpstr>
      <vt:lpstr>Stampa di un foglio Excel - Opzioni</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lpstr>Creazione di  Tabelle Pivot</vt:lpstr>
      <vt:lpstr>Subtotali</vt:lpstr>
      <vt:lpstr>Subtotali</vt:lpstr>
      <vt:lpstr>Subtotali (2)</vt:lpstr>
      <vt:lpstr>Esercizio 3-1</vt:lpstr>
      <vt:lpstr>Tabelle Pivot</vt:lpstr>
      <vt:lpstr>Pivot Table</vt:lpstr>
      <vt:lpstr>Pivot Table (Esempio guidato - 1)</vt:lpstr>
      <vt:lpstr>Pivot Table (Esempio guidato - 2)</vt:lpstr>
      <vt:lpstr>Pivot Table (Esempio guidato - 3)</vt:lpstr>
      <vt:lpstr>Esercizio 3-2</vt:lpstr>
      <vt:lpstr>Esercizio 3-3</vt:lpstr>
      <vt:lpstr>Calcoli Matematici e Formule</vt:lpstr>
      <vt:lpstr>Riferimenti</vt:lpstr>
      <vt:lpstr>Riferimenti</vt:lpstr>
      <vt:lpstr>Tipi di riferimento</vt:lpstr>
      <vt:lpstr>Riferimenti tra fogli</vt:lpstr>
      <vt:lpstr>Riferimenti tra File (1)</vt:lpstr>
      <vt:lpstr>Riferimenti tra File (2)</vt:lpstr>
      <vt:lpstr>Esempi pratici</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TEXTSPLIT</vt:lpstr>
      <vt:lpstr>Esempi : VLOOKUP (VERTICAL)</vt:lpstr>
      <vt:lpstr>Esempi : HLOOKUP (HORIZONTAL)</vt:lpstr>
      <vt:lpstr>Esempi : XLOOKUP</vt:lpstr>
      <vt:lpstr>Esempi : FIND</vt:lpstr>
      <vt:lpstr>Esempi : CONCAT</vt:lpstr>
      <vt:lpstr>Esercizio VLOOKUP con range_lookup</vt:lpstr>
      <vt:lpstr>Esercizio VLOOKUP con range_lookup (2)</vt:lpstr>
      <vt:lpstr>VLOOKUP per merge di tabelle</vt:lpstr>
      <vt:lpstr>Esercizio 4-10</vt:lpstr>
      <vt:lpstr>Esercizio 4-11</vt:lpstr>
      <vt:lpstr>Esercizio 4-12</vt:lpstr>
      <vt:lpstr>Esercizio 4-13</vt:lpstr>
      <vt:lpstr>Esercizio 4-14</vt:lpstr>
      <vt:lpstr>Creare Grafici e Diagrammi</vt:lpstr>
      <vt:lpstr>Excel Charts</vt:lpstr>
      <vt:lpstr>Grafici (Charts)</vt:lpstr>
      <vt:lpstr>Grafici – Primi esempi</vt:lpstr>
      <vt:lpstr>Clustered Bar Charts</vt:lpstr>
      <vt:lpstr>Stacked Bar Charts</vt:lpstr>
      <vt:lpstr>100% Stacked Bar Charts</vt:lpstr>
      <vt:lpstr>Clustered Column Chart</vt:lpstr>
      <vt:lpstr>Stacked Column Chart</vt:lpstr>
      <vt:lpstr>100% Stacked Column Chart</vt:lpstr>
      <vt:lpstr>Pie Chart</vt:lpstr>
      <vt:lpstr>2D Pie Chart</vt:lpstr>
      <vt:lpstr>Doughnut Pie Chart</vt:lpstr>
      <vt:lpstr>Line Charts</vt:lpstr>
      <vt:lpstr>Stacked Line Charts</vt:lpstr>
      <vt:lpstr>Esercizio 5-1</vt:lpstr>
      <vt:lpstr>Esercizio 5-2</vt:lpstr>
      <vt:lpstr>Esercizio 5-3</vt:lpstr>
      <vt:lpstr>Esercizio 5-4</vt:lpstr>
      <vt:lpstr>Esercizio 5-5</vt:lpstr>
      <vt:lpstr>Analisi dei dati</vt:lpstr>
      <vt:lpstr>Tabella Dati</vt:lpstr>
      <vt:lpstr>Ricerca Obiettivo</vt:lpstr>
      <vt:lpstr>Strumento Risolutore</vt:lpstr>
      <vt:lpstr>Foglio di Previsione</vt:lpstr>
      <vt:lpstr>Gestione Scenari</vt:lpstr>
      <vt:lpstr>Automatizzazione delle attività con le Macro</vt:lpstr>
      <vt:lpstr>Interazione con altri programmi Microsoft</vt:lpstr>
      <vt:lpstr>Mail Outlook che prende dati da Excel</vt:lpstr>
      <vt:lpstr>File Word che prende dati da Excel</vt:lpstr>
      <vt:lpstr>Tabella Pivot generata da MS Access</vt:lpstr>
      <vt:lpstr>Sorgente TXT da trasformare in Excel</vt:lpstr>
      <vt:lpstr>Esercizio 8-1</vt:lpstr>
      <vt:lpstr>Webex Meeting – Corso Excel</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137</cp:revision>
  <cp:lastPrinted>2023-06-19T11:57:07Z</cp:lastPrinted>
  <dcterms:created xsi:type="dcterms:W3CDTF">2023-06-12T19:52:14Z</dcterms:created>
  <dcterms:modified xsi:type="dcterms:W3CDTF">2023-07-03T20:46:49Z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