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433" r:id="rId5"/>
    <p:sldId id="434" r:id="rId6"/>
    <p:sldId id="444" r:id="rId7"/>
    <p:sldId id="435" r:id="rId8"/>
    <p:sldId id="442" r:id="rId9"/>
    <p:sldId id="441" r:id="rId10"/>
    <p:sldId id="443" r:id="rId11"/>
    <p:sldId id="445" r:id="rId12"/>
    <p:sldId id="390" r:id="rId13"/>
    <p:sldId id="275" r:id="rId14"/>
  </p:sldIdLst>
  <p:sldSz cx="12192000" cy="6858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norite" panose="00000500000000000000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6" autoAdjust="0"/>
    <p:restoredTop sz="94718"/>
  </p:normalViewPr>
  <p:slideViewPr>
    <p:cSldViewPr snapToGrid="0">
      <p:cViewPr varScale="1">
        <p:scale>
          <a:sx n="106" d="100"/>
          <a:sy n="106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F20F6F-5364-D842-AC08-5B40E05600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2994A-B046-30B4-8C30-236F5BE7B52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A2B8B42-F21E-43DB-92DD-BE8697E2D756}" type="datetimeFigureOut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BD9A5D-18C6-334E-9066-D956DC0E5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FBE090B-F81C-19C5-CF68-FD2C61AB0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2CD11-BD3D-1063-7BC4-FD1E5B053A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80997-507E-5ABD-D382-EF1F7B18E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10383E6-0FDE-40A7-B7F1-F38326E043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>
            <a:extLst>
              <a:ext uri="{FF2B5EF4-FFF2-40B4-BE49-F238E27FC236}">
                <a16:creationId xmlns:a16="http://schemas.microsoft.com/office/drawing/2014/main" id="{0C9ABB7D-188A-738C-B199-C379D0ADF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>
            <a:extLst>
              <a:ext uri="{FF2B5EF4-FFF2-40B4-BE49-F238E27FC236}">
                <a16:creationId xmlns:a16="http://schemas.microsoft.com/office/drawing/2014/main" id="{B217AC01-D92B-6434-73C7-C777BFF24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9C4133EC-DD31-FE65-6E2F-8EF78D1CF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040CA8-ECD2-4DB9-854C-5391D1548F0A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>
            <a:extLst>
              <a:ext uri="{FF2B5EF4-FFF2-40B4-BE49-F238E27FC236}">
                <a16:creationId xmlns:a16="http://schemas.microsoft.com/office/drawing/2014/main" id="{0C9ABB7D-188A-738C-B199-C379D0ADF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>
            <a:extLst>
              <a:ext uri="{FF2B5EF4-FFF2-40B4-BE49-F238E27FC236}">
                <a16:creationId xmlns:a16="http://schemas.microsoft.com/office/drawing/2014/main" id="{B217AC01-D92B-6434-73C7-C777BFF24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9C4133EC-DD31-FE65-6E2F-8EF78D1CF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040CA8-ECD2-4DB9-854C-5391D1548F0A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6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>
            <a:extLst>
              <a:ext uri="{FF2B5EF4-FFF2-40B4-BE49-F238E27FC236}">
                <a16:creationId xmlns:a16="http://schemas.microsoft.com/office/drawing/2014/main" id="{0C9ABB7D-188A-738C-B199-C379D0ADF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>
            <a:extLst>
              <a:ext uri="{FF2B5EF4-FFF2-40B4-BE49-F238E27FC236}">
                <a16:creationId xmlns:a16="http://schemas.microsoft.com/office/drawing/2014/main" id="{B217AC01-D92B-6434-73C7-C777BFF24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9C4133EC-DD31-FE65-6E2F-8EF78D1CF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040CA8-ECD2-4DB9-854C-5391D1548F0A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0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F48E1-4E53-A8F3-0273-56453F69FBDC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1D4575-7FC1-2FAD-0F68-83003B2CFD7B}"/>
              </a:ext>
            </a:extLst>
          </p:cNvPr>
          <p:cNvSpPr/>
          <p:nvPr userDrawn="1"/>
        </p:nvSpPr>
        <p:spPr>
          <a:xfrm>
            <a:off x="584200" y="4959350"/>
            <a:ext cx="1550988" cy="15525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23F9F913-7582-1222-5264-5C0BA3EA4279}"/>
              </a:ext>
            </a:extLst>
          </p:cNvPr>
          <p:cNvSpPr/>
          <p:nvPr userDrawn="1"/>
        </p:nvSpPr>
        <p:spPr>
          <a:xfrm>
            <a:off x="0" y="4572000"/>
            <a:ext cx="1119188" cy="111918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C10BB0D4-BE50-B3AA-DA1A-72997DBEF6C9}"/>
              </a:ext>
            </a:extLst>
          </p:cNvPr>
          <p:cNvSpPr/>
          <p:nvPr userDrawn="1"/>
        </p:nvSpPr>
        <p:spPr>
          <a:xfrm>
            <a:off x="0" y="5738813"/>
            <a:ext cx="1119188" cy="1119187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156185F4-AA6E-2D66-2B53-7C2EED7C74E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64525" y="-3175"/>
            <a:ext cx="3927475" cy="3165475"/>
            <a:chOff x="9857014" y="13834"/>
            <a:chExt cx="2334986" cy="1881641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DEAFDE0-ACB1-D90B-C49D-63240FE4610C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C439B947-BAE6-3E3D-D930-21F04D2EF676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1" name="Freeform 21">
            <a:extLst>
              <a:ext uri="{FF2B5EF4-FFF2-40B4-BE49-F238E27FC236}">
                <a16:creationId xmlns:a16="http://schemas.microsoft.com/office/drawing/2014/main" id="{F8DBD7B9-11C4-3C78-05E4-C53E3C58FAE4}"/>
              </a:ext>
            </a:extLst>
          </p:cNvPr>
          <p:cNvSpPr/>
          <p:nvPr userDrawn="1"/>
        </p:nvSpPr>
        <p:spPr>
          <a:xfrm>
            <a:off x="0" y="0"/>
            <a:ext cx="1166813" cy="116681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446E149B-8F26-7F6C-5E31-E48443F5EDBA}"/>
              </a:ext>
            </a:extLst>
          </p:cNvPr>
          <p:cNvSpPr/>
          <p:nvPr userDrawn="1"/>
        </p:nvSpPr>
        <p:spPr>
          <a:xfrm>
            <a:off x="11025188" y="4579938"/>
            <a:ext cx="1166812" cy="227806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7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448B339-942C-C3F1-F343-B1CA0837BC54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677D2FF-8796-DD53-C646-C6AE432AD438}"/>
              </a:ext>
            </a:extLst>
          </p:cNvPr>
          <p:cNvSpPr/>
          <p:nvPr userDrawn="1"/>
        </p:nvSpPr>
        <p:spPr>
          <a:xfrm rot="5400000" flipH="1">
            <a:off x="1" y="3246437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C9FE883-5825-9929-38A2-E12C49A8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F8786BED-188C-401A-A868-A52BF06387D2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2E7B9B-AAFD-7F9B-24AB-054EF054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87F2848-4D0E-1670-DD36-1DA396EB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AA39CF58-829F-46D3-A585-AA7BABE274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0ECF231-50C2-61D9-9A6C-75B0F0B623FA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229C75D-E9A2-2E98-51BD-8347C1AF8F01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8562820-B7F0-010D-30D9-B6B99BEC6583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DCB478A0-16E2-E9E3-CB55-31BAE652233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81963" y="5591175"/>
            <a:ext cx="1573212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D036A3E-2F42-1BDA-3A03-CFDBC74E85C3}"/>
                </a:ext>
              </a:extLst>
            </p:cNvPr>
            <p:cNvSpPr/>
            <p:nvPr userDrawn="1"/>
          </p:nvSpPr>
          <p:spPr>
            <a:xfrm rot="5400000" flipH="1" flipV="1">
              <a:off x="8224410" y="5334023"/>
              <a:ext cx="1881641" cy="1166315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7AFD22C-9392-5FE6-066C-033A3CE05C35}"/>
                </a:ext>
              </a:extLst>
            </p:cNvPr>
            <p:cNvSpPr/>
            <p:nvPr userDrawn="1"/>
          </p:nvSpPr>
          <p:spPr>
            <a:xfrm rot="16200000" flipV="1">
              <a:off x="7056917" y="5332845"/>
              <a:ext cx="1881641" cy="116867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5AE55C2-FE39-AE19-F9D1-927693A09E2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15A792DB-B8CA-4497-850C-FD21BC813C87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8B6CB95-C1BC-FB14-13A3-EF3F4C9BF5C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805C4DD-D435-75CC-1ED3-A64B69D838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0157F2E3-2E1C-494A-9606-3974DC56C4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7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F142B05B-0EEF-CC60-25E3-5BF059E72625}"/>
              </a:ext>
            </a:extLst>
          </p:cNvPr>
          <p:cNvSpPr/>
          <p:nvPr userDrawn="1"/>
        </p:nvSpPr>
        <p:spPr>
          <a:xfrm rot="5400000">
            <a:off x="8580437" y="1"/>
            <a:ext cx="3611563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B523D1C-2EF1-2F8C-2B90-B2AAF9815660}"/>
              </a:ext>
            </a:extLst>
          </p:cNvPr>
          <p:cNvSpPr/>
          <p:nvPr userDrawn="1"/>
        </p:nvSpPr>
        <p:spPr>
          <a:xfrm>
            <a:off x="-1588" y="3246438"/>
            <a:ext cx="3609976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E0A2078-A544-5819-5978-017DCF301609}"/>
              </a:ext>
            </a:extLst>
          </p:cNvPr>
          <p:cNvSpPr/>
          <p:nvPr userDrawn="1"/>
        </p:nvSpPr>
        <p:spPr>
          <a:xfrm rot="5400000" flipH="1">
            <a:off x="11258550" y="592455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4B5CDF2B-97D5-9CF3-50F4-CFDB47D5F4B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7625" y="5591175"/>
            <a:ext cx="1571625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53EDF23-2815-9037-1F00-69FC1003E99E}"/>
                </a:ext>
              </a:extLst>
            </p:cNvPr>
            <p:cNvSpPr/>
            <p:nvPr userDrawn="1"/>
          </p:nvSpPr>
          <p:spPr>
            <a:xfrm rot="5400000" flipH="1" flipV="1">
              <a:off x="8223822" y="5333434"/>
              <a:ext cx="1881641" cy="1167492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D19E9DC-0C77-4971-F1A8-0D5CDFC1435F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BB2F9CE-3544-BED1-4749-7D73B8DD517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381000" y="6356350"/>
            <a:ext cx="1766888" cy="365125"/>
          </a:xfrm>
        </p:spPr>
        <p:txBody>
          <a:bodyPr/>
          <a:lstStyle>
            <a:lvl1pPr algn="l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03D0040B-1344-4583-A460-A7382F65B373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8B66452-7D39-D034-FE4C-27836674F9B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2023D9-58D5-17B8-A6BA-C93CEDB9790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A314C1D4-34E3-4F0C-9F84-77C1408BED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85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194707-245B-F169-9C84-A568F1F8A67B}"/>
              </a:ext>
            </a:extLst>
          </p:cNvPr>
          <p:cNvSpPr/>
          <p:nvPr userDrawn="1"/>
        </p:nvSpPr>
        <p:spPr>
          <a:xfrm>
            <a:off x="8264525" y="0"/>
            <a:ext cx="3927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2173F697-0157-91B9-FE2C-E0B9AF1DEA6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64525" y="3686175"/>
            <a:ext cx="3927475" cy="3178175"/>
            <a:chOff x="9857014" y="13834"/>
            <a:chExt cx="2334986" cy="1881641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8D3012A8-32EA-690E-7222-36C6F1E9DCEE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2742C8E9-C5A3-F458-3E57-50034FE90CD4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8" name="Freeform 21">
            <a:extLst>
              <a:ext uri="{FF2B5EF4-FFF2-40B4-BE49-F238E27FC236}">
                <a16:creationId xmlns:a16="http://schemas.microsoft.com/office/drawing/2014/main" id="{4D18CBAA-7432-B0A6-40A0-BBE83BC4E412}"/>
              </a:ext>
            </a:extLst>
          </p:cNvPr>
          <p:cNvSpPr/>
          <p:nvPr userDrawn="1"/>
        </p:nvSpPr>
        <p:spPr>
          <a:xfrm>
            <a:off x="0" y="0"/>
            <a:ext cx="1166813" cy="116681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83E0DF09-C7D9-EFE5-E476-1E5EF47CCC3E}"/>
              </a:ext>
            </a:extLst>
          </p:cNvPr>
          <p:cNvSpPr/>
          <p:nvPr userDrawn="1"/>
        </p:nvSpPr>
        <p:spPr>
          <a:xfrm>
            <a:off x="10228263" y="0"/>
            <a:ext cx="1963737" cy="3178175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EBB8988-DAE4-8662-804E-3BB9B84B71CD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8B9CFED-5BEE-42B1-4309-140D63C0DC7D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39B75CF-2E10-ED12-3802-7EA1A650C145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66245238-F987-2123-B773-401FE2DA594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81963" y="5591175"/>
            <a:ext cx="1573212" cy="1266825"/>
            <a:chOff x="7413403" y="4976359"/>
            <a:chExt cx="2334986" cy="188164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0B4453F-B6B9-1CAE-068C-4E37E8098A81}"/>
                </a:ext>
              </a:extLst>
            </p:cNvPr>
            <p:cNvSpPr/>
            <p:nvPr userDrawn="1"/>
          </p:nvSpPr>
          <p:spPr>
            <a:xfrm rot="5400000" flipH="1" flipV="1">
              <a:off x="8224410" y="5334023"/>
              <a:ext cx="1881641" cy="1166315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14FFFE5-149A-FAEB-405F-1F5F94DFF87B}"/>
                </a:ext>
              </a:extLst>
            </p:cNvPr>
            <p:cNvSpPr/>
            <p:nvPr userDrawn="1"/>
          </p:nvSpPr>
          <p:spPr>
            <a:xfrm rot="16200000" flipV="1">
              <a:off x="7056917" y="5332845"/>
              <a:ext cx="1881641" cy="116867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147454B-8CB7-0EBF-3588-BCA5214E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29DEE7BD-0D53-4916-97B4-92B875B411BF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D7125B-8310-7215-686D-05AE7D19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19B7081-9614-E474-0E47-ADD6FF7A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8B467D22-B01E-4D5B-9CC1-C8ED5ACD87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F99A68-18FD-EEC9-888E-53BD5BDA5A5D}"/>
              </a:ext>
            </a:extLst>
          </p:cNvPr>
          <p:cNvSpPr/>
          <p:nvPr userDrawn="1"/>
        </p:nvSpPr>
        <p:spPr>
          <a:xfrm>
            <a:off x="0" y="2286000"/>
            <a:ext cx="12209463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54666B1B-9B96-073D-BCA0-3D19D290ABDB}"/>
              </a:ext>
            </a:extLst>
          </p:cNvPr>
          <p:cNvSpPr/>
          <p:nvPr userDrawn="1"/>
        </p:nvSpPr>
        <p:spPr>
          <a:xfrm flipH="1">
            <a:off x="8597900" y="3246438"/>
            <a:ext cx="3611563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3D347F88-5FCA-94BF-82E6-AEDD9AA20859}"/>
              </a:ext>
            </a:extLst>
          </p:cNvPr>
          <p:cNvSpPr/>
          <p:nvPr userDrawn="1"/>
        </p:nvSpPr>
        <p:spPr>
          <a:xfrm>
            <a:off x="0" y="0"/>
            <a:ext cx="933450" cy="933450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E04EE933-EC80-3F94-E68D-337821DBBD9B}"/>
              </a:ext>
            </a:extLst>
          </p:cNvPr>
          <p:cNvSpPr/>
          <p:nvPr userDrawn="1"/>
        </p:nvSpPr>
        <p:spPr>
          <a:xfrm rot="5400000" flipH="1" flipV="1">
            <a:off x="10344150" y="438150"/>
            <a:ext cx="2286000" cy="1409700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F9C6E2C-1C20-1BF2-E6E4-026F882B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3206C216-7125-49D2-A35C-6C88B600F6D9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4B32CE-9EFC-A340-C0E2-824F117C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D945D7-30B1-ADB2-C899-74F65D4E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038" y="6356350"/>
            <a:ext cx="1604962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E36773C0-719C-4103-8E8A-5F7757D220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8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2">
            <a:extLst>
              <a:ext uri="{FF2B5EF4-FFF2-40B4-BE49-F238E27FC236}">
                <a16:creationId xmlns:a16="http://schemas.microsoft.com/office/drawing/2014/main" id="{AA20F5C5-065B-4371-835F-9DFB64D33A38}"/>
              </a:ext>
            </a:extLst>
          </p:cNvPr>
          <p:cNvSpPr/>
          <p:nvPr userDrawn="1"/>
        </p:nvSpPr>
        <p:spPr>
          <a:xfrm>
            <a:off x="0" y="0"/>
            <a:ext cx="8024813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805090B0-EDBC-C114-8D22-318E40AA053B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8286750" y="2206626"/>
            <a:ext cx="3032125" cy="2444750"/>
            <a:chOff x="9857014" y="13834"/>
            <a:chExt cx="2334986" cy="1881641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21E07561-54AD-357B-9B43-4F86F83A07CC}"/>
                </a:ext>
              </a:extLst>
            </p:cNvPr>
            <p:cNvSpPr/>
            <p:nvPr userDrawn="1"/>
          </p:nvSpPr>
          <p:spPr>
            <a:xfrm rot="5400000" flipH="1" flipV="1">
              <a:off x="10668656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A2959552-1CAA-2D5E-EF82-22FC78AEE6E1}"/>
                </a:ext>
              </a:extLst>
            </p:cNvPr>
            <p:cNvSpPr/>
            <p:nvPr userDrawn="1"/>
          </p:nvSpPr>
          <p:spPr>
            <a:xfrm rot="16200000" flipV="1">
              <a:off x="9501163" y="370909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8" name="Freeform 16">
            <a:extLst>
              <a:ext uri="{FF2B5EF4-FFF2-40B4-BE49-F238E27FC236}">
                <a16:creationId xmlns:a16="http://schemas.microsoft.com/office/drawing/2014/main" id="{5B50D3A8-D1F7-B5F0-18DC-D2D632916611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F4DEAC1-0BB4-8B39-52CC-E639FF1C5B4C}"/>
              </a:ext>
            </a:extLst>
          </p:cNvPr>
          <p:cNvSpPr/>
          <p:nvPr userDrawn="1"/>
        </p:nvSpPr>
        <p:spPr>
          <a:xfrm flipH="1">
            <a:off x="8580438" y="3246438"/>
            <a:ext cx="3611562" cy="3611562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6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8EBE49E3-4019-339E-E44B-A87D6F2CC58C}"/>
              </a:ext>
            </a:extLst>
          </p:cNvPr>
          <p:cNvSpPr/>
          <p:nvPr userDrawn="1"/>
        </p:nvSpPr>
        <p:spPr>
          <a:xfrm flipH="1">
            <a:off x="8580438" y="0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E29FD97-93F9-1373-8FE1-6A578ACAABB9}"/>
              </a:ext>
            </a:extLst>
          </p:cNvPr>
          <p:cNvSpPr/>
          <p:nvPr userDrawn="1"/>
        </p:nvSpPr>
        <p:spPr>
          <a:xfrm rot="5400000" flipH="1">
            <a:off x="1" y="3246437"/>
            <a:ext cx="3611562" cy="3611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750624A-F6D3-2B82-C551-9266DBCE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60A35F50-560D-4D35-BC33-8D5F4106C931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5CFFA7-7C4D-633A-AC78-D49C6CD1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7151E4-9147-9F15-7501-43748EFA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E937924D-A4A4-42F6-9CAD-B54A9FD481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EDC11C0E-E5E5-463E-5397-009C85FDA8A8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10772775" y="152400"/>
            <a:ext cx="1571625" cy="1266825"/>
            <a:chOff x="7413403" y="4976359"/>
            <a:chExt cx="2334986" cy="1881641"/>
          </a:xfrm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427184DA-DB19-CBEC-09CE-66D7C23AC18B}"/>
                </a:ext>
              </a:extLst>
            </p:cNvPr>
            <p:cNvSpPr/>
            <p:nvPr userDrawn="1"/>
          </p:nvSpPr>
          <p:spPr>
            <a:xfrm rot="5400000" flipH="1" flipV="1">
              <a:off x="8226181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0E773273-B716-5334-3F04-A7430198AEA5}"/>
                </a:ext>
              </a:extLst>
            </p:cNvPr>
            <p:cNvSpPr/>
            <p:nvPr userDrawn="1"/>
          </p:nvSpPr>
          <p:spPr>
            <a:xfrm rot="16200000" flipV="1">
              <a:off x="7058687" y="5333433"/>
              <a:ext cx="1881641" cy="1167494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39AF627-5629-73FF-E9BA-F2891CD2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01800" cy="365125"/>
          </a:xfrm>
        </p:spPr>
        <p:txBody>
          <a:bodyPr/>
          <a:lstStyle>
            <a:lvl1pPr algn="l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48988762-3D5B-453B-A935-50F3A1158A36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9488F6-6797-8534-AB28-25344B5B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4C7855-88EF-39A5-EB75-EA9AA27A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3650" y="6356350"/>
            <a:ext cx="1657350" cy="365125"/>
          </a:xfrm>
        </p:spPr>
        <p:txBody>
          <a:bodyPr/>
          <a:lstStyle>
            <a:lvl1pPr algn="r">
              <a:defRPr sz="1200"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2068D25F-1218-4256-86B3-286CEE6507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8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5676F-A6BE-1DE5-9C82-F36FDC0F2FD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3B834C37-41BB-4A6F-A72A-48111A0D8069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A3747-F8A9-5618-35CB-7E72C50313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B4947-D14C-008D-F4F0-C100C66545D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E61D2AC9-78B6-41C5-B8ED-151BAAA99E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75E795-B971-FDDF-5F06-85C4D33DA5FA}"/>
              </a:ext>
            </a:extLst>
          </p:cNvPr>
          <p:cNvSpPr/>
          <p:nvPr userDrawn="1"/>
        </p:nvSpPr>
        <p:spPr>
          <a:xfrm>
            <a:off x="0" y="-1588"/>
            <a:ext cx="9856788" cy="6859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Freeform 18">
            <a:extLst>
              <a:ext uri="{FF2B5EF4-FFF2-40B4-BE49-F238E27FC236}">
                <a16:creationId xmlns:a16="http://schemas.microsoft.com/office/drawing/2014/main" id="{84AF5985-E777-6EDE-31AC-8F41F5C89147}"/>
              </a:ext>
            </a:extLst>
          </p:cNvPr>
          <p:cNvSpPr/>
          <p:nvPr userDrawn="1"/>
        </p:nvSpPr>
        <p:spPr>
          <a:xfrm rot="16200000" flipV="1">
            <a:off x="9500394" y="354806"/>
            <a:ext cx="1881188" cy="1168400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20">
            <a:extLst>
              <a:ext uri="{FF2B5EF4-FFF2-40B4-BE49-F238E27FC236}">
                <a16:creationId xmlns:a16="http://schemas.microsoft.com/office/drawing/2014/main" id="{D0CE35F0-5639-36ED-027A-0DC50AA7CCA3}"/>
              </a:ext>
            </a:extLst>
          </p:cNvPr>
          <p:cNvSpPr/>
          <p:nvPr userDrawn="1"/>
        </p:nvSpPr>
        <p:spPr>
          <a:xfrm flipH="1">
            <a:off x="10866438" y="1879600"/>
            <a:ext cx="1325562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24">
            <a:extLst>
              <a:ext uri="{FF2B5EF4-FFF2-40B4-BE49-F238E27FC236}">
                <a16:creationId xmlns:a16="http://schemas.microsoft.com/office/drawing/2014/main" id="{F17F496D-6CAE-2DAF-DA7B-8945299F33A9}"/>
              </a:ext>
            </a:extLst>
          </p:cNvPr>
          <p:cNvSpPr/>
          <p:nvPr userDrawn="1"/>
        </p:nvSpPr>
        <p:spPr>
          <a:xfrm>
            <a:off x="11025188" y="-1588"/>
            <a:ext cx="1166812" cy="1881188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8B0853-0BEF-1E94-75AD-1A8D90B3996B}"/>
              </a:ext>
            </a:extLst>
          </p:cNvPr>
          <p:cNvSpPr/>
          <p:nvPr userDrawn="1"/>
        </p:nvSpPr>
        <p:spPr>
          <a:xfrm>
            <a:off x="10334625" y="2738438"/>
            <a:ext cx="1379538" cy="137953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id="{635ED366-3560-F816-E296-051DF7210218}"/>
              </a:ext>
            </a:extLst>
          </p:cNvPr>
          <p:cNvSpPr/>
          <p:nvPr userDrawn="1"/>
        </p:nvSpPr>
        <p:spPr>
          <a:xfrm rot="16200000" flipH="1">
            <a:off x="10668000" y="5334001"/>
            <a:ext cx="1881187" cy="1166812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046FAFF0-F841-8766-FC2A-C3D20F3CDCD5}"/>
              </a:ext>
            </a:extLst>
          </p:cNvPr>
          <p:cNvSpPr/>
          <p:nvPr userDrawn="1"/>
        </p:nvSpPr>
        <p:spPr>
          <a:xfrm flipV="1">
            <a:off x="9856788" y="3651250"/>
            <a:ext cx="1325562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42DDB876-A91D-1012-EDD9-0B60177480A3}"/>
              </a:ext>
            </a:extLst>
          </p:cNvPr>
          <p:cNvSpPr/>
          <p:nvPr userDrawn="1"/>
        </p:nvSpPr>
        <p:spPr>
          <a:xfrm flipH="1" flipV="1">
            <a:off x="9856788" y="4976813"/>
            <a:ext cx="1168400" cy="1881187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24F7C167-F10D-1925-440C-235F291F861E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1570038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E75E7082-8473-4960-AB94-716BD4BDB1E8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69D94BA5-08F8-5F5C-C65A-F26DCC894F9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2871788" y="6356350"/>
            <a:ext cx="4114800" cy="365125"/>
          </a:xfrm>
        </p:spPr>
        <p:txBody>
          <a:bodyPr/>
          <a:lstStyle>
            <a:lvl1pPr>
              <a:defRPr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C934DF02-0325-74F0-7ED0-1DE26C46C41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332788" y="6356350"/>
            <a:ext cx="1166812" cy="365125"/>
          </a:xfrm>
        </p:spPr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CD905C6B-8FC9-49DF-AA0E-20A1261B0B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6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3"/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23"/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3"/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8"/>
          <p:cNvSpPr>
            <a:spLocks noGrp="1"/>
          </p:cNvSpPr>
          <p:nvPr>
            <p:ph type="body" sz="quarter" idx="36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3"/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23"/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42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23"/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4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45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Picture Placeholder 23"/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28"/>
          <p:cNvSpPr>
            <a:spLocks noGrp="1"/>
          </p:cNvSpPr>
          <p:nvPr>
            <p:ph type="body" sz="quarter" idx="47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48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7">
            <a:extLst>
              <a:ext uri="{FF2B5EF4-FFF2-40B4-BE49-F238E27FC236}">
                <a16:creationId xmlns:a16="http://schemas.microsoft.com/office/drawing/2014/main" id="{3B188C7B-9FBB-04AC-A30A-30BB898E7984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6A40F37C-0224-45F7-9C37-CFEF75AFF1DE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B2F413DA-B7F8-D70B-2D93-6EBF4927D7EE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>
            <a:lvl1pPr>
              <a:defRPr dirty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7E4BC4CC-323B-96B4-C7BE-8D8B894C7731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smtClean="0">
                <a:solidFill>
                  <a:schemeClr val="accent3"/>
                </a:solidFill>
                <a:latin typeface="+mn-lt"/>
              </a:defRPr>
            </a:lvl1pPr>
          </a:lstStyle>
          <a:p>
            <a:pPr>
              <a:defRPr/>
            </a:pPr>
            <a:fld id="{AA18FE32-C612-47CF-9772-31C052351D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0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2B308DC-C309-81D6-DC20-6F0D2E917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D3A0166-CB65-FEA2-944F-D514B7FB5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47C3-BC34-FD25-496A-16EFE1DC3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4A9187E-C543-4216-A520-D29978117910}" type="datetime1">
              <a:rPr lang="en-US"/>
              <a:pPr>
                <a:defRPr/>
              </a:pPr>
              <a:t>11-Jul-23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0B92-55C4-11CD-386C-595C1535E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59557-74F3-8DBF-5017-00B7F2381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813E9FA-4603-4C32-AD23-0ECA434ACB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enorite" panose="00000500000000000000" pitchFamily="2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oter-krx.my.webex.com/promoter-krx.my-it/j.php?MTID=m6f8c358d2b9a48b623355eae09591646" TargetMode="External"/><Relationship Id="rId2" Type="http://schemas.openxmlformats.org/officeDocument/2006/relationships/hyperlink" Target="https://promoter-krx.my.webex.com/promoter-krx.my-it/j.php?MTID=m38f5a43314453ac6c4068cb57ff4b7d9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romoter-krx.my.webex.com/promoter-krx.my-it/j.php?MTID=m963d444c2b75d91bd407a7f0de59e50c" TargetMode="External"/><Relationship Id="rId4" Type="http://schemas.openxmlformats.org/officeDocument/2006/relationships/hyperlink" Target="https://promoter-krx.my.webex.com/promoter-krx.my-it/j.php?MTID=mdc82605ab43ae03f1f333b775d2c71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itle 1">
            <a:extLst>
              <a:ext uri="{FF2B5EF4-FFF2-40B4-BE49-F238E27FC236}">
                <a16:creationId xmlns:a16="http://schemas.microsoft.com/office/drawing/2014/main" id="{3E84E800-10A7-AD93-E56F-E49750DB8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0713" y="2024063"/>
            <a:ext cx="8410575" cy="2809875"/>
          </a:xfrm>
        </p:spPr>
        <p:txBody>
          <a:bodyPr/>
          <a:lstStyle/>
          <a:p>
            <a:r>
              <a:rPr lang="en-US" altLang="en-US" sz="6600" b="1">
                <a:solidFill>
                  <a:schemeClr val="tx1"/>
                </a:solidFill>
              </a:rPr>
              <a:t>Interazione con altri programmi Microsoft</a:t>
            </a:r>
          </a:p>
        </p:txBody>
      </p:sp>
      <p:sp>
        <p:nvSpPr>
          <p:cNvPr id="214019" name="Date Placeholder 2">
            <a:extLst>
              <a:ext uri="{FF2B5EF4-FFF2-40B4-BE49-F238E27FC236}">
                <a16:creationId xmlns:a16="http://schemas.microsoft.com/office/drawing/2014/main" id="{684F1CC9-6248-2AFC-2181-DE147069F272}"/>
              </a:ext>
            </a:extLst>
          </p:cNvPr>
          <p:cNvSpPr>
            <a:spLocks noGrp="1" noChangeArrowheads="1"/>
          </p:cNvSpPr>
          <p:nvPr>
            <p:ph type="dt" sz="quarter" idx="16"/>
          </p:nvPr>
        </p:nvSpPr>
        <p:spPr bwMode="auto">
          <a:xfrm>
            <a:off x="176213" y="6346825"/>
            <a:ext cx="1901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 – LUGLIO 2023</a:t>
            </a:r>
          </a:p>
        </p:txBody>
      </p:sp>
      <p:sp>
        <p:nvSpPr>
          <p:cNvPr id="214020" name="Footer Placeholder 3">
            <a:extLst>
              <a:ext uri="{FF2B5EF4-FFF2-40B4-BE49-F238E27FC236}">
                <a16:creationId xmlns:a16="http://schemas.microsoft.com/office/drawing/2014/main" id="{E5B63B6F-1CB1-4174-20FB-1CAB102DC777}"/>
              </a:ext>
            </a:extLst>
          </p:cNvPr>
          <p:cNvSpPr>
            <a:spLocks noGrp="1" noChangeArrowheads="1"/>
          </p:cNvSpPr>
          <p:nvPr>
            <p:ph type="ftr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214021" name="Slide Number Placeholder 4">
            <a:extLst>
              <a:ext uri="{FF2B5EF4-FFF2-40B4-BE49-F238E27FC236}">
                <a16:creationId xmlns:a16="http://schemas.microsoft.com/office/drawing/2014/main" id="{6690B90D-855C-2639-ECE7-5D13C069CAF0}"/>
              </a:ext>
            </a:extLst>
          </p:cNvPr>
          <p:cNvSpPr>
            <a:spLocks noGrp="1" noChangeArrowheads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6BDD06-C53A-4D97-960E-4F4C1281E574}" type="slidenum">
              <a:rPr lang="en-US" altLang="en-US">
                <a:solidFill>
                  <a:schemeClr val="accent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14022" name="Title 1">
            <a:extLst>
              <a:ext uri="{FF2B5EF4-FFF2-40B4-BE49-F238E27FC236}">
                <a16:creationId xmlns:a16="http://schemas.microsoft.com/office/drawing/2014/main" id="{0E2027FA-6E2A-1194-69AF-332B8D859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3" y="0"/>
            <a:ext cx="84105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algn="ctr" eaLnBrk="1" hangingPunct="1"/>
            <a:r>
              <a:rPr lang="en-US" altLang="en-US" sz="13800" b="1"/>
              <a:t>8</a:t>
            </a:r>
            <a:endParaRPr lang="en-US" altLang="en-US" sz="6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1">
            <a:extLst>
              <a:ext uri="{FF2B5EF4-FFF2-40B4-BE49-F238E27FC236}">
                <a16:creationId xmlns:a16="http://schemas.microsoft.com/office/drawing/2014/main" id="{8044EDFF-B5E1-46FA-7E83-8E0822AA92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66813" y="1122363"/>
            <a:ext cx="6221412" cy="2387600"/>
          </a:xfrm>
        </p:spPr>
        <p:txBody>
          <a:bodyPr/>
          <a:lstStyle/>
          <a:p>
            <a:r>
              <a:rPr lang="en-US" altLang="en-US" dirty="0"/>
              <a:t>Thank you</a:t>
            </a:r>
          </a:p>
        </p:txBody>
      </p:sp>
      <p:sp>
        <p:nvSpPr>
          <p:cNvPr id="222211" name="Content Placeholder 2">
            <a:extLst>
              <a:ext uri="{FF2B5EF4-FFF2-40B4-BE49-F238E27FC236}">
                <a16:creationId xmlns:a16="http://schemas.microsoft.com/office/drawing/2014/main" id="{6DB2CEA8-BDAE-3A7D-D81B-52967D9142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602038"/>
            <a:ext cx="6221412" cy="2247900"/>
          </a:xfrm>
        </p:spPr>
        <p:txBody>
          <a:bodyPr/>
          <a:lstStyle/>
          <a:p>
            <a:r>
              <a:rPr lang="en-US" altLang="en-US" dirty="0"/>
              <a:t>Pierluigi Salera​</a:t>
            </a:r>
          </a:p>
          <a:p>
            <a:r>
              <a:rPr lang="en-US" altLang="en-US" dirty="0"/>
              <a:t>igi_sweden@yahoo.it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9051-2DC5-7670-5AAE-0D52DA9E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Mail Outlook </a:t>
            </a:r>
            <a:r>
              <a:rPr lang="en-US" sz="4000" dirty="0" err="1"/>
              <a:t>che</a:t>
            </a:r>
            <a:r>
              <a:rPr lang="en-US" sz="4000" dirty="0"/>
              <a:t> </a:t>
            </a:r>
            <a:r>
              <a:rPr lang="en-US" sz="4000" dirty="0" err="1"/>
              <a:t>prende</a:t>
            </a:r>
            <a:r>
              <a:rPr lang="en-US" sz="4000" dirty="0"/>
              <a:t> </a:t>
            </a:r>
            <a:r>
              <a:rPr lang="en-US" sz="4000" dirty="0" err="1"/>
              <a:t>dati</a:t>
            </a:r>
            <a:r>
              <a:rPr lang="en-US" sz="4000" dirty="0"/>
              <a:t> da Excel</a:t>
            </a:r>
          </a:p>
        </p:txBody>
      </p:sp>
      <p:sp>
        <p:nvSpPr>
          <p:cNvPr id="215043" name="Date Placeholder 2">
            <a:extLst>
              <a:ext uri="{FF2B5EF4-FFF2-40B4-BE49-F238E27FC236}">
                <a16:creationId xmlns:a16="http://schemas.microsoft.com/office/drawing/2014/main" id="{63EE4CE9-87C9-86F2-22F1-A5A8AAF516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5E5D-272F-EC25-3C6A-174A5FF5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0B32F-D815-A36F-5B72-8C895835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521AE-A395-4D7E-B2B5-35DFFCCCA552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CB3FC-1964-B38C-176C-4CC05E495C81}"/>
              </a:ext>
            </a:extLst>
          </p:cNvPr>
          <p:cNvSpPr txBox="1"/>
          <p:nvPr/>
        </p:nvSpPr>
        <p:spPr>
          <a:xfrm>
            <a:off x="309076" y="1147922"/>
            <a:ext cx="1090903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 modo per fare un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invio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semplice mail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che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carichi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indirizzi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da un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foglio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excel,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fa (a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questo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punto,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naturale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immaginarlo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)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tramite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Macro di…Outlook!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Il principio è lo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stesso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: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esiste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un editor VBA, in cui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carichiamo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un file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che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fornisce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macro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che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invia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mail a un range di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indirizzi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memorizzati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in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celle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Excel,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trovata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sul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Web…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cerchiamo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integrarla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nel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nostro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ambiente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lavoro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CB718-7C27-EB1F-5D4E-118C2E79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860" y="3305531"/>
            <a:ext cx="3530793" cy="2922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5A16E2-167F-3DA3-A0F6-6D59B3563A9B}"/>
              </a:ext>
            </a:extLst>
          </p:cNvPr>
          <p:cNvSpPr txBox="1"/>
          <p:nvPr/>
        </p:nvSpPr>
        <p:spPr>
          <a:xfrm>
            <a:off x="177800" y="3307750"/>
            <a:ext cx="741260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Possibili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errori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o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configurazioni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incomplete:</a:t>
            </a:r>
          </a:p>
          <a:p>
            <a:pPr marL="342900" indent="-342900" algn="l">
              <a:buFontTx/>
              <a:buChar char="-"/>
            </a:pP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Outlook Object library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disabilitata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dall’editor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VBA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: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rimedia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con Tools&gt;References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spuntando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“Microsoft Outlook XX.XX Object Library (XX.XX è la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vostra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versione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buFontTx/>
              <a:buChar char="-"/>
            </a:pP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Macro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disabilitate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: Outlook&gt;File&gt;Options&gt;Trust Center Settings, enable all macros</a:t>
            </a: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- Il file Excel non è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necessario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che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“macro enabled”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05D5-0740-12A1-5C67-53B66629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53" y="136525"/>
            <a:ext cx="10182813" cy="13255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4600" dirty="0"/>
              <a:t>File Word </a:t>
            </a:r>
            <a:r>
              <a:rPr lang="en-US" sz="4600" dirty="0" err="1"/>
              <a:t>che</a:t>
            </a:r>
            <a:r>
              <a:rPr lang="en-US" sz="4600" dirty="0"/>
              <a:t> </a:t>
            </a:r>
            <a:r>
              <a:rPr lang="en-US" sz="4600" dirty="0" err="1"/>
              <a:t>prende</a:t>
            </a:r>
            <a:r>
              <a:rPr lang="en-US" sz="4600" dirty="0"/>
              <a:t> </a:t>
            </a:r>
            <a:r>
              <a:rPr lang="en-US" sz="4600" dirty="0" err="1"/>
              <a:t>dati</a:t>
            </a:r>
            <a:r>
              <a:rPr lang="en-US" sz="4600" dirty="0"/>
              <a:t> da Excel (Stampa </a:t>
            </a:r>
            <a:r>
              <a:rPr lang="en-US" sz="4600" dirty="0" err="1"/>
              <a:t>Unione</a:t>
            </a:r>
            <a:r>
              <a:rPr lang="en-US" sz="4600" dirty="0"/>
              <a:t>) - 1</a:t>
            </a:r>
          </a:p>
        </p:txBody>
      </p:sp>
      <p:sp>
        <p:nvSpPr>
          <p:cNvPr id="216067" name="Date Placeholder 2">
            <a:extLst>
              <a:ext uri="{FF2B5EF4-FFF2-40B4-BE49-F238E27FC236}">
                <a16:creationId xmlns:a16="http://schemas.microsoft.com/office/drawing/2014/main" id="{42826115-11EC-0FF8-7141-FDCCF6AD6E3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560C-3FA1-A56F-9E6F-E1165343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B5EB-515A-E57E-B09D-714B143E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3F32-EC62-46F7-A287-D5296CC648BC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0B01F-3FD4-93F9-4E9C-4963CFD356BC}"/>
              </a:ext>
            </a:extLst>
          </p:cNvPr>
          <p:cNvSpPr txBox="1"/>
          <p:nvPr/>
        </p:nvSpPr>
        <p:spPr>
          <a:xfrm>
            <a:off x="317953" y="1582928"/>
            <a:ext cx="109090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possibile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applicazione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questo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scambio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dati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è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quando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vuole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automatizzare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in Word,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lettera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generica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ad un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numero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N di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destinatari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specificati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in un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foglio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Excel.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Quello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che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serve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dunque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è un semplice file Excel con 3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colonne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Nome_Cognome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Indirizzo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Città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e un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certo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numero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record per un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esempio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pratico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.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Lato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Word,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invece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ci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deve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essere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lettera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invito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con la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parte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in alto a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destra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destinata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al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destinatario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che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deve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essere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generica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e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contenere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soltanto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la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parola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“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Egregio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”, “Gent.mo Sig/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Sig.ra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”, e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formule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simili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6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05D5-0740-12A1-5C67-53B66629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53" y="136525"/>
            <a:ext cx="10182813" cy="13255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4600" dirty="0"/>
              <a:t>File Word </a:t>
            </a:r>
            <a:r>
              <a:rPr lang="en-US" sz="4600" dirty="0" err="1"/>
              <a:t>che</a:t>
            </a:r>
            <a:r>
              <a:rPr lang="en-US" sz="4600" dirty="0"/>
              <a:t> </a:t>
            </a:r>
            <a:r>
              <a:rPr lang="en-US" sz="4600" dirty="0" err="1"/>
              <a:t>prende</a:t>
            </a:r>
            <a:r>
              <a:rPr lang="en-US" sz="4600" dirty="0"/>
              <a:t> </a:t>
            </a:r>
            <a:r>
              <a:rPr lang="en-US" sz="4600" dirty="0" err="1"/>
              <a:t>dati</a:t>
            </a:r>
            <a:r>
              <a:rPr lang="en-US" sz="4600" dirty="0"/>
              <a:t> da Excel (Stampa </a:t>
            </a:r>
            <a:r>
              <a:rPr lang="en-US" sz="4600" dirty="0" err="1"/>
              <a:t>Unione</a:t>
            </a:r>
            <a:r>
              <a:rPr lang="en-US" sz="4600" dirty="0"/>
              <a:t>) - 2</a:t>
            </a:r>
          </a:p>
        </p:txBody>
      </p:sp>
      <p:sp>
        <p:nvSpPr>
          <p:cNvPr id="216067" name="Date Placeholder 2">
            <a:extLst>
              <a:ext uri="{FF2B5EF4-FFF2-40B4-BE49-F238E27FC236}">
                <a16:creationId xmlns:a16="http://schemas.microsoft.com/office/drawing/2014/main" id="{42826115-11EC-0FF8-7141-FDCCF6AD6E3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7800" y="6356350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560C-3FA1-A56F-9E6F-E1165343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B5EB-515A-E57E-B09D-714B143E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3F32-EC62-46F7-A287-D5296CC648BC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0B01F-3FD4-93F9-4E9C-4963CFD356BC}"/>
              </a:ext>
            </a:extLst>
          </p:cNvPr>
          <p:cNvSpPr txBox="1"/>
          <p:nvPr/>
        </p:nvSpPr>
        <p:spPr>
          <a:xfrm>
            <a:off x="6223598" y="1348800"/>
            <a:ext cx="543124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Dal 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menu di Word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fa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così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:</a:t>
            </a:r>
          </a:p>
          <a:p>
            <a:pPr marL="457200" indent="-457200" algn="l">
              <a:buAutoNum type="arabicParenR"/>
            </a:pP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Mailings&gt;Select Recipients&gt;Use an existing list</a:t>
            </a:r>
          </a:p>
          <a:p>
            <a:pPr marL="457200" indent="-457200" algn="l">
              <a:buAutoNum type="arabicParenR"/>
            </a:pP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cerca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il file Excel con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nostri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destinatari</a:t>
            </a:r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La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selezione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del file xlsx, “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accende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”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serie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pulsanti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nella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sezione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“Write and Insert Fields” del menu Mailings</a:t>
            </a:r>
          </a:p>
          <a:p>
            <a:pPr marL="457200" indent="-457200" algn="l">
              <a:buAutoNum type="arabicParenR"/>
            </a:pP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Sotto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Egregio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selezionano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3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campi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dei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record in Excel, uno dopo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l’altro</a:t>
            </a:r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Mailings&gt;Finish&gt;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Finish&amp;Merge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&gt;Edit Individual documents (ALL) –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141414"/>
                </a:solidFill>
                <a:highlight>
                  <a:srgbClr val="FFFF00"/>
                </a:highlight>
                <a:latin typeface="Tenorite (Body)"/>
                <a:cs typeface="Arial" panose="020B0604020202020204" pitchFamily="34" charset="0"/>
              </a:rPr>
              <a:t>Viene</a:t>
            </a:r>
            <a:r>
              <a:rPr lang="en-US" sz="2200" b="1" dirty="0">
                <a:solidFill>
                  <a:srgbClr val="141414"/>
                </a:solidFill>
                <a:highlight>
                  <a:srgbClr val="FFFF00"/>
                </a:highlight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141414"/>
                </a:solidFill>
                <a:highlight>
                  <a:srgbClr val="FFFF00"/>
                </a:highlight>
                <a:latin typeface="Tenorite (Body)"/>
                <a:cs typeface="Arial" panose="020B0604020202020204" pitchFamily="34" charset="0"/>
              </a:rPr>
              <a:t>creato</a:t>
            </a:r>
            <a:r>
              <a:rPr lang="en-US" sz="2200" b="1" dirty="0">
                <a:solidFill>
                  <a:srgbClr val="141414"/>
                </a:solidFill>
                <a:highlight>
                  <a:srgbClr val="FFFF00"/>
                </a:highlight>
                <a:latin typeface="Tenorite (Body)"/>
                <a:cs typeface="Arial" panose="020B0604020202020204" pitchFamily="34" charset="0"/>
              </a:rPr>
              <a:t> un </a:t>
            </a:r>
            <a:r>
              <a:rPr lang="en-US" sz="2200" b="1" dirty="0" err="1">
                <a:solidFill>
                  <a:srgbClr val="141414"/>
                </a:solidFill>
                <a:highlight>
                  <a:srgbClr val="FFFF00"/>
                </a:highlight>
                <a:latin typeface="Tenorite (Body)"/>
                <a:cs typeface="Arial" panose="020B0604020202020204" pitchFamily="34" charset="0"/>
              </a:rPr>
              <a:t>altro</a:t>
            </a:r>
            <a:r>
              <a:rPr lang="en-US" sz="2200" b="1" dirty="0">
                <a:solidFill>
                  <a:srgbClr val="141414"/>
                </a:solidFill>
                <a:highlight>
                  <a:srgbClr val="FFFF00"/>
                </a:highlight>
                <a:latin typeface="Tenorite (Body)"/>
                <a:cs typeface="Arial" panose="020B0604020202020204" pitchFamily="34" charset="0"/>
              </a:rPr>
              <a:t> Word con </a:t>
            </a:r>
            <a:r>
              <a:rPr lang="en-US" sz="2200" b="1" dirty="0" err="1">
                <a:solidFill>
                  <a:srgbClr val="141414"/>
                </a:solidFill>
                <a:highlight>
                  <a:srgbClr val="FFFF00"/>
                </a:highlight>
                <a:latin typeface="Tenorite (Body)"/>
                <a:cs typeface="Arial" panose="020B0604020202020204" pitchFamily="34" charset="0"/>
              </a:rPr>
              <a:t>gli</a:t>
            </a:r>
            <a:r>
              <a:rPr lang="en-US" sz="2200" b="1" dirty="0">
                <a:solidFill>
                  <a:srgbClr val="141414"/>
                </a:solidFill>
                <a:highlight>
                  <a:srgbClr val="FFFF00"/>
                </a:highlight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141414"/>
                </a:solidFill>
                <a:highlight>
                  <a:srgbClr val="FFFF00"/>
                </a:highlight>
                <a:latin typeface="Tenorite (Body)"/>
                <a:cs typeface="Arial" panose="020B0604020202020204" pitchFamily="34" charset="0"/>
              </a:rPr>
              <a:t>indirizzi</a:t>
            </a:r>
            <a:endParaRPr lang="en-US" sz="2200" b="1" dirty="0">
              <a:solidFill>
                <a:srgbClr val="141414"/>
              </a:solidFill>
              <a:highlight>
                <a:srgbClr val="FFFF00"/>
              </a:highlight>
              <a:latin typeface="Tenorite (Body)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7D774-3AB7-F4D5-31D5-3CFAB0DB0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58" y="1804858"/>
            <a:ext cx="5304348" cy="28132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sz="4600" dirty="0" err="1"/>
              <a:t>Tabella</a:t>
            </a:r>
            <a:r>
              <a:rPr lang="en-US" sz="4600" dirty="0"/>
              <a:t> Pivot </a:t>
            </a:r>
            <a:r>
              <a:rPr lang="en-US" sz="4600" dirty="0" err="1"/>
              <a:t>generata</a:t>
            </a:r>
            <a:r>
              <a:rPr lang="en-US" sz="4600" dirty="0"/>
              <a:t> da MS Access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7AB22C-8B7E-9B4A-8C65-396C3C874D86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44F84-E647-198F-E522-18C9D356C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6" y="1247471"/>
            <a:ext cx="2038635" cy="218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B95F75-740E-BED2-4C43-72658981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104" y="1247471"/>
            <a:ext cx="4658375" cy="474411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807343-4EA0-DC8F-8EAB-E72BDB59A14B}"/>
              </a:ext>
            </a:extLst>
          </p:cNvPr>
          <p:cNvSpPr/>
          <p:nvPr/>
        </p:nvSpPr>
        <p:spPr>
          <a:xfrm>
            <a:off x="2672179" y="5610687"/>
            <a:ext cx="1162974" cy="36398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127E4-EBDB-8C88-8E2B-D4E038DA6B67}"/>
              </a:ext>
            </a:extLst>
          </p:cNvPr>
          <p:cNvSpPr txBox="1"/>
          <p:nvPr/>
        </p:nvSpPr>
        <p:spPr>
          <a:xfrm>
            <a:off x="7482532" y="1520785"/>
            <a:ext cx="379936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Attraverso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il Bottone “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Browse for More”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ricerca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il file Access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che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contiene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il DB da cui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estrapolare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la </a:t>
            </a:r>
            <a:r>
              <a:rPr lang="en-US" sz="2200" b="1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Tabella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Pivot</a:t>
            </a:r>
          </a:p>
          <a:p>
            <a:pPr algn="l"/>
            <a:endParaRPr lang="en-US" sz="2200" b="1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Una volta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identificata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la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sorgente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esterna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di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dati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, il Lavoro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sulla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Tabella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Pivot è del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tutto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simile a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quando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la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sorgente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è </a:t>
            </a:r>
            <a:r>
              <a:rPr lang="en-US" sz="2200" dirty="0" err="1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direttamente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in un file Excel</a:t>
            </a:r>
          </a:p>
        </p:txBody>
      </p:sp>
    </p:spTree>
    <p:extLst>
      <p:ext uri="{BB962C8B-B14F-4D97-AF65-F5344CB8AC3E}">
        <p14:creationId xmlns:p14="http://schemas.microsoft.com/office/powerpoint/2010/main" val="55794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le 1">
            <a:extLst>
              <a:ext uri="{FF2B5EF4-FFF2-40B4-BE49-F238E27FC236}">
                <a16:creationId xmlns:a16="http://schemas.microsoft.com/office/drawing/2014/main" id="{3C635CC5-FED9-68C3-F0A7-F6EF75882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381000"/>
            <a:ext cx="9780587" cy="1325563"/>
          </a:xfrm>
        </p:spPr>
        <p:txBody>
          <a:bodyPr/>
          <a:lstStyle/>
          <a:p>
            <a:r>
              <a:rPr lang="en-US" altLang="en-US"/>
              <a:t>Esercizio 8-1</a:t>
            </a:r>
          </a:p>
        </p:txBody>
      </p:sp>
      <p:sp>
        <p:nvSpPr>
          <p:cNvPr id="219139" name="Content Placeholder 2">
            <a:extLst>
              <a:ext uri="{FF2B5EF4-FFF2-40B4-BE49-F238E27FC236}">
                <a16:creationId xmlns:a16="http://schemas.microsoft.com/office/drawing/2014/main" id="{555BB7AF-1F67-D33C-3251-5EDB39820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6813" y="2652713"/>
            <a:ext cx="9780587" cy="3703637"/>
          </a:xfrm>
        </p:spPr>
        <p:txBody>
          <a:bodyPr/>
          <a:lstStyle/>
          <a:p>
            <a:r>
              <a:rPr lang="en-US" altLang="en-US" b="1"/>
              <a:t>Esercizio su generazione Tabella Pivot da File DB Access</a:t>
            </a:r>
          </a:p>
          <a:p>
            <a:r>
              <a:rPr lang="en-US" altLang="en-US" b="1"/>
              <a:t>document26\AccessDB_Example.accdb</a:t>
            </a:r>
          </a:p>
        </p:txBody>
      </p:sp>
      <p:sp>
        <p:nvSpPr>
          <p:cNvPr id="219140" name="Date Placeholder 3">
            <a:extLst>
              <a:ext uri="{FF2B5EF4-FFF2-40B4-BE49-F238E27FC236}">
                <a16:creationId xmlns:a16="http://schemas.microsoft.com/office/drawing/2014/main" id="{4EFB2512-CC38-B8F1-BE58-B8E3F982C3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6668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219141" name="Footer Placeholder 4">
            <a:extLst>
              <a:ext uri="{FF2B5EF4-FFF2-40B4-BE49-F238E27FC236}">
                <a16:creationId xmlns:a16="http://schemas.microsoft.com/office/drawing/2014/main" id="{A05A4E75-AB28-2488-A3A6-556E4B21C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1478-AAE4-4618-1C86-F5CD9323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9046D-4378-47E4-BCC0-4D651C931E0A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le 1">
            <a:extLst>
              <a:ext uri="{FF2B5EF4-FFF2-40B4-BE49-F238E27FC236}">
                <a16:creationId xmlns:a16="http://schemas.microsoft.com/office/drawing/2014/main" id="{3C635CC5-FED9-68C3-F0A7-F6EF75882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381000"/>
            <a:ext cx="9780587" cy="1325563"/>
          </a:xfrm>
        </p:spPr>
        <p:txBody>
          <a:bodyPr/>
          <a:lstStyle/>
          <a:p>
            <a:r>
              <a:rPr lang="en-US" altLang="en-US" dirty="0" err="1"/>
              <a:t>Esercizio</a:t>
            </a:r>
            <a:r>
              <a:rPr lang="en-US" altLang="en-US" dirty="0"/>
              <a:t> 8-2</a:t>
            </a:r>
          </a:p>
        </p:txBody>
      </p:sp>
      <p:sp>
        <p:nvSpPr>
          <p:cNvPr id="219139" name="Content Placeholder 2">
            <a:extLst>
              <a:ext uri="{FF2B5EF4-FFF2-40B4-BE49-F238E27FC236}">
                <a16:creationId xmlns:a16="http://schemas.microsoft.com/office/drawing/2014/main" id="{555BB7AF-1F67-D33C-3251-5EDB39820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6813" y="2652713"/>
            <a:ext cx="9780587" cy="3703637"/>
          </a:xfrm>
        </p:spPr>
        <p:txBody>
          <a:bodyPr/>
          <a:lstStyle/>
          <a:p>
            <a:r>
              <a:rPr lang="en-US" altLang="en-US" b="1" dirty="0" err="1"/>
              <a:t>Esercizio</a:t>
            </a:r>
            <a:r>
              <a:rPr lang="en-US" altLang="en-US" b="1" dirty="0"/>
              <a:t> </a:t>
            </a:r>
            <a:r>
              <a:rPr lang="en-US" altLang="en-US" b="1" dirty="0" err="1"/>
              <a:t>sull’invio</a:t>
            </a:r>
            <a:r>
              <a:rPr lang="en-US" altLang="en-US" b="1" dirty="0"/>
              <a:t> di </a:t>
            </a:r>
            <a:r>
              <a:rPr lang="en-US" altLang="en-US" b="1" dirty="0" err="1"/>
              <a:t>una</a:t>
            </a:r>
            <a:r>
              <a:rPr lang="en-US" altLang="en-US" b="1" dirty="0"/>
              <a:t> mail da Outlook </a:t>
            </a:r>
            <a:r>
              <a:rPr lang="en-US" altLang="en-US" b="1" dirty="0" err="1"/>
              <a:t>che</a:t>
            </a:r>
            <a:r>
              <a:rPr lang="en-US" altLang="en-US" b="1" dirty="0"/>
              <a:t> </a:t>
            </a:r>
            <a:r>
              <a:rPr lang="en-US" altLang="en-US" b="1" dirty="0" err="1"/>
              <a:t>prende</a:t>
            </a:r>
            <a:r>
              <a:rPr lang="en-US" altLang="en-US" b="1" dirty="0"/>
              <a:t> la </a:t>
            </a:r>
            <a:r>
              <a:rPr lang="en-US" altLang="en-US" b="1" dirty="0" err="1"/>
              <a:t>lista</a:t>
            </a:r>
            <a:r>
              <a:rPr lang="en-US" altLang="en-US" b="1" dirty="0"/>
              <a:t> di </a:t>
            </a:r>
            <a:r>
              <a:rPr lang="en-US" altLang="en-US" b="1" dirty="0" err="1"/>
              <a:t>distribuzione</a:t>
            </a:r>
            <a:r>
              <a:rPr lang="en-US" altLang="en-US" b="1" dirty="0"/>
              <a:t> da Excel</a:t>
            </a:r>
          </a:p>
          <a:p>
            <a:r>
              <a:rPr lang="en-US" altLang="en-US" b="1" dirty="0"/>
              <a:t>document26\SimpleMailingList.xlsx</a:t>
            </a:r>
          </a:p>
          <a:p>
            <a:r>
              <a:rPr lang="en-US" altLang="en-US" b="1" dirty="0"/>
              <a:t>document26\Outlook_Excel_Macro.txt, da </a:t>
            </a:r>
            <a:r>
              <a:rPr lang="en-US" altLang="en-US" b="1" dirty="0" err="1"/>
              <a:t>importare</a:t>
            </a:r>
            <a:r>
              <a:rPr lang="en-US" altLang="en-US" b="1" dirty="0"/>
              <a:t> </a:t>
            </a:r>
            <a:r>
              <a:rPr lang="en-US" altLang="en-US" b="1" dirty="0" err="1"/>
              <a:t>nel</a:t>
            </a:r>
            <a:r>
              <a:rPr lang="en-US" altLang="en-US" b="1" dirty="0"/>
              <a:t> VBA di Outlook</a:t>
            </a:r>
          </a:p>
        </p:txBody>
      </p:sp>
      <p:sp>
        <p:nvSpPr>
          <p:cNvPr id="219140" name="Date Placeholder 3">
            <a:extLst>
              <a:ext uri="{FF2B5EF4-FFF2-40B4-BE49-F238E27FC236}">
                <a16:creationId xmlns:a16="http://schemas.microsoft.com/office/drawing/2014/main" id="{4EFB2512-CC38-B8F1-BE58-B8E3F982C3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6668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219141" name="Footer Placeholder 4">
            <a:extLst>
              <a:ext uri="{FF2B5EF4-FFF2-40B4-BE49-F238E27FC236}">
                <a16:creationId xmlns:a16="http://schemas.microsoft.com/office/drawing/2014/main" id="{A05A4E75-AB28-2488-A3A6-556E4B21C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1478-AAE4-4618-1C86-F5CD9323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9046D-4378-47E4-BCC0-4D651C931E0A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1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le 1">
            <a:extLst>
              <a:ext uri="{FF2B5EF4-FFF2-40B4-BE49-F238E27FC236}">
                <a16:creationId xmlns:a16="http://schemas.microsoft.com/office/drawing/2014/main" id="{3C635CC5-FED9-68C3-F0A7-F6EF75882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381000"/>
            <a:ext cx="9780587" cy="1325563"/>
          </a:xfrm>
        </p:spPr>
        <p:txBody>
          <a:bodyPr/>
          <a:lstStyle/>
          <a:p>
            <a:r>
              <a:rPr lang="en-US" altLang="en-US" dirty="0" err="1"/>
              <a:t>Esercizio</a:t>
            </a:r>
            <a:r>
              <a:rPr lang="en-US" altLang="en-US" dirty="0"/>
              <a:t> 8-3</a:t>
            </a:r>
          </a:p>
        </p:txBody>
      </p:sp>
      <p:sp>
        <p:nvSpPr>
          <p:cNvPr id="219139" name="Content Placeholder 2">
            <a:extLst>
              <a:ext uri="{FF2B5EF4-FFF2-40B4-BE49-F238E27FC236}">
                <a16:creationId xmlns:a16="http://schemas.microsoft.com/office/drawing/2014/main" id="{555BB7AF-1F67-D33C-3251-5EDB39820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6813" y="2652713"/>
            <a:ext cx="9780587" cy="3703637"/>
          </a:xfrm>
        </p:spPr>
        <p:txBody>
          <a:bodyPr/>
          <a:lstStyle/>
          <a:p>
            <a:r>
              <a:rPr lang="en-US" altLang="en-US" b="1" dirty="0" err="1"/>
              <a:t>Esercizio</a:t>
            </a:r>
            <a:r>
              <a:rPr lang="en-US" altLang="en-US" b="1" dirty="0"/>
              <a:t> </a:t>
            </a:r>
            <a:r>
              <a:rPr lang="en-US" altLang="en-US" b="1" dirty="0" err="1"/>
              <a:t>su</a:t>
            </a:r>
            <a:r>
              <a:rPr lang="en-US" altLang="en-US" b="1" dirty="0"/>
              <a:t> Stampa </a:t>
            </a:r>
            <a:r>
              <a:rPr lang="en-US" altLang="en-US" b="1" dirty="0" err="1"/>
              <a:t>Unione</a:t>
            </a:r>
            <a:r>
              <a:rPr lang="en-US" altLang="en-US" b="1" dirty="0"/>
              <a:t> in Word</a:t>
            </a:r>
          </a:p>
          <a:p>
            <a:r>
              <a:rPr lang="en-US" altLang="en-US" b="1" dirty="0"/>
              <a:t>document26\IndirizziExcel_Word.xlsx</a:t>
            </a:r>
          </a:p>
          <a:p>
            <a:r>
              <a:rPr lang="en-US" altLang="en-US" b="1" dirty="0"/>
              <a:t>document26\LetteraDoc.docx</a:t>
            </a:r>
          </a:p>
          <a:p>
            <a:r>
              <a:rPr lang="en-US" altLang="en-US" b="1" dirty="0"/>
              <a:t>NOTA: </a:t>
            </a:r>
            <a:r>
              <a:rPr lang="en-US" altLang="en-US" b="1" dirty="0" err="1"/>
              <a:t>Esercizio</a:t>
            </a:r>
            <a:r>
              <a:rPr lang="en-US" altLang="en-US" b="1" dirty="0"/>
              <a:t> senza </a:t>
            </a:r>
            <a:r>
              <a:rPr lang="en-US" altLang="en-US" b="1" dirty="0" err="1"/>
              <a:t>l’utilizzo</a:t>
            </a:r>
            <a:r>
              <a:rPr lang="en-US" altLang="en-US" b="1" dirty="0"/>
              <a:t> di Macro</a:t>
            </a:r>
          </a:p>
        </p:txBody>
      </p:sp>
      <p:sp>
        <p:nvSpPr>
          <p:cNvPr id="219140" name="Date Placeholder 3">
            <a:extLst>
              <a:ext uri="{FF2B5EF4-FFF2-40B4-BE49-F238E27FC236}">
                <a16:creationId xmlns:a16="http://schemas.microsoft.com/office/drawing/2014/main" id="{4EFB2512-CC38-B8F1-BE58-B8E3F982C3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6668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219141" name="Footer Placeholder 4">
            <a:extLst>
              <a:ext uri="{FF2B5EF4-FFF2-40B4-BE49-F238E27FC236}">
                <a16:creationId xmlns:a16="http://schemas.microsoft.com/office/drawing/2014/main" id="{A05A4E75-AB28-2488-A3A6-556E4B21C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1478-AAE4-4618-1C86-F5CD9323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9046D-4378-47E4-BCC0-4D651C931E0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5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itle 1">
            <a:extLst>
              <a:ext uri="{FF2B5EF4-FFF2-40B4-BE49-F238E27FC236}">
                <a16:creationId xmlns:a16="http://schemas.microsoft.com/office/drawing/2014/main" id="{87AC2E10-1041-6264-339A-B976ACEEC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-365125"/>
            <a:ext cx="10182225" cy="1325563"/>
          </a:xfrm>
        </p:spPr>
        <p:txBody>
          <a:bodyPr/>
          <a:lstStyle/>
          <a:p>
            <a:r>
              <a:rPr lang="en-US" altLang="en-US"/>
              <a:t>Webex Meeting – Corso Excel</a:t>
            </a:r>
          </a:p>
        </p:txBody>
      </p:sp>
      <p:sp>
        <p:nvSpPr>
          <p:cNvPr id="221187" name="Date Placeholder 2">
            <a:extLst>
              <a:ext uri="{FF2B5EF4-FFF2-40B4-BE49-F238E27FC236}">
                <a16:creationId xmlns:a16="http://schemas.microsoft.com/office/drawing/2014/main" id="{A8832A48-E00F-A205-D8E2-99CB449421D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46050" y="6345238"/>
            <a:ext cx="1701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norite" panose="00000500000000000000" pitchFamily="2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accent2"/>
                </a:solidFill>
              </a:rPr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A8A6-29ED-2291-6F3D-A2F81DC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766DC-5EEB-9C46-E8D2-CAAC988A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E6F43-6743-4F1C-BF2E-0087F05A9164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21190" name="Content Placeholder 5">
            <a:extLst>
              <a:ext uri="{FF2B5EF4-FFF2-40B4-BE49-F238E27FC236}">
                <a16:creationId xmlns:a16="http://schemas.microsoft.com/office/drawing/2014/main" id="{19314586-ECA8-9FF0-EAE6-7AFA85C4B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0688" y="1173163"/>
            <a:ext cx="10801350" cy="3367087"/>
          </a:xfrm>
        </p:spPr>
        <p:txBody>
          <a:bodyPr/>
          <a:lstStyle/>
          <a:p>
            <a:r>
              <a:rPr lang="en-US" altLang="en-US" dirty="0"/>
              <a:t>Corso Base: </a:t>
            </a:r>
            <a:r>
              <a:rPr lang="en-US" altLang="en-US" dirty="0">
                <a:solidFill>
                  <a:srgbClr val="005E7D"/>
                </a:solidFill>
                <a:latin typeface="Tenorite Display" panose="00000500000000000000" pitchFamily="2" charset="0"/>
                <a:hlinkClick r:id="rId2"/>
              </a:rPr>
              <a:t>https://promoter-krx.my.webex.com/promoter-krx.my-it/j.php?MTID=m38f5a43314453ac6c4068cb57ff4b7d9</a:t>
            </a:r>
            <a:endParaRPr lang="en-US" altLang="en-US" dirty="0">
              <a:solidFill>
                <a:srgbClr val="005E7D"/>
              </a:solidFill>
              <a:latin typeface="Tenorite Display" panose="00000500000000000000" pitchFamily="2" charset="0"/>
            </a:endParaRPr>
          </a:p>
          <a:p>
            <a:r>
              <a:rPr lang="en-US" altLang="en-US" dirty="0"/>
              <a:t>Corso </a:t>
            </a:r>
            <a:r>
              <a:rPr lang="en-US" altLang="en-US" dirty="0" err="1"/>
              <a:t>Avanzato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005E7D"/>
                </a:solidFill>
                <a:latin typeface="Tenorite Display" panose="00000500000000000000" pitchFamily="2" charset="0"/>
                <a:hlinkClick r:id="rId3"/>
              </a:rPr>
              <a:t>https://promoter-krx.my.webex.com/promoter-krx.my-it/j.php?MTID=m6f8c358d2b9a48b623355eae09591646</a:t>
            </a:r>
            <a:endParaRPr lang="en-US" altLang="en-US" dirty="0">
              <a:solidFill>
                <a:srgbClr val="005E7D"/>
              </a:solidFill>
              <a:latin typeface="Tenorite Display" panose="00000500000000000000" pitchFamily="2" charset="0"/>
            </a:endParaRPr>
          </a:p>
          <a:p>
            <a:r>
              <a:rPr lang="en-US" altLang="en-US" dirty="0"/>
              <a:t>Corso Base </a:t>
            </a:r>
            <a:r>
              <a:rPr lang="en-US" altLang="en-US" dirty="0" err="1"/>
              <a:t>Recupero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005E7D"/>
                </a:solidFill>
                <a:latin typeface="Tenorite Display" panose="00000500000000000000" pitchFamily="2" charset="0"/>
                <a:hlinkClick r:id="rId4"/>
              </a:rPr>
              <a:t>https://promoter-krx.my.webex.com/promoter-krx.my-it/j.php?MTID=mdc82605ab43ae03f1f333b775d2c7102</a:t>
            </a:r>
            <a:endParaRPr lang="en-US" altLang="en-US" dirty="0">
              <a:solidFill>
                <a:srgbClr val="005E7D"/>
              </a:solidFill>
              <a:latin typeface="Tenorite Display" panose="00000500000000000000" pitchFamily="2" charset="0"/>
            </a:endParaRPr>
          </a:p>
          <a:p>
            <a:r>
              <a:rPr lang="en-US" altLang="en-US" dirty="0"/>
              <a:t>Corso </a:t>
            </a:r>
            <a:r>
              <a:rPr lang="en-US" altLang="en-US" dirty="0" err="1"/>
              <a:t>Avanzato</a:t>
            </a:r>
            <a:r>
              <a:rPr lang="en-US" altLang="en-US" dirty="0"/>
              <a:t> </a:t>
            </a:r>
            <a:r>
              <a:rPr lang="en-US" altLang="en-US" dirty="0" err="1"/>
              <a:t>Recupero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005E7D"/>
                </a:solidFill>
                <a:latin typeface="Tenorite Display" panose="00000500000000000000" pitchFamily="2" charset="0"/>
                <a:hlinkClick r:id="rId5"/>
              </a:rPr>
              <a:t>https://promoter-krx.my.webex.com/promoter-krx.my-it/j.php?MTID=m963d444c2b75d91bd407a7f0de59e50c</a:t>
            </a:r>
            <a:endParaRPr lang="en-US" altLang="en-US" dirty="0">
              <a:latin typeface="Tenorite Display" panose="00000500000000000000" pitchFamily="2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www.w3.org/XML/1998/namespace"/>
    <ds:schemaRef ds:uri="http://purl.org/dc/elements/1.1/"/>
    <ds:schemaRef ds:uri="http://purl.org/dc/dcmitype/"/>
    <ds:schemaRef ds:uri="230e9df3-be65-4c73-a93b-d1236ebd677e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{761079A5-C059-4BD4-AAB8-9F068179290B}tf45331398_win32</Template>
  <TotalTime>10541</TotalTime>
  <Words>730</Words>
  <Application>Microsoft Office PowerPoint</Application>
  <PresentationFormat>Widescreen</PresentationFormat>
  <Paragraphs>77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Tenorite</vt:lpstr>
      <vt:lpstr>Tenorite (Body)</vt:lpstr>
      <vt:lpstr>Tenorite Display</vt:lpstr>
      <vt:lpstr>Office Theme</vt:lpstr>
      <vt:lpstr>Interazione con altri programmi Microsoft</vt:lpstr>
      <vt:lpstr>Mail Outlook che prende dati da Excel</vt:lpstr>
      <vt:lpstr>File Word che prende dati da Excel (Stampa Unione) - 1</vt:lpstr>
      <vt:lpstr>File Word che prende dati da Excel (Stampa Unione) - 2</vt:lpstr>
      <vt:lpstr>Tabella Pivot generata da MS Access</vt:lpstr>
      <vt:lpstr>Esercizio 8-1</vt:lpstr>
      <vt:lpstr>Esercizio 8-2</vt:lpstr>
      <vt:lpstr>Esercizio 8-3</vt:lpstr>
      <vt:lpstr>Webex Meeting – Corso Excel</vt:lpstr>
      <vt:lpstr>Thank you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Pierluigi Salera</dc:creator>
  <cp:lastModifiedBy>Pierluigi Salera</cp:lastModifiedBy>
  <cp:revision>162</cp:revision>
  <cp:lastPrinted>2023-06-19T11:57:07Z</cp:lastPrinted>
  <dcterms:created xsi:type="dcterms:W3CDTF">2023-06-12T19:52:14Z</dcterms:created>
  <dcterms:modified xsi:type="dcterms:W3CDTF">2023-07-12T05:56:59Z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